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5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57" r:id="rId15"/>
    <p:sldId id="258" r:id="rId16"/>
    <p:sldId id="259" r:id="rId17"/>
    <p:sldId id="260" r:id="rId18"/>
    <p:sldId id="261" r:id="rId19"/>
    <p:sldId id="276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6C576ED-17C3-45E3-A25E-5741614FBFBC}" type="datetimeFigureOut">
              <a:rPr lang="pt-BR" smtClean="0"/>
              <a:pPr/>
              <a:t>28/11/2014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B51000A-4D14-49B2-B471-C2374C7EB0A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Documento_do_Microsoft_Word1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Documento_do_Microsoft_Word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Documento_do_Microsoft_Word3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package" Target="../embeddings/Documento_do_Microsoft_Word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package" Target="../embeddings/Documento_do_Microsoft_Word5.docx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BOLETINS DE CAMPO DO </a:t>
            </a:r>
            <a:r>
              <a:rPr lang="pt-BR" dirty="0" err="1" smtClean="0"/>
              <a:t>LIRAa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2376" y="3871922"/>
            <a:ext cx="7772400" cy="914400"/>
          </a:xfrm>
        </p:spPr>
        <p:txBody>
          <a:bodyPr/>
          <a:lstStyle/>
          <a:p>
            <a:r>
              <a:rPr lang="pt-BR" dirty="0" err="1" smtClean="0"/>
              <a:t>Angelo</a:t>
            </a:r>
            <a:r>
              <a:rPr lang="pt-BR" dirty="0" smtClean="0"/>
              <a:t> </a:t>
            </a:r>
            <a:r>
              <a:rPr lang="pt-BR" dirty="0" err="1" smtClean="0"/>
              <a:t>Abenante</a:t>
            </a:r>
            <a:r>
              <a:rPr lang="pt-BR" dirty="0" smtClean="0"/>
              <a:t> Neto</a:t>
            </a:r>
          </a:p>
          <a:p>
            <a:r>
              <a:rPr lang="pt-BR" dirty="0" smtClean="0"/>
              <a:t>Técnico do Sistema SISPNCD e </a:t>
            </a:r>
            <a:r>
              <a:rPr lang="pt-BR" dirty="0" err="1" smtClean="0"/>
              <a:t>LIRAa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285728"/>
            <a:ext cx="84296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por tipo: Corresponde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ao somatório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, por tipo, registrados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nos Boletins de Campo e Laboratório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Obs.: Os tipos de recipientes devem estar de acordo com a legenda localizada no rodapé do citado boletim.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: Corresponde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ao somatório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registrados nos Boletins de Campo e Laboratório –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Assinar e datar os respectivos campos.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Supervisão dos trabalhos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Após o levantamento dos estratos e o planejamento operacional, deverão ser selecionados 10% dos imóveis para inspeção dos trabalhos.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A planilha apresentada deverá ser preenchida com a rua e o quarteirão do imóvel selecionado, devendo ser marcado se a supervisão foi “direta” ou “indireta”, o nome do agente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inspecionador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e as observações encontradas.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Caso se detecte problemas na execução da ação, o supervisor do agente deverá ser comunicado. Caso se detecte que possa ser um problema comum, os problema deverão ser comunicados a todos os supervisores.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5720" y="417870"/>
            <a:ext cx="850112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Fluxo de encaminhamento de amostras e formulários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O BCL deverá ser encaminhado diariamente ao supervisor de campo, que deverá fazer as devidas conferências antes de preencher 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Resumo Parcial.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Formulário Consolidado Parcial deverá ser preenchido pelo supervisor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no item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Preenchimento no Campo, correspondente a cada dia de trabalho.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Os dados da linha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Total deverão ser transferidos do formulário Boletim de Campo e Laboratório, consolidando os dados de toda a equipe, diariamente.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Deverão ser preenchidos tantos formulários diários quantos forem os utilizados pelo agente.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O supervisor deverá encaminhar 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Boletim de Campo e Laboratório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juntamente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com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os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ao laboratorista. Os BCL em que não houve coleta serão encaminhados diretamente para o supervisor-geral. Após o exame, o laboratorista deverá preencher os campos correspondentes ao item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Laboratório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no BCL e encaminhá-los aos respectivos supervisores de campo, que complementarão a consolidação no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Formulário Consolidado Parcial dos estratos.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626820"/>
            <a:ext cx="850112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Após esse procedimento, deverão ser encaminhados ao supervisor-geral esses boletins, nos quais deverão ser anexados os rótulos dos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 A partir deste procedimento, o supervisor fará a conferência dos formulários de consolidados parciais e preencherá o formulário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Resumo do BCL por Estrato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para encaminhamento à digitação.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A conferência apurada dos imóveis positivos e da quantidade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evitará que o sistema recuse os estratos no momento da digitação.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Modelo de rótulo para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com larvas /pupas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Finalidade: Identificar as amostras coletas pelos agentes de saúde nos imóveis trabalhados do município. O rótulo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deve ser preenchido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a lápis, em letras legíveis, e colocado dentro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pelo agente de saúde imediatamente após a colocação das larvas e/ou pupas.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Preenchimento do rótulo: As informações solicitadas no rótulo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são de preenchimento óbvio e já foram orientadas nos outros formulários de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Campo e Laboratório.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5720" y="474345"/>
            <a:ext cx="8429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OBSERVAÇÃO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a) O agente de saúde deve preparar o rótulo para colocação no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de forma que o Número da amostra fique visível para o laboratorista.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Para isto, deve-se proceder da seguinte forma: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1. Dobrar o rótulo ao meio;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2. Dobrar novamente o rótulo ao meio, de forma que a parte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Número da</a:t>
            </a:r>
          </a:p>
          <a:p>
            <a:pPr algn="just"/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amostra fique de frente para o agente de saúde;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3. Em seguida, enrolar o rótulo no sentido do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Número da amostra de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forma que este fique visível dentro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b) Após o exame, os rótulos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e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endParaRPr lang="pt-BR" sz="2000" i="1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devem ser grampeados no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Boletim de Campo e Laboratório.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115888" y="376238"/>
          <a:ext cx="8912225" cy="610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o" r:id="rId4" imgW="8911760" imgH="6103175" progId="Word.Document.12">
                  <p:embed/>
                </p:oleObj>
              </mc:Choice>
              <mc:Fallback>
                <p:oleObj name="Documento" r:id="rId4" imgW="8911760" imgH="610317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8" y="376238"/>
                        <a:ext cx="8912225" cy="610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0" y="133350"/>
          <a:ext cx="9144000" cy="659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o" r:id="rId4" imgW="9314975" imgH="6714501" progId="Word.Document.12">
                  <p:embed/>
                </p:oleObj>
              </mc:Choice>
              <mc:Fallback>
                <p:oleObj name="Documento" r:id="rId4" imgW="9314975" imgH="6714501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3350"/>
                        <a:ext cx="9144000" cy="659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19050" y="0"/>
          <a:ext cx="91059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o" r:id="rId4" imgW="9106167" imgH="5620379" progId="Word.Document.12">
                  <p:embed/>
                </p:oleObj>
              </mc:Choice>
              <mc:Fallback>
                <p:oleObj name="Documento" r:id="rId4" imgW="9106167" imgH="562037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0"/>
                        <a:ext cx="910590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357158" y="285728"/>
          <a:ext cx="8501122" cy="6572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o" r:id="rId4" imgW="9797032" imgH="5658542" progId="Word.Document.12">
                  <p:embed/>
                </p:oleObj>
              </mc:Choice>
              <mc:Fallback>
                <p:oleObj name="Documento" r:id="rId4" imgW="9797032" imgH="565854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5728"/>
                        <a:ext cx="8501122" cy="6572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1000100" y="344488"/>
          <a:ext cx="8028013" cy="616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o" r:id="rId4" imgW="8911760" imgH="6167620" progId="Word.Document.12">
                  <p:embed/>
                </p:oleObj>
              </mc:Choice>
              <mc:Fallback>
                <p:oleObj name="Documento" r:id="rId4" imgW="8911760" imgH="616762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44488"/>
                        <a:ext cx="8028013" cy="616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71670" y="2285992"/>
            <a:ext cx="50006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Obrigado.</a:t>
            </a:r>
            <a:endParaRPr lang="pt-B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5720" y="571481"/>
            <a:ext cx="84296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FORMULÁRIOS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marL="0" lvl="1"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Para o desenvolvimento das ações de campo, resumos, laboratório e supervisão são necessários alguns formulários que serão descritos a seguir.</a:t>
            </a:r>
          </a:p>
          <a:p>
            <a:pPr marL="0" lvl="1"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 Os modelos deverão ser reproduzidos em quantidade suficientes, não devendo sofrer alterações/modificações.</a:t>
            </a:r>
          </a:p>
          <a:p>
            <a:pPr marL="0" lvl="1"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No Anexo III , estão todos os exemplares de formulários utilizados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no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Boletim de Campo 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Laborat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ório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– BCL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Finalidade: Registrar as informações de cada visita realizada pelo agente de saúde para identificação e acompanhamento operacional das ações de campo e laboratório.</a:t>
            </a:r>
          </a:p>
          <a:p>
            <a:pPr algn="just"/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785795"/>
            <a:ext cx="8286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CABEÇALHO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Município/UF: Anotar o nome do município e do estado.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Estrato: Anotar o número do estrato a ser trabalhado.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Número de quarteirões: Anotar o número de quarteirões trabalhados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no dia.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imóveis: Anotar o número de imóveis trabalhados no dia.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Bairro(s): Anotar o nome do(s) bairro(s) trabalhado no dia.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Folha: A numeração indica o número da folha em relação ao total.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Exemplo: 2/5 (2ª folha de um total de 5).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Este formulário deverá ser utilizado tanto na rotina de campo como para a recuperação de pendências. O usuário deverá assinalar com um “X” a atividade correspondente.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434531"/>
            <a:ext cx="84296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Preenchimento no campo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do quarteirão: Anotar o número do quarteirão a que pertence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o imóvel inspecionado.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Endereço (logradouro): Anotar o nome da rua, avenida, praça, etc. onde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está localizado o imóvel inspecionado.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Número/complemento: Anotar o número do imóvel inspecionado e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o respectivo complemento, quando for o caso. Exemplo: 102/201 (imóvel número 102 e imóvel 201).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TB: Marcar com “X” no caso de o imóvel sorteado ser um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Terreno Baldio.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Situação: Marcar na respectiva coluna se o imóvel estiver fechado (F),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recusado (R) e trabalhado (T). No caso dos imóveis fechados, deverá colocar o código da situação existente no rodapé do boletim.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/>
            <a:endParaRPr lang="pt-BR" sz="2000" i="1" dirty="0" smtClean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626820"/>
            <a:ext cx="85011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recipientes com foco: Registrar o número de recipientes em que se encontraram formas imaturas (larvas/pupas) de mosquito, de acordo com a legenda localizada no rodapé do boletim. Deverão ser coletados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correspondentes ao número de tipos de recipientes positivos. Exemplo: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Se forem encontrados cinco pneus com larvas, deverá ser colhido um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com máximo de 10 larvas para cada pneu.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Numeração das amostras coletadas: Anotar a numeração das amostras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correspondentes. Exemplo: Se, no primeiro imóvel inspecionado, coletaram-se 10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, deverá ser anotado “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1 a 10”; no segundo imóvel, caso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tenha coletado oito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, a anotação será: “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11 a 18”, e assim por diante.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: Registrar o total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coletados no imóvel inspecionado.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No exemplo anterior, no primeiro imóvel será anotado 10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e, no segundo, oito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428604"/>
            <a:ext cx="84296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Preenchimento no laboratório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examinados: Registrar o total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examinados pelo laboratorista.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com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: Registrar o total de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examinados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que apresentaram larvas/pupas de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com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: Registrar o total de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tubitos</a:t>
            </a:r>
            <a:endParaRPr lang="pt-BR" sz="2000" i="1" dirty="0" smtClean="0">
              <a:latin typeface="Tahoma" pitchFamily="34" charset="0"/>
              <a:cs typeface="Tahoma" pitchFamily="34" charset="0"/>
            </a:endParaRP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examinados que apresentaram larvas/pupas de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: Anotar o número</a:t>
            </a:r>
          </a:p>
          <a:p>
            <a:pPr algn="just"/>
            <a:r>
              <a:rPr lang="pt-BR" sz="2000" dirty="0" smtClean="0">
                <a:latin typeface="Tahoma" pitchFamily="34" charset="0"/>
                <a:cs typeface="Tahoma" pitchFamily="34" charset="0"/>
              </a:rPr>
              <a:t>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, de acordo com a legenda localizada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no rodapé do boletim.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: Anotar 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número de recipientes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Assinar e datar os respectivos campos: Os supervisores de área deverão conferir, diariamente, os boletins preenchidos pelos agentes de saúde sob sua responsabilidade e fazer 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Resumo Parcial do dia trabalhado e encaminhar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ao supervisor-geral, que fará a conferência dos dados e encaminhará ao laboratório.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985140"/>
            <a:ext cx="82153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Consolidado parcial dos estratos –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(supervisores)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Finalidade: Facilitar o trabalho do laboratorista e/ou supervisor para o preenchimento correto do Resumo do Boletim de Campo de Laboratório –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Este formulário tem por finalidade facilitar a consolidação dos dados nos estratos pelo coordenador local do Programa de Controle da Dengue.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Deverá ser preenchido pelos supervisores de área, ficando em seu poder até o retorno do BCL com os resultados do laboratório para consolidação e lançamento dos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tubitos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positivos. Posteriormente, será conferido pelos supervisores-gerais.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28596" y="642918"/>
            <a:ext cx="8429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Resumo do Boletim do Campo e Laboratório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Para cada estrato, deve-se preencher um resumo do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Boletim de Campo e Laboratório –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Finalidade: Registrar as informações, de campo e de laboratório, consolidadas por estrato; permitir uma análise crítica dos parâmetros amostrais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 e aqueles adequados serão utilizados para preenchimento da Planilha de Entrada de Dados.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Município: Anotar o nome do município avaliado.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Estado: Anotar o nome do estado.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Estrato: Anotar o número do estrato a que pertencem as informações.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Bairro(s): Anotar o nome do(s) bairro(s) que forma o estrato, de acordo com a divisão prevista pelo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  <a:endParaRPr lang="pt-BR" sz="20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571480"/>
            <a:ext cx="84296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IMÓVEIS</a:t>
            </a:r>
          </a:p>
          <a:p>
            <a:pPr algn="just"/>
            <a:endParaRPr lang="pt-BR" sz="2000" dirty="0" smtClean="0">
              <a:latin typeface="Tahoma" pitchFamily="34" charset="0"/>
              <a:cs typeface="Tahoma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Programados: Corresponde ao número de imóveis programados do estrato calculado na planilha 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Calculo de Parâmetros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Terrenos baldios: Corresponde ao somatório de terrenos baldios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registrados nos Boletins de Campo e Laboratório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Outros imóveis: Corresponde ao somatório de outros imóveis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aegypti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registrados nos Boletins de Campo e Laboratório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Tahoma" pitchFamily="34" charset="0"/>
                <a:cs typeface="Tahoma" pitchFamily="34" charset="0"/>
              </a:rPr>
              <a:t> Número de Imóveis (TB + outros) com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Aedes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: Corresponde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ao somatório de terrenos baldios e outros imóveis positivos para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Ae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. </a:t>
            </a:r>
            <a:r>
              <a:rPr lang="pt-BR" sz="2000" i="1" dirty="0" err="1" smtClean="0">
                <a:latin typeface="Tahoma" pitchFamily="34" charset="0"/>
                <a:cs typeface="Tahoma" pitchFamily="34" charset="0"/>
              </a:rPr>
              <a:t>Albopictus</a:t>
            </a:r>
            <a:r>
              <a:rPr lang="pt-BR" sz="2000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registrados nos Boletins de Campo e Laboratório do </a:t>
            </a:r>
            <a:r>
              <a:rPr lang="pt-BR" sz="2000" dirty="0" err="1" smtClean="0">
                <a:latin typeface="Tahoma" pitchFamily="34" charset="0"/>
                <a:cs typeface="Tahoma" pitchFamily="34" charset="0"/>
              </a:rPr>
              <a:t>LIRAa</a:t>
            </a:r>
            <a:r>
              <a:rPr lang="pt-BR" sz="2000" dirty="0" smtClean="0">
                <a:latin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87</TotalTime>
  <Words>1669</Words>
  <Application>Microsoft Office PowerPoint</Application>
  <PresentationFormat>Apresentação na tela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Aspecto</vt:lpstr>
      <vt:lpstr>Documento</vt:lpstr>
      <vt:lpstr>BOLETINS DE CAMPO DO LIRAa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SimSinasc</dc:creator>
  <cp:lastModifiedBy>Dengue</cp:lastModifiedBy>
  <cp:revision>12</cp:revision>
  <dcterms:created xsi:type="dcterms:W3CDTF">2013-11-20T18:59:00Z</dcterms:created>
  <dcterms:modified xsi:type="dcterms:W3CDTF">2014-11-28T21:04:21Z</dcterms:modified>
</cp:coreProperties>
</file>