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84" r:id="rId2"/>
    <p:sldId id="286" r:id="rId3"/>
    <p:sldId id="285" r:id="rId4"/>
    <p:sldId id="288" r:id="rId5"/>
    <p:sldId id="298" r:id="rId6"/>
    <p:sldId id="299" r:id="rId7"/>
    <p:sldId id="300" r:id="rId8"/>
    <p:sldId id="301" r:id="rId9"/>
    <p:sldId id="289" r:id="rId10"/>
    <p:sldId id="290" r:id="rId11"/>
    <p:sldId id="291" r:id="rId12"/>
    <p:sldId id="297" r:id="rId13"/>
    <p:sldId id="302" r:id="rId14"/>
    <p:sldId id="303" r:id="rId15"/>
    <p:sldId id="304" r:id="rId16"/>
    <p:sldId id="294" r:id="rId17"/>
    <p:sldId id="292" r:id="rId18"/>
    <p:sldId id="293" r:id="rId19"/>
    <p:sldId id="305" r:id="rId20"/>
    <p:sldId id="295" r:id="rId21"/>
    <p:sldId id="273" r:id="rId22"/>
    <p:sldId id="282" r:id="rId23"/>
    <p:sldId id="281" r:id="rId24"/>
    <p:sldId id="276" r:id="rId25"/>
    <p:sldId id="283" r:id="rId26"/>
    <p:sldId id="278" r:id="rId27"/>
    <p:sldId id="279" r:id="rId28"/>
    <p:sldId id="306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C9286-1E0C-4400-8332-1E42F342800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F0C-E137-4870-8636-2ED6584C31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0234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C7F0C-E137-4870-8636-2ED6584C313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386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6509F0-BFDA-4717-84D5-A6104CF4C8C4}" type="datetimeFigureOut">
              <a:rPr lang="pt-BR" smtClean="0"/>
              <a:pPr/>
              <a:t>19/12/2016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236BE4-2A0C-4E08-8ECC-1C9747F14D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91264" cy="1440160"/>
          </a:xfrm>
        </p:spPr>
        <p:txBody>
          <a:bodyPr>
            <a:noAutofit/>
          </a:bodyPr>
          <a:lstStyle/>
          <a:p>
            <a:pPr fontAlgn="b"/>
            <a:r>
              <a:rPr lang="pt-BR" sz="1800" b="1" dirty="0">
                <a:latin typeface="Arial" pitchFamily="34" charset="0"/>
                <a:cs typeface="Arial" pitchFamily="34" charset="0"/>
              </a:rPr>
              <a:t>SECRETARIA DE ESTADO DA SAÚDE DO MARANHÃO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/>
            </a:r>
            <a:br>
              <a:rPr lang="pt-BR" sz="1800" dirty="0">
                <a:latin typeface="Arial" pitchFamily="34" charset="0"/>
                <a:cs typeface="Arial" pitchFamily="34" charset="0"/>
              </a:rPr>
            </a:br>
            <a:r>
              <a:rPr lang="pt-BR" sz="1800" b="1" dirty="0">
                <a:latin typeface="Arial" pitchFamily="34" charset="0"/>
                <a:cs typeface="Arial" pitchFamily="34" charset="0"/>
              </a:rPr>
              <a:t>SECRETARIA ADJUNTA DE VIGILÂNCIA EM SAÚDE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/>
            </a:r>
            <a:br>
              <a:rPr lang="pt-BR" sz="1800" dirty="0">
                <a:latin typeface="Arial" pitchFamily="34" charset="0"/>
                <a:cs typeface="Arial" pitchFamily="34" charset="0"/>
              </a:rPr>
            </a:br>
            <a:r>
              <a:rPr lang="pt-BR" sz="1800" b="1" dirty="0">
                <a:latin typeface="Arial" pitchFamily="34" charset="0"/>
                <a:cs typeface="Arial" pitchFamily="34" charset="0"/>
              </a:rPr>
              <a:t>SUPERINTENDÊNCIA DE EPIDEMIOLOGIA E CONTROLE DE DOENÇAS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/>
            </a:r>
            <a:br>
              <a:rPr lang="pt-BR" sz="1800" dirty="0">
                <a:latin typeface="Arial" pitchFamily="34" charset="0"/>
                <a:cs typeface="Arial" pitchFamily="34" charset="0"/>
              </a:rPr>
            </a:br>
            <a:r>
              <a:rPr lang="pt-BR" sz="1800" b="1" dirty="0">
                <a:latin typeface="Arial" pitchFamily="34" charset="0"/>
                <a:cs typeface="Arial" pitchFamily="34" charset="0"/>
              </a:rPr>
              <a:t>DEPARTAMENTO DE EPIDEMIOLOGIA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70000" lnSpcReduction="20000"/>
          </a:bodyPr>
          <a:lstStyle/>
          <a:p>
            <a:pPr algn="ctr"/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Levantamento Rápido de índice para </a:t>
            </a:r>
            <a:r>
              <a:rPr lang="pt-BR" sz="2400" b="1" i="1" dirty="0">
                <a:latin typeface="Arial" pitchFamily="34" charset="0"/>
                <a:cs typeface="Arial" pitchFamily="34" charset="0"/>
              </a:rPr>
              <a:t>Aedes aegypti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- </a:t>
            </a:r>
            <a:r>
              <a:rPr lang="pt-BR" sz="2400" b="1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2400" b="1" i="1" dirty="0" err="1">
                <a:latin typeface="Arial" pitchFamily="34" charset="0"/>
                <a:cs typeface="Arial" pitchFamily="34" charset="0"/>
              </a:rPr>
              <a:t>Aa</a:t>
            </a:r>
            <a:endParaRPr lang="pt-BR" sz="2400" b="1" i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ANGELO ABENANTE NETO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Interlocutor do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Sistema de Informação PECD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SECRETARIA DE ESTADO DA SAUDE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2016</a:t>
            </a:r>
          </a:p>
          <a:p>
            <a:pPr algn="r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Fone: (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Zap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); Tim: (98) 9 81208562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91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/>
            </a:r>
            <a:br>
              <a:rPr lang="pt-BR" b="1" dirty="0" smtClean="0">
                <a:solidFill>
                  <a:schemeClr val="accent2"/>
                </a:solidFill>
              </a:rPr>
            </a:br>
            <a:r>
              <a:rPr lang="pt-BR" b="1" u="sng" dirty="0" smtClean="0"/>
              <a:t>Delimitação </a:t>
            </a:r>
            <a:r>
              <a:rPr lang="pt-BR" b="1" u="sng" dirty="0"/>
              <a:t>dos estratos 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u="sng" dirty="0"/>
              <a:t/>
            </a:r>
            <a:br>
              <a:rPr lang="pt-BR" b="1" i="1" u="sng" dirty="0"/>
            </a:b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pt-BR" b="1" dirty="0"/>
              <a:t> Requisitos: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b="1" dirty="0"/>
              <a:t> Informações sobre delimitação dos bairros (quarteirões);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b="1" dirty="0"/>
              <a:t> Mapas mostrando rede viária e fluvial;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pt-BR" b="1" dirty="0"/>
              <a:t> 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b="1" dirty="0"/>
              <a:t>Dados sobre condições socioeconômicas de cada bairro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b="1" dirty="0"/>
              <a:t> Rodovias, vias férreas e rios: são fatores que podem determinar a divisão dos estratos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b="1" dirty="0"/>
              <a:t>Buscar conformar estratos considerando divisores e localidades com níveis socioeconômicos semelhantes</a:t>
            </a:r>
          </a:p>
          <a:p>
            <a:pPr algn="just">
              <a:lnSpc>
                <a:spcPct val="80000"/>
              </a:lnSpc>
              <a:buFontTx/>
              <a:buChar char="•"/>
            </a:pPr>
            <a:endParaRPr lang="pt-BR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b="1" dirty="0"/>
              <a:t>Estratos: áreas </a:t>
            </a:r>
            <a:r>
              <a:rPr lang="pt-BR" b="1" u="sng" dirty="0"/>
              <a:t>contínuas e contíguas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482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913" y="365760"/>
            <a:ext cx="8273034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accent2"/>
                </a:solidFill>
              </a:rPr>
              <a:t/>
            </a:r>
            <a:br>
              <a:rPr lang="pt-BR" b="1" dirty="0" smtClean="0">
                <a:solidFill>
                  <a:schemeClr val="accent2"/>
                </a:solidFill>
              </a:rPr>
            </a:br>
            <a:r>
              <a:rPr lang="pt-BR" b="1" u="sng" dirty="0" smtClean="0"/>
              <a:t>Delimitação </a:t>
            </a:r>
            <a:r>
              <a:rPr lang="pt-BR" b="1" u="sng" dirty="0"/>
              <a:t>dos estratos 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u="sng" dirty="0">
                <a:solidFill>
                  <a:schemeClr val="accent2"/>
                </a:solidFill>
              </a:rPr>
              <a:t/>
            </a:r>
            <a:br>
              <a:rPr lang="pt-BR" b="1" i="1" u="sng" dirty="0">
                <a:solidFill>
                  <a:schemeClr val="accent2"/>
                </a:solidFill>
              </a:rPr>
            </a:br>
            <a:endParaRPr lang="pt-BR" u="sng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0978"/>
            <a:ext cx="6552728" cy="380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77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/>
              <a:t>Delimitação dos estratos 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dirty="0">
                <a:solidFill>
                  <a:schemeClr val="accent2"/>
                </a:solidFill>
              </a:rPr>
              <a:t/>
            </a:r>
            <a:br>
              <a:rPr lang="pt-BR" b="1" i="1" dirty="0">
                <a:solidFill>
                  <a:schemeClr val="accent2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67545" y="1628800"/>
            <a:ext cx="7992244" cy="4968552"/>
            <a:chOff x="670" y="1344"/>
            <a:chExt cx="4659" cy="259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" y="1344"/>
              <a:ext cx="3650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50" y="1434"/>
              <a:ext cx="1179" cy="465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 dirty="0"/>
                <a:t>Área urbana do município formado</a:t>
              </a:r>
            </a:p>
            <a:p>
              <a:pPr eaLnBrk="1" hangingPunct="1"/>
              <a:r>
                <a:rPr lang="pt-BR" sz="1400" b="1" dirty="0"/>
                <a:t>por 16 bairros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215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b="1" dirty="0" smtClean="0">
                <a:latin typeface="Arial" pitchFamily="34" charset="0"/>
                <a:cs typeface="Arial" pitchFamily="34" charset="0"/>
              </a:rPr>
            </a:br>
            <a:r>
              <a:rPr lang="pt-BR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      Atribuições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do Coordenador</a:t>
            </a:r>
            <a:r>
              <a:rPr lang="pt-BR" b="1" dirty="0">
                <a:solidFill>
                  <a:schemeClr val="accent2"/>
                </a:solidFill>
              </a:rPr>
              <a:t/>
            </a:r>
            <a:br>
              <a:rPr lang="pt-BR" b="1" dirty="0">
                <a:solidFill>
                  <a:schemeClr val="accent2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00628"/>
            <a:ext cx="8640960" cy="3768532"/>
          </a:xfrm>
        </p:spPr>
        <p:txBody>
          <a:bodyPr>
            <a:normAutofit/>
          </a:bodyPr>
          <a:lstStyle/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Buscar apoio e sustentabilidade para a realização do </a:t>
            </a:r>
            <a:r>
              <a:rPr lang="pt-BR" sz="1800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Estratificar e calcular o número de imóveis a pesquisar;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Definir os quarteirões a trabalhar;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Definir recursos humanos necessários: supervisores, agentes, laboratoristas e digitadores;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Definir o(s) laboratório(s)  de apoio;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Definir necessidades: veículos, equipamentos e material de campo; 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Analisar dados e elaborar relatório final;</a:t>
            </a:r>
          </a:p>
          <a:p>
            <a:pPr algn="just">
              <a:buFont typeface="Symbol" pitchFamily="18" charset="2"/>
              <a:buChar char="·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Planejar as ações necessárias: operações de campo, ações de informação, educação e comunicação social.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592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/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err="1" smtClean="0">
                <a:latin typeface="Arial" pitchFamily="34" charset="0"/>
                <a:cs typeface="Arial" pitchFamily="34" charset="0"/>
              </a:rPr>
              <a:t>Atribuições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do Supervisor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115000"/>
              </a:lnSpc>
              <a:buFontTx/>
              <a:buChar char="•"/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Organizar e distribuir os agentes na área de trabalho:</a:t>
            </a:r>
          </a:p>
          <a:p>
            <a:pPr marL="288925" indent="-288925">
              <a:lnSpc>
                <a:spcPct val="115000"/>
              </a:lnSpc>
              <a:buFontTx/>
              <a:buChar char="•"/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Abastecer os agentes de saúde com os insumos necessários;</a:t>
            </a:r>
          </a:p>
          <a:p>
            <a:pPr marL="288925" indent="-288925">
              <a:lnSpc>
                <a:spcPct val="115000"/>
              </a:lnSpc>
              <a:buFont typeface="Symbol" pitchFamily="18" charset="2"/>
              <a:buChar char="·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Supervisionar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atividades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dos agentes de saúde;</a:t>
            </a:r>
          </a:p>
          <a:p>
            <a:pPr marL="288925" indent="-288925">
              <a:lnSpc>
                <a:spcPct val="115000"/>
              </a:lnSpc>
              <a:buFont typeface="Symbol" pitchFamily="18" charset="2"/>
              <a:buChar char="·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Receber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conferir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os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hlinkClick r:id="" action="ppaction://noaction"/>
              </a:rPr>
              <a:t>boletins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“Boletim de Campo 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laboratório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” Ex: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erros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totalização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8925" indent="-288925">
              <a:lnSpc>
                <a:spcPct val="115000"/>
              </a:lnSpc>
              <a:buFont typeface="Symbol" pitchFamily="18" charset="2"/>
              <a:buChar char="·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Encaminhar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laboratório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os BCL com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amostras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coletadas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8925" indent="-288925">
              <a:lnSpc>
                <a:spcPct val="115000"/>
              </a:lnSpc>
              <a:buFont typeface="Symbol" pitchFamily="18" charset="2"/>
              <a:buChar char="·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Consolidar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os dados (campo 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laboratório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Resumo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parcial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” </a:t>
            </a:r>
          </a:p>
          <a:p>
            <a:pPr marL="288925" indent="-288925">
              <a:lnSpc>
                <a:spcPct val="115000"/>
              </a:lnSpc>
              <a:buFont typeface="Symbol" pitchFamily="18" charset="2"/>
              <a:buChar char="·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Enviar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digitação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 “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Resumo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do BCL ”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estrato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999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Atribuições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Agente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Saúde: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Visitar de 20 a 25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imóveis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Realizar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pesquisa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larvária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imóveis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definidos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estrato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Coletar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preencher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rótulos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dos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tubitos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Registrar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informações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formulário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“Boletim de Campo 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Laboratório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 BCL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”;</a:t>
            </a: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buFont typeface="Symbol" pitchFamily="18" charset="2"/>
              <a:buChar char="·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Repassar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final do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 “BCL”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devidamente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preenchido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supervisor.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05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60332" cy="653752"/>
          </a:xfrm>
        </p:spPr>
        <p:txBody>
          <a:bodyPr>
            <a:normAutofit fontScale="90000"/>
          </a:bodyPr>
          <a:lstStyle/>
          <a:p>
            <a:r>
              <a:rPr lang="pt-BR" b="1" u="sng" dirty="0">
                <a:latin typeface="Arial" pitchFamily="34" charset="0"/>
                <a:cs typeface="Arial" pitchFamily="34" charset="0"/>
              </a:rPr>
              <a:t>Procedimentos de </a:t>
            </a:r>
            <a:r>
              <a:rPr lang="pt-BR" b="1" u="sng" dirty="0" smtClean="0">
                <a:latin typeface="Arial" pitchFamily="34" charset="0"/>
                <a:cs typeface="Arial" pitchFamily="34" charset="0"/>
              </a:rPr>
              <a:t>campo para </a:t>
            </a:r>
            <a:r>
              <a:rPr lang="pt-BR" b="1" u="sng" dirty="0">
                <a:latin typeface="Arial" pitchFamily="34" charset="0"/>
                <a:cs typeface="Arial" pitchFamily="34" charset="0"/>
              </a:rPr>
              <a:t>o levantamento de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00628"/>
            <a:ext cx="7948364" cy="3579849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inspeção dos imóveis existentes na área urbana dos municípios será </a:t>
            </a:r>
            <a:r>
              <a:rPr lang="pt-BR" dirty="0" smtClean="0"/>
              <a:t>realizada nas </a:t>
            </a:r>
            <a:r>
              <a:rPr lang="pt-BR" dirty="0"/>
              <a:t>casas e nos terrenos </a:t>
            </a:r>
            <a:r>
              <a:rPr lang="pt-BR" dirty="0" smtClean="0"/>
              <a:t>baldios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Os </a:t>
            </a:r>
            <a:r>
              <a:rPr lang="pt-BR" dirty="0"/>
              <a:t>Pontos Estratégicos não serão incluídos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Caso </a:t>
            </a:r>
            <a:r>
              <a:rPr lang="pt-BR" dirty="0"/>
              <a:t>o imóvel sorteado seja um </a:t>
            </a:r>
            <a:r>
              <a:rPr lang="pt-BR" dirty="0" smtClean="0"/>
              <a:t>PE</a:t>
            </a:r>
            <a:r>
              <a:rPr lang="pt-BR" dirty="0"/>
              <a:t>, deverá ser escolhido o </a:t>
            </a:r>
            <a:r>
              <a:rPr lang="pt-BR" dirty="0" smtClean="0"/>
              <a:t>imóvel seguinte.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698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Procedimentos de campo</a:t>
            </a:r>
            <a:br>
              <a:rPr lang="pt-BR" u="sng" dirty="0">
                <a:latin typeface="Arial" pitchFamily="34" charset="0"/>
                <a:cs typeface="Arial" pitchFamily="34" charset="0"/>
              </a:rPr>
            </a:br>
            <a:r>
              <a:rPr lang="pt-BR" u="sng" dirty="0">
                <a:latin typeface="Arial" pitchFamily="34" charset="0"/>
                <a:cs typeface="Arial" pitchFamily="34" charset="0"/>
              </a:rPr>
              <a:t>para o levantamento de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Inspecionando-se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um imóvel em cada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cinco 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que corresponde a inspecionar 20% dos imóveis existentes no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quarteirão sorteado.</a:t>
            </a:r>
          </a:p>
          <a:p>
            <a:pPr algn="just">
              <a:buFont typeface="Arial" pitchFamily="34" charset="0"/>
              <a:buChar char="•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imóvel 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ser inspecionado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esteja fechado ou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sua inspeção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seja recusada, o agente deverá fazer sua substituição pelo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imóvel  imediatamente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xmlns="" val="1770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pt-BR" sz="2800" dirty="0"/>
              <a:t>Procedimentos de campo</a:t>
            </a:r>
            <a:br>
              <a:rPr lang="pt-BR" sz="2800" dirty="0"/>
            </a:br>
            <a:r>
              <a:rPr lang="pt-BR" sz="2800" dirty="0"/>
              <a:t>para o levantamento de </a:t>
            </a:r>
            <a:r>
              <a:rPr lang="pt-BR" sz="2800" dirty="0" smtClean="0"/>
              <a:t>índices </a:t>
            </a:r>
            <a:br>
              <a:rPr lang="pt-BR" sz="2800" dirty="0" smtClean="0"/>
            </a:br>
            <a:r>
              <a:rPr lang="pt-BR" sz="2800" dirty="0" smtClean="0"/>
              <a:t> estrados com mais de 8 mil imóveis  20%</a:t>
            </a:r>
            <a:endParaRPr lang="pt-BR" sz="2800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8521380"/>
              </p:ext>
            </p:extLst>
          </p:nvPr>
        </p:nvGraphicFramePr>
        <p:xfrm>
          <a:off x="539552" y="3068960"/>
          <a:ext cx="822960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53832"/>
                <a:gridCol w="792088"/>
                <a:gridCol w="822960"/>
                <a:gridCol w="822960"/>
                <a:gridCol w="822960"/>
                <a:gridCol w="822960"/>
                <a:gridCol w="822960"/>
              </a:tblGrid>
              <a:tr h="1152128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442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60648"/>
            <a:ext cx="7565464" cy="1008112"/>
          </a:xfrm>
        </p:spPr>
        <p:txBody>
          <a:bodyPr/>
          <a:lstStyle/>
          <a:p>
            <a:r>
              <a:rPr lang="pt-BR" sz="1800" dirty="0" smtClean="0"/>
              <a:t>PROCEDIMENTO DE CAMPO PARA LEVANTAMENTO DE ÍNDICE EM AMOSTRAGEM EM 20% ESTRATO ENTRE 8.000 A 12000 IMÓVEIS</a:t>
            </a:r>
            <a:endParaRPr lang="pt-BR" sz="1800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73417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14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latin typeface="Arial" pitchFamily="34" charset="0"/>
                <a:cs typeface="Arial" pitchFamily="34" charset="0"/>
              </a:rPr>
              <a:t>O QUE É </a:t>
            </a:r>
            <a:r>
              <a:rPr lang="pt-BR" b="1" u="sng" dirty="0" err="1">
                <a:latin typeface="Arial" pitchFamily="34" charset="0"/>
                <a:cs typeface="Arial" pitchFamily="34" charset="0"/>
              </a:rPr>
              <a:t>LIRAa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É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 Método simplificado de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amostragem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flipV="1">
            <a:off x="1061563" y="5229200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47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smtClean="0"/>
              <a:t/>
            </a:r>
            <a:br>
              <a:rPr lang="pt-BR" sz="2800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z="2800" smtClean="0"/>
              <a:t>Procedimentos </a:t>
            </a:r>
            <a:r>
              <a:rPr lang="pt-BR" sz="2800" dirty="0"/>
              <a:t>de campo</a:t>
            </a:r>
            <a:br>
              <a:rPr lang="pt-BR" sz="2800" dirty="0"/>
            </a:br>
            <a:r>
              <a:rPr lang="pt-BR" sz="2800" dirty="0"/>
              <a:t>para o levantamento de índices </a:t>
            </a:r>
            <a:br>
              <a:rPr lang="pt-BR" sz="2800" dirty="0"/>
            </a:br>
            <a:r>
              <a:rPr lang="pt-BR" sz="2800" dirty="0"/>
              <a:t> estrados com </a:t>
            </a:r>
            <a:r>
              <a:rPr lang="pt-BR" sz="2800" dirty="0" smtClean="0"/>
              <a:t>menos </a:t>
            </a:r>
            <a:r>
              <a:rPr lang="pt-BR" sz="2800" dirty="0"/>
              <a:t>de </a:t>
            </a:r>
            <a:r>
              <a:rPr lang="pt-BR" sz="2800" dirty="0" smtClean="0"/>
              <a:t>8 </a:t>
            </a:r>
            <a:r>
              <a:rPr lang="pt-BR" sz="2800" dirty="0"/>
              <a:t>mil imóveis  </a:t>
            </a:r>
            <a:r>
              <a:rPr lang="pt-BR" sz="2800" dirty="0" smtClean="0"/>
              <a:t>50</a:t>
            </a:r>
            <a:r>
              <a:rPr lang="pt-BR" sz="2800" dirty="0"/>
              <a:t>%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1567023"/>
              </p:ext>
            </p:extLst>
          </p:nvPr>
        </p:nvGraphicFramePr>
        <p:xfrm>
          <a:off x="395536" y="2276872"/>
          <a:ext cx="822960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987584"/>
                <a:gridCol w="658336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152128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68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Os estratos com índices de infestação predial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/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Inferiores a 1%: estão em condições de  </a:t>
            </a:r>
            <a:r>
              <a:rPr lang="pt-BR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Baixo Risco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De 1% 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3,8%: </a:t>
            </a:r>
            <a:r>
              <a:rPr lang="pt-BR" dirty="0">
                <a:latin typeface="Arial" pitchFamily="34" charset="0"/>
                <a:cs typeface="Arial" pitchFamily="34" charset="0"/>
              </a:rPr>
              <a:t>estão em situação </a:t>
            </a:r>
            <a:r>
              <a:rPr lang="pt-BR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Médio Risco</a:t>
            </a:r>
          </a:p>
          <a:p>
            <a:endParaRPr lang="pt-BR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4%: a cima em situação de  </a:t>
            </a: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Alto Risco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45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i="1" dirty="0">
                <a:latin typeface="Arial" pitchFamily="34" charset="0"/>
                <a:cs typeface="Arial" pitchFamily="34" charset="0"/>
              </a:rPr>
              <a:t>Levantamento Rápido de índice para Aedes aegypti - </a:t>
            </a:r>
            <a:r>
              <a:rPr lang="pt-BR" sz="2000" b="1" i="1" dirty="0" smtClean="0">
                <a:latin typeface="Arial" pitchFamily="34" charset="0"/>
                <a:cs typeface="Arial" pitchFamily="34" charset="0"/>
              </a:rPr>
              <a:t>LIRAa_2014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i="1" dirty="0">
                <a:latin typeface="Arial" pitchFamily="34" charset="0"/>
                <a:cs typeface="Arial" pitchFamily="34" charset="0"/>
              </a:rPr>
              <a:t>MUNICÍPIOS PRIORITÁRIOS - JAN, MARÇO E OUTUBRO - </a:t>
            </a:r>
            <a:r>
              <a:rPr lang="pt-BR" sz="2000" b="1" i="1" dirty="0" smtClean="0">
                <a:latin typeface="Arial" pitchFamily="34" charset="0"/>
                <a:cs typeface="Arial" pitchFamily="34" charset="0"/>
              </a:rPr>
              <a:t>  </a:t>
            </a:r>
            <a:endParaRPr lang="pt-BR" sz="20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25772527"/>
              </p:ext>
            </p:extLst>
          </p:nvPr>
        </p:nvGraphicFramePr>
        <p:xfrm>
          <a:off x="683569" y="1628799"/>
          <a:ext cx="7660332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083"/>
                <a:gridCol w="1901340"/>
                <a:gridCol w="1928826"/>
                <a:gridCol w="1915083"/>
              </a:tblGrid>
              <a:tr h="427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IIP - AEGYPT</a:t>
                      </a: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endParaRPr lang="pt-BR" sz="1800" dirty="0" smtClean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Janeiro</a:t>
                      </a:r>
                      <a:endParaRPr lang="pt-BR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Março</a:t>
                      </a:r>
                      <a:endParaRPr lang="pt-BR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Outubro</a:t>
                      </a:r>
                      <a:endParaRPr lang="pt-BR" dirty="0"/>
                    </a:p>
                  </a:txBody>
                  <a:tcPr marL="83573" marR="83573"/>
                </a:tc>
              </a:tr>
              <a:tr h="737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Classificação de Risco</a:t>
                      </a:r>
                      <a:endParaRPr lang="pt-BR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0626" marR="40626" marT="0" marB="0" anchor="b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Quant./</a:t>
                      </a:r>
                      <a:r>
                        <a:rPr lang="pt-BR" sz="18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Munic</a:t>
                      </a:r>
                      <a:endParaRPr lang="pt-BR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Quant./</a:t>
                      </a:r>
                      <a:r>
                        <a:rPr lang="pt-BR" sz="18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Munic</a:t>
                      </a:r>
                      <a:endParaRPr lang="pt-BR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Quant./</a:t>
                      </a:r>
                      <a:r>
                        <a:rPr lang="pt-BR" sz="1800" b="1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Munic</a:t>
                      </a:r>
                      <a:endParaRPr lang="pt-BR" dirty="0"/>
                    </a:p>
                  </a:txBody>
                  <a:tcPr marL="83573" marR="83573"/>
                </a:tc>
              </a:tr>
              <a:tr h="4276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</a:t>
                      </a:r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 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6" marR="870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pt-BR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706" marR="8706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C00000"/>
                          </a:solidFill>
                        </a:rPr>
                        <a:t>03</a:t>
                      </a:r>
                      <a:endParaRPr lang="pt-BR" b="1" dirty="0">
                        <a:solidFill>
                          <a:srgbClr val="C00000"/>
                        </a:solidFill>
                      </a:endParaRPr>
                    </a:p>
                  </a:txBody>
                  <a:tcPr marL="83573" marR="83573"/>
                </a:tc>
              </a:tr>
              <a:tr h="4276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  -   3,9</a:t>
                      </a:r>
                    </a:p>
                  </a:txBody>
                  <a:tcPr marL="8706" marR="870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pt-B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8706" marR="8706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pt-B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3573" marR="83573"/>
                </a:tc>
              </a:tr>
              <a:tr h="4276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   1</a:t>
                      </a:r>
                    </a:p>
                  </a:txBody>
                  <a:tcPr marL="8706" marR="870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04</a:t>
                      </a:r>
                      <a:endParaRPr lang="pt-BR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8706" marR="8706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07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algn="ctr"/>
                      <a:endParaRPr lang="pt-B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83573" marR="83573"/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 rot="10800000" flipV="1">
            <a:off x="683566" y="4405574"/>
            <a:ext cx="2952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FONTE:LIRRa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/SES/MA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583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% de Criadouros predominantes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2296389"/>
              </p:ext>
            </p:extLst>
          </p:nvPr>
        </p:nvGraphicFramePr>
        <p:xfrm>
          <a:off x="395536" y="1052736"/>
          <a:ext cx="8291264" cy="446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/>
                <a:gridCol w="2072816"/>
                <a:gridCol w="2072816"/>
                <a:gridCol w="2072816"/>
              </a:tblGrid>
              <a:tr h="2301862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Abastecimento de água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(caixas </a:t>
                      </a:r>
                      <a:r>
                        <a:rPr lang="pt-B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dágua</a:t>
                      </a:r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tambores,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tonéis, poços, etc.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( A2)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Depósitos domiciliares</a:t>
                      </a:r>
                      <a:endParaRPr lang="pt-BR" sz="12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(vasos, pratos, bromélias, ralos,</a:t>
                      </a:r>
                      <a:endParaRPr lang="pt-BR" sz="12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50" b="1" dirty="0" err="1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lages</a:t>
                      </a: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, piscina etc.)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50" b="1" dirty="0" smtClean="0">
                        <a:effectLst/>
                        <a:latin typeface="Tahoma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50" b="1" dirty="0" smtClean="0">
                        <a:effectLst/>
                        <a:latin typeface="Tahoma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50" b="1" dirty="0" smtClean="0">
                        <a:effectLst/>
                        <a:latin typeface="Tahoma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250" b="1" dirty="0" smtClean="0">
                        <a:effectLst/>
                        <a:latin typeface="Tahoma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           (</a:t>
                      </a:r>
                      <a:r>
                        <a:rPr lang="pt-BR" sz="1800" b="1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B</a:t>
                      </a: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)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        Lixo</a:t>
                      </a:r>
                      <a:endParaRPr lang="pt-BR" sz="12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50" b="1" dirty="0" smtClean="0">
                          <a:effectLst/>
                          <a:latin typeface="Tahoma"/>
                          <a:ea typeface="Calibri"/>
                          <a:cs typeface="Times New Roman"/>
                        </a:rPr>
                        <a:t>(resíduos sólidos)</a:t>
                      </a:r>
                      <a:endParaRPr lang="pt-BR" sz="12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8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8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t-BR" sz="1800" dirty="0" smtClean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  ( D2)</a:t>
                      </a:r>
                      <a:endParaRPr lang="pt-BR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1582">
                <a:tc>
                  <a:txBody>
                    <a:bodyPr/>
                    <a:lstStyle/>
                    <a:p>
                      <a:r>
                        <a:rPr lang="pt-BR" dirty="0" smtClean="0"/>
                        <a:t>Janeiro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1360191">
                <a:tc>
                  <a:txBody>
                    <a:bodyPr/>
                    <a:lstStyle/>
                    <a:p>
                      <a:r>
                        <a:rPr lang="pt-BR" dirty="0" smtClean="0"/>
                        <a:t>Março</a:t>
                      </a:r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Outubro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80%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07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– </a:t>
            </a:r>
            <a:r>
              <a:rPr lang="pt-BR" dirty="0" smtClean="0"/>
              <a:t>2014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u="sng" dirty="0" smtClean="0">
              <a:latin typeface="Arial" pitchFamily="34" charset="0"/>
              <a:cs typeface="Arial" pitchFamily="34" charset="0"/>
            </a:endParaRPr>
          </a:p>
          <a:p>
            <a:r>
              <a:rPr lang="pt-BR" u="sng" dirty="0" smtClean="0">
                <a:latin typeface="Arial" pitchFamily="34" charset="0"/>
                <a:cs typeface="Arial" pitchFamily="34" charset="0"/>
              </a:rPr>
              <a:t>Fatores </a:t>
            </a:r>
            <a:r>
              <a:rPr lang="pt-BR" u="sng" dirty="0">
                <a:latin typeface="Arial" pitchFamily="34" charset="0"/>
                <a:cs typeface="Arial" pitchFamily="34" charset="0"/>
              </a:rPr>
              <a:t>Epidemiológicos: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Presença do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Aedes aegypti</a:t>
            </a:r>
            <a:r>
              <a:rPr lang="pt-BR" dirty="0">
                <a:latin typeface="Arial" pitchFamily="34" charset="0"/>
                <a:cs typeface="Arial" pitchFamily="34" charset="0"/>
              </a:rPr>
              <a:t> em todas as regiões do Estado;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A entrada da circulação do  sorotipos do vírus da dengue no Estado do MA (DENV4);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  Grande contingente populacional sem Imunidade a este vírus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621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CIRCULAÇÃO VIRAL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Em </a:t>
            </a:r>
            <a:r>
              <a:rPr lang="pt-BR" dirty="0"/>
              <a:t>2012 foi identificada circulação de </a:t>
            </a:r>
            <a:r>
              <a:rPr lang="pt-BR" b="1" dirty="0"/>
              <a:t>DENV 4</a:t>
            </a:r>
            <a:r>
              <a:rPr lang="pt-BR" dirty="0"/>
              <a:t>, nos municípios de </a:t>
            </a:r>
            <a:r>
              <a:rPr lang="pt-BR" b="1" dirty="0"/>
              <a:t>Timon e Trizidela </a:t>
            </a:r>
            <a:r>
              <a:rPr lang="pt-BR" b="1" dirty="0" smtClean="0"/>
              <a:t>do Vale</a:t>
            </a:r>
            <a:r>
              <a:rPr lang="pt-BR" b="1" dirty="0"/>
              <a:t>, Santa Inês, Presidente Dutra, Porto Franco, Turiaçu e Santa Luzia</a:t>
            </a:r>
            <a:r>
              <a:rPr lang="pt-BR" b="1" dirty="0" smtClean="0"/>
              <a:t>.</a:t>
            </a:r>
          </a:p>
          <a:p>
            <a:pPr marL="0" indent="0" algn="just"/>
            <a:endParaRPr lang="pt-BR" b="1" dirty="0"/>
          </a:p>
          <a:p>
            <a:pPr algn="just">
              <a:buFont typeface="Arial" pitchFamily="34" charset="0"/>
              <a:buChar char="•"/>
            </a:pPr>
            <a:r>
              <a:rPr lang="pt-BR" dirty="0"/>
              <a:t>Esses dados mostram que no Estado do Maranhão ocorre a circulação de </a:t>
            </a:r>
            <a:r>
              <a:rPr lang="pt-BR" dirty="0" smtClean="0"/>
              <a:t>vários sorotipos do vírus da dengue, estando o </a:t>
            </a:r>
            <a:r>
              <a:rPr lang="pt-BR" b="1" dirty="0" smtClean="0"/>
              <a:t>DENV4 </a:t>
            </a:r>
            <a:r>
              <a:rPr lang="pt-BR" dirty="0" smtClean="0"/>
              <a:t>presente na capital desde 2011 e tendo se </a:t>
            </a:r>
            <a:r>
              <a:rPr lang="pt-BR" dirty="0"/>
              <a:t>estendido para o interior do Estado em 2012, o que eleve o risco de surtos da </a:t>
            </a:r>
            <a:r>
              <a:rPr lang="pt-BR" dirty="0" smtClean="0"/>
              <a:t>doença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58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– </a:t>
            </a:r>
            <a:r>
              <a:rPr lang="pt-BR" dirty="0" smtClean="0"/>
              <a:t>2014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Fatores Ambientais e de Infraestrutura: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Chuvas </a:t>
            </a:r>
            <a:r>
              <a:rPr lang="pt-BR" dirty="0">
                <a:latin typeface="Arial" pitchFamily="34" charset="0"/>
                <a:cs typeface="Arial" pitchFamily="34" charset="0"/>
              </a:rPr>
              <a:t>e altas temperaturas contribuem para a proliferação dos mosquitos;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Muitos municípios ainda têm problemas de saneamento básico e manejo de resíduos sólidos, o que contribui para a manutenção permanente de criadouros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mosquito </a:t>
            </a:r>
            <a:r>
              <a:rPr lang="pt-BR" dirty="0">
                <a:latin typeface="Arial" pitchFamily="34" charset="0"/>
                <a:cs typeface="Arial" pitchFamily="34" charset="0"/>
              </a:rPr>
              <a:t>dentro e fora das casas: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878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– </a:t>
            </a:r>
            <a:r>
              <a:rPr lang="pt-BR" dirty="0" smtClean="0"/>
              <a:t>2014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Fatores do Setor Saúde: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Dificuldades no acesso de agentes de saúde a imóveis fechados/abandonados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BR" dirty="0">
                <a:latin typeface="Arial" pitchFamily="34" charset="0"/>
                <a:cs typeface="Arial" pitchFamily="34" charset="0"/>
              </a:rPr>
              <a:t>eliminação de criadouros;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Funcionamento inadequado das ações de campo para o combate ao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Aedes aegypti </a:t>
            </a:r>
            <a:r>
              <a:rPr lang="pt-BR" dirty="0">
                <a:latin typeface="Arial" pitchFamily="34" charset="0"/>
                <a:cs typeface="Arial" pitchFamily="34" charset="0"/>
              </a:rPr>
              <a:t>em muitos municípios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Maranhenses;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Intensificar a supervisão de forma rotineira ao agentes da dengue;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Déficit de agente nas cobertura da localidades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445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ANGELO ABENANTE NETO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 Interlocutor do Sistema de Informação PECD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SECRETARIA DE ESTADO DA SAUDE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2016</a:t>
            </a:r>
          </a:p>
          <a:p>
            <a:pPr algn="r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Fone: 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Zap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Tim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(98) 9 81208562</a:t>
            </a:r>
          </a:p>
          <a:p>
            <a:pPr algn="ctr"/>
            <a:r>
              <a:rPr lang="pt-BR" sz="4800" dirty="0" smtClean="0"/>
              <a:t>Obrigado e feliz natal</a:t>
            </a:r>
            <a:endParaRPr lang="pt-BR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err="1" smtClean="0"/>
              <a:t>Objetivo</a:t>
            </a:r>
            <a:r>
              <a:rPr lang="en-GB" b="1" u="sng" dirty="0" smtClean="0"/>
              <a:t> </a:t>
            </a:r>
            <a:r>
              <a:rPr lang="en-GB" b="1" u="sng" dirty="0" err="1" smtClean="0"/>
              <a:t>LIRAa</a:t>
            </a:r>
            <a:r>
              <a:rPr lang="en-GB" b="1" u="sng" dirty="0">
                <a:solidFill>
                  <a:schemeClr val="accent2"/>
                </a:solidFill>
              </a:rPr>
              <a:t/>
            </a:r>
            <a:br>
              <a:rPr lang="en-GB" b="1" u="sng" dirty="0">
                <a:solidFill>
                  <a:schemeClr val="accent2"/>
                </a:solidFill>
              </a:rPr>
            </a:b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b="1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b="0" dirty="0" smtClean="0">
                <a:latin typeface="Arial" pitchFamily="34" charset="0"/>
                <a:cs typeface="Arial" pitchFamily="34" charset="0"/>
              </a:rPr>
              <a:t> Permitir Diagnóstico Rápido </a:t>
            </a:r>
            <a:r>
              <a:rPr lang="en-GB" sz="2800" b="0" dirty="0">
                <a:latin typeface="Arial" pitchFamily="34" charset="0"/>
                <a:cs typeface="Arial" pitchFamily="34" charset="0"/>
              </a:rPr>
              <a:t>da </a:t>
            </a:r>
            <a:r>
              <a:rPr lang="en-GB" sz="2800" b="0" dirty="0" smtClean="0">
                <a:latin typeface="Arial" pitchFamily="34" charset="0"/>
                <a:cs typeface="Arial" pitchFamily="34" charset="0"/>
              </a:rPr>
              <a:t>Situação Entomológica </a:t>
            </a:r>
            <a:r>
              <a:rPr lang="en-GB" sz="2800" b="0" dirty="0">
                <a:latin typeface="Arial" pitchFamily="34" charset="0"/>
                <a:cs typeface="Arial" pitchFamily="34" charset="0"/>
              </a:rPr>
              <a:t>de uma localidade, para direcionamento das ações de controle do vetor e de educação em </a:t>
            </a:r>
            <a:r>
              <a:rPr lang="en-GB" sz="2800" b="0" dirty="0" smtClean="0">
                <a:latin typeface="Arial" pitchFamily="34" charset="0"/>
                <a:cs typeface="Arial" pitchFamily="34" charset="0"/>
              </a:rPr>
              <a:t>saúde.</a:t>
            </a:r>
            <a:endParaRPr lang="pt-BR" sz="28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49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Vantagem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Demonstra a situação de infestação do município no prazo médio de uma semana;</a:t>
            </a:r>
          </a:p>
          <a:p>
            <a:pPr marL="0" indent="0" algn="just"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Rapidez e oportunidade das informações;</a:t>
            </a:r>
          </a:p>
          <a:p>
            <a:pPr algn="just">
              <a:buFontTx/>
              <a:buChar char="•"/>
            </a:pPr>
            <a:endParaRPr lang="pt-BR" sz="2200" b="1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Identificar os criadouros predominantes;</a:t>
            </a:r>
          </a:p>
          <a:p>
            <a:pPr algn="just">
              <a:buFontTx/>
              <a:buChar char="•"/>
            </a:pPr>
            <a:endParaRPr lang="pt-BR" sz="2200" b="1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•"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Permite o direcionamento das ações de controle para as áreas mais críticas.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209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588324" cy="653752"/>
          </a:xfrm>
        </p:spPr>
        <p:txBody>
          <a:bodyPr/>
          <a:lstStyle/>
          <a:p>
            <a:r>
              <a:rPr lang="pt-BR" sz="18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sz="1800" b="1" u="sng" dirty="0">
                <a:latin typeface="Arial" pitchFamily="34" charset="0"/>
                <a:cs typeface="Arial" pitchFamily="34" charset="0"/>
              </a:rPr>
            </a:br>
            <a:r>
              <a:rPr lang="pt-BR" sz="1800" b="1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sz="18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800" b="1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sz="1800" b="1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sz="1800" b="1" i="1" dirty="0">
                <a:latin typeface="Arial" pitchFamily="34" charset="0"/>
                <a:cs typeface="Arial" pitchFamily="34" charset="0"/>
              </a:rPr>
              <a:t/>
            </a:r>
            <a:br>
              <a:rPr lang="pt-BR" sz="1800" b="1" i="1" dirty="0">
                <a:latin typeface="Arial" pitchFamily="34" charset="0"/>
                <a:cs typeface="Arial" pitchFamily="34" charset="0"/>
              </a:rPr>
            </a:b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1. Atualização do reconhecimento geográfico (RG):</a:t>
            </a:r>
          </a:p>
          <a:p>
            <a:pPr lvl="1" algn="just">
              <a:buFontTx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nº de imóveis/bairro/quadras/prédios;</a:t>
            </a:r>
          </a:p>
          <a:p>
            <a:pPr lvl="1" algn="just">
              <a:buFontTx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mapas dos bairros numerado por quadras;</a:t>
            </a:r>
          </a:p>
          <a:p>
            <a:pPr lvl="1" algn="just">
              <a:buFontTx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mapa de conjunto do município com bairros - garantir a continuidade e </a:t>
            </a:r>
            <a:r>
              <a:rPr lang="pt-BR" sz="2000" b="1" dirty="0" err="1">
                <a:latin typeface="Arial" pitchFamily="34" charset="0"/>
                <a:cs typeface="Arial" pitchFamily="34" charset="0"/>
              </a:rPr>
              <a:t>contigüidade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 dos estratos;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2. mapeamento dos recursos humanos de forma quantitativa e qualitativa; 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3. conhecer e dominar as técnicas e objetivos do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LIRAa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4. levantamento dos recursos materiais disponíveis - material de campo, laboratório, veículos e equipamentos de informática;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62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6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sz="1600" b="1" u="sng" dirty="0">
                <a:latin typeface="Arial" pitchFamily="34" charset="0"/>
                <a:cs typeface="Arial" pitchFamily="34" charset="0"/>
              </a:rPr>
            </a:br>
            <a:r>
              <a:rPr lang="pt-BR" sz="1600" b="1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sz="16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600" b="1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sz="1600" b="1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sz="1600" b="1" i="1" dirty="0">
                <a:latin typeface="Arial" pitchFamily="34" charset="0"/>
                <a:cs typeface="Arial" pitchFamily="34" charset="0"/>
              </a:rPr>
              <a:t/>
            </a:r>
            <a:br>
              <a:rPr lang="pt-BR" sz="1600" b="1" i="1" dirty="0">
                <a:latin typeface="Arial" pitchFamily="34" charset="0"/>
                <a:cs typeface="Arial" pitchFamily="34" charset="0"/>
              </a:rPr>
            </a:br>
            <a:endParaRPr lang="pt-BR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</a:pPr>
            <a:r>
              <a:rPr lang="pt-BR" dirty="0">
                <a:solidFill>
                  <a:schemeClr val="accent2"/>
                </a:solidFill>
              </a:rPr>
              <a:t>4. mapeamento dos </a:t>
            </a:r>
            <a:r>
              <a:rPr lang="pt-BR" dirty="0">
                <a:solidFill>
                  <a:schemeClr val="accent2"/>
                </a:solidFill>
                <a:hlinkClick r:id="" action="ppaction://noaction"/>
              </a:rPr>
              <a:t>recursos</a:t>
            </a:r>
            <a:r>
              <a:rPr lang="pt-BR" dirty="0">
                <a:solidFill>
                  <a:schemeClr val="accent2"/>
                </a:solidFill>
              </a:rPr>
              <a:t> disponíveis - material de campo, escadas, laboratório, veículos e equipamentos de informática.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pt-BR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1"/>
            <a:ext cx="439296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6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sz="1800" b="1" u="sng" dirty="0">
                <a:latin typeface="Arial" pitchFamily="34" charset="0"/>
                <a:cs typeface="Arial" pitchFamily="34" charset="0"/>
              </a:rPr>
            </a:br>
            <a:r>
              <a:rPr lang="pt-BR" sz="1800" b="1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sz="18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800" b="1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sz="1800" b="1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b="1" i="1" dirty="0">
                <a:latin typeface="Arial" pitchFamily="34" charset="0"/>
                <a:cs typeface="Arial" pitchFamily="34" charset="0"/>
              </a:rPr>
              <a:t/>
            </a:r>
            <a:br>
              <a:rPr lang="pt-BR" b="1" i="1" dirty="0">
                <a:latin typeface="Arial" pitchFamily="34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Os pré-requisitos para o </a:t>
            </a:r>
            <a:br>
              <a:rPr lang="pt-BR" u="sng" dirty="0">
                <a:latin typeface="Arial" pitchFamily="34" charset="0"/>
                <a:cs typeface="Arial" pitchFamily="34" charset="0"/>
              </a:rPr>
            </a:br>
            <a:r>
              <a:rPr lang="pt-BR" u="sng" dirty="0">
                <a:latin typeface="Arial" pitchFamily="34" charset="0"/>
                <a:cs typeface="Arial" pitchFamily="34" charset="0"/>
              </a:rPr>
              <a:t>planejamento do </a:t>
            </a:r>
            <a:r>
              <a:rPr lang="pt-BR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i="1" u="sng" dirty="0" err="1">
                <a:latin typeface="Arial" pitchFamily="34" charset="0"/>
                <a:cs typeface="Arial" pitchFamily="34" charset="0"/>
              </a:rPr>
              <a:t>Aa</a:t>
            </a:r>
            <a:r>
              <a:rPr lang="pt-BR" i="1" u="sng" dirty="0">
                <a:latin typeface="Arial" pitchFamily="34" charset="0"/>
                <a:cs typeface="Arial" pitchFamily="34" charset="0"/>
              </a:rPr>
              <a:t> – dificuldades decorrentes</a:t>
            </a:r>
            <a:r>
              <a:rPr lang="pt-BR" i="1" dirty="0">
                <a:latin typeface="Arial" pitchFamily="34" charset="0"/>
                <a:cs typeface="Arial" pitchFamily="34" charset="0"/>
              </a:rPr>
              <a:t/>
            </a:r>
            <a:br>
              <a:rPr lang="pt-BR" i="1" dirty="0">
                <a:latin typeface="Arial" pitchFamily="34" charset="0"/>
                <a:cs typeface="Arial" pitchFamily="34" charset="0"/>
              </a:rPr>
            </a:br>
            <a:endParaRPr lang="pt-B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262" y="2558431"/>
            <a:ext cx="1911474" cy="18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3" y="2348881"/>
            <a:ext cx="2160240" cy="204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3025279" cy="262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411760" y="4398496"/>
            <a:ext cx="3240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Tahoma" pitchFamily="34" charset="0"/>
              </a:rPr>
              <a:t>Trabalho do laboratório:</a:t>
            </a:r>
          </a:p>
          <a:p>
            <a:r>
              <a:rPr lang="pt-BR" b="1" dirty="0">
                <a:latin typeface="Tahoma" pitchFamily="34" charset="0"/>
              </a:rPr>
              <a:t>Qualidade + Agilidade</a:t>
            </a:r>
          </a:p>
        </p:txBody>
      </p:sp>
    </p:spTree>
    <p:extLst>
      <p:ext uri="{BB962C8B-B14F-4D97-AF65-F5344CB8AC3E}">
        <p14:creationId xmlns:p14="http://schemas.microsoft.com/office/powerpoint/2010/main" xmlns="" val="16553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u="sng" dirty="0">
                <a:latin typeface="Arial" pitchFamily="34" charset="0"/>
                <a:cs typeface="Arial" pitchFamily="34" charset="0"/>
              </a:rPr>
              <a:t>Os pré-requisitos para o </a:t>
            </a:r>
            <a:r>
              <a:rPr lang="pt-BR" sz="1800" b="1" u="sng" dirty="0" smtClean="0">
                <a:latin typeface="Arial" pitchFamily="34" charset="0"/>
                <a:cs typeface="Arial" pitchFamily="34" charset="0"/>
              </a:rPr>
              <a:t> planejamento </a:t>
            </a:r>
            <a:r>
              <a:rPr lang="pt-BR" sz="1800" b="1" u="sng" dirty="0">
                <a:latin typeface="Arial" pitchFamily="34" charset="0"/>
                <a:cs typeface="Arial" pitchFamily="34" charset="0"/>
              </a:rPr>
              <a:t>do </a:t>
            </a:r>
            <a:r>
              <a:rPr lang="pt-BR" sz="1800" b="1" u="sng" dirty="0" err="1">
                <a:latin typeface="Arial" pitchFamily="34" charset="0"/>
                <a:cs typeface="Arial" pitchFamily="34" charset="0"/>
              </a:rPr>
              <a:t>LIR</a:t>
            </a:r>
            <a:r>
              <a:rPr lang="pt-BR" sz="1800" b="1" i="1" u="sng" dirty="0" err="1">
                <a:latin typeface="Arial" pitchFamily="34" charset="0"/>
                <a:cs typeface="Arial" pitchFamily="34" charset="0"/>
              </a:rPr>
              <a:t>Aa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/>
                </a:solidFill>
              </a:rPr>
              <a:t>LIRAa</a:t>
            </a:r>
            <a:r>
              <a:rPr lang="pt-BR" dirty="0">
                <a:solidFill>
                  <a:schemeClr val="accent2"/>
                </a:solidFill>
              </a:rPr>
              <a:t>: depende </a:t>
            </a:r>
            <a:r>
              <a:rPr lang="pt-BR" dirty="0">
                <a:solidFill>
                  <a:schemeClr val="accent2"/>
                </a:solidFill>
                <a:hlinkClick r:id="" action="ppaction://noaction"/>
              </a:rPr>
              <a:t>sustentabilidade </a:t>
            </a:r>
            <a:r>
              <a:rPr lang="pt-BR" dirty="0">
                <a:solidFill>
                  <a:schemeClr val="accent2"/>
                </a:solidFill>
              </a:rPr>
              <a:t>política e planejamento</a:t>
            </a:r>
            <a:endParaRPr lang="en-US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1188" y="1514475"/>
            <a:ext cx="7561262" cy="4651375"/>
            <a:chOff x="204" y="890"/>
            <a:chExt cx="4875" cy="3343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4476" y="3987"/>
              <a:ext cx="453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Agir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10" y="3986"/>
              <a:ext cx="725" cy="247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Executar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2704"/>
              <a:ext cx="172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704"/>
              <a:ext cx="172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60" y="2466"/>
              <a:ext cx="453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Liraa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489" y="897"/>
              <a:ext cx="590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treinar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117"/>
              <a:ext cx="1716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117"/>
              <a:ext cx="1678" cy="1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04" y="890"/>
              <a:ext cx="680" cy="246"/>
            </a:xfrm>
            <a:prstGeom prst="rect">
              <a:avLst/>
            </a:prstGeom>
            <a:solidFill>
              <a:schemeClr val="accent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 sz="1400" b="1">
                  <a:solidFill>
                    <a:schemeClr val="accent2"/>
                  </a:solidFill>
                  <a:latin typeface="Tahoma" pitchFamily="34" charset="0"/>
                </a:rPr>
                <a:t>Planejar</a:t>
              </a:r>
              <a:endParaRPr lang="pt-BR" sz="1400" b="1">
                <a:solidFill>
                  <a:srgbClr val="FF03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95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/>
            </a:r>
            <a:br>
              <a:rPr lang="pt-BR" b="1" dirty="0" smtClean="0">
                <a:solidFill>
                  <a:schemeClr val="accent2"/>
                </a:solidFill>
              </a:rPr>
            </a:br>
            <a:r>
              <a:rPr lang="pt-BR" b="1" u="sng" dirty="0" smtClean="0"/>
              <a:t>O Planejamento </a:t>
            </a:r>
            <a:r>
              <a:rPr lang="pt-BR" b="1" u="sng" dirty="0"/>
              <a:t>do </a:t>
            </a:r>
            <a:r>
              <a:rPr lang="pt-BR" b="1" u="sng" dirty="0" err="1"/>
              <a:t>LIR</a:t>
            </a:r>
            <a:r>
              <a:rPr lang="pt-BR" b="1" i="1" u="sng" dirty="0" err="1"/>
              <a:t>Aa</a:t>
            </a:r>
            <a:r>
              <a:rPr lang="pt-BR" b="1" i="1" dirty="0"/>
              <a:t/>
            </a:r>
            <a:br>
              <a:rPr lang="pt-BR" b="1" i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776"/>
            <a:ext cx="8686800" cy="504056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Tx/>
              <a:buChar char="•"/>
            </a:pPr>
            <a:endParaRPr lang="pt-BR" b="1" dirty="0" smtClean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1800" b="1" dirty="0" smtClean="0"/>
              <a:t>Identificação </a:t>
            </a:r>
            <a:r>
              <a:rPr lang="pt-BR" sz="1800" b="1" dirty="0"/>
              <a:t>e seleção da equipe do </a:t>
            </a:r>
            <a:r>
              <a:rPr lang="pt-BR" sz="1800" b="1" dirty="0" err="1"/>
              <a:t>LIR</a:t>
            </a:r>
            <a:r>
              <a:rPr lang="pt-BR" sz="1800" b="1" i="1" dirty="0" err="1"/>
              <a:t>Aa</a:t>
            </a:r>
            <a:r>
              <a:rPr lang="pt-BR" sz="1800" b="1" dirty="0"/>
              <a:t> - Coordenador, Supervisores e Agentes;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1800" b="1" dirty="0"/>
              <a:t>Levantamento das necessidades - material de campo, laboratório, veículos e equipamentos de informática, recursos humanos para o </a:t>
            </a:r>
            <a:r>
              <a:rPr lang="pt-BR" sz="1800" b="1" dirty="0" err="1"/>
              <a:t>LIR</a:t>
            </a:r>
            <a:r>
              <a:rPr lang="pt-BR" sz="1800" b="1" i="1" dirty="0" err="1"/>
              <a:t>Aa</a:t>
            </a:r>
            <a:r>
              <a:rPr lang="pt-BR" sz="1800" b="1" dirty="0"/>
              <a:t>;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1800" b="1" dirty="0"/>
              <a:t>Capacitação da(s) equipe(s) - apresentação das estratégias e objetivos do </a:t>
            </a:r>
            <a:r>
              <a:rPr lang="pt-BR" sz="1800" b="1" dirty="0" err="1"/>
              <a:t>LIR</a:t>
            </a:r>
            <a:r>
              <a:rPr lang="pt-BR" sz="1800" b="1" i="1" dirty="0" err="1"/>
              <a:t>Aa</a:t>
            </a:r>
            <a:r>
              <a:rPr lang="pt-BR" sz="1800" b="1" dirty="0"/>
              <a:t>;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algn="just">
              <a:lnSpc>
                <a:spcPct val="80000"/>
              </a:lnSpc>
              <a:buFontTx/>
              <a:buChar char="•"/>
            </a:pPr>
            <a:r>
              <a:rPr lang="pt-BR" sz="1800" b="1" dirty="0"/>
              <a:t>Antecede em pelo menos quinze dias a realização do levantamento;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712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858</TotalTime>
  <Words>1164</Words>
  <Application>Microsoft Office PowerPoint</Application>
  <PresentationFormat>Apresentação na tela (4:3)</PresentationFormat>
  <Paragraphs>239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Ângulos</vt:lpstr>
      <vt:lpstr>SECRETARIA DE ESTADO DA SAÚDE DO MARANHÃO SECRETARIA ADJUNTA DE VIGILÂNCIA EM SAÚDE  SUPERINTENDÊNCIA DE EPIDEMIOLOGIA E CONTROLE DE DOENÇAS DEPARTAMENTO DE EPIDEMIOLOGIA </vt:lpstr>
      <vt:lpstr>O QUE É LIRAa</vt:lpstr>
      <vt:lpstr> Objetivo LIRAa </vt:lpstr>
      <vt:lpstr>Vantagem</vt:lpstr>
      <vt:lpstr>Os pré-requisitos para o  planejamento do LIRAa – dificuldades decorrentes </vt:lpstr>
      <vt:lpstr>Os pré-requisitos para o  planejamento do LIRAa – dificuldades decorrentes </vt:lpstr>
      <vt:lpstr>Os pré-requisitos para o  planejamento do LIRAa – dificuldades decorrentes </vt:lpstr>
      <vt:lpstr>Os pré-requisitos para o  planejamento do LIRAa</vt:lpstr>
      <vt:lpstr> O Planejamento do LIRAa </vt:lpstr>
      <vt:lpstr> Delimitação dos estratos do LIRAa </vt:lpstr>
      <vt:lpstr> Delimitação dos estratos do LIRAa </vt:lpstr>
      <vt:lpstr>Delimitação dos estratos do LIRAa </vt:lpstr>
      <vt:lpstr>         Atribuições do Coordenador </vt:lpstr>
      <vt:lpstr> Atribuições do Supervisor </vt:lpstr>
      <vt:lpstr>Atribuições do Agente de Saúde:</vt:lpstr>
      <vt:lpstr>Procedimentos de campo para o levantamento de índices</vt:lpstr>
      <vt:lpstr>Procedimentos de campo para o levantamento de índices</vt:lpstr>
      <vt:lpstr>Procedimentos de campo para o levantamento de índices   estrados com mais de 8 mil imóveis  20%</vt:lpstr>
      <vt:lpstr>PROCEDIMENTO DE CAMPO PARA LEVANTAMENTO DE ÍNDICE EM AMOSTRAGEM EM 20% ESTRATO ENTRE 8.000 A 12000 IMÓVEIS</vt:lpstr>
      <vt:lpstr>   Procedimentos de campo para o levantamento de índices   estrados com menos de 8 mil imóveis  50%</vt:lpstr>
      <vt:lpstr>Parâmetros:</vt:lpstr>
      <vt:lpstr>Levantamento Rápido de índice para Aedes aegypti - LIRAa_2014  MUNICÍPIOS PRIORITÁRIOS - JAN, MARÇO E OUTUBRO -   </vt:lpstr>
      <vt:lpstr>% de Criadouros predominantes LIRAa </vt:lpstr>
      <vt:lpstr>CENÁRIO – 2014</vt:lpstr>
      <vt:lpstr>CIRCULAÇÃO VIRAL</vt:lpstr>
      <vt:lpstr>CENÁRIO – 2014</vt:lpstr>
      <vt:lpstr>CENÁRIO – 2014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Rápido de índice para Aedes aegypti - LIRAa_2013                                             MUNICÍPIOS PRIORITÁRIOS - JAN, MARÇO E OUTUBRO - NACIONAL</dc:title>
  <dc:creator>CLAUDIA</dc:creator>
  <cp:lastModifiedBy>Iamina</cp:lastModifiedBy>
  <cp:revision>160</cp:revision>
  <dcterms:created xsi:type="dcterms:W3CDTF">2013-02-01T09:45:29Z</dcterms:created>
  <dcterms:modified xsi:type="dcterms:W3CDTF">2016-12-20T01:11:30Z</dcterms:modified>
</cp:coreProperties>
</file>