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12609F-071C-49FB-9AF9-5EC2A7DACE64}">
  <a:tblStyle styleId="{2C12609F-071C-49FB-9AF9-5EC2A7DAC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44c5df96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44c5df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44c5df96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44c5df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44c5df96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44c5df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344c5df96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344c5df9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44c5df96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44c5df9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44c5df96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44c5df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44c5df96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44c5df9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44c5df96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44c5df9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44c5df96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44c5df9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44c5df96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44c5df9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44c5df96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44c5df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44c5df9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44c5df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44c5df96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44c5df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c9399323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c93993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344c5df96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344c5df9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44c5df96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44c5d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44c5df9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44c5df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44c5df9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44c5df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44c5df96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44c5df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44c5df96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44c5df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44c5df96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44c5df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c93993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c9399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546025" y="1526194"/>
            <a:ext cx="676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da mochila com grafo de conflito</a:t>
            </a:r>
            <a:endParaRPr/>
          </a:p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Francisco Pinheiro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Marcelo Andrighetto Foltz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4294967295" type="ctrTitle"/>
          </p:nvPr>
        </p:nvSpPr>
        <p:spPr>
          <a:xfrm>
            <a:off x="1546025" y="1991844"/>
            <a:ext cx="676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8BA2"/>
                </a:solidFill>
              </a:rPr>
              <a:t>O ALGORITMO GENÉTICO</a:t>
            </a:r>
            <a:endParaRPr sz="4800"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DE ALGORITMO GENÉTICO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PROBLEMA DA MOCHILA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86150" y="1566500"/>
            <a:ext cx="74850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Funciona através de </a:t>
            </a:r>
            <a:r>
              <a:rPr b="1" lang="en" sz="2400">
                <a:solidFill>
                  <a:srgbClr val="0091EA"/>
                </a:solidFill>
              </a:rPr>
              <a:t>gerações de soluções</a:t>
            </a:r>
            <a:r>
              <a:rPr lang="en" sz="2400">
                <a:solidFill>
                  <a:srgbClr val="434343"/>
                </a:solidFill>
              </a:rPr>
              <a:t>;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Criação de novas gerações combinando </a:t>
            </a:r>
            <a:r>
              <a:rPr b="1" lang="en" sz="2400">
                <a:solidFill>
                  <a:srgbClr val="0091EA"/>
                </a:solidFill>
              </a:rPr>
              <a:t>pais selecionados</a:t>
            </a:r>
            <a:r>
              <a:rPr lang="en" sz="2400">
                <a:solidFill>
                  <a:srgbClr val="434343"/>
                </a:solidFill>
              </a:rPr>
              <a:t> de gerações antigas;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Utiliza-se o conceito de mutações para introduzir </a:t>
            </a:r>
            <a:r>
              <a:rPr b="1" lang="en" sz="2400">
                <a:solidFill>
                  <a:srgbClr val="0091EA"/>
                </a:solidFill>
              </a:rPr>
              <a:t>variabilidade</a:t>
            </a:r>
            <a:r>
              <a:rPr lang="en" sz="2400">
                <a:solidFill>
                  <a:srgbClr val="434343"/>
                </a:solidFill>
              </a:rPr>
              <a:t> 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SOLUÇÕES INICIAIS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86150" y="1295050"/>
            <a:ext cx="73263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Para cada item da instância do problema:</a:t>
            </a:r>
            <a:endParaRPr sz="2400">
              <a:solidFill>
                <a:srgbClr val="43434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" sz="2200">
                <a:solidFill>
                  <a:srgbClr val="434343"/>
                </a:solidFill>
              </a:rPr>
              <a:t>Decide aleatoriamente se o item deve ser inserido (50% de chance).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" sz="2200">
                <a:solidFill>
                  <a:srgbClr val="434343"/>
                </a:solidFill>
              </a:rPr>
              <a:t>Se o item não excede a capacidade e não é conflitante com algum item já selecionado, insere o item na solução.</a:t>
            </a: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Cria-se a geração inicial de acordo com o tamanho das gerações, passado por parâmetro pro algoritmo.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NOVAS GERAÇÕES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86150" y="1414100"/>
            <a:ext cx="8034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Gera-se uma nova geração inteira utilizando o mecanismo de cross-over.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Para cada novo indivíduo, seleciona-se 2 pais aleatórios entre os ⅓ melhores indivíduos da geração atual.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Os novos indivíduos gerados podem sofrer mutações de acordo com uma probabilidade </a:t>
            </a:r>
            <a:r>
              <a:rPr i="1" lang="en" sz="2400">
                <a:solidFill>
                  <a:srgbClr val="434343"/>
                </a:solidFill>
              </a:rPr>
              <a:t>p </a:t>
            </a:r>
            <a:r>
              <a:rPr lang="en" sz="2400">
                <a:solidFill>
                  <a:srgbClr val="434343"/>
                </a:solidFill>
              </a:rPr>
              <a:t>passada por parâmetro.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◎"/>
            </a:pPr>
            <a:r>
              <a:rPr lang="en" sz="2400">
                <a:solidFill>
                  <a:srgbClr val="434343"/>
                </a:solidFill>
              </a:rPr>
              <a:t>Critério de parada: </a:t>
            </a:r>
            <a:r>
              <a:rPr i="1" lang="en" sz="2400">
                <a:solidFill>
                  <a:srgbClr val="434343"/>
                </a:solidFill>
              </a:rPr>
              <a:t>x</a:t>
            </a:r>
            <a:r>
              <a:rPr lang="en" sz="2400">
                <a:solidFill>
                  <a:srgbClr val="434343"/>
                </a:solidFill>
              </a:rPr>
              <a:t> iterações sem melhorias na solução.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CROSS-OVER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rossover.png"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044613"/>
            <a:ext cx="55340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MUTAÇÕES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utate.png"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176338"/>
            <a:ext cx="50101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idx="4294967295" type="ctrTitle"/>
          </p:nvPr>
        </p:nvSpPr>
        <p:spPr>
          <a:xfrm>
            <a:off x="1546025" y="1991844"/>
            <a:ext cx="676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8BA2"/>
                </a:solidFill>
              </a:rPr>
              <a:t>RESULTADOS</a:t>
            </a:r>
            <a:endParaRPr sz="4800"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SIMPLEX (GLPK) x ALGORITMO GENÉTICO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247314" y="977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{2C12609F-071C-49FB-9AF9-5EC2A7DACE64}</a:tableStyleId>
              </a:tblPr>
              <a:tblGrid>
                <a:gridCol w="2173875"/>
                <a:gridCol w="809800"/>
                <a:gridCol w="801750"/>
                <a:gridCol w="858700"/>
                <a:gridCol w="1054575"/>
                <a:gridCol w="972075"/>
              </a:tblGrid>
              <a:tr h="48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Melhor solução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Simplex (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GLPK)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Desvio da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melhor sol.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Alg. Genético (média) 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Desvio da melhor sol.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C10_BPPC_5_0_5.txt_0.1.dat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12179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7776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36,15%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7372,6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39,46%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C1_BPPC_8_0_9.txt_0.1.dat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1,06%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C3_BPPC_1_0_2.txt_0.1.dat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6,03%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R10_BPPC_1_0_6.txt_0.1.dat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1897,8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5,44%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R1_BPPC_2_0_5.txt_0.1.dat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522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6,62%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R3_BPPC_4_0_9.txt_0.1.dat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1763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1763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1405,5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20,28%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test_1000_2000_r0.05-0.dat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7310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5466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25,23%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4094,5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43,99%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HB10.dat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49836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18224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63,43%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16232,8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67,43%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HB11.dat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99702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27430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72,49%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26790,1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73,13%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HB12.dat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199413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42020,9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78,93%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BAB4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BAB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8"/>
          <p:cNvSpPr txBox="1"/>
          <p:nvPr/>
        </p:nvSpPr>
        <p:spPr>
          <a:xfrm>
            <a:off x="6918100" y="1879000"/>
            <a:ext cx="21057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Parâmetros: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Probabilidade de mutação:</a:t>
            </a: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30%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Tamanho das gerações:</a:t>
            </a: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Critério de parada:</a:t>
            </a: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1000 iterações sem melhorias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Médias do desvio da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melhor solução: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29,73% para o Simplex</a:t>
            </a:r>
            <a:endParaRPr b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34,24% para o Alg. Genético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EVOLUÇÃO DO</a:t>
            </a:r>
            <a:r>
              <a:rPr lang="en"/>
              <a:t> ALGORITMO GENÉTICO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TEMPOS DE EXECUÇÃO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6918100" y="1879000"/>
            <a:ext cx="21057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Parâmetros: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Probabilidade de mutação:</a:t>
            </a: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30%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Tamanho das gerações:</a:t>
            </a: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Critério de parada:</a:t>
            </a: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1000 iterações sem melhorias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Tempo médio: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1440 segundos para o Simplex</a:t>
            </a:r>
            <a:endParaRPr b="1" sz="1200">
              <a:solidFill>
                <a:srgbClr val="0091E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6,95 segundos Alg. Genético</a:t>
            </a:r>
            <a:endParaRPr b="1" sz="1200">
              <a:solidFill>
                <a:srgbClr val="0091E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Média da evolução:</a:t>
            </a:r>
            <a:endParaRPr b="1"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1,42x</a:t>
            </a:r>
            <a:endParaRPr b="1" sz="1200">
              <a:solidFill>
                <a:srgbClr val="0091E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91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213305" y="1086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{2C12609F-071C-49FB-9AF9-5EC2A7DACE64}</a:tableStyleId>
              </a:tblPr>
              <a:tblGrid>
                <a:gridCol w="1951675"/>
                <a:gridCol w="1065475"/>
                <a:gridCol w="996450"/>
                <a:gridCol w="808875"/>
                <a:gridCol w="915975"/>
                <a:gridCol w="915975"/>
              </a:tblGrid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Solução inicial (média)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Solução final (média)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Evolução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médio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GLPK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3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C10_BPPC_5_0_5.txt_0.1.dat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5849,1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7372,6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1,26x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0,35s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0,18s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C1_BPPC_8_0_9.txt_0.1.dat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1025,7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0,76s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0,18s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C3_BPPC_1_0_2.txt_0.1.dat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539,9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1,04x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0,45s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0,01s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R10_BPPC_1_0_6.txt_0.1.dat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1296,9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1897,8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1,46x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0,66s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2,03s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R1_BPPC_2_0_5.txt_0.1.dat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250,5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522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2,08x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0,56s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R3_BPPC_4_0_9.txt_0.1.dat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546,1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1405,5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2,57x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3,45s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6,83s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test_1000_2000_r0.05-0.dat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2562,8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4094,5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1,6x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5,73s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HB10.dat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14245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16232,8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1,14x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7,61s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HB11.dat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25954,7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26790,1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1,03x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16,73s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HB12.dat</a:t>
                      </a:r>
                      <a:endParaRPr b="1" sz="11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41340,5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42020,9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1,02x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33,18s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91EA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91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/>
          <p:cNvSpPr txBox="1"/>
          <p:nvPr>
            <p:ph idx="4294967295" type="ctrTitle"/>
          </p:nvPr>
        </p:nvSpPr>
        <p:spPr>
          <a:xfrm>
            <a:off x="1546025" y="1991844"/>
            <a:ext cx="676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8BA2"/>
                </a:solidFill>
              </a:rPr>
              <a:t>CONCLUSÕES</a:t>
            </a:r>
            <a:endParaRPr sz="4800"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1582675" y="1991844"/>
            <a:ext cx="676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8BA2"/>
                </a:solidFill>
              </a:rPr>
              <a:t>O PROBLEMA</a:t>
            </a:r>
            <a:endParaRPr sz="4800"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86150" y="1566500"/>
            <a:ext cx="80031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◉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Solução média do algoritmo genético é pior do que a encontrada pelo método simplex no GLPK.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◉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n" sz="24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instâncias menores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algoritmo genético é </a:t>
            </a:r>
            <a:r>
              <a:rPr b="1" lang="en" sz="24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mais lento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do que o método simplex no GLPK.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◉"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lang="en" sz="24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instâncias maiores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algoritmo genético é </a:t>
            </a:r>
            <a:r>
              <a:rPr b="1" lang="en" sz="24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mais rápido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do que o método simplex no GLPK.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86150" y="1566500"/>
            <a:ext cx="74850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PFERSCHY, Ulrich; SCHAUER, Joachim. The Knapsack Problem with Conflict Graphs. </a:t>
            </a:r>
            <a:r>
              <a:rPr b="1" lang="en" sz="1800">
                <a:solidFill>
                  <a:srgbClr val="222222"/>
                </a:solidFill>
              </a:rPr>
              <a:t>J. Graph Algorithms Appl.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, v. 13, n. 2, p. 233-249, 2009.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DA MOCHILA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GRAFO DE CONFLITO</a:t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Knapsack w- conflict graph scheme (1).png"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6" y="1606285"/>
            <a:ext cx="8339749" cy="2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786150" y="1566500"/>
            <a:ext cx="65442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Escolher dentre um conjunto de </a:t>
            </a:r>
            <a:r>
              <a:rPr b="1" lang="en" sz="2400">
                <a:solidFill>
                  <a:srgbClr val="0091EA"/>
                </a:solidFill>
              </a:rPr>
              <a:t>itens</a:t>
            </a:r>
            <a:r>
              <a:rPr lang="en" sz="2400">
                <a:solidFill>
                  <a:srgbClr val="434343"/>
                </a:solidFill>
              </a:rPr>
              <a:t>, qual o subconjunto que </a:t>
            </a:r>
            <a:r>
              <a:rPr b="1" lang="en" sz="2400">
                <a:solidFill>
                  <a:srgbClr val="0091EA"/>
                </a:solidFill>
              </a:rPr>
              <a:t>maximiza</a:t>
            </a:r>
            <a:r>
              <a:rPr lang="en" sz="2400">
                <a:solidFill>
                  <a:srgbClr val="434343"/>
                </a:solidFill>
              </a:rPr>
              <a:t> a soma do </a:t>
            </a:r>
            <a:r>
              <a:rPr b="1" lang="en" sz="2400">
                <a:solidFill>
                  <a:srgbClr val="0091EA"/>
                </a:solidFill>
              </a:rPr>
              <a:t>valor</a:t>
            </a:r>
            <a:r>
              <a:rPr lang="en" sz="2400">
                <a:solidFill>
                  <a:srgbClr val="434343"/>
                </a:solidFill>
              </a:rPr>
              <a:t> desses itens, respeitando a </a:t>
            </a:r>
            <a:r>
              <a:rPr b="1" lang="en" sz="2400">
                <a:solidFill>
                  <a:srgbClr val="0091EA"/>
                </a:solidFill>
              </a:rPr>
              <a:t>capacidade máxima</a:t>
            </a:r>
            <a:r>
              <a:rPr lang="en" sz="2400">
                <a:solidFill>
                  <a:srgbClr val="434343"/>
                </a:solidFill>
              </a:rPr>
              <a:t> permitida e regras de </a:t>
            </a:r>
            <a:r>
              <a:rPr b="1" lang="en" sz="2400">
                <a:solidFill>
                  <a:srgbClr val="0091EA"/>
                </a:solidFill>
              </a:rPr>
              <a:t>itens conflitantes</a:t>
            </a:r>
            <a:r>
              <a:rPr lang="en" sz="2400">
                <a:solidFill>
                  <a:srgbClr val="434343"/>
                </a:solidFill>
              </a:rPr>
              <a:t> que não podem ser escolhidos simultaneamente.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POSSÍVEIS SOLUÇÕES PARA O PROBLEMA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786150" y="1566500"/>
            <a:ext cx="74850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Uso do </a:t>
            </a:r>
            <a:r>
              <a:rPr b="1" lang="en" sz="2400">
                <a:solidFill>
                  <a:srgbClr val="0091EA"/>
                </a:solidFill>
              </a:rPr>
              <a:t>método simplex</a:t>
            </a:r>
            <a:r>
              <a:rPr lang="en" sz="2400">
                <a:solidFill>
                  <a:srgbClr val="434343"/>
                </a:solidFill>
              </a:rPr>
              <a:t> para solucionar o problema de otimização com base na sua formulação matemática, utilizando a ferramenta GLPK.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Uso de algoritmos genéticos com </a:t>
            </a:r>
            <a:r>
              <a:rPr b="1" lang="en" sz="2400">
                <a:solidFill>
                  <a:srgbClr val="0091EA"/>
                </a:solidFill>
              </a:rPr>
              <a:t>mutações de soluções</a:t>
            </a:r>
            <a:r>
              <a:rPr lang="en" sz="2400">
                <a:solidFill>
                  <a:srgbClr val="434343"/>
                </a:solidFill>
              </a:rPr>
              <a:t>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86150" y="1566500"/>
            <a:ext cx="74850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</a:rPr>
              <a:t>O uso de </a:t>
            </a:r>
            <a:r>
              <a:rPr b="1" lang="en" sz="2400">
                <a:solidFill>
                  <a:srgbClr val="0091EA"/>
                </a:solidFill>
              </a:rPr>
              <a:t>algoritmos genéticos</a:t>
            </a:r>
            <a:r>
              <a:rPr lang="en" sz="2400">
                <a:solidFill>
                  <a:srgbClr val="434343"/>
                </a:solidFill>
              </a:rPr>
              <a:t> é </a:t>
            </a:r>
            <a:r>
              <a:rPr b="1" lang="en" sz="2400">
                <a:solidFill>
                  <a:srgbClr val="0091EA"/>
                </a:solidFill>
              </a:rPr>
              <a:t>mais rápido</a:t>
            </a:r>
            <a:r>
              <a:rPr lang="en" sz="2400">
                <a:solidFill>
                  <a:srgbClr val="434343"/>
                </a:solidFill>
              </a:rPr>
              <a:t> para encontrar uma boa solução para o problema da mochila com grafo de conflito do que o uso do </a:t>
            </a:r>
            <a:r>
              <a:rPr b="1" lang="en" sz="2400">
                <a:solidFill>
                  <a:srgbClr val="0091EA"/>
                </a:solidFill>
              </a:rPr>
              <a:t>método simplex</a:t>
            </a:r>
            <a:r>
              <a:rPr lang="en" sz="2400">
                <a:solidFill>
                  <a:srgbClr val="434343"/>
                </a:solidFill>
              </a:rPr>
              <a:t>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1546025" y="1991844"/>
            <a:ext cx="676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8BA2"/>
                </a:solidFill>
              </a:rPr>
              <a:t>TRABALHOS</a:t>
            </a:r>
            <a:endParaRPr sz="4800">
              <a:solidFill>
                <a:srgbClr val="398BA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8BA2"/>
                </a:solidFill>
              </a:rPr>
              <a:t>RELACIONADOS</a:t>
            </a:r>
            <a:endParaRPr sz="4800">
              <a:solidFill>
                <a:srgbClr val="398BA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RELACIONADOS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351" y="1482750"/>
            <a:ext cx="6735300" cy="28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FORMULAÇÃO MATEMÁTICA DO PROBLEMA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86150" y="1347450"/>
            <a:ext cx="37515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Parâmetros da instância: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ℕ - capacidade da mochila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ℕ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 peso do item 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ℕ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- lucro do item </a:t>
            </a:r>
            <a:r>
              <a:rPr i="1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 = (V, E) - grafo de conflitos onde os vértices (V) são os itens e as arestas (E) são os conflitos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Variáveis do problema: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∈ {0, 1} - 1 caso o item </a:t>
            </a:r>
            <a:r>
              <a:rPr i="1"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faça parte da solução e 0 caso contrário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55325" y="1347450"/>
            <a:ext cx="37515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Formulação: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s.a.: 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lection_014.png"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800" y="1689750"/>
            <a:ext cx="1308450" cy="745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015.png"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800" y="2702975"/>
            <a:ext cx="1308454" cy="69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016.png"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799" y="3395000"/>
            <a:ext cx="2282396" cy="31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017.png"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796" y="3785350"/>
            <a:ext cx="1884900" cy="3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