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35EB4-B7BD-421C-A450-CAB74A60B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47292-3804-48C3-AA7D-33C210C4B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23962-CE54-4922-B21D-6C13AC53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EF562-55A4-44E2-9B7D-BDDCFCF1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635B0-05CA-4E78-8D99-6ECF76AE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81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9DB63-DC4E-4C3B-B6EF-7D3D26F7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49382-0019-4A54-97A5-453257CA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9D3AB-FFEE-4E1D-8081-664897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85570-0CE5-482F-8280-75E73876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A7EF6-9FDA-41E7-806C-CE71DA36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5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2CB04B-A7BE-404B-9DC7-7331BC2D1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40700A-54A7-48E0-9ECD-DD2651BE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8EC90-848E-4147-9242-7602AA78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F2527-C547-4466-8C3E-77D4F6AB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4C47C-49A3-409B-9D08-090ED00D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992A4-AC93-446D-A887-88A39842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C5933-C495-49C6-B713-1178B2CB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4E0B0-1F18-4D63-B14A-38693A5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7FC4A-1F26-4AC6-8743-7F5D6DC0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86452-1C53-41EB-963B-62B40646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7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9E59D-2B6D-47E4-A606-6C09C49D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5503F-7220-43F7-9738-96556348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3FF8E3-CCC6-4ED7-9784-2CD46860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ED20C-8C7D-4CD8-A40E-7A20C3B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616C2-7043-4728-BBC9-3504465C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3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0F94C-60CC-4901-A5DA-AF597009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C78EC-A6E0-48E7-BC09-12C81F82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EEAF72-88FD-44D2-8DB2-5F09A224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7CC3C-0849-47B9-A555-F8E07437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633CC4-9CA5-4EE0-836A-A4811970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23D72-3389-49BD-B7AF-5B516AC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ADC50-4874-478C-8EAB-2461A741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B409C-D34E-4BD5-A009-67722182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68B07B-2BC1-47A0-A1A5-27C33A29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2CA188-61B7-452C-BA22-9B662CA4D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61BECE-0CB5-461C-BAB5-73C27DD5B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B6D95B-D331-40A8-9A99-8D0FD9EA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8DF57-4B89-4DE6-AB8E-66706A5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B554AD-2489-475C-9324-DA52A0E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90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2805-9303-4445-B3C5-CD86E4AB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2F5866-C354-481B-9EA9-15A988D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6C5E38-6483-4A4D-979B-A9A3B6A6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21B929-BB0D-4497-B184-FE8E59A8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3FA86D-1416-4BF0-8A9F-160C2703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90141F-DD0C-4229-A40F-4C88E7E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5D1A01-65EE-4223-862D-97B5C3DF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5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D3710-49E0-4609-8F3A-7098C605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7450B-9859-4C8A-AC2B-477D8D09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F471EF-FB85-4CAB-B051-0F7B13D6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62FE1E-B241-4C0A-8B34-E1CF8859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F4BF86-DAD7-4DE2-B5E8-CC134B84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AB9C-41B7-424C-ADA8-AC36CE5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8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A8BF1-DE69-430E-849D-F041E435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FD1FD6-1526-4605-9651-546A5DEA5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B413C-2096-412C-A47E-E35AE469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019C0-BEF4-43DC-8753-717F6A96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65AAA-76A7-4466-A178-6545890B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2AA93-DC29-4827-87DF-CF608476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9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1890DE-FD9A-43B8-AC05-B44DC38C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8C305-D105-4E5A-AAA9-CEB800E5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D64142-26D0-4EA7-AFC3-8E662882E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C5EE-0CF1-4CE6-B16C-DA28E07C92B9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A58A30-A958-41EB-8E95-11525037B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DB9CF-C131-46DF-95EB-3DBEB370E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EE8D-2CAC-4761-B2A4-0CA801F9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E3634C-9FBF-4D82-94D3-B15255F0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5" y="0"/>
            <a:ext cx="7896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0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05CF84-A230-4AE2-9E80-B545C51FCB5F}"/>
              </a:ext>
            </a:extLst>
          </p:cNvPr>
          <p:cNvSpPr txBox="1"/>
          <p:nvPr/>
        </p:nvSpPr>
        <p:spPr>
          <a:xfrm>
            <a:off x="0" y="129955"/>
            <a:ext cx="31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c. Fluxo devido ao cisalhamento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/>
              <p:nvPr/>
            </p:nvSpPr>
            <p:spPr>
              <a:xfrm>
                <a:off x="664050" y="499287"/>
                <a:ext cx="3653950" cy="847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0" y="499287"/>
                <a:ext cx="3653950" cy="847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a 7">
                <a:extLst>
                  <a:ext uri="{FF2B5EF4-FFF2-40B4-BE49-F238E27FC236}">
                    <a16:creationId xmlns:a16="http://schemas.microsoft.com/office/drawing/2014/main" id="{8391A72E-737F-4F0F-9AC9-6102EF28A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988715"/>
                  </p:ext>
                </p:extLst>
              </p:nvPr>
            </p:nvGraphicFramePr>
            <p:xfrm>
              <a:off x="5888145" y="314621"/>
              <a:ext cx="5739079" cy="3434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630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10320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571129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𝑺𝒆𝒈𝒎𝒆𝒏𝒕𝒐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66.68 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540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2−3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3−4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111.15 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4−5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5−6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6−0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a 7">
                <a:extLst>
                  <a:ext uri="{FF2B5EF4-FFF2-40B4-BE49-F238E27FC236}">
                    <a16:creationId xmlns:a16="http://schemas.microsoft.com/office/drawing/2014/main" id="{8391A72E-737F-4F0F-9AC9-6102EF28A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988715"/>
                  </p:ext>
                </p:extLst>
              </p:nvPr>
            </p:nvGraphicFramePr>
            <p:xfrm>
              <a:off x="5888145" y="314621"/>
              <a:ext cx="5739079" cy="3434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630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10320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571129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</a:tblGrid>
                  <a:tr h="83883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" t="-725" r="-324664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485" t="-725" r="-56710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5891" t="-725" r="-1550" b="-3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227869" r="-32466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227869" r="-5671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327869" r="-32466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327869" r="-5671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427869" r="-32466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427869" r="-5671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527869" r="-32466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527869" r="-5671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627869" r="-32466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627869" r="-5671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727869" r="-32466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727869" r="-5671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827869" r="-32466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827869" r="-567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1D18B54-84BE-4E9B-B43B-998BE0F3270E}"/>
                  </a:ext>
                </a:extLst>
              </p:cNvPr>
              <p:cNvSpPr/>
              <p:nvPr/>
            </p:nvSpPr>
            <p:spPr>
              <a:xfrm>
                <a:off x="0" y="3731547"/>
                <a:ext cx="2078774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=66.68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1D18B54-84BE-4E9B-B43B-998BE0F3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1547"/>
                <a:ext cx="2078774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m 26">
            <a:extLst>
              <a:ext uri="{FF2B5EF4-FFF2-40B4-BE49-F238E27FC236}">
                <a16:creationId xmlns:a16="http://schemas.microsoft.com/office/drawing/2014/main" id="{F4DABD88-D613-4390-A878-59C04708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96" y="1311616"/>
            <a:ext cx="4037923" cy="2166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874FB9C-890B-4E71-9C53-7363BC23CEEE}"/>
                  </a:ext>
                </a:extLst>
              </p:cNvPr>
              <p:cNvSpPr txBox="1"/>
              <p:nvPr/>
            </p:nvSpPr>
            <p:spPr>
              <a:xfrm>
                <a:off x="3565941" y="4118668"/>
                <a:ext cx="24710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Cálculo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pt-BR" b="0" i="0" dirty="0">
                    <a:latin typeface="+mj-lt"/>
                  </a:rPr>
                  <a:t> (Boom 5)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874FB9C-890B-4E71-9C53-7363BC23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41" y="4118668"/>
                <a:ext cx="2471061" cy="381515"/>
              </a:xfrm>
              <a:prstGeom prst="rect">
                <a:avLst/>
              </a:prstGeom>
              <a:blipFill>
                <a:blip r:embed="rId6"/>
                <a:stretch>
                  <a:fillRect l="-2222" t="-8065" r="-1235" b="-24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7028BC5-D751-475E-B2FC-4C80264E6923}"/>
                  </a:ext>
                </a:extLst>
              </p:cNvPr>
              <p:cNvSpPr/>
              <p:nvPr/>
            </p:nvSpPr>
            <p:spPr>
              <a:xfrm>
                <a:off x="4634306" y="4443717"/>
                <a:ext cx="7557694" cy="1917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0=111.15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×600×600+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33.34+77.82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×600×600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0=80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×600×1200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=−55.6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7028BC5-D751-475E-B2FC-4C80264E6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06" y="4443717"/>
                <a:ext cx="7557694" cy="1917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8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05CF84-A230-4AE2-9E80-B545C51FCB5F}"/>
              </a:ext>
            </a:extLst>
          </p:cNvPr>
          <p:cNvSpPr txBox="1"/>
          <p:nvPr/>
        </p:nvSpPr>
        <p:spPr>
          <a:xfrm>
            <a:off x="0" y="129955"/>
            <a:ext cx="31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c. Fluxo devido ao cisalhamento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/>
              <p:nvPr/>
            </p:nvSpPr>
            <p:spPr>
              <a:xfrm>
                <a:off x="664050" y="499287"/>
                <a:ext cx="3653950" cy="847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0" y="499287"/>
                <a:ext cx="3653950" cy="847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a 7">
                <a:extLst>
                  <a:ext uri="{FF2B5EF4-FFF2-40B4-BE49-F238E27FC236}">
                    <a16:creationId xmlns:a16="http://schemas.microsoft.com/office/drawing/2014/main" id="{8391A72E-737F-4F0F-9AC9-6102EF28A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093599"/>
                  </p:ext>
                </p:extLst>
              </p:nvPr>
            </p:nvGraphicFramePr>
            <p:xfrm>
              <a:off x="4513714" y="496550"/>
              <a:ext cx="7490026" cy="3063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034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83606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575470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1637916">
                      <a:extLst>
                        <a:ext uri="{9D8B030D-6E8A-4147-A177-3AD203B41FA5}">
                          <a16:colId xmlns:a16="http://schemas.microsoft.com/office/drawing/2014/main" val="173859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𝑺𝒆𝒈𝒎𝒆𝒏𝒕𝒐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66.68 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540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−22.26 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2−3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22.22 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3−4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111.15 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4−5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22.22 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5−6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−22.26 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6−1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a 7">
                <a:extLst>
                  <a:ext uri="{FF2B5EF4-FFF2-40B4-BE49-F238E27FC236}">
                    <a16:creationId xmlns:a16="http://schemas.microsoft.com/office/drawing/2014/main" id="{8391A72E-737F-4F0F-9AC9-6102EF28A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093599"/>
                  </p:ext>
                </p:extLst>
              </p:nvPr>
            </p:nvGraphicFramePr>
            <p:xfrm>
              <a:off x="4513714" y="496550"/>
              <a:ext cx="7490026" cy="3063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034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83606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575470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1637916">
                      <a:extLst>
                        <a:ext uri="{9D8B030D-6E8A-4147-A177-3AD203B41FA5}">
                          <a16:colId xmlns:a16="http://schemas.microsoft.com/office/drawing/2014/main" val="1738592537"/>
                        </a:ext>
                      </a:extLst>
                    </a:gridCol>
                  </a:tblGrid>
                  <a:tr h="83883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" t="-725" r="-438865" b="-27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626" t="-725" r="-112474" b="-27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1429" t="-725" r="-105405" b="-27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621" t="-725" r="-1487" b="-27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227869" r="-43886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26" t="-227869" r="-112474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71429" t="-227869" r="-10540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57621" t="-227869" r="-1487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327869" r="-438865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26" t="-327869" r="-112474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71429" t="-327869" r="-105405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57621" t="-327869" r="-1487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427869" r="-438865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26" t="-427869" r="-112474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71429" t="-427869" r="-105405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57621" t="-427869" r="-1487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527869" r="-438865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26" t="-527869" r="-112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71429" t="-527869" r="-105405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57621" t="-527869" r="-1487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627869" r="-43886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26" t="-627869" r="-112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71429" t="-627869" r="-10540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57621" t="-627869" r="-1487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727869" r="-43886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26" t="-727869" r="-112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71429" t="-727869" r="-10540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57621" t="-727869" r="-1487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1D18B54-84BE-4E9B-B43B-998BE0F3270E}"/>
                  </a:ext>
                </a:extLst>
              </p:cNvPr>
              <p:cNvSpPr/>
              <p:nvPr/>
            </p:nvSpPr>
            <p:spPr>
              <a:xfrm>
                <a:off x="1259651" y="3677759"/>
                <a:ext cx="2078774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=66.68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1D18B54-84BE-4E9B-B43B-998BE0F3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51" y="3677759"/>
                <a:ext cx="2078774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m 26">
            <a:extLst>
              <a:ext uri="{FF2B5EF4-FFF2-40B4-BE49-F238E27FC236}">
                <a16:creationId xmlns:a16="http://schemas.microsoft.com/office/drawing/2014/main" id="{F4DABD88-D613-4390-A878-59C04708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77" y="1346314"/>
            <a:ext cx="4037923" cy="21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A87C15-F5C7-4F47-8C7E-C6E643EFB3FF}"/>
              </a:ext>
            </a:extLst>
          </p:cNvPr>
          <p:cNvSpPr txBox="1"/>
          <p:nvPr/>
        </p:nvSpPr>
        <p:spPr>
          <a:xfrm>
            <a:off x="0" y="101599"/>
            <a:ext cx="31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4: Resumo de Resultados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7">
                <a:extLst>
                  <a:ext uri="{FF2B5EF4-FFF2-40B4-BE49-F238E27FC236}">
                    <a16:creationId xmlns:a16="http://schemas.microsoft.com/office/drawing/2014/main" id="{979A2753-5E3E-4CD2-96BF-DA7B71BC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78129"/>
                  </p:ext>
                </p:extLst>
              </p:nvPr>
            </p:nvGraphicFramePr>
            <p:xfrm>
              <a:off x="1522391" y="508020"/>
              <a:ext cx="9147218" cy="2616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3832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1099557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116150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810867">
                      <a:extLst>
                        <a:ext uri="{9D8B030D-6E8A-4147-A177-3AD203B41FA5}">
                          <a16:colId xmlns:a16="http://schemas.microsoft.com/office/drawing/2014/main" val="338242359"/>
                        </a:ext>
                      </a:extLst>
                    </a:gridCol>
                    <a:gridCol w="829919">
                      <a:extLst>
                        <a:ext uri="{9D8B030D-6E8A-4147-A177-3AD203B41FA5}">
                          <a16:colId xmlns:a16="http://schemas.microsoft.com/office/drawing/2014/main" val="1353854971"/>
                        </a:ext>
                      </a:extLst>
                    </a:gridCol>
                    <a:gridCol w="1127189">
                      <a:extLst>
                        <a:ext uri="{9D8B030D-6E8A-4147-A177-3AD203B41FA5}">
                          <a16:colId xmlns:a16="http://schemas.microsoft.com/office/drawing/2014/main" val="3615955734"/>
                        </a:ext>
                      </a:extLst>
                    </a:gridCol>
                    <a:gridCol w="1130344">
                      <a:extLst>
                        <a:ext uri="{9D8B030D-6E8A-4147-A177-3AD203B41FA5}">
                          <a16:colId xmlns:a16="http://schemas.microsoft.com/office/drawing/2014/main" val="1692301271"/>
                        </a:ext>
                      </a:extLst>
                    </a:gridCol>
                    <a:gridCol w="1099680">
                      <a:extLst>
                        <a:ext uri="{9D8B030D-6E8A-4147-A177-3AD203B41FA5}">
                          <a16:colId xmlns:a16="http://schemas.microsoft.com/office/drawing/2014/main" val="2432478912"/>
                        </a:ext>
                      </a:extLst>
                    </a:gridCol>
                    <a:gridCol w="1099680">
                      <a:extLst>
                        <a:ext uri="{9D8B030D-6E8A-4147-A177-3AD203B41FA5}">
                          <a16:colId xmlns:a16="http://schemas.microsoft.com/office/drawing/2014/main" val="22687031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0" dirty="0" smtClean="0">
                                    <a:latin typeface="Cambria Math" panose="02040503050406030204" pitchFamily="18" charset="0"/>
                                  </a:rPr>
                                  <m:t>𝐌𝐏𝐚</m:t>
                                </m:r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𝐌𝐏𝐚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−100.62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−111.8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−133.33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6.66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−133.5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−111.25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−100.62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−111.8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100.62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111.8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133.33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6.66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133.5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111.25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100.62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111.25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7">
                <a:extLst>
                  <a:ext uri="{FF2B5EF4-FFF2-40B4-BE49-F238E27FC236}">
                    <a16:creationId xmlns:a16="http://schemas.microsoft.com/office/drawing/2014/main" id="{979A2753-5E3E-4CD2-96BF-DA7B71BC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78129"/>
                  </p:ext>
                </p:extLst>
              </p:nvPr>
            </p:nvGraphicFramePr>
            <p:xfrm>
              <a:off x="1522391" y="508020"/>
              <a:ext cx="9147218" cy="2616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3832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1099557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116150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810867">
                      <a:extLst>
                        <a:ext uri="{9D8B030D-6E8A-4147-A177-3AD203B41FA5}">
                          <a16:colId xmlns:a16="http://schemas.microsoft.com/office/drawing/2014/main" val="338242359"/>
                        </a:ext>
                      </a:extLst>
                    </a:gridCol>
                    <a:gridCol w="829919">
                      <a:extLst>
                        <a:ext uri="{9D8B030D-6E8A-4147-A177-3AD203B41FA5}">
                          <a16:colId xmlns:a16="http://schemas.microsoft.com/office/drawing/2014/main" val="1353854971"/>
                        </a:ext>
                      </a:extLst>
                    </a:gridCol>
                    <a:gridCol w="1127189">
                      <a:extLst>
                        <a:ext uri="{9D8B030D-6E8A-4147-A177-3AD203B41FA5}">
                          <a16:colId xmlns:a16="http://schemas.microsoft.com/office/drawing/2014/main" val="3615955734"/>
                        </a:ext>
                      </a:extLst>
                    </a:gridCol>
                    <a:gridCol w="1130344">
                      <a:extLst>
                        <a:ext uri="{9D8B030D-6E8A-4147-A177-3AD203B41FA5}">
                          <a16:colId xmlns:a16="http://schemas.microsoft.com/office/drawing/2014/main" val="1692301271"/>
                        </a:ext>
                      </a:extLst>
                    </a:gridCol>
                    <a:gridCol w="1099680">
                      <a:extLst>
                        <a:ext uri="{9D8B030D-6E8A-4147-A177-3AD203B41FA5}">
                          <a16:colId xmlns:a16="http://schemas.microsoft.com/office/drawing/2014/main" val="2432478912"/>
                        </a:ext>
                      </a:extLst>
                    </a:gridCol>
                    <a:gridCol w="1099680">
                      <a:extLst>
                        <a:ext uri="{9D8B030D-6E8A-4147-A177-3AD203B41FA5}">
                          <a16:colId xmlns:a16="http://schemas.microsoft.com/office/drawing/2014/main" val="2268703166"/>
                        </a:ext>
                      </a:extLst>
                    </a:gridCol>
                  </a:tblGrid>
                  <a:tr h="39097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1563" r="-999270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1563" r="-660556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1563" r="-546196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1563" r="-655639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1563" r="-541176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1563" r="-297838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1563" r="-19623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1563" r="-102778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1563" r="-2210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106557" r="-99927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106557" r="-6605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106557" r="-54619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106557" r="-65563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106557" r="-54117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106557" r="-29783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106557" r="-1962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106557" r="-10277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106557" r="-221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206557" r="-9992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206557" r="-6605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206557" r="-5461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206557" r="-65563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206557" r="-5411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206557" r="-2978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206557" r="-1962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206557" r="-10277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206557" r="-22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306557" r="-9992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306557" r="-6605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306557" r="-5461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306557" r="-6556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306557" r="-5411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306557" r="-29783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306557" r="-1962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306557" r="-1027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306557" r="-22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406557" r="-9992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406557" r="-6605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406557" r="-5461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406557" r="-655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406557" r="-5411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406557" r="-29783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406557" r="-19623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406557" r="-1027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406557" r="-22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506557" r="-9992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506557" r="-6605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506557" r="-5461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506557" r="-655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506557" r="-5411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506557" r="-29783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506557" r="-1962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506557" r="-1027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506557" r="-22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" t="-606557" r="-9992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6667" t="-606557" r="-6605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2826" t="-606557" r="-5461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7444" t="-606557" r="-655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6912" t="-606557" r="-5411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16757" t="-606557" r="-2978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3978" t="-606557" r="-1962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34444" t="-606557" r="-1027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30387" t="-606557" r="-22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7">
                <a:extLst>
                  <a:ext uri="{FF2B5EF4-FFF2-40B4-BE49-F238E27FC236}">
                    <a16:creationId xmlns:a16="http://schemas.microsoft.com/office/drawing/2014/main" id="{1627ABF5-316D-41FB-B1FB-45AE964A1B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67749"/>
                  </p:ext>
                </p:extLst>
              </p:nvPr>
            </p:nvGraphicFramePr>
            <p:xfrm>
              <a:off x="1588728" y="3429000"/>
              <a:ext cx="9014543" cy="3063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0719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10320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476629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1462342">
                      <a:extLst>
                        <a:ext uri="{9D8B030D-6E8A-4147-A177-3AD203B41FA5}">
                          <a16:colId xmlns:a16="http://schemas.microsoft.com/office/drawing/2014/main" val="866712996"/>
                        </a:ext>
                      </a:extLst>
                    </a:gridCol>
                    <a:gridCol w="1764533">
                      <a:extLst>
                        <a:ext uri="{9D8B030D-6E8A-4147-A177-3AD203B41FA5}">
                          <a16:colId xmlns:a16="http://schemas.microsoft.com/office/drawing/2014/main" val="3576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𝑺𝒆𝒈𝒎𝒆𝒏𝒕𝒐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66.68 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540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𝒇𝒊𝒏𝒂𝒍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−27,78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−50.04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2−3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−27,78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−5.56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3−4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111.15 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−27,78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27.82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4−5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−27,78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−5.56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5−6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−27,78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−50.04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6−1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−55.6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−27,78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−83.38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7">
                <a:extLst>
                  <a:ext uri="{FF2B5EF4-FFF2-40B4-BE49-F238E27FC236}">
                    <a16:creationId xmlns:a16="http://schemas.microsoft.com/office/drawing/2014/main" id="{1627ABF5-316D-41FB-B1FB-45AE964A1B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67749"/>
                  </p:ext>
                </p:extLst>
              </p:nvPr>
            </p:nvGraphicFramePr>
            <p:xfrm>
              <a:off x="1588728" y="3429000"/>
              <a:ext cx="9014543" cy="3063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0719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10320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476629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1462342">
                      <a:extLst>
                        <a:ext uri="{9D8B030D-6E8A-4147-A177-3AD203B41FA5}">
                          <a16:colId xmlns:a16="http://schemas.microsoft.com/office/drawing/2014/main" val="866712996"/>
                        </a:ext>
                      </a:extLst>
                    </a:gridCol>
                    <a:gridCol w="1764533">
                      <a:extLst>
                        <a:ext uri="{9D8B030D-6E8A-4147-A177-3AD203B41FA5}">
                          <a16:colId xmlns:a16="http://schemas.microsoft.com/office/drawing/2014/main" val="3576909"/>
                        </a:ext>
                      </a:extLst>
                    </a:gridCol>
                  </a:tblGrid>
                  <a:tr h="83883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7" t="-725" r="-503252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463" t="-725" r="-167965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975" t="-725" r="-220661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6250" t="-725" r="-122500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690" t="-725" r="-1379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7" t="-227869" r="-50325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3463" t="-227869" r="-16796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92975" t="-227869" r="-22066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6250" t="-227869" r="-1225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10690" t="-227869" r="-137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7" t="-327869" r="-50325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3463" t="-327869" r="-16796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92975" t="-327869" r="-2206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6250" t="-327869" r="-1225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10690" t="-327869" r="-137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7" t="-427869" r="-5032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3463" t="-427869" r="-16796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92975" t="-427869" r="-2206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6250" t="-427869" r="-1225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10690" t="-427869" r="-137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7" t="-527869" r="-5032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3463" t="-527869" r="-16796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92975" t="-527869" r="-2206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6250" t="-527869" r="-122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10690" t="-527869" r="-137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7" t="-627869" r="-5032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3463" t="-627869" r="-1679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92975" t="-627869" r="-2206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6250" t="-627869" r="-122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10690" t="-627869" r="-137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7" t="-727869" r="-5032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3463" t="-727869" r="-1679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92975" t="-727869" r="-2206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6250" t="-727869" r="-12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10690" t="-727869" r="-137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57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8DDA1-E55A-4F65-BB0D-004E4E6401B6}"/>
              </a:ext>
            </a:extLst>
          </p:cNvPr>
          <p:cNvSpPr txBox="1"/>
          <p:nvPr/>
        </p:nvSpPr>
        <p:spPr>
          <a:xfrm>
            <a:off x="6096000" y="251012"/>
            <a:ext cx="33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1: Diagrama de Corpo Livre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9A4817-37B4-4062-A1D0-46B1C347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187" y="620344"/>
            <a:ext cx="5115295" cy="2285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C115093-B4EC-4F82-BFFF-CFC97AC83C37}"/>
                  </a:ext>
                </a:extLst>
              </p:cNvPr>
              <p:cNvSpPr txBox="1"/>
              <p:nvPr/>
            </p:nvSpPr>
            <p:spPr>
              <a:xfrm>
                <a:off x="7282924" y="2905760"/>
                <a:ext cx="3225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kN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×0.4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kN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C115093-B4EC-4F82-BFFF-CFC97AC8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24" y="2905760"/>
                <a:ext cx="32258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175D24A2-F9CC-4179-BA17-6D3B8F01A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184" y="3429000"/>
            <a:ext cx="5301298" cy="2844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255CC9B-FB45-4075-AD91-6F796586D254}"/>
                  </a:ext>
                </a:extLst>
              </p:cNvPr>
              <p:cNvSpPr txBox="1"/>
              <p:nvPr/>
            </p:nvSpPr>
            <p:spPr>
              <a:xfrm>
                <a:off x="1711896" y="5155892"/>
                <a:ext cx="2286588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255CC9B-FB45-4075-AD91-6F796586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96" y="5155892"/>
                <a:ext cx="2286588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8D67EA1E-BAF0-4467-AD23-C8EE671E4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5718170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0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8DDA1-E55A-4F65-BB0D-004E4E6401B6}"/>
              </a:ext>
            </a:extLst>
          </p:cNvPr>
          <p:cNvSpPr txBox="1"/>
          <p:nvPr/>
        </p:nvSpPr>
        <p:spPr>
          <a:xfrm>
            <a:off x="5718170" y="256825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2: Análise da Seção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255CC9B-FB45-4075-AD91-6F796586D254}"/>
                  </a:ext>
                </a:extLst>
              </p:cNvPr>
              <p:cNvSpPr txBox="1"/>
              <p:nvPr/>
            </p:nvSpPr>
            <p:spPr>
              <a:xfrm>
                <a:off x="1783613" y="5329966"/>
                <a:ext cx="2286588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255CC9B-FB45-4075-AD91-6F796586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13" y="5329966"/>
                <a:ext cx="2286588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22F558DB-670B-4E13-99C9-74A5162B9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080" y="1149263"/>
            <a:ext cx="3307416" cy="198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F734AD-E0D0-4B90-B177-D98EBF78A3CC}"/>
                  </a:ext>
                </a:extLst>
              </p:cNvPr>
              <p:cNvSpPr txBox="1"/>
              <p:nvPr/>
            </p:nvSpPr>
            <p:spPr>
              <a:xfrm>
                <a:off x="6203576" y="3900940"/>
                <a:ext cx="5988424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=−400+100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F734AD-E0D0-4B90-B177-D98EBF78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76" y="3900940"/>
                <a:ext cx="5988424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7D926C65-96CC-474B-A851-9DD9496D8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5718170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8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8DDA1-E55A-4F65-BB0D-004E4E6401B6}"/>
              </a:ext>
            </a:extLst>
          </p:cNvPr>
          <p:cNvSpPr txBox="1"/>
          <p:nvPr/>
        </p:nvSpPr>
        <p:spPr>
          <a:xfrm>
            <a:off x="6096000" y="265514"/>
            <a:ext cx="41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3: Análise das Cargas (Seção z = 2m)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CB22F81-3C08-405B-A948-FF2D640B5CB6}"/>
                  </a:ext>
                </a:extLst>
              </p:cNvPr>
              <p:cNvSpPr/>
              <p:nvPr/>
            </p:nvSpPr>
            <p:spPr>
              <a:xfrm>
                <a:off x="1783085" y="5173929"/>
                <a:ext cx="2151999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CB22F81-3C08-405B-A948-FF2D640B5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5" y="5173929"/>
                <a:ext cx="2151999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AE459E34-1726-48AE-8F82-38DF79A4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08" y="620344"/>
            <a:ext cx="4521090" cy="2632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32E16E3-605E-47C0-9F59-E217AA85216A}"/>
                  </a:ext>
                </a:extLst>
              </p:cNvPr>
              <p:cNvSpPr/>
              <p:nvPr/>
            </p:nvSpPr>
            <p:spPr>
              <a:xfrm>
                <a:off x="6096000" y="3791982"/>
                <a:ext cx="6096000" cy="706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32E16E3-605E-47C0-9F59-E217AA852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91982"/>
                <a:ext cx="6096000" cy="70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FDC212-71E5-41FC-9711-F047E1C23720}"/>
              </a:ext>
            </a:extLst>
          </p:cNvPr>
          <p:cNvSpPr txBox="1"/>
          <p:nvPr/>
        </p:nvSpPr>
        <p:spPr>
          <a:xfrm>
            <a:off x="6096000" y="3252486"/>
            <a:ext cx="35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3.1: Cálculo das tensões axiais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FEAFD9-0FFB-4D79-8755-1399826DE247}"/>
              </a:ext>
            </a:extLst>
          </p:cNvPr>
          <p:cNvSpPr txBox="1"/>
          <p:nvPr/>
        </p:nvSpPr>
        <p:spPr>
          <a:xfrm>
            <a:off x="6096000" y="4668365"/>
            <a:ext cx="409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a. Cálculo das Propriedades Geométricas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DF7D045-E837-4C1A-9B27-87866F57FEFD}"/>
                  </a:ext>
                </a:extLst>
              </p:cNvPr>
              <p:cNvSpPr/>
              <p:nvPr/>
            </p:nvSpPr>
            <p:spPr>
              <a:xfrm>
                <a:off x="6579259" y="5172173"/>
                <a:ext cx="5173596" cy="938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×900×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+2×1200×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=540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DF7D045-E837-4C1A-9B27-87866F57F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59" y="5172173"/>
                <a:ext cx="5173596" cy="938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29F5A487-1F5A-4DD6-AB10-C9C5282FB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718170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CB22F81-3C08-405B-A948-FF2D640B5CB6}"/>
                  </a:ext>
                </a:extLst>
              </p:cNvPr>
              <p:cNvSpPr/>
              <p:nvPr/>
            </p:nvSpPr>
            <p:spPr>
              <a:xfrm>
                <a:off x="1783085" y="5227718"/>
                <a:ext cx="2151999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CB22F81-3C08-405B-A948-FF2D640B5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5" y="5227718"/>
                <a:ext cx="2151999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32E16E3-605E-47C0-9F59-E217AA85216A}"/>
                  </a:ext>
                </a:extLst>
              </p:cNvPr>
              <p:cNvSpPr/>
              <p:nvPr/>
            </p:nvSpPr>
            <p:spPr>
              <a:xfrm>
                <a:off x="7334394" y="3561096"/>
                <a:ext cx="390433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−200 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kN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540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−200 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mm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540 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32E16E3-605E-47C0-9F59-E217AA852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94" y="3561096"/>
                <a:ext cx="3904338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A87C15-F5C7-4F47-8C7E-C6E643EFB3FF}"/>
              </a:ext>
            </a:extLst>
          </p:cNvPr>
          <p:cNvSpPr txBox="1"/>
          <p:nvPr/>
        </p:nvSpPr>
        <p:spPr>
          <a:xfrm>
            <a:off x="6455948" y="167271"/>
            <a:ext cx="335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b. Cálculo das Tensões nos Booms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7">
                <a:extLst>
                  <a:ext uri="{FF2B5EF4-FFF2-40B4-BE49-F238E27FC236}">
                    <a16:creationId xmlns:a16="http://schemas.microsoft.com/office/drawing/2014/main" id="{979A2753-5E3E-4CD2-96BF-DA7B71BC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424580"/>
                  </p:ext>
                </p:extLst>
              </p:nvPr>
            </p:nvGraphicFramePr>
            <p:xfrm>
              <a:off x="7751831" y="681368"/>
              <a:ext cx="3069464" cy="2602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80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1106742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123442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0" dirty="0" smtClean="0">
                                    <a:latin typeface="Cambria Math" panose="02040503050406030204" pitchFamily="18" charset="0"/>
                                  </a:rPr>
                                  <m:t>𝐌𝐏𝐚</m:t>
                                </m:r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−133.33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133.33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7">
                <a:extLst>
                  <a:ext uri="{FF2B5EF4-FFF2-40B4-BE49-F238E27FC236}">
                    <a16:creationId xmlns:a16="http://schemas.microsoft.com/office/drawing/2014/main" id="{979A2753-5E3E-4CD2-96BF-DA7B71BC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424580"/>
                  </p:ext>
                </p:extLst>
              </p:nvPr>
            </p:nvGraphicFramePr>
            <p:xfrm>
              <a:off x="7751831" y="681368"/>
              <a:ext cx="3069464" cy="2602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80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1106742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123442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1613" r="-268841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1613" r="-103846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1613" r="-2162" b="-5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103279" r="-26884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103279" r="-10384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103279" r="-216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203279" r="-26884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203279" r="-10384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203279" r="-2162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303279" r="-26884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303279" r="-10384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303279" r="-216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403279" r="-26884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403279" r="-1038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403279" r="-216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503279" r="-26884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503279" r="-1038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503279" r="-216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603279" r="-26884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76374" t="-603279" r="-1038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73514" t="-603279" r="-21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D273725-1108-4630-AE5C-6B372306D426}"/>
                  </a:ext>
                </a:extLst>
              </p:cNvPr>
              <p:cNvSpPr txBox="1"/>
              <p:nvPr/>
            </p:nvSpPr>
            <p:spPr>
              <a:xfrm>
                <a:off x="6455948" y="4492193"/>
                <a:ext cx="566123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pt-BR" dirty="0"/>
                  <a:t>Conforme observado,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t-BR" dirty="0"/>
                  <a:t> é apenas uma componente</a:t>
                </a:r>
              </a:p>
              <a:p>
                <a:pPr algn="just"/>
                <a:r>
                  <a:rPr lang="pt-BR" dirty="0"/>
                  <a:t>do carregamento atuante sobre o Boom, sendo necessário</a:t>
                </a:r>
              </a:p>
              <a:p>
                <a:pPr algn="just"/>
                <a:r>
                  <a:rPr lang="pt-BR" dirty="0"/>
                  <a:t> o cálculo das demais componentes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D273725-1108-4630-AE5C-6B372306D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948" y="4492193"/>
                <a:ext cx="5661230" cy="923330"/>
              </a:xfrm>
              <a:prstGeom prst="rect">
                <a:avLst/>
              </a:prstGeom>
              <a:blipFill>
                <a:blip r:embed="rId5"/>
                <a:stretch>
                  <a:fillRect l="-861" t="-3974" r="-215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896C8A69-8237-481F-A2A9-D024B2067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718170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A87C15-F5C7-4F47-8C7E-C6E643EFB3FF}"/>
              </a:ext>
            </a:extLst>
          </p:cNvPr>
          <p:cNvSpPr txBox="1"/>
          <p:nvPr/>
        </p:nvSpPr>
        <p:spPr>
          <a:xfrm>
            <a:off x="0" y="127371"/>
            <a:ext cx="335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b. Cálculo das Tensões nos Booms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a 7">
                <a:extLst>
                  <a:ext uri="{FF2B5EF4-FFF2-40B4-BE49-F238E27FC236}">
                    <a16:creationId xmlns:a16="http://schemas.microsoft.com/office/drawing/2014/main" id="{979A2753-5E3E-4CD2-96BF-DA7B71BC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121358"/>
                  </p:ext>
                </p:extLst>
              </p:nvPr>
            </p:nvGraphicFramePr>
            <p:xfrm>
              <a:off x="617537" y="614206"/>
              <a:ext cx="10956925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832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898271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912495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672274">
                      <a:extLst>
                        <a:ext uri="{9D8B030D-6E8A-4147-A177-3AD203B41FA5}">
                          <a16:colId xmlns:a16="http://schemas.microsoft.com/office/drawing/2014/main" val="338242359"/>
                        </a:ext>
                      </a:extLst>
                    </a:gridCol>
                    <a:gridCol w="687705">
                      <a:extLst>
                        <a:ext uri="{9D8B030D-6E8A-4147-A177-3AD203B41FA5}">
                          <a16:colId xmlns:a16="http://schemas.microsoft.com/office/drawing/2014/main" val="1353854971"/>
                        </a:ext>
                      </a:extLst>
                    </a:gridCol>
                    <a:gridCol w="920432">
                      <a:extLst>
                        <a:ext uri="{9D8B030D-6E8A-4147-A177-3AD203B41FA5}">
                          <a16:colId xmlns:a16="http://schemas.microsoft.com/office/drawing/2014/main" val="3615955734"/>
                        </a:ext>
                      </a:extLst>
                    </a:gridCol>
                    <a:gridCol w="923608">
                      <a:extLst>
                        <a:ext uri="{9D8B030D-6E8A-4147-A177-3AD203B41FA5}">
                          <a16:colId xmlns:a16="http://schemas.microsoft.com/office/drawing/2014/main" val="1692301271"/>
                        </a:ext>
                      </a:extLst>
                    </a:gridCol>
                    <a:gridCol w="884555">
                      <a:extLst>
                        <a:ext uri="{9D8B030D-6E8A-4147-A177-3AD203B41FA5}">
                          <a16:colId xmlns:a16="http://schemas.microsoft.com/office/drawing/2014/main" val="2432478912"/>
                        </a:ext>
                      </a:extLst>
                    </a:gridCol>
                    <a:gridCol w="980758">
                      <a:extLst>
                        <a:ext uri="{9D8B030D-6E8A-4147-A177-3AD203B41FA5}">
                          <a16:colId xmlns:a16="http://schemas.microsoft.com/office/drawing/2014/main" val="2268703166"/>
                        </a:ext>
                      </a:extLst>
                    </a:gridCol>
                    <a:gridCol w="662242">
                      <a:extLst>
                        <a:ext uri="{9D8B030D-6E8A-4147-A177-3AD203B41FA5}">
                          <a16:colId xmlns:a16="http://schemas.microsoft.com/office/drawing/2014/main" val="3046832369"/>
                        </a:ext>
                      </a:extLst>
                    </a:gridCol>
                    <a:gridCol w="676529">
                      <a:extLst>
                        <a:ext uri="{9D8B030D-6E8A-4147-A177-3AD203B41FA5}">
                          <a16:colId xmlns:a16="http://schemas.microsoft.com/office/drawing/2014/main" val="1461605093"/>
                        </a:ext>
                      </a:extLst>
                    </a:gridCol>
                    <a:gridCol w="1021524">
                      <a:extLst>
                        <a:ext uri="{9D8B030D-6E8A-4147-A177-3AD203B41FA5}">
                          <a16:colId xmlns:a16="http://schemas.microsoft.com/office/drawing/2014/main" val="3547462512"/>
                        </a:ext>
                      </a:extLst>
                    </a:gridCol>
                    <a:gridCol w="1024700">
                      <a:extLst>
                        <a:ext uri="{9D8B030D-6E8A-4147-A177-3AD203B41FA5}">
                          <a16:colId xmlns:a16="http://schemas.microsoft.com/office/drawing/2014/main" val="2852752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sz="14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400" b="1" i="0" dirty="0" smtClean="0">
                                    <a:latin typeface="Cambria Math" panose="02040503050406030204" pitchFamily="18" charset="0"/>
                                  </a:rPr>
                                  <m:t>𝐌𝐏𝐚</m:t>
                                </m:r>
                                <m:r>
                                  <a:rPr lang="pt-BR" sz="14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𝐌𝐏𝐚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𝝃</m:t>
                                </m:r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𝜼</m:t>
                                </m:r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𝐤𝐍</m:t>
                                    </m:r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BR" sz="1400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−100.62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−111.8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−133.33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6.66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−133.5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−111.25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−111.1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−100.62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−111.8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100.62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111.8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133.33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6.66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133.5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111.25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111.1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i="1" dirty="0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100.62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111.25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33.32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4436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a 7">
                <a:extLst>
                  <a:ext uri="{FF2B5EF4-FFF2-40B4-BE49-F238E27FC236}">
                    <a16:creationId xmlns:a16="http://schemas.microsoft.com/office/drawing/2014/main" id="{979A2753-5E3E-4CD2-96BF-DA7B71BC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121358"/>
                  </p:ext>
                </p:extLst>
              </p:nvPr>
            </p:nvGraphicFramePr>
            <p:xfrm>
              <a:off x="617537" y="614206"/>
              <a:ext cx="10956925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832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898271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912495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  <a:gridCol w="672274">
                      <a:extLst>
                        <a:ext uri="{9D8B030D-6E8A-4147-A177-3AD203B41FA5}">
                          <a16:colId xmlns:a16="http://schemas.microsoft.com/office/drawing/2014/main" val="338242359"/>
                        </a:ext>
                      </a:extLst>
                    </a:gridCol>
                    <a:gridCol w="687705">
                      <a:extLst>
                        <a:ext uri="{9D8B030D-6E8A-4147-A177-3AD203B41FA5}">
                          <a16:colId xmlns:a16="http://schemas.microsoft.com/office/drawing/2014/main" val="1353854971"/>
                        </a:ext>
                      </a:extLst>
                    </a:gridCol>
                    <a:gridCol w="920432">
                      <a:extLst>
                        <a:ext uri="{9D8B030D-6E8A-4147-A177-3AD203B41FA5}">
                          <a16:colId xmlns:a16="http://schemas.microsoft.com/office/drawing/2014/main" val="3615955734"/>
                        </a:ext>
                      </a:extLst>
                    </a:gridCol>
                    <a:gridCol w="923608">
                      <a:extLst>
                        <a:ext uri="{9D8B030D-6E8A-4147-A177-3AD203B41FA5}">
                          <a16:colId xmlns:a16="http://schemas.microsoft.com/office/drawing/2014/main" val="1692301271"/>
                        </a:ext>
                      </a:extLst>
                    </a:gridCol>
                    <a:gridCol w="884555">
                      <a:extLst>
                        <a:ext uri="{9D8B030D-6E8A-4147-A177-3AD203B41FA5}">
                          <a16:colId xmlns:a16="http://schemas.microsoft.com/office/drawing/2014/main" val="2432478912"/>
                        </a:ext>
                      </a:extLst>
                    </a:gridCol>
                    <a:gridCol w="980758">
                      <a:extLst>
                        <a:ext uri="{9D8B030D-6E8A-4147-A177-3AD203B41FA5}">
                          <a16:colId xmlns:a16="http://schemas.microsoft.com/office/drawing/2014/main" val="2268703166"/>
                        </a:ext>
                      </a:extLst>
                    </a:gridCol>
                    <a:gridCol w="662242">
                      <a:extLst>
                        <a:ext uri="{9D8B030D-6E8A-4147-A177-3AD203B41FA5}">
                          <a16:colId xmlns:a16="http://schemas.microsoft.com/office/drawing/2014/main" val="3046832369"/>
                        </a:ext>
                      </a:extLst>
                    </a:gridCol>
                    <a:gridCol w="676529">
                      <a:extLst>
                        <a:ext uri="{9D8B030D-6E8A-4147-A177-3AD203B41FA5}">
                          <a16:colId xmlns:a16="http://schemas.microsoft.com/office/drawing/2014/main" val="1461605093"/>
                        </a:ext>
                      </a:extLst>
                    </a:gridCol>
                    <a:gridCol w="1021524">
                      <a:extLst>
                        <a:ext uri="{9D8B030D-6E8A-4147-A177-3AD203B41FA5}">
                          <a16:colId xmlns:a16="http://schemas.microsoft.com/office/drawing/2014/main" val="3547462512"/>
                        </a:ext>
                      </a:extLst>
                    </a:gridCol>
                    <a:gridCol w="1024700">
                      <a:extLst>
                        <a:ext uri="{9D8B030D-6E8A-4147-A177-3AD203B41FA5}">
                          <a16:colId xmlns:a16="http://schemas.microsoft.com/office/drawing/2014/main" val="2852752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1639" r="-1480702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1639" r="-1048299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1639" r="-927333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1639" r="-1164545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1639" r="-1033628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1639" r="-673510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1639" r="-573510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1639" r="-493151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1639" r="-347205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1639" r="-417593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1639" r="-306306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1639" r="-102381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1639" r="-2381" b="-7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101639" r="-1480702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101639" r="-1048299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101639" r="-927333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101639" r="-1164545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101639" r="-1033628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101639" r="-673510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101639" r="-573510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101639" r="-493151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101639" r="-347205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101639" r="-417593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101639" r="-306306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101639" r="-102381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101639" r="-2381" b="-6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201639" r="-1480702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201639" r="-1048299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201639" r="-927333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201639" r="-1164545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201639" r="-1033628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201639" r="-673510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201639" r="-573510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201639" r="-493151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201639" r="-347205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201639" r="-417593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201639" r="-306306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201639" r="-102381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201639" r="-2381" b="-5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301639" r="-1480702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301639" r="-1048299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301639" r="-927333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301639" r="-1164545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301639" r="-1033628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301639" r="-673510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301639" r="-573510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301639" r="-493151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301639" r="-347205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301639" r="-417593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301639" r="-306306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301639" r="-102381" b="-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301639" r="-2381" b="-4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401639" r="-1480702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401639" r="-1048299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401639" r="-927333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401639" r="-1164545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401639" r="-1033628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401639" r="-673510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401639" r="-573510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401639" r="-493151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401639" r="-347205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401639" r="-417593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401639" r="-306306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401639" r="-102381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401639" r="-2381" b="-3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501639" r="-1480702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501639" r="-1048299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501639" r="-927333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501639" r="-1164545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501639" r="-1033628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501639" r="-673510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501639" r="-573510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501639" r="-493151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501639" r="-347205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501639" r="-417593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501639" r="-306306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501639" r="-102381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501639" r="-2381" b="-2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7" t="-601639" r="-1480702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8231" t="-601639" r="-1048299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4667" t="-601639" r="-927333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74545" t="-601639" r="-1164545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61947" t="-601639" r="-1033628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0" t="-601639" r="-67351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0530" t="-601639" r="-57351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41781" t="-601639" r="-493151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2671" t="-601639" r="-347205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51852" t="-601639" r="-417593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18018" t="-601639" r="-306306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70833" t="-601639" r="-102381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970833" t="-601639" r="-2381" b="-1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962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0530" t="-658462" r="-67351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0530" t="-658462" r="-573510" b="-2769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7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0833" t="-658462" r="-10238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833" t="-658462" r="-2381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4436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FC574F06-EBB9-43C9-9DF9-40FF28BB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19" y="3723829"/>
            <a:ext cx="7630160" cy="23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4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E3A5BD05-5592-4C58-8B9F-B58EA5CF2491}"/>
              </a:ext>
            </a:extLst>
          </p:cNvPr>
          <p:cNvSpPr txBox="1"/>
          <p:nvPr/>
        </p:nvSpPr>
        <p:spPr>
          <a:xfrm>
            <a:off x="0" y="59588"/>
            <a:ext cx="44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3.2: Cálculo dos Fluxos de Cisalhamento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D3D695-73FC-49E6-ACA3-1C316462FB2C}"/>
              </a:ext>
            </a:extLst>
          </p:cNvPr>
          <p:cNvSpPr txBox="1"/>
          <p:nvPr/>
        </p:nvSpPr>
        <p:spPr>
          <a:xfrm>
            <a:off x="0" y="428920"/>
            <a:ext cx="652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a. Recalculo das cargas de cisalhamento atuantes apenas nas cascas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E085344-05FF-474F-A802-287D36578021}"/>
                  </a:ext>
                </a:extLst>
              </p:cNvPr>
              <p:cNvSpPr/>
              <p:nvPr/>
            </p:nvSpPr>
            <p:spPr>
              <a:xfrm>
                <a:off x="2362029" y="2596376"/>
                <a:ext cx="7467942" cy="2184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=100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=−200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=66.68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E085344-05FF-474F-A802-287D36578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9" y="2596376"/>
                <a:ext cx="7467942" cy="2184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C24E96F-D1D3-4C43-8731-12560A4E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81" y="798252"/>
            <a:ext cx="9775838" cy="160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3756707-78C6-486C-8D19-55BBEEF5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4872" cy="406898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F45A08-45CA-4565-BDD1-47C57DCE6582}"/>
              </a:ext>
            </a:extLst>
          </p:cNvPr>
          <p:cNvSpPr txBox="1"/>
          <p:nvPr/>
        </p:nvSpPr>
        <p:spPr>
          <a:xfrm>
            <a:off x="4686153" y="2265358"/>
            <a:ext cx="46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b. Fluxo devido a torção em uma seção fechada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9457473-BD8B-4B9B-ABCC-9B6ACC5FEFC8}"/>
                  </a:ext>
                </a:extLst>
              </p:cNvPr>
              <p:cNvSpPr txBox="1"/>
              <p:nvPr/>
            </p:nvSpPr>
            <p:spPr>
              <a:xfrm>
                <a:off x="5481596" y="2745336"/>
                <a:ext cx="492808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𝑐𝑖𝑠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×0.6×1.2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=−27,78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9457473-BD8B-4B9B-ABCC-9B6ACC5F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596" y="2745336"/>
                <a:ext cx="492808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05CF84-A230-4AE2-9E80-B545C51FCB5F}"/>
              </a:ext>
            </a:extLst>
          </p:cNvPr>
          <p:cNvSpPr txBox="1"/>
          <p:nvPr/>
        </p:nvSpPr>
        <p:spPr>
          <a:xfrm>
            <a:off x="4684871" y="3593174"/>
            <a:ext cx="31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c. Fluxo devido ao cisalhamento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/>
              <p:nvPr/>
            </p:nvSpPr>
            <p:spPr>
              <a:xfrm>
                <a:off x="1090802" y="4384890"/>
                <a:ext cx="10381129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𝑥𝑑𝑠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𝑦𝑑𝑠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02" y="4384890"/>
                <a:ext cx="10381129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3B793B-8030-4FE0-9368-1CA74AE8046C}"/>
              </a:ext>
            </a:extLst>
          </p:cNvPr>
          <p:cNvSpPr txBox="1"/>
          <p:nvPr/>
        </p:nvSpPr>
        <p:spPr>
          <a:xfrm>
            <a:off x="4684872" y="79123"/>
            <a:ext cx="44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3.2: Cálculo dos Fluxos de Cisalhamento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063B27-6861-4588-892E-F02F07DDCCA3}"/>
              </a:ext>
            </a:extLst>
          </p:cNvPr>
          <p:cNvSpPr txBox="1"/>
          <p:nvPr/>
        </p:nvSpPr>
        <p:spPr>
          <a:xfrm>
            <a:off x="4684872" y="399656"/>
            <a:ext cx="652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a. Recalculo das cargas de cisalhamento atuantes apenas nas cascas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C254D4F-AC73-4DF5-8EE4-A2FE8A3623F3}"/>
                  </a:ext>
                </a:extLst>
              </p:cNvPr>
              <p:cNvSpPr/>
              <p:nvPr/>
            </p:nvSpPr>
            <p:spPr>
              <a:xfrm>
                <a:off x="6906249" y="898827"/>
                <a:ext cx="2078774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=66.68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C254D4F-AC73-4DF5-8EE4-A2FE8A362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49" y="898827"/>
                <a:ext cx="2078774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8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05CF84-A230-4AE2-9E80-B545C51FCB5F}"/>
              </a:ext>
            </a:extLst>
          </p:cNvPr>
          <p:cNvSpPr txBox="1"/>
          <p:nvPr/>
        </p:nvSpPr>
        <p:spPr>
          <a:xfrm>
            <a:off x="0" y="129955"/>
            <a:ext cx="31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c. Fluxo devido ao cisalhamento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/>
              <p:nvPr/>
            </p:nvSpPr>
            <p:spPr>
              <a:xfrm>
                <a:off x="664050" y="499287"/>
                <a:ext cx="3653950" cy="847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7EE8BD1-BB85-4385-8652-F8E51CF46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0" y="499287"/>
                <a:ext cx="3653950" cy="847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97FBEAD8-5310-4E5B-AF89-41276D98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060"/>
            <a:ext cx="4521090" cy="2632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a 7">
                <a:extLst>
                  <a:ext uri="{FF2B5EF4-FFF2-40B4-BE49-F238E27FC236}">
                    <a16:creationId xmlns:a16="http://schemas.microsoft.com/office/drawing/2014/main" id="{8391A72E-737F-4F0F-9AC9-6102EF28A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861837"/>
                  </p:ext>
                </p:extLst>
              </p:nvPr>
            </p:nvGraphicFramePr>
            <p:xfrm>
              <a:off x="5557271" y="499287"/>
              <a:ext cx="5181024" cy="3434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630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10320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013074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𝑺𝒆𝒈𝒎𝒆𝒏𝒕𝒐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66.68 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540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2−3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3−4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−111.15 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4−5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−77.82 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5−6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−33.34 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pt-B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6−0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a 7">
                <a:extLst>
                  <a:ext uri="{FF2B5EF4-FFF2-40B4-BE49-F238E27FC236}">
                    <a16:creationId xmlns:a16="http://schemas.microsoft.com/office/drawing/2014/main" id="{8391A72E-737F-4F0F-9AC9-6102EF28A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861837"/>
                  </p:ext>
                </p:extLst>
              </p:nvPr>
            </p:nvGraphicFramePr>
            <p:xfrm>
              <a:off x="5557271" y="499287"/>
              <a:ext cx="5181024" cy="3434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630">
                      <a:extLst>
                        <a:ext uri="{9D8B030D-6E8A-4147-A177-3AD203B41FA5}">
                          <a16:colId xmlns:a16="http://schemas.microsoft.com/office/drawing/2014/main" val="1696403057"/>
                        </a:ext>
                      </a:extLst>
                    </a:gridCol>
                    <a:gridCol w="2810320">
                      <a:extLst>
                        <a:ext uri="{9D8B030D-6E8A-4147-A177-3AD203B41FA5}">
                          <a16:colId xmlns:a16="http://schemas.microsoft.com/office/drawing/2014/main" val="2974439877"/>
                        </a:ext>
                      </a:extLst>
                    </a:gridCol>
                    <a:gridCol w="1013074">
                      <a:extLst>
                        <a:ext uri="{9D8B030D-6E8A-4147-A177-3AD203B41FA5}">
                          <a16:colId xmlns:a16="http://schemas.microsoft.com/office/drawing/2014/main" val="3380439072"/>
                        </a:ext>
                      </a:extLst>
                    </a:gridCol>
                  </a:tblGrid>
                  <a:tr h="83883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48" t="-725" r="-283408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485" t="-725" r="-36797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3253" t="-725" r="-2410" b="-3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80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227869" r="-28340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227869" r="-3679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2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327869" r="-28340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327869" r="-3679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863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427869" r="-28340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427869" r="-3679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29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527869" r="-28340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527869" r="-3679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784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627869" r="-28340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627869" r="-3679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727869" r="-28340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727869" r="-3679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9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48" t="-827869" r="-2834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8485" t="-827869" r="-36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96576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211B4E9-E5FD-4263-B5C9-985A66D0A5B8}"/>
              </a:ext>
            </a:extLst>
          </p:cNvPr>
          <p:cNvCxnSpPr>
            <a:cxnSpLocks/>
          </p:cNvCxnSpPr>
          <p:nvPr/>
        </p:nvCxnSpPr>
        <p:spPr>
          <a:xfrm>
            <a:off x="762000" y="2438400"/>
            <a:ext cx="4368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2B377E-FA4E-4BCB-96E6-EE3EA307C209}"/>
              </a:ext>
            </a:extLst>
          </p:cNvPr>
          <p:cNvCxnSpPr/>
          <p:nvPr/>
        </p:nvCxnSpPr>
        <p:spPr>
          <a:xfrm>
            <a:off x="4693920" y="1635760"/>
            <a:ext cx="0" cy="1595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5EDD427-B142-4877-845C-22F17E93E3FD}"/>
              </a:ext>
            </a:extLst>
          </p:cNvPr>
          <p:cNvCxnSpPr/>
          <p:nvPr/>
        </p:nvCxnSpPr>
        <p:spPr>
          <a:xfrm flipH="1">
            <a:off x="1046480" y="4033520"/>
            <a:ext cx="32715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08B4D98-8D0F-4904-BD9C-542A65F8C588}"/>
              </a:ext>
            </a:extLst>
          </p:cNvPr>
          <p:cNvCxnSpPr/>
          <p:nvPr/>
        </p:nvCxnSpPr>
        <p:spPr>
          <a:xfrm>
            <a:off x="955040" y="1346314"/>
            <a:ext cx="3362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1D18B54-84BE-4E9B-B43B-998BE0F3270E}"/>
                  </a:ext>
                </a:extLst>
              </p:cNvPr>
              <p:cNvSpPr/>
              <p:nvPr/>
            </p:nvSpPr>
            <p:spPr>
              <a:xfrm>
                <a:off x="1642853" y="4333976"/>
                <a:ext cx="2078774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𝑐𝑖𝑠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=66.68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𝑐𝑖𝑠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1D18B54-84BE-4E9B-B43B-998BE0F3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53" y="4333976"/>
                <a:ext cx="2078774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1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893</Words>
  <Application>Microsoft Office PowerPoint</Application>
  <PresentationFormat>Widescreen</PresentationFormat>
  <Paragraphs>323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Pereira</dc:creator>
  <cp:lastModifiedBy>Marcelo Pereira</cp:lastModifiedBy>
  <cp:revision>27</cp:revision>
  <dcterms:created xsi:type="dcterms:W3CDTF">2019-11-23T13:16:21Z</dcterms:created>
  <dcterms:modified xsi:type="dcterms:W3CDTF">2019-11-24T13:25:14Z</dcterms:modified>
</cp:coreProperties>
</file>