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60" r:id="rId5"/>
    <p:sldId id="257" r:id="rId6"/>
    <p:sldId id="262" r:id="rId7"/>
    <p:sldId id="271" r:id="rId8"/>
    <p:sldId id="270" r:id="rId9"/>
    <p:sldId id="269" r:id="rId10"/>
    <p:sldId id="268" r:id="rId11"/>
    <p:sldId id="267" r:id="rId12"/>
    <p:sldId id="266" r:id="rId13"/>
    <p:sldId id="265" r:id="rId14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9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357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1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E749AC1-8D5E-4EB5-87AD-0760D45420E8}" type="datetime1">
              <a:rPr lang="ru-RU" noProof="1" smtClean="0"/>
              <a:t>21.11.2022</a:t>
            </a:fld>
            <a:endParaRPr lang="ru-RU" noProof="1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1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A45484C-7992-44E9-9002-213D76072A08}" type="slidenum">
              <a:rPr lang="ru-RU" noProof="1" smtClean="0"/>
              <a:t>‹#›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25159216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1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FC47C68-5B2F-42B5-95FE-C3031574EEB1}" type="datetime1">
              <a:rPr lang="ru-RU" noProof="1" smtClean="0"/>
              <a:t>21.11.2022</a:t>
            </a:fld>
            <a:endParaRPr lang="ru-RU" noProof="1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1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1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524A772-5D94-4F12-8B86-44D4FB26368F}" type="slidenum">
              <a:rPr lang="ru-RU" noProof="1" dirty="0" smtClean="0"/>
              <a:t>‹#›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2688420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ru-RU" noProof="1" dirty="0" smtClean="0"/>
              <a:t>1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5174109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ru-RU" noProof="1" smtClean="0"/>
              <a:t>10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3966846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ru-RU" noProof="1" smtClean="0"/>
              <a:t>2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8016142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ru-RU" noProof="1" smtClean="0"/>
              <a:t>3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19951653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ru-RU" noProof="1" smtClean="0"/>
              <a:t>4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29138878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ru-RU" noProof="1" smtClean="0"/>
              <a:t>5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13222942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ru-RU" noProof="1" smtClean="0"/>
              <a:t>6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1430765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ru-RU" noProof="1" smtClean="0"/>
              <a:t>7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10965457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ru-RU" noProof="1" smtClean="0"/>
              <a:t>8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36436359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ru-RU" noProof="1" smtClean="0"/>
              <a:t>9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3010952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Группа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Полилиния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Полилиния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Полилиния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Полилиния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Полилиния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Полилиния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Заголовок 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rtlCol="0"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 noProof="1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9DF47DE-273E-488A-93E0-A11ADEA9B9C9}" type="datetime1">
              <a:rPr lang="ru-RU" noProof="1" dirty="0" smtClean="0"/>
              <a:t>21.11.2022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ый 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rtlCol="0" anchor="b">
            <a:normAutofit/>
          </a:bodyPr>
          <a:lstStyle>
            <a:lvl1pPr algn="ctr">
              <a:defRPr sz="2400" b="0"/>
            </a:lvl1pPr>
          </a:lstStyle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Рисунок 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1"/>
              <a:t>Щелкните значок, чтобы добавить изображение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1484311" y="5299603"/>
            <a:ext cx="10018711" cy="493712"/>
          </a:xfrm>
        </p:spPr>
        <p:txBody>
          <a:bodyPr rtlCol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8853DAC-4AF5-4288-9253-BF40FCA4C3DA}" type="datetime1">
              <a:rPr lang="ru-RU" noProof="1" smtClean="0"/>
              <a:t>21.11.2022</a:t>
            </a:fld>
            <a:endParaRPr lang="ru-RU" noProof="1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rtlCol="0" anchor="ctr">
            <a:normAutofit/>
          </a:bodyPr>
          <a:lstStyle>
            <a:lvl1pPr algn="ctr">
              <a:defRPr sz="3200" b="0" cap="none"/>
            </a:lvl1pPr>
          </a:lstStyle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1484312" y="4343400"/>
            <a:ext cx="10018713" cy="1447800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2FF79C8-D3F6-4B0D-9805-10EDB1C5EE9C}" type="datetime1">
              <a:rPr lang="ru-RU" noProof="1" smtClean="0"/>
              <a:t>21.11.2022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Надпись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ru-RU" sz="8000" noProof="1">
                <a:solidFill>
                  <a:schemeClr val="tx1"/>
                </a:solidFill>
                <a:effectLst/>
              </a:rPr>
              <a:t>«</a:t>
            </a:r>
          </a:p>
        </p:txBody>
      </p:sp>
      <p:sp>
        <p:nvSpPr>
          <p:cNvPr id="15" name="Надпись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ru-RU" sz="8000" noProof="1">
                <a:solidFill>
                  <a:schemeClr val="tx1"/>
                </a:solidFill>
                <a:effectLst/>
              </a:rPr>
              <a:t>»</a:t>
            </a:r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rtlCol="0"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3" hasCustomPrompt="1"/>
          </p:nvPr>
        </p:nvSpPr>
        <p:spPr>
          <a:xfrm>
            <a:off x="2436811" y="3428999"/>
            <a:ext cx="8532815" cy="381000"/>
          </a:xfrm>
        </p:spPr>
        <p:txBody>
          <a:bodyPr rtlCol="0"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1484311" y="4343400"/>
            <a:ext cx="10018711" cy="1447800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A6AD39-F790-4AE9-A3C0-EDD83650A5A1}" type="datetime1">
              <a:rPr lang="ru-RU" noProof="1" smtClean="0"/>
              <a:t>21.11.2022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rtlCol="0" anchor="b">
            <a:normAutofit/>
          </a:bodyPr>
          <a:lstStyle>
            <a:lvl1pPr algn="r">
              <a:defRPr sz="3200" b="0" cap="none"/>
            </a:lvl1pPr>
          </a:lstStyle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1484312" y="4777381"/>
            <a:ext cx="10018710" cy="8604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B79C875-68A5-416C-953F-6060E3FF922E}" type="datetime1">
              <a:rPr lang="ru-RU" noProof="1" smtClean="0"/>
              <a:t>21.11.2022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 с цита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Надпись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ru-RU" sz="8000" noProof="1">
                <a:solidFill>
                  <a:schemeClr val="tx1"/>
                </a:solidFill>
                <a:effectLst/>
              </a:rPr>
              <a:t>«</a:t>
            </a:r>
          </a:p>
        </p:txBody>
      </p:sp>
      <p:sp>
        <p:nvSpPr>
          <p:cNvPr id="15" name="Надпись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ru-RU" sz="8000" noProof="1">
                <a:solidFill>
                  <a:schemeClr val="tx1"/>
                </a:solidFill>
                <a:effectLst/>
              </a:rPr>
              <a:t>»</a:t>
            </a:r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rtlCol="0"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3" hasCustomPrompt="1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1484312" y="4775200"/>
            <a:ext cx="10018710" cy="10160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5177B04-ADE3-4D48-9249-8F6469DAAEB4}" type="datetime1">
              <a:rPr lang="ru-RU" noProof="1" smtClean="0"/>
              <a:t>21.11.2022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ru-RU" noProof="1"/>
              <a:t>Образец заголовка</a:t>
            </a:r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3" hasCustomPrompt="1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1484311" y="4343400"/>
            <a:ext cx="10018713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CB7D222-3BB8-4073-BC98-464DC2B015F1}" type="datetime1">
              <a:rPr lang="ru-RU" noProof="1" smtClean="0"/>
              <a:t>21.11.2022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83A6F1E-4417-474E-8283-614818F2A4DB}" type="datetime1">
              <a:rPr lang="ru-RU" noProof="1" smtClean="0"/>
              <a:t>21.11.2022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 rtlCol="0"/>
          <a:lstStyle/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>
          <a:xfrm>
            <a:off x="1484312" y="685800"/>
            <a:ext cx="8019742" cy="5105400"/>
          </a:xfrm>
        </p:spPr>
        <p:txBody>
          <a:bodyPr vert="eaVert" rtlCol="0" anchor="t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CE311C0-3E11-41B8-89EC-2FF5859D4CFC}" type="datetime1">
              <a:rPr lang="ru-RU" noProof="1" smtClean="0"/>
              <a:t>21.11.2022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/>
        <p:txBody>
          <a:bodyPr rtlCol="0" anchor="ctr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370B76-9E69-4F47-AA69-EACE3D52D2E7}" type="datetime1">
              <a:rPr lang="ru-RU" noProof="1" dirty="0" smtClean="0"/>
              <a:t>21.11.2022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rtlCol="0" anchor="b"/>
          <a:lstStyle>
            <a:lvl1pPr algn="r">
              <a:defRPr sz="4000" b="0" cap="none"/>
            </a:lvl1pPr>
          </a:lstStyle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2572278" y="4777381"/>
            <a:ext cx="8930748" cy="8604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DD5ABB4-2D0E-4613-A5D0-676E93A46986}" type="datetime1">
              <a:rPr lang="ru-RU" noProof="1" dirty="0" smtClean="0"/>
              <a:t>21.11.2022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 rtlCol="0"/>
          <a:lstStyle/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 hasCustomPrompt="1"/>
          </p:nvPr>
        </p:nvSpPr>
        <p:spPr>
          <a:xfrm>
            <a:off x="1484312" y="2666999"/>
            <a:ext cx="4895055" cy="3124201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6607967" y="2667000"/>
            <a:ext cx="4895056" cy="312420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A600C73-E6E6-4667-B4A9-574C1A31D491}" type="datetime1">
              <a:rPr lang="ru-RU" noProof="1" dirty="0" smtClean="0"/>
              <a:t>21.11.2022</a:t>
            </a:fld>
            <a:endParaRPr lang="ru-RU" noProof="1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1772179" y="2658533"/>
            <a:ext cx="460718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1484311" y="3335337"/>
            <a:ext cx="4895056" cy="2455862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 hasCustomPrompt="1"/>
          </p:nvPr>
        </p:nvSpPr>
        <p:spPr>
          <a:xfrm>
            <a:off x="6880487" y="2667000"/>
            <a:ext cx="4622537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 hasCustomPrompt="1"/>
          </p:nvPr>
        </p:nvSpPr>
        <p:spPr>
          <a:xfrm>
            <a:off x="6607967" y="3335337"/>
            <a:ext cx="4895056" cy="2455862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BD6C61B-4BC7-450B-B521-067888A271A6}" type="datetime1">
              <a:rPr lang="ru-RU" noProof="1" smtClean="0"/>
              <a:t>21.11.2022</a:t>
            </a:fld>
            <a:endParaRPr lang="ru-RU" noProof="1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369D23-9ED2-4009-8E40-364295259D64}" type="datetime1">
              <a:rPr lang="ru-RU" noProof="1" smtClean="0"/>
              <a:t>21.11.2022</a:t>
            </a:fld>
            <a:endParaRPr lang="ru-RU" noProof="1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B259CA2-169F-4CFE-965D-8D91E640A109}" type="datetime1">
              <a:rPr lang="ru-RU" noProof="1" smtClean="0"/>
              <a:t>21.11.2022</a:t>
            </a:fld>
            <a:endParaRPr lang="ru-RU" noProof="1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rtlCol="0" anchor="b">
            <a:normAutofit/>
          </a:bodyPr>
          <a:lstStyle>
            <a:lvl1pPr algn="ctr">
              <a:defRPr sz="2400" b="0"/>
            </a:lvl1pPr>
          </a:lstStyle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xfrm>
            <a:off x="5262033" y="685799"/>
            <a:ext cx="6240990" cy="5105401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1484312" y="2971800"/>
            <a:ext cx="3549121" cy="1828800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2509601-BFB2-4950-8529-7030D9D2783A}" type="datetime1">
              <a:rPr lang="ru-RU" noProof="1" smtClean="0"/>
              <a:t>21.11.2022</a:t>
            </a:fld>
            <a:endParaRPr lang="ru-RU" noProof="1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14" name="Рисунок 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1"/>
              <a:t>Щелкните значок, чтобы добавить изображение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1482724" y="3124199"/>
            <a:ext cx="5426158" cy="1828800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6AD2D47-3985-403D-BB64-6B05FCF3CD18}" type="datetime1">
              <a:rPr lang="ru-RU" noProof="1" smtClean="0"/>
              <a:t>21.11.2022</a:t>
            </a:fld>
            <a:endParaRPr lang="ru-RU" noProof="1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Полилиния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Полилиния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Полилиния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Полилиния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Полилиния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Полилиния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802C4E0A-C8FF-40F8-8BC6-6C75382E8759}" type="datetime1">
              <a:rPr lang="ru-RU" noProof="1" dirty="0" smtClean="0"/>
              <a:t>21.11.2022</a:t>
            </a:fld>
            <a:endParaRPr lang="ru-RU" noProof="1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ru-RU" noProof="1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Прямоугольник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1"/>
          </a:p>
        </p:txBody>
      </p: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Полилиния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Полилиния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Полилиния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Полилиния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Полилиния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Полилиния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8190" y="924232"/>
            <a:ext cx="8174971" cy="3285866"/>
          </a:xfrm>
        </p:spPr>
        <p:txBody>
          <a:bodyPr rtlCol="0">
            <a:normAutofit/>
          </a:bodyPr>
          <a:lstStyle/>
          <a:p>
            <a:pPr algn="l"/>
            <a:r>
              <a:rPr lang="ru-RU" sz="6200" noProof="1"/>
              <a:t>Распознавание дорожных знаков 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FBBDE4E-FFA3-44D5-BA0B-7575E2214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8190" y="4210098"/>
            <a:ext cx="7178070" cy="863348"/>
          </a:xfrm>
        </p:spPr>
        <p:txBody>
          <a:bodyPr rtlCol="0">
            <a:noAutofit/>
          </a:bodyPr>
          <a:lstStyle/>
          <a:p>
            <a:pPr algn="l" rtl="0"/>
            <a:r>
              <a:rPr lang="ru-RU" sz="2400" noProof="1"/>
              <a:t>Янн Александр, 402</a:t>
            </a:r>
          </a:p>
          <a:p>
            <a:pPr algn="l" rtl="0"/>
            <a:r>
              <a:rPr lang="ru-RU" sz="2400" noProof="1"/>
              <a:t>Чукавин Владимир, 402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50353FF-B63E-ECDE-8873-15D07DA59A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5670" y="2527297"/>
            <a:ext cx="1536703" cy="1536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4669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Прямоугольник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1"/>
          </a:p>
        </p:txBody>
      </p: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Полилиния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Полилиния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Полилиния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Полилиния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Полилиния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Полилиния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685800"/>
            <a:ext cx="7411825" cy="1752599"/>
          </a:xfrm>
        </p:spPr>
        <p:txBody>
          <a:bodyPr rtlCol="0">
            <a:normAutofit/>
          </a:bodyPr>
          <a:lstStyle/>
          <a:p>
            <a:pPr algn="l"/>
            <a:endParaRPr lang="ru-RU" noProof="1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24374" y="1770736"/>
            <a:ext cx="10288097" cy="3861995"/>
          </a:xfrm>
        </p:spPr>
        <p:txBody>
          <a:bodyPr rtlCol="0" anchor="t">
            <a:noAutofit/>
          </a:bodyPr>
          <a:lstStyle/>
          <a:p>
            <a:pPr rtl="0"/>
            <a:r>
              <a:rPr lang="ru-RU" sz="9600" noProof="1"/>
              <a:t>          </a:t>
            </a:r>
            <a:r>
              <a:rPr lang="en-US" sz="9600" noProof="1"/>
              <a:t>C</a:t>
            </a:r>
            <a:r>
              <a:rPr lang="ru-RU" sz="9600" noProof="1"/>
              <a:t>пасибо за</a:t>
            </a:r>
          </a:p>
          <a:p>
            <a:pPr marL="0" indent="0" rtl="0">
              <a:buNone/>
            </a:pPr>
            <a:r>
              <a:rPr lang="ru-RU" sz="9600" noProof="1"/>
              <a:t>            внимание!         </a:t>
            </a:r>
          </a:p>
        </p:txBody>
      </p:sp>
    </p:spTree>
    <p:extLst>
      <p:ext uri="{BB962C8B-B14F-4D97-AF65-F5344CB8AC3E}">
        <p14:creationId xmlns:p14="http://schemas.microsoft.com/office/powerpoint/2010/main" val="9339366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Прямоугольник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1"/>
          </a:p>
        </p:txBody>
      </p: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Полилиния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Полилиния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Полилиния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Полилиния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Полилиния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Полилиния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685800"/>
            <a:ext cx="7411825" cy="1752599"/>
          </a:xfrm>
        </p:spPr>
        <p:txBody>
          <a:bodyPr rtlCol="0">
            <a:normAutofit/>
          </a:bodyPr>
          <a:lstStyle/>
          <a:p>
            <a:pPr algn="l"/>
            <a:r>
              <a:rPr lang="ru-RU" noProof="1"/>
              <a:t>Постановка задачи: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191" y="2033195"/>
            <a:ext cx="10288097" cy="3861995"/>
          </a:xfrm>
        </p:spPr>
        <p:txBody>
          <a:bodyPr rtlCol="0" anchor="t">
            <a:noAutofit/>
          </a:bodyPr>
          <a:lstStyle/>
          <a:p>
            <a:pPr rtl="0"/>
            <a:r>
              <a:rPr lang="ru-RU" noProof="1">
                <a:solidFill>
                  <a:srgbClr val="FF0000"/>
                </a:solidFill>
              </a:rPr>
              <a:t>Создать нейронную сеть, способную  по фотографии распознавать дорожный знак, что является собой мультиклассовой задачей классификации одного изображения.</a:t>
            </a:r>
          </a:p>
          <a:p>
            <a:pPr rtl="0"/>
            <a:r>
              <a:rPr lang="ru-RU" noProof="1"/>
              <a:t>Предварительная работа:</a:t>
            </a:r>
          </a:p>
          <a:p>
            <a:pPr rtl="0"/>
            <a:r>
              <a:rPr lang="ru-RU" noProof="1"/>
              <a:t>Поиск </a:t>
            </a:r>
            <a:r>
              <a:rPr lang="en-US" noProof="1"/>
              <a:t>Dataset’a</a:t>
            </a:r>
            <a:r>
              <a:rPr lang="ru-RU" noProof="1"/>
              <a:t> для обучения модели</a:t>
            </a:r>
          </a:p>
          <a:p>
            <a:pPr rtl="0"/>
            <a:r>
              <a:rPr lang="ru-RU" noProof="1"/>
              <a:t>Выбор архитектуры нейронной сети</a:t>
            </a:r>
          </a:p>
          <a:p>
            <a:pPr rtl="0"/>
            <a:r>
              <a:rPr lang="ru-RU" noProof="1"/>
              <a:t>Поиск оптимальных параметров для обучения</a:t>
            </a:r>
          </a:p>
          <a:p>
            <a:pPr rtl="0"/>
            <a:r>
              <a:rPr lang="ru-RU" noProof="1"/>
              <a:t>Предобработка изображении</a:t>
            </a:r>
          </a:p>
          <a:p>
            <a:pPr rtl="0"/>
            <a:r>
              <a:rPr lang="ru-RU" noProof="1"/>
              <a:t>Работа с </a:t>
            </a:r>
            <a:r>
              <a:rPr lang="en-US" noProof="1"/>
              <a:t>Keras</a:t>
            </a:r>
            <a:endParaRPr lang="ru-RU" noProof="1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C30803D-8A13-0AB7-D846-571E25AC68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1506" y="909439"/>
            <a:ext cx="1068987" cy="1068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6845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Прямоугольник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1"/>
          </a:p>
        </p:txBody>
      </p: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Полилиния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Полилиния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Полилиния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Полилиния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Полилиния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Полилиния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685800"/>
            <a:ext cx="7411825" cy="1752599"/>
          </a:xfrm>
        </p:spPr>
        <p:txBody>
          <a:bodyPr rtlCol="0">
            <a:normAutofit/>
          </a:bodyPr>
          <a:lstStyle/>
          <a:p>
            <a:pPr algn="l"/>
            <a:r>
              <a:rPr lang="en-US" noProof="1"/>
              <a:t>About Dataset</a:t>
            </a:r>
            <a:endParaRPr lang="ru-RU" noProof="1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191" y="2033195"/>
            <a:ext cx="10288097" cy="3861995"/>
          </a:xfrm>
        </p:spPr>
        <p:txBody>
          <a:bodyPr rtlCol="0" anchor="t">
            <a:noAutofit/>
          </a:bodyPr>
          <a:lstStyle/>
          <a:p>
            <a:pPr rtl="0"/>
            <a:r>
              <a:rPr lang="ru-RU" sz="2800" noProof="1"/>
              <a:t>В рамках нашего проекта используется общедоступный набор данных, доступный в </a:t>
            </a:r>
            <a:r>
              <a:rPr lang="en-US" sz="2800" noProof="1"/>
              <a:t>Kaggle:GTSRB(German Traffic Sign Recognation Benchmark)</a:t>
            </a:r>
            <a:endParaRPr lang="ru-RU" sz="2800" noProof="1"/>
          </a:p>
          <a:p>
            <a:pPr rtl="0"/>
            <a:r>
              <a:rPr lang="ru-RU" sz="2800" noProof="1"/>
              <a:t>Набор данных содержит более 50000 изображений дорожных знаков</a:t>
            </a:r>
          </a:p>
          <a:p>
            <a:pPr rtl="0"/>
            <a:r>
              <a:rPr lang="ru-RU" sz="2800" noProof="1"/>
              <a:t>Классифицируется на 43 различных класса</a:t>
            </a:r>
          </a:p>
          <a:p>
            <a:pPr rtl="0"/>
            <a:r>
              <a:rPr lang="ru-RU" sz="2800" noProof="1"/>
              <a:t>Ссылка на </a:t>
            </a:r>
            <a:r>
              <a:rPr lang="en-US" sz="2800" noProof="1"/>
              <a:t>Dataset: https://www.kaggle.com/datasets/meowmeowmeowmeowmeow/gtsrb-german-traffic-sign</a:t>
            </a:r>
          </a:p>
          <a:p>
            <a:pPr marL="0" indent="0" rtl="0">
              <a:buNone/>
            </a:pPr>
            <a:br>
              <a:rPr lang="en-US" sz="3200" noProof="1"/>
            </a:br>
            <a:endParaRPr lang="en-US" sz="3200" noProof="1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81B3182-0612-A499-C98F-8CD7D204C2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027" y="1014330"/>
            <a:ext cx="869164" cy="764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2019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Прямоугольник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1"/>
          </a:p>
        </p:txBody>
      </p: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Полилиния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Полилиния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Полилиния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Полилиния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Полилиния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Полилиния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685800"/>
            <a:ext cx="7411825" cy="1752599"/>
          </a:xfrm>
        </p:spPr>
        <p:txBody>
          <a:bodyPr rtlCol="0">
            <a:normAutofit/>
          </a:bodyPr>
          <a:lstStyle/>
          <a:p>
            <a:pPr algn="l"/>
            <a:r>
              <a:rPr lang="ru-RU" noProof="1"/>
              <a:t>Библиотеки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191" y="2033195"/>
            <a:ext cx="10288097" cy="3861995"/>
          </a:xfrm>
        </p:spPr>
        <p:txBody>
          <a:bodyPr rtlCol="0" anchor="t">
            <a:noAutofit/>
          </a:bodyPr>
          <a:lstStyle/>
          <a:p>
            <a:pPr rtl="0"/>
            <a:r>
              <a:rPr lang="ru-RU" noProof="1"/>
              <a:t>Для решния задачи использовали открытую библиотеку </a:t>
            </a:r>
            <a:r>
              <a:rPr lang="en-US" noProof="1"/>
              <a:t>Keras н</a:t>
            </a:r>
            <a:r>
              <a:rPr lang="ru-RU" noProof="1"/>
              <a:t>аписанную на </a:t>
            </a:r>
            <a:r>
              <a:rPr lang="en-US" noProof="1"/>
              <a:t>Python </a:t>
            </a:r>
            <a:r>
              <a:rPr lang="ru-RU" noProof="1"/>
              <a:t>и обеспечивающую взаимодействие с искуственными нейронными сетями</a:t>
            </a:r>
          </a:p>
          <a:p>
            <a:pPr rtl="0"/>
            <a:r>
              <a:rPr lang="en-US" noProof="1"/>
              <a:t>T</a:t>
            </a:r>
            <a:r>
              <a:rPr lang="ru-RU" noProof="1"/>
              <a:t>e</a:t>
            </a:r>
            <a:r>
              <a:rPr lang="en-US" noProof="1"/>
              <a:t>nsorFlow – о</a:t>
            </a:r>
            <a:r>
              <a:rPr lang="ru-RU" noProof="1"/>
              <a:t>ткрытая программная библиотека для машинного обучения </a:t>
            </a:r>
          </a:p>
          <a:p>
            <a:pPr rtl="0"/>
            <a:r>
              <a:rPr lang="en-US" b="0" i="0" dirty="0">
                <a:effectLst/>
                <a:latin typeface="arial" panose="020B0604020202020204" pitchFamily="34" charset="0"/>
              </a:rPr>
              <a:t>Matplotlib — </a:t>
            </a:r>
            <a:r>
              <a:rPr lang="ru-RU" b="0" i="0" dirty="0">
                <a:effectLst/>
                <a:latin typeface="arial" panose="020B0604020202020204" pitchFamily="34" charset="0"/>
              </a:rPr>
              <a:t>библиотека на языке программирования </a:t>
            </a:r>
            <a:r>
              <a:rPr lang="en-US" b="0" i="0" dirty="0">
                <a:effectLst/>
                <a:latin typeface="arial" panose="020B0604020202020204" pitchFamily="34" charset="0"/>
              </a:rPr>
              <a:t>Python </a:t>
            </a:r>
            <a:r>
              <a:rPr lang="ru-RU" b="0" i="0" dirty="0">
                <a:effectLst/>
                <a:latin typeface="arial" panose="020B0604020202020204" pitchFamily="34" charset="0"/>
              </a:rPr>
              <a:t>для визуализации данных двумерной графикой.</a:t>
            </a:r>
            <a:endParaRPr lang="en-US" b="0" i="0" dirty="0">
              <a:effectLst/>
              <a:latin typeface="arial" panose="020B0604020202020204" pitchFamily="34" charset="0"/>
            </a:endParaRPr>
          </a:p>
          <a:p>
            <a:pPr rtl="0"/>
            <a:r>
              <a:rPr lang="en-US" noProof="1">
                <a:latin typeface="arial" panose="020B0604020202020204" pitchFamily="34" charset="0"/>
              </a:rPr>
              <a:t>OS</a:t>
            </a:r>
            <a:r>
              <a:rPr lang="ru-RU" noProof="1">
                <a:latin typeface="arial" panose="020B0604020202020204" pitchFamily="34" charset="0"/>
              </a:rPr>
              <a:t> – работы с операционной системы(подргрузкой фаилов)</a:t>
            </a:r>
            <a:endParaRPr lang="ru-RU" noProof="1"/>
          </a:p>
          <a:p>
            <a:pPr rtl="0"/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15410720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Прямоугольник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1"/>
          </a:p>
        </p:txBody>
      </p: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Полилиния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Полилиния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Полилиния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Полилиния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Полилиния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Полилиния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271071"/>
            <a:ext cx="7411825" cy="1752599"/>
          </a:xfrm>
        </p:spPr>
        <p:txBody>
          <a:bodyPr rtlCol="0">
            <a:normAutofit/>
          </a:bodyPr>
          <a:lstStyle/>
          <a:p>
            <a:pPr algn="l"/>
            <a:r>
              <a:rPr lang="ru-RU" noProof="1"/>
              <a:t>Предобработка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1951" y="1520620"/>
            <a:ext cx="10288097" cy="3861995"/>
          </a:xfrm>
        </p:spPr>
        <p:txBody>
          <a:bodyPr rtlCol="0" anchor="t">
            <a:noAutofit/>
          </a:bodyPr>
          <a:lstStyle/>
          <a:p>
            <a:pPr rtl="0"/>
            <a:r>
              <a:rPr lang="ru-RU" sz="2300" b="0" i="0" dirty="0">
                <a:effectLst/>
                <a:latin typeface="-apple-system"/>
              </a:rPr>
              <a:t>Для тренировки нейронной сети будем использовать изображения из папки «</a:t>
            </a:r>
            <a:r>
              <a:rPr lang="en-US" sz="2300" b="0" i="1" dirty="0">
                <a:effectLst/>
                <a:latin typeface="-apple-system"/>
              </a:rPr>
              <a:t>train</a:t>
            </a:r>
            <a:r>
              <a:rPr lang="en-US" sz="2300" b="0" i="0" dirty="0">
                <a:effectLst/>
                <a:latin typeface="-apple-system"/>
              </a:rPr>
              <a:t>», </a:t>
            </a:r>
            <a:r>
              <a:rPr lang="ru-RU" sz="2300" b="0" i="0" dirty="0">
                <a:effectLst/>
                <a:latin typeface="-apple-system"/>
              </a:rPr>
              <a:t>которая содержит 43 папки отдельных классов. Инициализируем два списка: </a:t>
            </a:r>
            <a:r>
              <a:rPr lang="en-US" sz="2300" b="0" i="1" dirty="0">
                <a:effectLst/>
                <a:latin typeface="-apple-system"/>
              </a:rPr>
              <a:t>data</a:t>
            </a:r>
            <a:r>
              <a:rPr lang="en-US" sz="2300" b="0" i="0" dirty="0">
                <a:effectLst/>
                <a:latin typeface="-apple-system"/>
              </a:rPr>
              <a:t> </a:t>
            </a:r>
            <a:r>
              <a:rPr lang="ru-RU" sz="2300" b="0" i="0" dirty="0">
                <a:effectLst/>
                <a:latin typeface="-apple-system"/>
              </a:rPr>
              <a:t>и </a:t>
            </a:r>
            <a:r>
              <a:rPr lang="en-US" sz="2300" b="0" i="0" dirty="0">
                <a:effectLst/>
                <a:latin typeface="-apple-system"/>
              </a:rPr>
              <a:t>labels. </a:t>
            </a:r>
            <a:r>
              <a:rPr lang="ru-RU" sz="2300" b="0" i="0" dirty="0">
                <a:effectLst/>
                <a:latin typeface="-apple-system"/>
              </a:rPr>
              <a:t>Эти списки будут нести ответственность за хранение наших изображений, которые мы загружаем, вместе с соответствующими метками классов.</a:t>
            </a:r>
            <a:endParaRPr lang="en-US" sz="2300" b="0" i="0" dirty="0">
              <a:effectLst/>
              <a:latin typeface="-apple-system"/>
            </a:endParaRPr>
          </a:p>
          <a:p>
            <a:pPr rtl="0"/>
            <a:r>
              <a:rPr lang="ru-RU" sz="2300" b="0" i="0" dirty="0">
                <a:effectLst/>
                <a:latin typeface="-apple-system"/>
              </a:rPr>
              <a:t>Далее, с помощью модуля </a:t>
            </a:r>
            <a:r>
              <a:rPr lang="en-US" sz="2300" b="0" i="0" dirty="0" err="1">
                <a:effectLst/>
                <a:latin typeface="-apple-system"/>
              </a:rPr>
              <a:t>os</a:t>
            </a:r>
            <a:r>
              <a:rPr lang="en-US" sz="2300" b="0" i="0" dirty="0">
                <a:effectLst/>
                <a:latin typeface="-apple-system"/>
              </a:rPr>
              <a:t> </a:t>
            </a:r>
            <a:r>
              <a:rPr lang="ru-RU" sz="2300" b="0" i="0" dirty="0">
                <a:effectLst/>
                <a:latin typeface="-apple-system"/>
              </a:rPr>
              <a:t>мы перебираем все классы и добавляем изображения и их соответствующие метки в список </a:t>
            </a:r>
            <a:r>
              <a:rPr lang="en-US" sz="2300" b="0" i="1" dirty="0">
                <a:effectLst/>
                <a:latin typeface="-apple-system"/>
              </a:rPr>
              <a:t>data</a:t>
            </a:r>
            <a:r>
              <a:rPr lang="en-US" sz="2300" b="0" i="0" dirty="0">
                <a:effectLst/>
                <a:latin typeface="-apple-system"/>
              </a:rPr>
              <a:t> </a:t>
            </a:r>
            <a:r>
              <a:rPr lang="ru-RU" sz="2300" b="0" i="0" dirty="0">
                <a:effectLst/>
                <a:latin typeface="-apple-system"/>
              </a:rPr>
              <a:t>и </a:t>
            </a:r>
            <a:r>
              <a:rPr lang="en-US" sz="2300" b="0" i="1" dirty="0">
                <a:effectLst/>
                <a:latin typeface="-apple-system"/>
              </a:rPr>
              <a:t>labels</a:t>
            </a:r>
            <a:r>
              <a:rPr lang="en-US" sz="2300" b="0" i="0" dirty="0">
                <a:effectLst/>
                <a:latin typeface="-apple-system"/>
              </a:rPr>
              <a:t>.</a:t>
            </a:r>
            <a:endParaRPr lang="en-US" sz="2300" dirty="0">
              <a:latin typeface="-apple-system"/>
            </a:endParaRPr>
          </a:p>
          <a:p>
            <a:pPr algn="l"/>
            <a:r>
              <a:rPr lang="ru-RU" sz="2300" b="0" i="0" dirty="0">
                <a:effectLst/>
                <a:latin typeface="-apple-system"/>
              </a:rPr>
              <a:t>Этот цикл загружает и изменяет размер каждого изображения до фиксированных 32×32 </a:t>
            </a:r>
            <a:r>
              <a:rPr lang="en-US" sz="1600" b="0" i="0" dirty="0" err="1">
                <a:effectLst/>
                <a:latin typeface="Menlo" panose="020B0609030804020204" pitchFamily="49" charset="0"/>
              </a:rPr>
              <a:t>image.resize</a:t>
            </a:r>
            <a:r>
              <a:rPr lang="en-US" sz="1600" b="0" i="0" dirty="0">
                <a:effectLst/>
                <a:latin typeface="Menlo" panose="020B0609030804020204" pitchFamily="49" charset="0"/>
              </a:rPr>
              <a:t>((3</a:t>
            </a:r>
            <a:r>
              <a:rPr lang="ru-RU" sz="1600" b="0" i="0" dirty="0">
                <a:effectLst/>
                <a:latin typeface="Menlo" panose="020B0609030804020204" pitchFamily="49" charset="0"/>
              </a:rPr>
              <a:t>2</a:t>
            </a:r>
            <a:r>
              <a:rPr lang="en-US" sz="1600" b="0" i="0" dirty="0">
                <a:effectLst/>
                <a:latin typeface="Menlo" panose="020B0609030804020204" pitchFamily="49" charset="0"/>
              </a:rPr>
              <a:t>,3</a:t>
            </a:r>
            <a:r>
              <a:rPr lang="ru-RU" sz="1600" b="0" i="0" dirty="0">
                <a:effectLst/>
                <a:latin typeface="Menlo" panose="020B0609030804020204" pitchFamily="49" charset="0"/>
              </a:rPr>
              <a:t>2</a:t>
            </a:r>
            <a:r>
              <a:rPr lang="en-US" sz="1600" b="0" i="0" dirty="0">
                <a:effectLst/>
                <a:latin typeface="Menlo" panose="020B0609030804020204" pitchFamily="49" charset="0"/>
              </a:rPr>
              <a:t>))</a:t>
            </a:r>
            <a:r>
              <a:rPr lang="ru-RU" sz="2300" b="0" i="0" dirty="0">
                <a:effectLst/>
                <a:latin typeface="-apple-system"/>
              </a:rPr>
              <a:t>пикселей и сохраняет все изображения и их метки в списках </a:t>
            </a:r>
            <a:r>
              <a:rPr lang="en-US" sz="2300" b="0" i="1" dirty="0">
                <a:effectLst/>
                <a:latin typeface="-apple-system"/>
              </a:rPr>
              <a:t>data</a:t>
            </a:r>
            <a:r>
              <a:rPr lang="en-US" sz="2300" b="0" i="0" dirty="0">
                <a:effectLst/>
                <a:latin typeface="-apple-system"/>
              </a:rPr>
              <a:t> </a:t>
            </a:r>
            <a:r>
              <a:rPr lang="ru-RU" sz="2300" b="0" i="0" dirty="0">
                <a:effectLst/>
                <a:latin typeface="-apple-system"/>
              </a:rPr>
              <a:t>и </a:t>
            </a:r>
            <a:r>
              <a:rPr lang="en-US" sz="2300" b="0" i="1" dirty="0">
                <a:effectLst/>
                <a:latin typeface="-apple-system"/>
              </a:rPr>
              <a:t>labels</a:t>
            </a:r>
            <a:r>
              <a:rPr lang="en-US" sz="2300" b="0" i="0" dirty="0">
                <a:effectLst/>
                <a:latin typeface="-apple-system"/>
              </a:rPr>
              <a:t>.</a:t>
            </a:r>
          </a:p>
          <a:p>
            <a:pPr algn="l"/>
            <a:r>
              <a:rPr lang="ru-RU" sz="2300" b="0" i="0" dirty="0">
                <a:effectLst/>
                <a:latin typeface="-apple-system"/>
              </a:rPr>
              <a:t>Из пакета </a:t>
            </a:r>
            <a:r>
              <a:rPr lang="en-US" sz="2300" dirty="0" err="1"/>
              <a:t>sklearn</a:t>
            </a:r>
            <a:r>
              <a:rPr lang="en-US" sz="2300" b="0" i="0" dirty="0">
                <a:effectLst/>
                <a:latin typeface="-apple-system"/>
              </a:rPr>
              <a:t> </a:t>
            </a:r>
            <a:r>
              <a:rPr lang="ru-RU" sz="2300" b="0" i="0" dirty="0">
                <a:effectLst/>
                <a:latin typeface="-apple-system"/>
              </a:rPr>
              <a:t>мы используем метод </a:t>
            </a:r>
            <a:r>
              <a:rPr lang="en-US" sz="2300" dirty="0" err="1"/>
              <a:t>train_test_split</a:t>
            </a:r>
            <a:r>
              <a:rPr lang="en-US" sz="2300" dirty="0"/>
              <a:t>()</a:t>
            </a:r>
            <a:r>
              <a:rPr lang="en-US" sz="2300" b="0" i="0" dirty="0">
                <a:effectLst/>
                <a:latin typeface="-apple-system"/>
              </a:rPr>
              <a:t> </a:t>
            </a:r>
            <a:r>
              <a:rPr lang="ru-RU" sz="2300" b="0" i="0" dirty="0">
                <a:effectLst/>
                <a:latin typeface="-apple-system"/>
              </a:rPr>
              <a:t>для разделения данных обучения и тестирования, используя 80% изображений для обучения и 20% для тестирования. Это типичное разделение для такого объема данных.</a:t>
            </a:r>
            <a:endParaRPr lang="en-US" sz="2300" b="0" i="0" dirty="0">
              <a:effectLst/>
              <a:latin typeface="-apple-system"/>
            </a:endParaRPr>
          </a:p>
          <a:p>
            <a:br>
              <a:rPr lang="en-US" sz="2300" dirty="0"/>
            </a:br>
            <a:endParaRPr lang="ru-RU" sz="2300" noProof="1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705C8B8-0FF0-194D-B29D-9F760B512C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6366" y="338922"/>
            <a:ext cx="1250726" cy="125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6162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Прямоугольник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1"/>
          </a:p>
        </p:txBody>
      </p: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Полилиния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Полилиния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Полилиния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Полилиния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Полилиния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Полилиния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86510"/>
            <a:ext cx="7411825" cy="1752599"/>
          </a:xfrm>
        </p:spPr>
        <p:txBody>
          <a:bodyPr rtlCol="0">
            <a:normAutofit/>
          </a:bodyPr>
          <a:lstStyle/>
          <a:p>
            <a:pPr algn="l"/>
            <a:r>
              <a:rPr lang="ru-RU" noProof="1"/>
              <a:t>Построение нейронной сети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191" y="1430338"/>
            <a:ext cx="10288097" cy="3861995"/>
          </a:xfrm>
        </p:spPr>
        <p:txBody>
          <a:bodyPr rtlCol="0" anchor="t">
            <a:noAutofit/>
          </a:bodyPr>
          <a:lstStyle/>
          <a:p>
            <a:pPr algn="l"/>
            <a:r>
              <a:rPr lang="ru-RU" sz="2300" b="0" i="0" dirty="0">
                <a:solidFill>
                  <a:srgbClr val="FF0000"/>
                </a:solidFill>
                <a:effectLst/>
                <a:latin typeface="-apple-system"/>
              </a:rPr>
              <a:t>Архитектура нашей модели: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300" b="0" i="0" dirty="0">
                <a:effectLst/>
                <a:latin typeface="-apple-system"/>
              </a:rPr>
              <a:t>2 </a:t>
            </a:r>
            <a:r>
              <a:rPr lang="en-US" sz="2300" b="0" i="0" dirty="0">
                <a:effectLst/>
                <a:latin typeface="-apple-system"/>
              </a:rPr>
              <a:t>Conv2D </a:t>
            </a:r>
            <a:r>
              <a:rPr lang="ru-RU" sz="2300" b="0" i="0" dirty="0">
                <a:effectLst/>
                <a:latin typeface="-apple-system"/>
              </a:rPr>
              <a:t>слоя (</a:t>
            </a:r>
            <a:r>
              <a:rPr lang="en-US" sz="2300" b="0" i="0" dirty="0">
                <a:effectLst/>
                <a:latin typeface="-apple-system"/>
              </a:rPr>
              <a:t>filter=32, </a:t>
            </a:r>
            <a:r>
              <a:rPr lang="en-US" sz="2300" b="0" i="0" dirty="0" err="1">
                <a:effectLst/>
                <a:latin typeface="-apple-system"/>
              </a:rPr>
              <a:t>kernel_size</a:t>
            </a:r>
            <a:r>
              <a:rPr lang="en-US" sz="2300" b="0" i="0" dirty="0">
                <a:effectLst/>
                <a:latin typeface="-apple-system"/>
              </a:rPr>
              <a:t>=(5,5), activation=”</a:t>
            </a:r>
            <a:r>
              <a:rPr lang="en-US" sz="2300" b="0" i="0" dirty="0" err="1">
                <a:effectLst/>
                <a:latin typeface="-apple-system"/>
              </a:rPr>
              <a:t>relu</a:t>
            </a:r>
            <a:r>
              <a:rPr lang="en-US" sz="2300" b="0" i="0" dirty="0">
                <a:effectLst/>
                <a:latin typeface="-apple-system"/>
              </a:rPr>
              <a:t>”)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300" b="0" i="0" dirty="0">
                <a:effectLst/>
                <a:latin typeface="-apple-system"/>
              </a:rPr>
              <a:t>MaxPool2D </a:t>
            </a:r>
            <a:r>
              <a:rPr lang="ru-RU" sz="2300" b="0" i="0" dirty="0">
                <a:effectLst/>
                <a:latin typeface="-apple-system"/>
              </a:rPr>
              <a:t>слой ( </a:t>
            </a:r>
            <a:r>
              <a:rPr lang="en-US" sz="2300" b="0" i="0" dirty="0" err="1">
                <a:effectLst/>
                <a:latin typeface="-apple-system"/>
              </a:rPr>
              <a:t>pool_size</a:t>
            </a:r>
            <a:r>
              <a:rPr lang="en-US" sz="2300" b="0" i="0" dirty="0">
                <a:effectLst/>
                <a:latin typeface="-apple-system"/>
              </a:rPr>
              <a:t>=(2,2))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300" b="0" i="0" dirty="0">
                <a:effectLst/>
                <a:latin typeface="-apple-system"/>
              </a:rPr>
              <a:t>Dropout </a:t>
            </a:r>
            <a:r>
              <a:rPr lang="ru-RU" sz="2300" b="0" i="0" dirty="0">
                <a:effectLst/>
                <a:latin typeface="-apple-system"/>
              </a:rPr>
              <a:t>слой (</a:t>
            </a:r>
            <a:r>
              <a:rPr lang="en-US" sz="2300" b="0" i="0" dirty="0">
                <a:effectLst/>
                <a:latin typeface="-apple-system"/>
              </a:rPr>
              <a:t>rate=0.25)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300" b="0" i="0" dirty="0">
                <a:effectLst/>
                <a:latin typeface="-apple-system"/>
              </a:rPr>
              <a:t>2 Conv2D </a:t>
            </a:r>
            <a:r>
              <a:rPr lang="ru-RU" sz="2300" b="0" i="0" dirty="0">
                <a:effectLst/>
                <a:latin typeface="-apple-system"/>
              </a:rPr>
              <a:t>слоя (</a:t>
            </a:r>
            <a:r>
              <a:rPr lang="en-US" sz="2300" b="0" i="0" dirty="0">
                <a:effectLst/>
                <a:latin typeface="-apple-system"/>
              </a:rPr>
              <a:t>filter=64, </a:t>
            </a:r>
            <a:r>
              <a:rPr lang="en-US" sz="2300" b="0" i="0" dirty="0" err="1">
                <a:effectLst/>
                <a:latin typeface="-apple-system"/>
              </a:rPr>
              <a:t>kernel_size</a:t>
            </a:r>
            <a:r>
              <a:rPr lang="en-US" sz="2300" b="0" i="0" dirty="0">
                <a:effectLst/>
                <a:latin typeface="-apple-system"/>
              </a:rPr>
              <a:t>=(3,3), activation=”</a:t>
            </a:r>
            <a:r>
              <a:rPr lang="en-US" sz="2300" b="0" i="0" dirty="0" err="1">
                <a:effectLst/>
                <a:latin typeface="-apple-system"/>
              </a:rPr>
              <a:t>relu</a:t>
            </a:r>
            <a:r>
              <a:rPr lang="en-US" sz="2300" b="0" i="0" dirty="0">
                <a:effectLst/>
                <a:latin typeface="-apple-system"/>
              </a:rPr>
              <a:t>”)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300" b="0" i="0" dirty="0">
                <a:effectLst/>
                <a:latin typeface="-apple-system"/>
              </a:rPr>
              <a:t>MaxPool2D </a:t>
            </a:r>
            <a:r>
              <a:rPr lang="ru-RU" sz="2300" b="0" i="0">
                <a:effectLst/>
                <a:latin typeface="-apple-system"/>
              </a:rPr>
              <a:t>слой (</a:t>
            </a:r>
            <a:r>
              <a:rPr lang="en-US" sz="2300" b="0" i="0">
                <a:effectLst/>
                <a:latin typeface="-apple-system"/>
              </a:rPr>
              <a:t>pool</a:t>
            </a:r>
            <a:r>
              <a:rPr lang="en-US" sz="2300" b="0" i="0" dirty="0" err="1">
                <a:effectLst/>
                <a:latin typeface="-apple-system"/>
              </a:rPr>
              <a:t>_size</a:t>
            </a:r>
            <a:r>
              <a:rPr lang="en-US" sz="2300" b="0" i="0" dirty="0">
                <a:effectLst/>
                <a:latin typeface="-apple-system"/>
              </a:rPr>
              <a:t>=(2,2))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300" b="0" i="0" dirty="0">
                <a:effectLst/>
                <a:latin typeface="-apple-system"/>
              </a:rPr>
              <a:t>Dropout </a:t>
            </a:r>
            <a:r>
              <a:rPr lang="ru-RU" sz="2300" b="0" i="0" dirty="0">
                <a:effectLst/>
                <a:latin typeface="-apple-system"/>
              </a:rPr>
              <a:t>слой (</a:t>
            </a:r>
            <a:r>
              <a:rPr lang="en-US" sz="2300" b="0" i="0" dirty="0">
                <a:effectLst/>
                <a:latin typeface="-apple-system"/>
              </a:rPr>
              <a:t>rate=0.25)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300" b="0" i="0" dirty="0">
                <a:effectLst/>
                <a:latin typeface="-apple-system"/>
              </a:rPr>
              <a:t>Flatten </a:t>
            </a:r>
            <a:r>
              <a:rPr lang="ru-RU" sz="2300" b="0" i="0" dirty="0">
                <a:effectLst/>
                <a:latin typeface="-apple-system"/>
              </a:rPr>
              <a:t>слой, чтобы сжать слои в 1 измерение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300" b="0" i="0" dirty="0">
                <a:effectLst/>
                <a:latin typeface="-apple-system"/>
              </a:rPr>
              <a:t>Dense </a:t>
            </a:r>
            <a:r>
              <a:rPr lang="ru-RU" sz="2300" b="0" i="0" dirty="0">
                <a:effectLst/>
                <a:latin typeface="-apple-system"/>
              </a:rPr>
              <a:t>слой (500, </a:t>
            </a:r>
            <a:r>
              <a:rPr lang="en-US" sz="2300" b="0" i="0" dirty="0">
                <a:effectLst/>
                <a:latin typeface="-apple-system"/>
              </a:rPr>
              <a:t>activation=”</a:t>
            </a:r>
            <a:r>
              <a:rPr lang="en-US" sz="2300" b="0" i="0" dirty="0" err="1">
                <a:effectLst/>
                <a:latin typeface="-apple-system"/>
              </a:rPr>
              <a:t>relu</a:t>
            </a:r>
            <a:r>
              <a:rPr lang="en-US" sz="2300" b="0" i="0" dirty="0">
                <a:effectLst/>
                <a:latin typeface="-apple-system"/>
              </a:rPr>
              <a:t>”)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300" b="0" i="0" dirty="0">
                <a:effectLst/>
                <a:latin typeface="-apple-system"/>
              </a:rPr>
              <a:t>Dropout </a:t>
            </a:r>
            <a:r>
              <a:rPr lang="ru-RU" sz="2300" b="0" i="0" dirty="0">
                <a:effectLst/>
                <a:latin typeface="-apple-system"/>
              </a:rPr>
              <a:t>слой (</a:t>
            </a:r>
            <a:r>
              <a:rPr lang="en-US" sz="2300" b="0" i="0" dirty="0">
                <a:effectLst/>
                <a:latin typeface="-apple-system"/>
              </a:rPr>
              <a:t>rate=0.5)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300" b="0" i="0" dirty="0">
                <a:effectLst/>
                <a:latin typeface="-apple-system"/>
              </a:rPr>
              <a:t>Dense </a:t>
            </a:r>
            <a:r>
              <a:rPr lang="ru-RU" sz="2300" b="0" i="0" dirty="0">
                <a:effectLst/>
                <a:latin typeface="-apple-system"/>
              </a:rPr>
              <a:t>слой (43, </a:t>
            </a:r>
            <a:r>
              <a:rPr lang="en-US" sz="2300" b="0" i="0" dirty="0">
                <a:effectLst/>
                <a:latin typeface="-apple-system"/>
              </a:rPr>
              <a:t>activation=”</a:t>
            </a:r>
            <a:r>
              <a:rPr lang="en-US" sz="2300" b="0" i="0" dirty="0" err="1">
                <a:effectLst/>
                <a:latin typeface="-apple-system"/>
              </a:rPr>
              <a:t>softmax</a:t>
            </a:r>
            <a:r>
              <a:rPr lang="en-US" sz="2300" b="0" i="0" dirty="0">
                <a:effectLst/>
                <a:latin typeface="-apple-system"/>
              </a:rPr>
              <a:t>”)</a:t>
            </a:r>
          </a:p>
          <a:p>
            <a:pPr marL="0" indent="0">
              <a:buNone/>
            </a:pPr>
            <a:endParaRPr lang="ru-RU" sz="2300" noProof="1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FD21A02-A222-8B29-B3D5-512B45B913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8549" y="306220"/>
            <a:ext cx="1063624" cy="935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4494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Прямоугольник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1"/>
          </a:p>
        </p:txBody>
      </p: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Полилиния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Полилиния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Полилиния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Полилиния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Полилиния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Полилиния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685800"/>
            <a:ext cx="7411825" cy="1752599"/>
          </a:xfrm>
        </p:spPr>
        <p:txBody>
          <a:bodyPr rtlCol="0">
            <a:normAutofit/>
          </a:bodyPr>
          <a:lstStyle/>
          <a:p>
            <a:pPr algn="l"/>
            <a:r>
              <a:rPr lang="ru-RU" noProof="1"/>
              <a:t>Обучение и проверка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191" y="2033195"/>
            <a:ext cx="10288097" cy="3861995"/>
          </a:xfrm>
        </p:spPr>
        <p:txBody>
          <a:bodyPr rtlCol="0" anchor="t">
            <a:noAutofit/>
          </a:bodyPr>
          <a:lstStyle/>
          <a:p>
            <a:pPr rtl="0"/>
            <a:r>
              <a:rPr lang="ru-RU" b="0" i="0" dirty="0">
                <a:effectLst/>
                <a:latin typeface="-apple-system"/>
              </a:rPr>
              <a:t>Мы строим нашу модель вместе с оптимизатором </a:t>
            </a:r>
            <a:r>
              <a:rPr lang="en-US" dirty="0"/>
              <a:t>Adam</a:t>
            </a:r>
            <a:r>
              <a:rPr lang="en-US" b="0" i="0" dirty="0">
                <a:effectLst/>
                <a:latin typeface="-apple-system"/>
              </a:rPr>
              <a:t>, </a:t>
            </a:r>
            <a:r>
              <a:rPr lang="ru-RU" b="0" i="0" dirty="0">
                <a:effectLst/>
                <a:latin typeface="-apple-system"/>
              </a:rPr>
              <a:t>а функция потерь — это </a:t>
            </a:r>
            <a:r>
              <a:rPr lang="en-US" dirty="0" err="1"/>
              <a:t>categorical_crossentropy</a:t>
            </a:r>
            <a:r>
              <a:rPr lang="en-US" b="0" i="0" dirty="0">
                <a:effectLst/>
                <a:latin typeface="-apple-system"/>
              </a:rPr>
              <a:t>, </a:t>
            </a:r>
            <a:r>
              <a:rPr lang="ru-RU" b="0" i="0" dirty="0">
                <a:effectLst/>
                <a:latin typeface="-apple-system"/>
              </a:rPr>
              <a:t>потому что у нас есть несколько классов для категоризации. Затем обучаем модель с помощью функции </a:t>
            </a:r>
            <a:r>
              <a:rPr lang="en-US" dirty="0" err="1"/>
              <a:t>model.fit</a:t>
            </a:r>
            <a:r>
              <a:rPr lang="en-US" dirty="0"/>
              <a:t>()</a:t>
            </a:r>
            <a:r>
              <a:rPr lang="en-US" b="0" i="0" dirty="0">
                <a:effectLst/>
                <a:latin typeface="-apple-system"/>
              </a:rPr>
              <a:t>.</a:t>
            </a:r>
            <a:endParaRPr lang="ru-RU" b="0" i="0" dirty="0">
              <a:effectLst/>
              <a:latin typeface="-apple-system"/>
            </a:endParaRPr>
          </a:p>
          <a:p>
            <a:pPr rtl="0"/>
            <a:r>
              <a:rPr lang="en-US" dirty="0"/>
              <a:t>epochs = </a:t>
            </a:r>
            <a:r>
              <a:rPr lang="en-US" dirty="0">
                <a:solidFill>
                  <a:srgbClr val="F5871F"/>
                </a:solidFill>
                <a:effectLst/>
              </a:rPr>
              <a:t>25</a:t>
            </a:r>
            <a:r>
              <a:rPr lang="en-US" dirty="0"/>
              <a:t> model = </a:t>
            </a:r>
            <a:r>
              <a:rPr lang="en-US" dirty="0" err="1"/>
              <a:t>Net.build</a:t>
            </a:r>
            <a:r>
              <a:rPr lang="en-US" dirty="0"/>
              <a:t>(width=</a:t>
            </a:r>
            <a:r>
              <a:rPr lang="en-US" dirty="0">
                <a:solidFill>
                  <a:srgbClr val="F5871F"/>
                </a:solidFill>
                <a:effectLst/>
              </a:rPr>
              <a:t>3</a:t>
            </a:r>
            <a:r>
              <a:rPr lang="ru-RU" dirty="0">
                <a:solidFill>
                  <a:srgbClr val="F5871F"/>
                </a:solidFill>
                <a:effectLst/>
              </a:rPr>
              <a:t>2</a:t>
            </a:r>
            <a:r>
              <a:rPr lang="en-US" dirty="0"/>
              <a:t>, height=</a:t>
            </a:r>
            <a:r>
              <a:rPr lang="en-US" dirty="0">
                <a:solidFill>
                  <a:srgbClr val="F5871F"/>
                </a:solidFill>
                <a:effectLst/>
              </a:rPr>
              <a:t>3</a:t>
            </a:r>
            <a:r>
              <a:rPr lang="ru-RU" dirty="0">
                <a:solidFill>
                  <a:srgbClr val="F5871F"/>
                </a:solidFill>
                <a:effectLst/>
              </a:rPr>
              <a:t>2</a:t>
            </a:r>
            <a:r>
              <a:rPr lang="en-US" dirty="0"/>
              <a:t>, depth=</a:t>
            </a:r>
            <a:r>
              <a:rPr lang="en-US" dirty="0">
                <a:solidFill>
                  <a:srgbClr val="F5871F"/>
                </a:solidFill>
                <a:effectLst/>
              </a:rPr>
              <a:t>3</a:t>
            </a:r>
            <a:r>
              <a:rPr lang="en-US" dirty="0"/>
              <a:t>, classes=</a:t>
            </a:r>
            <a:r>
              <a:rPr lang="en-US" dirty="0">
                <a:solidFill>
                  <a:srgbClr val="F5871F"/>
                </a:solidFill>
                <a:effectLst/>
              </a:rPr>
              <a:t>43</a:t>
            </a:r>
            <a:r>
              <a:rPr lang="en-US" dirty="0"/>
              <a:t>) </a:t>
            </a:r>
            <a:r>
              <a:rPr lang="en-US" dirty="0" err="1"/>
              <a:t>model.compile</a:t>
            </a:r>
            <a:r>
              <a:rPr lang="en-US" dirty="0"/>
              <a:t>(loss=</a:t>
            </a:r>
            <a:r>
              <a:rPr lang="en-US" dirty="0">
                <a:solidFill>
                  <a:srgbClr val="718C00"/>
                </a:solidFill>
                <a:effectLst/>
              </a:rPr>
              <a:t>'</a:t>
            </a:r>
            <a:r>
              <a:rPr lang="en-US" dirty="0" err="1">
                <a:solidFill>
                  <a:srgbClr val="718C00"/>
                </a:solidFill>
                <a:effectLst/>
              </a:rPr>
              <a:t>categorical_crossentropy</a:t>
            </a:r>
            <a:r>
              <a:rPr lang="en-US" dirty="0">
                <a:solidFill>
                  <a:srgbClr val="718C00"/>
                </a:solidFill>
                <a:effectLst/>
              </a:rPr>
              <a:t>'</a:t>
            </a:r>
            <a:r>
              <a:rPr lang="en-US" dirty="0"/>
              <a:t>, optimizer=</a:t>
            </a:r>
            <a:r>
              <a:rPr lang="en-US" dirty="0">
                <a:solidFill>
                  <a:srgbClr val="718C00"/>
                </a:solidFill>
                <a:effectLst/>
              </a:rPr>
              <a:t>'</a:t>
            </a:r>
            <a:r>
              <a:rPr lang="en-US" dirty="0" err="1">
                <a:solidFill>
                  <a:srgbClr val="718C00"/>
                </a:solidFill>
                <a:effectLst/>
              </a:rPr>
              <a:t>adam</a:t>
            </a:r>
            <a:r>
              <a:rPr lang="en-US" dirty="0">
                <a:solidFill>
                  <a:srgbClr val="718C00"/>
                </a:solidFill>
                <a:effectLst/>
              </a:rPr>
              <a:t>'</a:t>
            </a:r>
            <a:r>
              <a:rPr lang="en-US" dirty="0"/>
              <a:t>, metrics=[</a:t>
            </a:r>
            <a:r>
              <a:rPr lang="en-US" dirty="0">
                <a:solidFill>
                  <a:srgbClr val="718C00"/>
                </a:solidFill>
                <a:effectLst/>
              </a:rPr>
              <a:t>'accuracy'</a:t>
            </a:r>
            <a:r>
              <a:rPr lang="en-US" dirty="0"/>
              <a:t>]) history = </a:t>
            </a:r>
            <a:r>
              <a:rPr lang="en-US" dirty="0" err="1"/>
              <a:t>model.fit</a:t>
            </a:r>
            <a:r>
              <a:rPr lang="en-US" dirty="0"/>
              <a:t>(</a:t>
            </a:r>
            <a:r>
              <a:rPr lang="en-US" dirty="0" err="1"/>
              <a:t>X_train</a:t>
            </a:r>
            <a:r>
              <a:rPr lang="en-US" dirty="0"/>
              <a:t>, </a:t>
            </a:r>
            <a:r>
              <a:rPr lang="en-US" dirty="0" err="1"/>
              <a:t>y_train</a:t>
            </a:r>
            <a:r>
              <a:rPr lang="en-US" dirty="0"/>
              <a:t>, </a:t>
            </a:r>
            <a:r>
              <a:rPr lang="en-US" dirty="0" err="1"/>
              <a:t>batch_size</a:t>
            </a:r>
            <a:r>
              <a:rPr lang="en-US" dirty="0"/>
              <a:t>=</a:t>
            </a:r>
            <a:r>
              <a:rPr lang="en-US" dirty="0">
                <a:solidFill>
                  <a:srgbClr val="F5871F"/>
                </a:solidFill>
                <a:effectLst/>
              </a:rPr>
              <a:t>64</a:t>
            </a:r>
            <a:r>
              <a:rPr lang="en-US" dirty="0"/>
              <a:t>, </a:t>
            </a:r>
            <a:r>
              <a:rPr lang="en-US" dirty="0" err="1"/>
              <a:t>validation_data</a:t>
            </a:r>
            <a:r>
              <a:rPr lang="en-US" dirty="0"/>
              <a:t>=(</a:t>
            </a:r>
            <a:r>
              <a:rPr lang="en-US" dirty="0" err="1"/>
              <a:t>X_test</a:t>
            </a:r>
            <a:r>
              <a:rPr lang="en-US" dirty="0"/>
              <a:t>, </a:t>
            </a:r>
            <a:r>
              <a:rPr lang="en-US" dirty="0" err="1"/>
              <a:t>y_test</a:t>
            </a:r>
            <a:r>
              <a:rPr lang="en-US" dirty="0"/>
              <a:t>), epochs=epochs)</a:t>
            </a:r>
            <a:endParaRPr lang="ru-RU" dirty="0"/>
          </a:p>
          <a:p>
            <a:pPr algn="l"/>
            <a:r>
              <a:rPr lang="ru-RU" dirty="0">
                <a:latin typeface="-apple-system"/>
              </a:rPr>
              <a:t>Н</a:t>
            </a:r>
            <a:r>
              <a:rPr lang="ru-RU" b="0" i="0" dirty="0">
                <a:effectLst/>
                <a:latin typeface="-apple-system"/>
              </a:rPr>
              <a:t>аша модель обучалась в течении 25 эпох и достигла </a:t>
            </a:r>
            <a:r>
              <a:rPr lang="ru-RU" b="0" i="0" dirty="0">
                <a:solidFill>
                  <a:srgbClr val="FF0000"/>
                </a:solidFill>
                <a:effectLst/>
                <a:latin typeface="-apple-system"/>
              </a:rPr>
              <a:t>93% </a:t>
            </a:r>
            <a:r>
              <a:rPr lang="ru-RU" b="0" i="0" dirty="0">
                <a:effectLst/>
                <a:latin typeface="-apple-system"/>
              </a:rPr>
              <a:t>точности на тренировочном наборе данных. С помощью </a:t>
            </a:r>
            <a:r>
              <a:rPr lang="en-US" b="0" i="0" dirty="0">
                <a:effectLst/>
                <a:latin typeface="-apple-system"/>
              </a:rPr>
              <a:t>matplotlib </a:t>
            </a:r>
            <a:r>
              <a:rPr lang="ru-RU" b="0" i="0" dirty="0">
                <a:effectLst/>
                <a:latin typeface="-apple-system"/>
              </a:rPr>
              <a:t>мы строим график для точности и потерь.</a:t>
            </a:r>
          </a:p>
          <a:p>
            <a:br>
              <a:rPr lang="ru-RU" dirty="0"/>
            </a:br>
            <a:br>
              <a:rPr lang="en-US" dirty="0"/>
            </a:br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40831887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Прямоугольник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1"/>
          </a:p>
        </p:txBody>
      </p: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Полилиния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Полилиния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Полилиния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Полилиния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Полилиния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Полилиния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134008"/>
            <a:ext cx="7411825" cy="1752599"/>
          </a:xfrm>
        </p:spPr>
        <p:txBody>
          <a:bodyPr rtlCol="0">
            <a:normAutofit/>
          </a:bodyPr>
          <a:lstStyle/>
          <a:p>
            <a:pPr algn="l"/>
            <a:r>
              <a:rPr lang="ru-RU" noProof="1"/>
              <a:t>График обучения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191" y="2033195"/>
            <a:ext cx="10288097" cy="3861995"/>
          </a:xfrm>
        </p:spPr>
        <p:txBody>
          <a:bodyPr rtlCol="0" anchor="t">
            <a:noAutofit/>
          </a:bodyPr>
          <a:lstStyle/>
          <a:p>
            <a:pPr rtl="0"/>
            <a:endParaRPr lang="ru-RU" noProof="1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13D95C9-880D-2217-9046-D24E138EB6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7232" y="1553300"/>
            <a:ext cx="8119767" cy="504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6432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Прямоугольник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1"/>
          </a:p>
        </p:txBody>
      </p: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Полилиния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Полилиния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Полилиния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Полилиния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Полилиния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Полилиния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685800"/>
            <a:ext cx="7411825" cy="1752599"/>
          </a:xfrm>
        </p:spPr>
        <p:txBody>
          <a:bodyPr rtlCol="0">
            <a:normAutofit/>
          </a:bodyPr>
          <a:lstStyle/>
          <a:p>
            <a:pPr algn="l"/>
            <a:r>
              <a:rPr lang="ru-RU" noProof="1"/>
              <a:t>Тестирование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063" y="2043952"/>
            <a:ext cx="10288097" cy="3861995"/>
          </a:xfrm>
        </p:spPr>
        <p:txBody>
          <a:bodyPr rtlCol="0" anchor="t">
            <a:noAutofit/>
          </a:bodyPr>
          <a:lstStyle/>
          <a:p>
            <a:pPr rtl="0"/>
            <a:r>
              <a:rPr lang="ru-RU" sz="2000" noProof="1"/>
              <a:t>Числа являются номером классом изображения </a:t>
            </a:r>
          </a:p>
          <a:p>
            <a:pPr rtl="0"/>
            <a:r>
              <a:rPr lang="ru-RU" sz="2000" b="0" i="0" dirty="0">
                <a:effectLst/>
                <a:latin typeface="-apple-system"/>
              </a:rPr>
              <a:t>С помощью </a:t>
            </a:r>
            <a:r>
              <a:rPr lang="en-US" sz="2000" dirty="0" err="1"/>
              <a:t>accuracy_score</a:t>
            </a:r>
            <a:r>
              <a:rPr lang="en-US" sz="2000" b="0" i="0" dirty="0">
                <a:effectLst/>
                <a:latin typeface="-apple-system"/>
              </a:rPr>
              <a:t> </a:t>
            </a:r>
            <a:r>
              <a:rPr lang="ru-RU" sz="2000" b="0" i="0" dirty="0">
                <a:effectLst/>
                <a:latin typeface="-apple-system"/>
              </a:rPr>
              <a:t>из </a:t>
            </a:r>
            <a:r>
              <a:rPr lang="en-US" sz="2000" dirty="0" err="1"/>
              <a:t>sklearn</a:t>
            </a:r>
            <a:r>
              <a:rPr lang="en-US" sz="2000" dirty="0"/>
              <a:t> metrics</a:t>
            </a:r>
            <a:endParaRPr lang="ru-RU" sz="2000" dirty="0"/>
          </a:p>
          <a:p>
            <a:pPr rtl="0"/>
            <a:r>
              <a:rPr lang="en-US" sz="2000" b="0" i="0" dirty="0">
                <a:effectLst/>
                <a:latin typeface="-apple-system"/>
              </a:rPr>
              <a:t> </a:t>
            </a:r>
            <a:r>
              <a:rPr lang="ru-RU" sz="2000" b="0" i="0" dirty="0">
                <a:effectLst/>
                <a:latin typeface="-apple-system"/>
              </a:rPr>
              <a:t>проверяем точность предсказаний нашей модели. </a:t>
            </a:r>
          </a:p>
          <a:p>
            <a:pPr rtl="0"/>
            <a:r>
              <a:rPr lang="ru-RU" b="0" i="0" dirty="0">
                <a:solidFill>
                  <a:srgbClr val="FF0000"/>
                </a:solidFill>
                <a:effectLst/>
                <a:latin typeface="-apple-system"/>
              </a:rPr>
              <a:t>Мы достигли 96% точности на этой модели.</a:t>
            </a:r>
            <a:endParaRPr lang="ru-RU" noProof="1">
              <a:solidFill>
                <a:srgbClr val="FF0000"/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E26D0F4-9BE9-E7CF-964F-F96AD03A1C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1489" y="1374596"/>
            <a:ext cx="5653435" cy="481273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294E5E2-50B5-9129-7FCD-C94BD6D031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3554" y="4271683"/>
            <a:ext cx="1585259" cy="1585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9203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араллакс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6635_TF22644756.potx" id="{27E14D99-0C46-44F1-815C-7CA62B8509D0}" vid="{1AF6B17D-3219-4A4E-BA4D-BFE8887A5540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27C19A7-3107-4CB2-BD0D-F7C79BE028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7023227-530E-4024-91EF-312A851A758C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33315AA3-EAE3-44ED-8368-BAC2FFFB481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</TotalTime>
  <Words>618</Words>
  <Application>Microsoft Macintosh PowerPoint</Application>
  <PresentationFormat>Широкоэкранный</PresentationFormat>
  <Paragraphs>63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7" baseType="lpstr">
      <vt:lpstr>-apple-system</vt:lpstr>
      <vt:lpstr>Arial</vt:lpstr>
      <vt:lpstr>Arial</vt:lpstr>
      <vt:lpstr>Calibri</vt:lpstr>
      <vt:lpstr>Corbel</vt:lpstr>
      <vt:lpstr>Menlo</vt:lpstr>
      <vt:lpstr>Параллакс</vt:lpstr>
      <vt:lpstr>Распознавание дорожных знаков </vt:lpstr>
      <vt:lpstr>Постановка задачи:</vt:lpstr>
      <vt:lpstr>About Dataset</vt:lpstr>
      <vt:lpstr>Библиотеки</vt:lpstr>
      <vt:lpstr>Предобработка </vt:lpstr>
      <vt:lpstr>Построение нейронной сети</vt:lpstr>
      <vt:lpstr>Обучение и проверка</vt:lpstr>
      <vt:lpstr>График обучения</vt:lpstr>
      <vt:lpstr>Тестирование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Распознавание дорожных знаков </dc:title>
  <dc:creator>Янн Александр</dc:creator>
  <cp:lastModifiedBy>Янн Александр</cp:lastModifiedBy>
  <cp:revision>6</cp:revision>
  <dcterms:created xsi:type="dcterms:W3CDTF">2022-11-21T03:14:48Z</dcterms:created>
  <dcterms:modified xsi:type="dcterms:W3CDTF">2022-11-21T06:47:46Z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