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831"/>
    <a:srgbClr val="9C96B2"/>
    <a:srgbClr val="120248"/>
    <a:srgbClr val="E14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5E1F1-0DF8-432D-A2E5-E67EB2571BC7}" v="7" dt="2025-08-12T14:26:29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/>
    <p:restoredTop sz="68402" autoAdjust="0"/>
  </p:normalViewPr>
  <p:slideViewPr>
    <p:cSldViewPr snapToGrid="0">
      <p:cViewPr varScale="1">
        <p:scale>
          <a:sx n="75" d="100"/>
          <a:sy n="75" d="100"/>
        </p:scale>
        <p:origin x="22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BF9AE-9954-46C6-895E-4819765E5612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59F5-64BE-4EAC-AF4B-3CDDDEECB3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43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456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FBA64-BC6A-6ACC-CC76-96EE62A0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0E716AB-E832-BBC2-C056-4FDA09069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7E555BD-EDF3-342C-2C87-350E17AC3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001672-22A0-5BB2-F262-E8AAFC03E2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2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33F4E-D98B-2B28-26A8-FF4BF378E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2F8593-C046-0E57-3250-4CB6FE619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A0B254C-10F2-6048-EDD6-C2C7ED544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BA7418-C7BA-A94B-1629-743051A97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214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C41B0-BF5A-FB50-DE4F-F12E0F21B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329C57-9C9B-E2B1-3700-902544930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AC69BC-AEF5-178F-92AC-C25D1B9B3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DAB6E3-635E-B3FF-B10F-F8F70185C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34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C34F1-22DD-5907-9169-2ECBA6DBE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70E636-CA3D-6AC7-B6E9-3D815CFFE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C6441A-D8CC-60CB-CC5D-A973FB9EE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6248E7-4F20-7183-1E3F-99BD21A09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900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A27AA-EDAB-AB15-4887-A965DC340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9203F44-E566-29F2-56FF-01C6A4545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7F92BBF-3232-ACC1-B6A8-EBC89695D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3E0E4A-D017-577F-4B3E-E8C505996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359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2834-A57F-6978-27E3-8560F8F2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D3EFF6-4376-2CDE-A18A-F57FA2B78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37D0EC-F587-D29E-FCFD-4B66C3D80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13AE1-4447-19DC-86A3-16940CF5E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042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A1ECA-C807-BBC4-A6AD-16BAFC4F6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790667-CE4E-E0CE-A916-B1DDC505C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0180EA-5A98-CE63-4815-BEB819BE8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="1" dirty="0"/>
          </a:p>
          <a:p>
            <a:endParaRPr lang="fr-FR" b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FFA183-5554-F7BB-11CB-F57347F93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594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A699-44B8-7BD1-BC4C-19EBB5AE1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0AD7B5-F719-2064-9582-318E9460B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DAC6A0-91D4-CCB9-122C-17EBBA1C4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406ECE-0F57-8553-093E-E92C471E3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7173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2F378-E6B6-C87B-0ECA-FD0E1377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49521D-9890-F158-94DC-C29CAEFB6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3C66EA-3391-202E-02E0-25DE8AE94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6EDAEC-CD03-AE8A-A6DF-157042829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664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8892C-C35E-9F7A-57F3-2813F01A7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6BAE4C-2361-2B55-3F7D-2A8C7FE96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CBFCD4-D7FE-B6D3-A44B-52537502C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22AD88-C6E0-61C5-6A6C-5EB9BAC71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6788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7201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29A86-3054-59FE-32A3-E56C42BE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1F3557-59F5-F36F-42C8-AE1A18106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4CC7F1-B205-9770-F82D-2716819E9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2A6F8C-1BBF-E11B-C7B4-9AB52A856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777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B4157-659B-0670-FB94-33C077F4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64AB81-6082-75B8-8A01-B658C7CEB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D238C3-E5A3-82EF-CE36-E6824AB08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145240-9C20-BF30-1496-0B76BE7E5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43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8959F-A4BB-79A9-0469-6D108A94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10AD8-EEDE-1104-48D2-157A7AD1C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7A62E5D-87B4-F1BB-1010-C8ADBCAA7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7EC529-E6B7-5972-FC97-E10B31C0C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233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EB243-DFF7-E234-E92A-FFFC880B1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2E0C772-89C4-1622-0CF1-67FCA3EF2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2F8E54-E273-42C2-DD6C-9E94B5CE7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34DA07-5237-1966-0DCF-BCD0ED044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9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86F3-6BF2-DC8A-87B6-E681AF731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4B2702-47D6-D4ED-D483-5E0EDFB8C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F8E9DA-99A9-F317-5835-9BDA70809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9F7FDB-2F8B-CF3B-A4AC-FBB2CC5F20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03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FA318-430F-1909-2777-6CC6E546D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67DFCE-6C02-D05F-1107-44677A9C9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4D8456F-C94A-E475-CAB0-1E2EA21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90C338-5544-3E26-88B7-A10A2BBEF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28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46FB-3193-3B32-DD61-B8F6A2B0D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A32BA0E-D630-E09A-AA2F-68DDE320F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8E6AE0F-632C-9D57-9324-47FF7BE8B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A0986B-367A-82CB-7A2E-CD14246E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024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4EE5C-71BC-9CA6-4B50-CF424D730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C5514C-245F-5F19-1C4F-D5162A40B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66F7B6-9EB6-BBBF-8895-CCBADE274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C91155-E339-762B-D110-4C676C59C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777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3AE5A-A3DB-F138-FDC0-11B9D0B7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B61FB3-D4A6-BD86-8B89-4ED1846D4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A31DB7-BF82-CA6E-D4D8-0570B3D7B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0EB597-F364-6254-96B8-F34B6D633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59F5-64BE-4EAC-AF4B-3CDDDEECB39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65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50B642-331E-3986-23D4-5941A68AEE2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02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   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138D60-F99C-4093-6A50-50DB200AB4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3177" y="882872"/>
            <a:ext cx="3661862" cy="537219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512E10CD-73C9-B79C-0046-7E068DC6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71" y="3914280"/>
            <a:ext cx="5137298" cy="1325563"/>
          </a:xfrm>
        </p:spPr>
        <p:txBody>
          <a:bodyPr>
            <a:normAutofit/>
          </a:bodyPr>
          <a:lstStyle>
            <a:lvl1pPr>
              <a:defRPr sz="40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30EF1B-B868-8EBD-0810-630E43CE9A9F}"/>
              </a:ext>
            </a:extLst>
          </p:cNvPr>
          <p:cNvSpPr txBox="1"/>
          <p:nvPr userDrawn="1"/>
        </p:nvSpPr>
        <p:spPr>
          <a:xfrm>
            <a:off x="4540250" y="-3619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B0F13627-002C-CD4C-1D46-F619C4C8CBF1}"/>
              </a:ext>
            </a:extLst>
          </p:cNvPr>
          <p:cNvSpPr/>
          <p:nvPr userDrawn="1"/>
        </p:nvSpPr>
        <p:spPr>
          <a:xfrm>
            <a:off x="1321419" y="4189015"/>
            <a:ext cx="112351" cy="27877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noFill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334E8917-B0FA-2CC8-636A-B1EEBFD6B9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3770" y="5252665"/>
            <a:ext cx="6443561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fr-FR" dirty="0"/>
              <a:t>Modifier le style du sous-titre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8BBD553D-3AA0-C126-58E5-E669E84C53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4484" y="195837"/>
            <a:ext cx="6571734" cy="63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11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60" userDrawn="1">
          <p15:clr>
            <a:srgbClr val="FBAE40"/>
          </p15:clr>
        </p15:guide>
        <p15:guide id="3" orient="horz" pos="3498" userDrawn="1">
          <p15:clr>
            <a:srgbClr val="FBAE40"/>
          </p15:clr>
        </p15:guide>
        <p15:guide id="4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50B642-331E-3986-23D4-5941A68AEE24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02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                    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93A3D6-E4F3-A7DA-EC4F-5A410D7A0F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3196" y="4767464"/>
            <a:ext cx="2619354" cy="2783063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56CBE154-E6DA-9A9F-D15B-4D3374AA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744" y="2008949"/>
            <a:ext cx="7223049" cy="2840102"/>
          </a:xfrm>
        </p:spPr>
        <p:txBody>
          <a:bodyPr>
            <a:noAutofit/>
          </a:bodyPr>
          <a:lstStyle>
            <a:lvl1pPr>
              <a:defRPr sz="5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4E2D6805-5CD0-1E3D-FF15-8031A4F0A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600" y="307809"/>
            <a:ext cx="9239667" cy="26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52C8B732-7C71-38CC-3DD2-C6F965D033DB}"/>
              </a:ext>
            </a:extLst>
          </p:cNvPr>
          <p:cNvSpPr txBox="1">
            <a:spLocks/>
          </p:cNvSpPr>
          <p:nvPr userDrawn="1"/>
        </p:nvSpPr>
        <p:spPr>
          <a:xfrm>
            <a:off x="11483161" y="6277302"/>
            <a:ext cx="444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0ED47CD-D242-0F4C-9CC4-0821F4EBE548}" type="slidenum">
              <a:rPr lang="fr-FR" sz="800" smtClean="0">
                <a:solidFill>
                  <a:schemeClr val="bg1"/>
                </a:solidFill>
              </a:rPr>
              <a:pPr algn="l"/>
              <a:t>‹N°›</a:t>
            </a:fld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984096-9BA1-969B-432D-CE8EEA62C88D}"/>
              </a:ext>
            </a:extLst>
          </p:cNvPr>
          <p:cNvSpPr txBox="1"/>
          <p:nvPr userDrawn="1"/>
        </p:nvSpPr>
        <p:spPr>
          <a:xfrm>
            <a:off x="10111501" y="6348745"/>
            <a:ext cx="151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Page        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185345F3-72D3-9A20-E2B3-8580A2CC86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4000" y="171555"/>
            <a:ext cx="497936" cy="5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485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378" userDrawn="1">
          <p15:clr>
            <a:srgbClr val="FBAE40"/>
          </p15:clr>
        </p15:guide>
        <p15:guide id="3" orient="horz" pos="278" userDrawn="1">
          <p15:clr>
            <a:srgbClr val="FBAE40"/>
          </p15:clr>
        </p15:guide>
        <p15:guide id="4" orient="horz" pos="24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8030EF1B-B868-8EBD-0810-630E43CE9A9F}"/>
              </a:ext>
            </a:extLst>
          </p:cNvPr>
          <p:cNvSpPr txBox="1"/>
          <p:nvPr userDrawn="1"/>
        </p:nvSpPr>
        <p:spPr>
          <a:xfrm>
            <a:off x="4540250" y="-3619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93A3D6-E4F3-A7DA-EC4F-5A410D7A0F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354" y="5666282"/>
            <a:ext cx="1505348" cy="159943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E07019F-454A-55FA-1264-450AEE965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799" y="529834"/>
            <a:ext cx="10670951" cy="101415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14E0F"/>
                </a:solidFill>
              </a:defRPr>
            </a:lvl1pPr>
          </a:lstStyle>
          <a:p>
            <a:r>
              <a:rPr lang="fr-FR" dirty="0"/>
              <a:t>Modifiez le style du titre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7197F03-46F0-4490-02DB-D5AAFA03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0" y="1554406"/>
            <a:ext cx="10670950" cy="4344505"/>
          </a:xfrm>
        </p:spPr>
        <p:txBody>
          <a:bodyPr/>
          <a:lstStyle>
            <a:lvl1pPr>
              <a:defRPr>
                <a:solidFill>
                  <a:srgbClr val="021831"/>
                </a:solidFill>
              </a:defRPr>
            </a:lvl1pPr>
            <a:lvl2pPr>
              <a:defRPr>
                <a:solidFill>
                  <a:srgbClr val="021831"/>
                </a:solidFill>
              </a:defRPr>
            </a:lvl2pPr>
            <a:lvl3pPr>
              <a:defRPr>
                <a:solidFill>
                  <a:srgbClr val="021831"/>
                </a:solidFill>
              </a:defRPr>
            </a:lvl3pPr>
            <a:lvl4pPr>
              <a:defRPr>
                <a:solidFill>
                  <a:srgbClr val="021831"/>
                </a:solidFill>
              </a:defRPr>
            </a:lvl4pPr>
            <a:lvl5pPr>
              <a:defRPr>
                <a:solidFill>
                  <a:srgbClr val="02183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        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3B67282-9D83-706E-78D3-C7B1B8D5D6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600" y="307809"/>
            <a:ext cx="9239667" cy="26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800" b="0" i="0">
                <a:solidFill>
                  <a:srgbClr val="02183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45DDB6B1-2F88-685C-A0E6-737A469ADFBC}"/>
              </a:ext>
            </a:extLst>
          </p:cNvPr>
          <p:cNvSpPr txBox="1">
            <a:spLocks/>
          </p:cNvSpPr>
          <p:nvPr userDrawn="1"/>
        </p:nvSpPr>
        <p:spPr>
          <a:xfrm>
            <a:off x="11483161" y="6277302"/>
            <a:ext cx="444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0ED47CD-D242-0F4C-9CC4-0821F4EBE548}" type="slidenum">
              <a:rPr lang="fr-FR" sz="800" smtClean="0">
                <a:solidFill>
                  <a:srgbClr val="021831"/>
                </a:solidFill>
              </a:rPr>
              <a:pPr algn="l"/>
              <a:t>‹N°›</a:t>
            </a:fld>
            <a:endParaRPr lang="fr-FR" sz="800" dirty="0">
              <a:solidFill>
                <a:srgbClr val="02183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DBA1E0-3619-964A-EAF7-4C870974FD9D}"/>
              </a:ext>
            </a:extLst>
          </p:cNvPr>
          <p:cNvSpPr txBox="1"/>
          <p:nvPr userDrawn="1"/>
        </p:nvSpPr>
        <p:spPr>
          <a:xfrm>
            <a:off x="10111501" y="6348745"/>
            <a:ext cx="151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0" i="0" dirty="0">
                <a:solidFill>
                  <a:srgbClr val="021831"/>
                </a:solidFill>
                <a:latin typeface="Century Gothic" panose="020B0502020202020204" pitchFamily="34" charset="0"/>
              </a:rPr>
              <a:t>Page        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0D9ED62A-99C2-FF3D-CC29-385405CD2E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4000" y="150263"/>
            <a:ext cx="496799" cy="5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18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orient="horz" pos="278" userDrawn="1">
          <p15:clr>
            <a:srgbClr val="FBAE40"/>
          </p15:clr>
        </p15:guide>
        <p15:guide id="4" orient="horz" pos="2409" userDrawn="1">
          <p15:clr>
            <a:srgbClr val="FBAE40"/>
          </p15:clr>
        </p15:guide>
        <p15:guide id="5" pos="23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8030EF1B-B868-8EBD-0810-630E43CE9A9F}"/>
              </a:ext>
            </a:extLst>
          </p:cNvPr>
          <p:cNvSpPr txBox="1"/>
          <p:nvPr userDrawn="1"/>
        </p:nvSpPr>
        <p:spPr>
          <a:xfrm>
            <a:off x="4540250" y="-3619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93A3D6-E4F3-A7DA-EC4F-5A410D7A0F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354" y="5666282"/>
            <a:ext cx="1505348" cy="159943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E07019F-454A-55FA-1264-450AEE965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799" y="770465"/>
            <a:ext cx="4972097" cy="101415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14E0F"/>
                </a:solidFill>
              </a:defRPr>
            </a:lvl1pPr>
          </a:lstStyle>
          <a:p>
            <a:r>
              <a:rPr lang="fr-FR" dirty="0"/>
              <a:t>Modifiez le style du titre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7197F03-46F0-4490-02DB-D5AAFA03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0" y="1795037"/>
            <a:ext cx="4972096" cy="4344505"/>
          </a:xfrm>
        </p:spPr>
        <p:txBody>
          <a:bodyPr/>
          <a:lstStyle>
            <a:lvl1pPr>
              <a:defRPr>
                <a:solidFill>
                  <a:srgbClr val="021831"/>
                </a:solidFill>
              </a:defRPr>
            </a:lvl1pPr>
            <a:lvl2pPr>
              <a:defRPr>
                <a:solidFill>
                  <a:srgbClr val="021831"/>
                </a:solidFill>
              </a:defRPr>
            </a:lvl2pPr>
            <a:lvl3pPr>
              <a:defRPr>
                <a:solidFill>
                  <a:srgbClr val="021831"/>
                </a:solidFill>
              </a:defRPr>
            </a:lvl3pPr>
            <a:lvl4pPr>
              <a:defRPr>
                <a:solidFill>
                  <a:srgbClr val="021831"/>
                </a:solidFill>
              </a:defRPr>
            </a:lvl4pPr>
            <a:lvl5pPr>
              <a:defRPr>
                <a:solidFill>
                  <a:srgbClr val="02183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71F833-655A-9D0D-48FD-356A509EDC52}"/>
              </a:ext>
            </a:extLst>
          </p:cNvPr>
          <p:cNvSpPr txBox="1">
            <a:spLocks/>
          </p:cNvSpPr>
          <p:nvPr userDrawn="1"/>
        </p:nvSpPr>
        <p:spPr>
          <a:xfrm>
            <a:off x="6159978" y="751214"/>
            <a:ext cx="4972097" cy="1014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E14E0F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fr-FR" dirty="0"/>
              <a:t>Modifiez le style du titre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61E81-C502-EA23-944E-C085E92373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59979" y="1775786"/>
            <a:ext cx="4972096" cy="4344505"/>
          </a:xfrm>
        </p:spPr>
        <p:txBody>
          <a:bodyPr/>
          <a:lstStyle>
            <a:lvl1pPr>
              <a:defRPr>
                <a:solidFill>
                  <a:srgbClr val="021831"/>
                </a:solidFill>
              </a:defRPr>
            </a:lvl1pPr>
            <a:lvl2pPr>
              <a:defRPr>
                <a:solidFill>
                  <a:srgbClr val="021831"/>
                </a:solidFill>
              </a:defRPr>
            </a:lvl2pPr>
            <a:lvl3pPr>
              <a:defRPr>
                <a:solidFill>
                  <a:srgbClr val="021831"/>
                </a:solidFill>
              </a:defRPr>
            </a:lvl3pPr>
            <a:lvl4pPr>
              <a:defRPr>
                <a:solidFill>
                  <a:srgbClr val="021831"/>
                </a:solidFill>
              </a:defRPr>
            </a:lvl4pPr>
            <a:lvl5pPr>
              <a:defRPr>
                <a:solidFill>
                  <a:srgbClr val="02183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C53F87C7-F914-34E5-049A-ACFD27A90E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600" y="307809"/>
            <a:ext cx="9239667" cy="26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800" b="0" i="0">
                <a:solidFill>
                  <a:srgbClr val="02183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EFF56ADA-A8DF-57E5-BB13-8188AB0249DF}"/>
              </a:ext>
            </a:extLst>
          </p:cNvPr>
          <p:cNvSpPr txBox="1">
            <a:spLocks/>
          </p:cNvSpPr>
          <p:nvPr userDrawn="1"/>
        </p:nvSpPr>
        <p:spPr>
          <a:xfrm>
            <a:off x="11483161" y="6277302"/>
            <a:ext cx="444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0ED47CD-D242-0F4C-9CC4-0821F4EBE548}" type="slidenum">
              <a:rPr lang="fr-FR" sz="800" smtClean="0">
                <a:solidFill>
                  <a:srgbClr val="021831"/>
                </a:solidFill>
              </a:rPr>
              <a:pPr algn="l"/>
              <a:t>‹N°›</a:t>
            </a:fld>
            <a:endParaRPr lang="fr-FR" sz="800" dirty="0">
              <a:solidFill>
                <a:srgbClr val="02183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BF23CB-D9EC-6E27-A9C6-3872B52B4565}"/>
              </a:ext>
            </a:extLst>
          </p:cNvPr>
          <p:cNvSpPr txBox="1"/>
          <p:nvPr userDrawn="1"/>
        </p:nvSpPr>
        <p:spPr>
          <a:xfrm>
            <a:off x="10111501" y="6348745"/>
            <a:ext cx="151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0" i="0" dirty="0">
                <a:solidFill>
                  <a:srgbClr val="021831"/>
                </a:solidFill>
                <a:latin typeface="Century Gothic" panose="020B0502020202020204" pitchFamily="34" charset="0"/>
              </a:rPr>
              <a:t>Page        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413FC4B-5E57-3DAE-3312-17F64926B9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4000" y="150263"/>
            <a:ext cx="496799" cy="5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54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orient="horz" pos="278" userDrawn="1">
          <p15:clr>
            <a:srgbClr val="FBAE40"/>
          </p15:clr>
        </p15:guide>
        <p15:guide id="4" orient="horz" pos="2409" userDrawn="1">
          <p15:clr>
            <a:srgbClr val="FBAE40"/>
          </p15:clr>
        </p15:guide>
        <p15:guide id="5" pos="23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Visual plai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2">
            <a:extLst>
              <a:ext uri="{FF2B5EF4-FFF2-40B4-BE49-F238E27FC236}">
                <a16:creationId xmlns:a16="http://schemas.microsoft.com/office/drawing/2014/main" id="{83D9BD03-B147-E7AF-D36D-3349743BC42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219902" y="0"/>
            <a:ext cx="4972098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30EF1B-B868-8EBD-0810-630E43CE9A9F}"/>
              </a:ext>
            </a:extLst>
          </p:cNvPr>
          <p:cNvSpPr txBox="1"/>
          <p:nvPr userDrawn="1"/>
        </p:nvSpPr>
        <p:spPr>
          <a:xfrm>
            <a:off x="4540250" y="-3619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93A3D6-E4F3-A7DA-EC4F-5A410D7A0F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354" y="5666282"/>
            <a:ext cx="1505348" cy="159943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E07019F-454A-55FA-1264-450AEE965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799" y="770465"/>
            <a:ext cx="6223380" cy="101415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14E0F"/>
                </a:solidFill>
              </a:defRPr>
            </a:lvl1pPr>
          </a:lstStyle>
          <a:p>
            <a:r>
              <a:rPr lang="fr-FR" dirty="0"/>
              <a:t>Modifiez le style du titre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7197F03-46F0-4490-02DB-D5AAFA03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0" y="1795037"/>
            <a:ext cx="6223380" cy="4344505"/>
          </a:xfrm>
        </p:spPr>
        <p:txBody>
          <a:bodyPr/>
          <a:lstStyle>
            <a:lvl1pPr>
              <a:defRPr>
                <a:solidFill>
                  <a:srgbClr val="021831"/>
                </a:solidFill>
              </a:defRPr>
            </a:lvl1pPr>
            <a:lvl2pPr>
              <a:defRPr>
                <a:solidFill>
                  <a:srgbClr val="021831"/>
                </a:solidFill>
              </a:defRPr>
            </a:lvl2pPr>
            <a:lvl3pPr>
              <a:defRPr>
                <a:solidFill>
                  <a:srgbClr val="021831"/>
                </a:solidFill>
              </a:defRPr>
            </a:lvl3pPr>
            <a:lvl4pPr>
              <a:defRPr>
                <a:solidFill>
                  <a:srgbClr val="021831"/>
                </a:solidFill>
              </a:defRPr>
            </a:lvl4pPr>
            <a:lvl5pPr>
              <a:defRPr>
                <a:solidFill>
                  <a:srgbClr val="02183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D122FCF-78B3-DED3-EA9F-77604553E6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600" y="307809"/>
            <a:ext cx="9239667" cy="26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800" b="0" i="0">
                <a:solidFill>
                  <a:srgbClr val="02183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D5319028-B701-0ABF-6C21-90C09C3B44AF}"/>
              </a:ext>
            </a:extLst>
          </p:cNvPr>
          <p:cNvSpPr txBox="1">
            <a:spLocks/>
          </p:cNvSpPr>
          <p:nvPr userDrawn="1"/>
        </p:nvSpPr>
        <p:spPr>
          <a:xfrm>
            <a:off x="11483161" y="6277302"/>
            <a:ext cx="444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0ED47CD-D242-0F4C-9CC4-0821F4EBE548}" type="slidenum">
              <a:rPr lang="fr-FR" sz="800" smtClean="0">
                <a:solidFill>
                  <a:schemeClr val="bg1"/>
                </a:solidFill>
              </a:rPr>
              <a:pPr algn="l"/>
              <a:t>‹N°›</a:t>
            </a:fld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EE30E91-5A1A-E6BD-AE23-800173D7E2F5}"/>
              </a:ext>
            </a:extLst>
          </p:cNvPr>
          <p:cNvSpPr txBox="1"/>
          <p:nvPr userDrawn="1"/>
        </p:nvSpPr>
        <p:spPr>
          <a:xfrm>
            <a:off x="10111501" y="6348745"/>
            <a:ext cx="151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Page        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61B3B9BD-2FD8-FC30-5021-26A929F02F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2662" y="171555"/>
            <a:ext cx="498500" cy="5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96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orient="horz" pos="278" userDrawn="1">
          <p15:clr>
            <a:srgbClr val="FBAE40"/>
          </p15:clr>
        </p15:guide>
        <p15:guide id="4" orient="horz" pos="2409" userDrawn="1">
          <p15:clr>
            <a:srgbClr val="FBAE40"/>
          </p15:clr>
        </p15:guide>
        <p15:guide id="5" pos="23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Visual +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46FA30-4A9F-D302-8418-751EA1098307}"/>
              </a:ext>
            </a:extLst>
          </p:cNvPr>
          <p:cNvSpPr/>
          <p:nvPr userDrawn="1"/>
        </p:nvSpPr>
        <p:spPr>
          <a:xfrm>
            <a:off x="7878965" y="0"/>
            <a:ext cx="4313035" cy="6858000"/>
          </a:xfrm>
          <a:prstGeom prst="rect">
            <a:avLst/>
          </a:prstGeom>
          <a:solidFill>
            <a:srgbClr val="1202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pour une image  2">
            <a:extLst>
              <a:ext uri="{FF2B5EF4-FFF2-40B4-BE49-F238E27FC236}">
                <a16:creationId xmlns:a16="http://schemas.microsoft.com/office/drawing/2014/main" id="{83D9BD03-B147-E7AF-D36D-3349743BC42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198252" y="926516"/>
            <a:ext cx="3697896" cy="4977193"/>
          </a:xfrm>
          <a:ln w="508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30EF1B-B868-8EBD-0810-630E43CE9A9F}"/>
              </a:ext>
            </a:extLst>
          </p:cNvPr>
          <p:cNvSpPr txBox="1"/>
          <p:nvPr userDrawn="1"/>
        </p:nvSpPr>
        <p:spPr>
          <a:xfrm>
            <a:off x="4540250" y="-3619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93A3D6-E4F3-A7DA-EC4F-5A410D7A0F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354" y="5666282"/>
            <a:ext cx="1505348" cy="159943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E07019F-454A-55FA-1264-450AEE965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799" y="770465"/>
            <a:ext cx="6223380" cy="101415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14E0F"/>
                </a:solidFill>
              </a:defRPr>
            </a:lvl1pPr>
          </a:lstStyle>
          <a:p>
            <a:r>
              <a:rPr lang="fr-FR" dirty="0"/>
              <a:t>Modifiez le style du titre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7197F03-46F0-4490-02DB-D5AAFA03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0" y="1795037"/>
            <a:ext cx="6223380" cy="4344505"/>
          </a:xfrm>
        </p:spPr>
        <p:txBody>
          <a:bodyPr/>
          <a:lstStyle>
            <a:lvl1pPr>
              <a:defRPr>
                <a:solidFill>
                  <a:srgbClr val="021831"/>
                </a:solidFill>
              </a:defRPr>
            </a:lvl1pPr>
            <a:lvl2pPr>
              <a:defRPr>
                <a:solidFill>
                  <a:srgbClr val="021831"/>
                </a:solidFill>
              </a:defRPr>
            </a:lvl2pPr>
            <a:lvl3pPr>
              <a:defRPr>
                <a:solidFill>
                  <a:srgbClr val="021831"/>
                </a:solidFill>
              </a:defRPr>
            </a:lvl3pPr>
            <a:lvl4pPr>
              <a:defRPr>
                <a:solidFill>
                  <a:srgbClr val="021831"/>
                </a:solidFill>
              </a:defRPr>
            </a:lvl4pPr>
            <a:lvl5pPr>
              <a:defRPr>
                <a:solidFill>
                  <a:srgbClr val="02183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47EC9D5F-5FD1-FB1C-B4A4-492C9018C3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600" y="307809"/>
            <a:ext cx="9239667" cy="26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800" b="0" i="0">
                <a:solidFill>
                  <a:srgbClr val="02183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AA2624A0-1D00-720B-10CF-FF7D547E68DB}"/>
              </a:ext>
            </a:extLst>
          </p:cNvPr>
          <p:cNvSpPr txBox="1">
            <a:spLocks/>
          </p:cNvSpPr>
          <p:nvPr userDrawn="1"/>
        </p:nvSpPr>
        <p:spPr>
          <a:xfrm>
            <a:off x="11483161" y="6277302"/>
            <a:ext cx="444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0ED47CD-D242-0F4C-9CC4-0821F4EBE548}" type="slidenum">
              <a:rPr lang="fr-FR" sz="800" smtClean="0">
                <a:solidFill>
                  <a:schemeClr val="bg1"/>
                </a:solidFill>
              </a:rPr>
              <a:pPr algn="l"/>
              <a:t>‹N°›</a:t>
            </a:fld>
            <a:endParaRPr lang="fr-FR" sz="800" dirty="0">
              <a:solidFill>
                <a:schemeClr val="bg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8C84168-7378-4820-DAC6-4BC2983F744A}"/>
              </a:ext>
            </a:extLst>
          </p:cNvPr>
          <p:cNvSpPr txBox="1"/>
          <p:nvPr userDrawn="1"/>
        </p:nvSpPr>
        <p:spPr>
          <a:xfrm>
            <a:off x="10111501" y="6348745"/>
            <a:ext cx="151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0" i="0" dirty="0">
                <a:solidFill>
                  <a:schemeClr val="bg1"/>
                </a:solidFill>
                <a:latin typeface="Century Gothic" panose="020B0502020202020204" pitchFamily="34" charset="0"/>
              </a:rPr>
              <a:t>Page        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D7BFA62C-334C-C229-BBB5-7D103DE5E9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2662" y="171555"/>
            <a:ext cx="498500" cy="5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84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orient="horz" pos="278" userDrawn="1">
          <p15:clr>
            <a:srgbClr val="FBAE40"/>
          </p15:clr>
        </p15:guide>
        <p15:guide id="4" orient="horz" pos="2409" userDrawn="1">
          <p15:clr>
            <a:srgbClr val="FBAE40"/>
          </p15:clr>
        </p15:guide>
        <p15:guide id="5" pos="23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8030EF1B-B868-8EBD-0810-630E43CE9A9F}"/>
              </a:ext>
            </a:extLst>
          </p:cNvPr>
          <p:cNvSpPr txBox="1"/>
          <p:nvPr userDrawn="1"/>
        </p:nvSpPr>
        <p:spPr>
          <a:xfrm>
            <a:off x="4540250" y="-3619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93A3D6-E4F3-A7DA-EC4F-5A410D7A0F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354" y="5666282"/>
            <a:ext cx="1505348" cy="159943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E07019F-454A-55FA-1264-450AEE965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799" y="770465"/>
            <a:ext cx="4972097" cy="101415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14E0F"/>
                </a:solidFill>
              </a:defRPr>
            </a:lvl1pPr>
          </a:lstStyle>
          <a:p>
            <a:r>
              <a:rPr lang="fr-FR" dirty="0"/>
              <a:t>Modifiez le style du titre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7197F03-46F0-4490-02DB-D5AAFA03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0" y="1795037"/>
            <a:ext cx="4972096" cy="4344505"/>
          </a:xfrm>
        </p:spPr>
        <p:txBody>
          <a:bodyPr/>
          <a:lstStyle>
            <a:lvl1pPr>
              <a:defRPr>
                <a:solidFill>
                  <a:srgbClr val="021831"/>
                </a:solidFill>
              </a:defRPr>
            </a:lvl1pPr>
            <a:lvl2pPr>
              <a:defRPr>
                <a:solidFill>
                  <a:srgbClr val="021831"/>
                </a:solidFill>
              </a:defRPr>
            </a:lvl2pPr>
            <a:lvl3pPr>
              <a:defRPr>
                <a:solidFill>
                  <a:srgbClr val="021831"/>
                </a:solidFill>
              </a:defRPr>
            </a:lvl3pPr>
            <a:lvl4pPr>
              <a:defRPr>
                <a:solidFill>
                  <a:srgbClr val="021831"/>
                </a:solidFill>
              </a:defRPr>
            </a:lvl4pPr>
            <a:lvl5pPr>
              <a:defRPr>
                <a:solidFill>
                  <a:srgbClr val="02183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pour une image  2">
            <a:extLst>
              <a:ext uri="{FF2B5EF4-FFF2-40B4-BE49-F238E27FC236}">
                <a16:creationId xmlns:a16="http://schemas.microsoft.com/office/drawing/2014/main" id="{1931564B-39B8-BA07-98C2-62B23EFC12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59049" y="792657"/>
            <a:ext cx="5724963" cy="53468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0AD0E5FB-6DC4-4B0E-D041-8068650CBD9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600" y="307809"/>
            <a:ext cx="9239667" cy="26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800" b="0" i="0">
                <a:solidFill>
                  <a:srgbClr val="02183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3" name="Espace réservé du numéro de diapositive 5">
            <a:extLst>
              <a:ext uri="{FF2B5EF4-FFF2-40B4-BE49-F238E27FC236}">
                <a16:creationId xmlns:a16="http://schemas.microsoft.com/office/drawing/2014/main" id="{1C24B29F-792C-3048-CF10-91B3E0D7FB0E}"/>
              </a:ext>
            </a:extLst>
          </p:cNvPr>
          <p:cNvSpPr txBox="1">
            <a:spLocks/>
          </p:cNvSpPr>
          <p:nvPr userDrawn="1"/>
        </p:nvSpPr>
        <p:spPr>
          <a:xfrm>
            <a:off x="11483161" y="6277302"/>
            <a:ext cx="444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0ED47CD-D242-0F4C-9CC4-0821F4EBE548}" type="slidenum">
              <a:rPr lang="fr-FR" sz="800" smtClean="0">
                <a:solidFill>
                  <a:srgbClr val="021831"/>
                </a:solidFill>
              </a:rPr>
              <a:pPr algn="l"/>
              <a:t>‹N°›</a:t>
            </a:fld>
            <a:endParaRPr lang="fr-FR" sz="800" dirty="0">
              <a:solidFill>
                <a:srgbClr val="02183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B4D4FA-68AF-6F0B-03C1-4EFEF9B1B057}"/>
              </a:ext>
            </a:extLst>
          </p:cNvPr>
          <p:cNvSpPr txBox="1"/>
          <p:nvPr userDrawn="1"/>
        </p:nvSpPr>
        <p:spPr>
          <a:xfrm>
            <a:off x="10111501" y="6348745"/>
            <a:ext cx="151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0" i="0" dirty="0">
                <a:solidFill>
                  <a:srgbClr val="021831"/>
                </a:solidFill>
                <a:latin typeface="Century Gothic" panose="020B0502020202020204" pitchFamily="34" charset="0"/>
              </a:rPr>
              <a:t>Page        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DEC05F94-A611-0440-E1B4-88C61AE0F1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4000" y="150263"/>
            <a:ext cx="496799" cy="5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8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orient="horz" pos="278" userDrawn="1">
          <p15:clr>
            <a:srgbClr val="FBAE40"/>
          </p15:clr>
        </p15:guide>
        <p15:guide id="4" orient="horz" pos="2409" userDrawn="1">
          <p15:clr>
            <a:srgbClr val="FBAE40"/>
          </p15:clr>
        </p15:guide>
        <p15:guide id="5" pos="23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>
            <a:extLst>
              <a:ext uri="{FF2B5EF4-FFF2-40B4-BE49-F238E27FC236}">
                <a16:creationId xmlns:a16="http://schemas.microsoft.com/office/drawing/2014/main" id="{8030EF1B-B868-8EBD-0810-630E43CE9A9F}"/>
              </a:ext>
            </a:extLst>
          </p:cNvPr>
          <p:cNvSpPr txBox="1"/>
          <p:nvPr userDrawn="1"/>
        </p:nvSpPr>
        <p:spPr>
          <a:xfrm>
            <a:off x="4540250" y="-36195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F93A3D6-E4F3-A7DA-EC4F-5A410D7A0F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3354" y="5666282"/>
            <a:ext cx="1505348" cy="1599432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7E07019F-454A-55FA-1264-450AEE965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8860" y="770465"/>
            <a:ext cx="4972097" cy="101415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E14E0F"/>
                </a:solidFill>
              </a:defRPr>
            </a:lvl1pPr>
          </a:lstStyle>
          <a:p>
            <a:r>
              <a:rPr lang="fr-FR" dirty="0"/>
              <a:t>Modifiez le style du titre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7197F03-46F0-4490-02DB-D5AAFA033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861" y="1795037"/>
            <a:ext cx="4972096" cy="4344505"/>
          </a:xfrm>
        </p:spPr>
        <p:txBody>
          <a:bodyPr/>
          <a:lstStyle>
            <a:lvl1pPr>
              <a:defRPr>
                <a:solidFill>
                  <a:srgbClr val="021831"/>
                </a:solidFill>
              </a:defRPr>
            </a:lvl1pPr>
            <a:lvl2pPr>
              <a:defRPr>
                <a:solidFill>
                  <a:srgbClr val="021831"/>
                </a:solidFill>
              </a:defRPr>
            </a:lvl2pPr>
            <a:lvl3pPr>
              <a:defRPr>
                <a:solidFill>
                  <a:srgbClr val="021831"/>
                </a:solidFill>
              </a:defRPr>
            </a:lvl3pPr>
            <a:lvl4pPr>
              <a:defRPr>
                <a:solidFill>
                  <a:srgbClr val="021831"/>
                </a:solidFill>
              </a:defRPr>
            </a:lvl4pPr>
            <a:lvl5pPr>
              <a:defRPr>
                <a:solidFill>
                  <a:srgbClr val="02183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pour une image  2">
            <a:extLst>
              <a:ext uri="{FF2B5EF4-FFF2-40B4-BE49-F238E27FC236}">
                <a16:creationId xmlns:a16="http://schemas.microsoft.com/office/drawing/2014/main" id="{1931564B-39B8-BA07-98C2-62B23EFC125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71475" y="792657"/>
            <a:ext cx="572496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2" name="Espace réservé du texte 5">
            <a:extLst>
              <a:ext uri="{FF2B5EF4-FFF2-40B4-BE49-F238E27FC236}">
                <a16:creationId xmlns:a16="http://schemas.microsoft.com/office/drawing/2014/main" id="{234E03FC-165D-ACE3-464D-B009E99066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9600" y="307809"/>
            <a:ext cx="9239667" cy="261000"/>
          </a:xfrm>
        </p:spPr>
        <p:txBody>
          <a:bodyPr anchor="ctr">
            <a:normAutofit/>
          </a:bodyPr>
          <a:lstStyle>
            <a:lvl1pPr marL="0" indent="0" algn="l">
              <a:buNone/>
              <a:defRPr sz="800" b="0" i="0">
                <a:solidFill>
                  <a:srgbClr val="02183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</a:lstStyle>
          <a:p>
            <a:pPr lvl="0"/>
            <a:r>
              <a:rPr lang="fr-FR" dirty="0"/>
              <a:t>Modifier le style du sous-titre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2D961EFB-AD67-2FD4-3835-733E6A01EBA9}"/>
              </a:ext>
            </a:extLst>
          </p:cNvPr>
          <p:cNvSpPr txBox="1">
            <a:spLocks/>
          </p:cNvSpPr>
          <p:nvPr userDrawn="1"/>
        </p:nvSpPr>
        <p:spPr>
          <a:xfrm>
            <a:off x="11483161" y="6277302"/>
            <a:ext cx="444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0ED47CD-D242-0F4C-9CC4-0821F4EBE548}" type="slidenum">
              <a:rPr lang="fr-FR" sz="800" smtClean="0">
                <a:solidFill>
                  <a:srgbClr val="021831"/>
                </a:solidFill>
              </a:rPr>
              <a:pPr algn="l"/>
              <a:t>‹N°›</a:t>
            </a:fld>
            <a:endParaRPr lang="fr-FR" sz="800" dirty="0">
              <a:solidFill>
                <a:srgbClr val="02183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436FAA-4877-2303-0806-7544861FE86D}"/>
              </a:ext>
            </a:extLst>
          </p:cNvPr>
          <p:cNvSpPr txBox="1"/>
          <p:nvPr userDrawn="1"/>
        </p:nvSpPr>
        <p:spPr>
          <a:xfrm>
            <a:off x="10111501" y="6348745"/>
            <a:ext cx="151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00" b="0" i="0" dirty="0">
                <a:solidFill>
                  <a:srgbClr val="021831"/>
                </a:solidFill>
                <a:latin typeface="Century Gothic" panose="020B0502020202020204" pitchFamily="34" charset="0"/>
              </a:rPr>
              <a:t>Page        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B0AF85F7-82A7-7C84-D074-926267CB1E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4000" y="150263"/>
            <a:ext cx="496799" cy="5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98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orient="horz" pos="278" userDrawn="1">
          <p15:clr>
            <a:srgbClr val="FBAE40"/>
          </p15:clr>
        </p15:guide>
        <p15:guide id="4" orient="horz" pos="2409" userDrawn="1">
          <p15:clr>
            <a:srgbClr val="FBAE40"/>
          </p15:clr>
        </p15:guide>
        <p15:guide id="5" pos="23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A1B762C-C104-098F-5791-93C99905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8C6F0E-F9DD-E443-848B-5EC00F88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50256-3556-272C-5FAB-4093A2767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69752A4B-EDC9-4C43-BCE4-B8E82FE30F76}" type="datetimeFigureOut">
              <a:rPr lang="fr-FR" smtClean="0"/>
              <a:pPr/>
              <a:t>02/09/2025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6906E1-FB7D-6F53-A781-E92AF06EC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F40B4B-E521-5927-04C6-B9C830945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26467B3C-3B80-384A-9D01-BE2BF5DB892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17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A89ED-4782-C52A-A8CC-90C67BD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770" y="3914280"/>
            <a:ext cx="5847975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Un code plus maintenable avec </a:t>
            </a:r>
            <a:br>
              <a:rPr lang="fr-FR" dirty="0"/>
            </a:br>
            <a:r>
              <a:rPr lang="fr-FR" dirty="0"/>
              <a:t>DRY, KISS, YAGNI, SOLID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27EC6B-A369-23D4-83E5-1BD2673A0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Présentation </a:t>
            </a:r>
            <a:r>
              <a:rPr lang="fr-FR" dirty="0">
                <a:solidFill>
                  <a:srgbClr val="9C96B2"/>
                </a:solidFill>
              </a:rPr>
              <a:t>| Aout 2025</a:t>
            </a:r>
          </a:p>
        </p:txBody>
      </p:sp>
    </p:spTree>
    <p:extLst>
      <p:ext uri="{BB962C8B-B14F-4D97-AF65-F5344CB8AC3E}">
        <p14:creationId xmlns:p14="http://schemas.microsoft.com/office/powerpoint/2010/main" val="406890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6FC59-B1EE-BF5B-C821-30A56A968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4040-4AD2-9260-78AD-8E73B4E6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 – Single </a:t>
            </a:r>
            <a:r>
              <a:rPr lang="fr-FR" dirty="0" err="1"/>
              <a:t>responsability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5E85C2D-67F0-187D-4D2D-53E55E9A1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15F57014-3EA5-ED06-E6FC-3C757193AF90}"/>
              </a:ext>
            </a:extLst>
          </p:cNvPr>
          <p:cNvSpPr txBox="1">
            <a:spLocks/>
          </p:cNvSpPr>
          <p:nvPr/>
        </p:nvSpPr>
        <p:spPr>
          <a:xfrm>
            <a:off x="376800" y="1543988"/>
            <a:ext cx="10670950" cy="4354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Une classe, ou une fonction doit avoir une et une unique raison d’être modifiée.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Si la logique métier change ou évolue.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C’est-à-dire que son rôle doit être précisément défini, elle doit faire exactement ce qu’elle dit et pas plus.</a:t>
            </a:r>
          </a:p>
          <a:p>
            <a:pPr>
              <a:buFontTx/>
              <a:buChar char="-"/>
            </a:pPr>
            <a:r>
              <a:rPr lang="fr-FR" dirty="0"/>
              <a:t>Meilleures lisibilités </a:t>
            </a:r>
          </a:p>
          <a:p>
            <a:pPr>
              <a:buFontTx/>
              <a:buChar char="-"/>
            </a:pPr>
            <a:r>
              <a:rPr lang="fr-FR" dirty="0"/>
              <a:t>Moins de complexité </a:t>
            </a:r>
          </a:p>
          <a:p>
            <a:pPr>
              <a:buFontTx/>
              <a:buChar char="-"/>
            </a:pPr>
            <a:r>
              <a:rPr lang="fr-FR" dirty="0"/>
              <a:t>Plus de cohésion</a:t>
            </a:r>
          </a:p>
          <a:p>
            <a:pPr>
              <a:buFontTx/>
              <a:buChar char="-"/>
            </a:pPr>
            <a:r>
              <a:rPr lang="fr-FR" dirty="0"/>
              <a:t>Facilite de </a:t>
            </a:r>
            <a:r>
              <a:rPr lang="fr-FR" dirty="0" err="1"/>
              <a:t>debug</a:t>
            </a:r>
            <a:r>
              <a:rPr lang="fr-FR" dirty="0"/>
              <a:t> et les tests</a:t>
            </a:r>
          </a:p>
          <a:p>
            <a:pPr>
              <a:buFontTx/>
              <a:buChar char="-"/>
            </a:pPr>
            <a:r>
              <a:rPr lang="fr-FR" dirty="0"/>
              <a:t>Pouvoir réutiliser le code</a:t>
            </a:r>
          </a:p>
          <a:p>
            <a:pPr>
              <a:buFontTx/>
              <a:buChar char="-"/>
            </a:pPr>
            <a:r>
              <a:rPr lang="fr-FR" dirty="0"/>
              <a:t>Plus de finesse dans la portée (public, </a:t>
            </a:r>
            <a:r>
              <a:rPr lang="fr-FR" dirty="0" err="1"/>
              <a:t>internal</a:t>
            </a:r>
            <a:r>
              <a:rPr lang="fr-FR" dirty="0"/>
              <a:t>, etc…)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54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1E57F-5C72-374E-EC43-BABF93B87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8A2500-9715-8B05-568B-66D56F38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 – Single </a:t>
            </a:r>
            <a:r>
              <a:rPr lang="fr-FR" dirty="0" err="1"/>
              <a:t>responsability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7BCB212-63E6-A54C-2E95-A9B9C48BF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23D86FC6-D82F-6212-6D4B-DEEF335E357F}"/>
              </a:ext>
            </a:extLst>
          </p:cNvPr>
          <p:cNvSpPr txBox="1">
            <a:spLocks/>
          </p:cNvSpPr>
          <p:nvPr/>
        </p:nvSpPr>
        <p:spPr>
          <a:xfrm>
            <a:off x="2768600" y="1543987"/>
            <a:ext cx="8279150" cy="43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Taille de la classe et de ses méthodes</a:t>
            </a:r>
          </a:p>
          <a:p>
            <a:pPr>
              <a:buFontTx/>
              <a:buChar char="-"/>
            </a:pPr>
            <a:r>
              <a:rPr lang="fr-FR" dirty="0"/>
              <a:t>Nommage (And, Manager, Helper, </a:t>
            </a:r>
            <a:r>
              <a:rPr lang="fr-FR" dirty="0" err="1"/>
              <a:t>Utils</a:t>
            </a:r>
            <a:r>
              <a:rPr lang="fr-FR" dirty="0"/>
              <a:t>, …)</a:t>
            </a:r>
          </a:p>
          <a:p>
            <a:pPr>
              <a:buFontTx/>
              <a:buChar char="-"/>
            </a:pPr>
            <a:r>
              <a:rPr lang="fr-FR" dirty="0"/>
              <a:t>Modifications fréquentes pour des raisons différentes</a:t>
            </a:r>
          </a:p>
          <a:p>
            <a:pPr>
              <a:buFontTx/>
              <a:buChar char="-"/>
            </a:pPr>
            <a:r>
              <a:rPr lang="fr-FR" dirty="0"/>
              <a:t>API de la classe peu claire et cohérente</a:t>
            </a:r>
          </a:p>
          <a:p>
            <a:pPr>
              <a:buFontTx/>
              <a:buChar char="-"/>
            </a:pPr>
            <a:r>
              <a:rPr lang="fr-FR" dirty="0"/>
              <a:t>Difficulté de nommage</a:t>
            </a:r>
          </a:p>
          <a:p>
            <a:pPr>
              <a:buFontTx/>
              <a:buChar char="-"/>
            </a:pPr>
            <a:r>
              <a:rPr lang="fr-FR" dirty="0"/>
              <a:t> Ne pas pouvoir expliquer son rôle avec quelques mots.</a:t>
            </a:r>
          </a:p>
        </p:txBody>
      </p:sp>
      <p:pic>
        <p:nvPicPr>
          <p:cNvPr id="4" name="Image 3" descr="Une image contenant drapeau, personne&#10;&#10;Le contenu généré par l’IA peut être incorrect.">
            <a:extLst>
              <a:ext uri="{FF2B5EF4-FFF2-40B4-BE49-F238E27FC236}">
                <a16:creationId xmlns:a16="http://schemas.microsoft.com/office/drawing/2014/main" id="{268EF65A-E143-F12F-52DC-A4DD68B35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" y="2140076"/>
            <a:ext cx="1988146" cy="29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5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739F9-C09A-2212-B1FE-7F03F8302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D9251-A850-E1B9-4071-10BCA0C8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 – Open /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A0D6E6E-020D-E288-6B08-177345376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93E4E58F-D455-66F5-98B4-782A4ABFC3FB}"/>
              </a:ext>
            </a:extLst>
          </p:cNvPr>
          <p:cNvSpPr txBox="1">
            <a:spLocks/>
          </p:cNvSpPr>
          <p:nvPr/>
        </p:nvSpPr>
        <p:spPr>
          <a:xfrm>
            <a:off x="376800" y="1543988"/>
            <a:ext cx="10670950" cy="43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Une classe, ou une fonction doit être fermée à la modification directe mais ouverte à l’extension.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Le but est de pouvoir ajouter des nouvelles fonctionnalités sans altérer le code existant.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Plus de flexibilité </a:t>
            </a:r>
          </a:p>
          <a:p>
            <a:pPr>
              <a:buFontTx/>
              <a:buChar char="-"/>
            </a:pPr>
            <a:r>
              <a:rPr lang="fr-FR" dirty="0"/>
              <a:t>Diminution du couplage</a:t>
            </a:r>
          </a:p>
          <a:p>
            <a:pPr>
              <a:buFontTx/>
              <a:buChar char="-"/>
            </a:pPr>
            <a:r>
              <a:rPr lang="fr-FR" dirty="0"/>
              <a:t>Moins de modifications de la partie métier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0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B035-0C62-7699-1C34-C3CED503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B929F-E2BA-50D9-D077-9216D610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 – Open / </a:t>
            </a:r>
            <a:r>
              <a:rPr lang="fr-FR" dirty="0" err="1"/>
              <a:t>closed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992AFF1-603D-1CDF-28DF-A1B9808F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1CB47B29-10BB-4277-62CA-D8A25CFB27B6}"/>
              </a:ext>
            </a:extLst>
          </p:cNvPr>
          <p:cNvSpPr txBox="1">
            <a:spLocks/>
          </p:cNvSpPr>
          <p:nvPr/>
        </p:nvSpPr>
        <p:spPr>
          <a:xfrm>
            <a:off x="2768600" y="1543987"/>
            <a:ext cx="8279150" cy="43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Les if ou switch qui grossissent</a:t>
            </a:r>
          </a:p>
          <a:p>
            <a:pPr>
              <a:buFontTx/>
              <a:buChar char="-"/>
            </a:pPr>
            <a:r>
              <a:rPr lang="fr-FR" dirty="0"/>
              <a:t>A chaque nouveauté modifier à plusieurs endroits.</a:t>
            </a:r>
          </a:p>
          <a:p>
            <a:pPr>
              <a:buFontTx/>
              <a:buChar char="-"/>
            </a:pPr>
            <a:r>
              <a:rPr lang="fr-FR" dirty="0"/>
              <a:t>Non respect du DRY</a:t>
            </a:r>
          </a:p>
          <a:p>
            <a:pPr>
              <a:buFontTx/>
              <a:buChar char="-"/>
            </a:pPr>
            <a:r>
              <a:rPr lang="fr-FR" dirty="0"/>
              <a:t>Duplication pour gérer de nouveaux cas.</a:t>
            </a:r>
          </a:p>
        </p:txBody>
      </p:sp>
      <p:pic>
        <p:nvPicPr>
          <p:cNvPr id="4" name="Image 3" descr="Une image contenant drapeau, personne&#10;&#10;Le contenu généré par l’IA peut être incorrect.">
            <a:extLst>
              <a:ext uri="{FF2B5EF4-FFF2-40B4-BE49-F238E27FC236}">
                <a16:creationId xmlns:a16="http://schemas.microsoft.com/office/drawing/2014/main" id="{BD30747F-47D3-6D14-CF18-98091993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" y="2140076"/>
            <a:ext cx="1988146" cy="29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7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9A5F0-4D88-3837-699F-74559474F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2BC7F-C7F1-4073-214F-77143CC5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 – </a:t>
            </a:r>
            <a:r>
              <a:rPr lang="fr-FR" dirty="0" err="1"/>
              <a:t>Liskov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751B8D4-5E19-E09B-16AF-2D7B927BB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F8F69DA6-8246-CEE5-D312-E556D23C4D71}"/>
              </a:ext>
            </a:extLst>
          </p:cNvPr>
          <p:cNvSpPr txBox="1">
            <a:spLocks/>
          </p:cNvSpPr>
          <p:nvPr/>
        </p:nvSpPr>
        <p:spPr>
          <a:xfrm>
            <a:off x="376800" y="1543988"/>
            <a:ext cx="10670950" cy="43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Une instance d’une classe enfant doit pouvoir substituer le parent sans modifier la cohérence du programme.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Tous les sous types d’un type peuvent être interchangés.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Augmente l’encapsulation</a:t>
            </a:r>
          </a:p>
          <a:p>
            <a:pPr>
              <a:buFontTx/>
              <a:buChar char="-"/>
            </a:pPr>
            <a:r>
              <a:rPr lang="fr-FR" dirty="0"/>
              <a:t>Diminution du couplage</a:t>
            </a:r>
          </a:p>
          <a:p>
            <a:pPr>
              <a:buFontTx/>
              <a:buChar char="-"/>
            </a:pPr>
            <a:r>
              <a:rPr lang="fr-FR" dirty="0"/>
              <a:t>Plus de cohérence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2735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08911-6B77-92B1-A025-4B729E4D1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1053F-F547-49C5-A73C-1E599E1D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 – </a:t>
            </a:r>
            <a:r>
              <a:rPr lang="fr-FR" dirty="0" err="1"/>
              <a:t>Liskov</a:t>
            </a:r>
            <a:r>
              <a:rPr lang="fr-FR" dirty="0"/>
              <a:t> substitution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5044D60-F7F3-6DF8-C5AE-72C0F1DAE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38F8EC7B-B7EB-5DA3-42A5-836F16F6DBED}"/>
              </a:ext>
            </a:extLst>
          </p:cNvPr>
          <p:cNvSpPr txBox="1">
            <a:spLocks/>
          </p:cNvSpPr>
          <p:nvPr/>
        </p:nvSpPr>
        <p:spPr>
          <a:xfrm>
            <a:off x="2768600" y="1543987"/>
            <a:ext cx="8279150" cy="43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Cast en parent l’enfant</a:t>
            </a:r>
          </a:p>
          <a:p>
            <a:pPr>
              <a:buFontTx/>
              <a:buChar char="-"/>
            </a:pPr>
            <a:r>
              <a:rPr lang="fr-FR" dirty="0"/>
              <a:t>Vérification du type</a:t>
            </a:r>
          </a:p>
          <a:p>
            <a:pPr>
              <a:buFontTx/>
              <a:buChar char="-"/>
            </a:pPr>
            <a:r>
              <a:rPr lang="fr-FR" dirty="0" err="1"/>
              <a:t>Override</a:t>
            </a:r>
            <a:r>
              <a:rPr lang="fr-FR" dirty="0"/>
              <a:t> vide</a:t>
            </a:r>
          </a:p>
          <a:p>
            <a:pPr>
              <a:buFontTx/>
              <a:buChar char="-"/>
            </a:pPr>
            <a:r>
              <a:rPr lang="fr-FR" dirty="0" err="1"/>
              <a:t>Override</a:t>
            </a:r>
            <a:r>
              <a:rPr lang="fr-FR" dirty="0"/>
              <a:t> qui lève une exception inattendue</a:t>
            </a:r>
          </a:p>
          <a:p>
            <a:pPr>
              <a:buFontTx/>
              <a:buChar char="-"/>
            </a:pPr>
            <a:r>
              <a:rPr lang="fr-FR" dirty="0"/>
              <a:t>Setter qui ignore sa valeur </a:t>
            </a:r>
          </a:p>
          <a:p>
            <a:pPr>
              <a:buFontTx/>
              <a:buChar char="-"/>
            </a:pPr>
            <a:r>
              <a:rPr lang="fr-FR" dirty="0"/>
              <a:t>Comportement différent selon le type réel</a:t>
            </a:r>
          </a:p>
        </p:txBody>
      </p:sp>
      <p:pic>
        <p:nvPicPr>
          <p:cNvPr id="4" name="Image 3" descr="Une image contenant drapeau, personne&#10;&#10;Le contenu généré par l’IA peut être incorrect.">
            <a:extLst>
              <a:ext uri="{FF2B5EF4-FFF2-40B4-BE49-F238E27FC236}">
                <a16:creationId xmlns:a16="http://schemas.microsoft.com/office/drawing/2014/main" id="{C6817FE3-B1E4-9229-3570-DA5782964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" y="2140076"/>
            <a:ext cx="1988146" cy="29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6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8B0BF-3A83-EB1E-B9FA-5375E4AC2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2940D-8555-2338-EEA7-087B6F1E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Interface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9E7DEF6-C56B-76C9-A383-4DBE49FAA3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91E8FAC0-A686-1380-B837-642414499F66}"/>
              </a:ext>
            </a:extLst>
          </p:cNvPr>
          <p:cNvSpPr txBox="1">
            <a:spLocks/>
          </p:cNvSpPr>
          <p:nvPr/>
        </p:nvSpPr>
        <p:spPr>
          <a:xfrm>
            <a:off x="376800" y="1543988"/>
            <a:ext cx="10670950" cy="4354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 dirty="0"/>
              <a:t>Préférer plusieurs interfaces spécifiques plutôt qu’une seule générale.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Permet d’éviter de donner des comportements à une classe qu’elle n’utilise pas ou qui ne sont pas cohérent avec son rôle.</a:t>
            </a:r>
          </a:p>
          <a:p>
            <a:pPr>
              <a:buFontTx/>
              <a:buChar char="-"/>
            </a:pPr>
            <a:r>
              <a:rPr lang="fr-FR" dirty="0"/>
              <a:t>Diminution du couplage, si l’interface doit changer pour les besoins d’une implémentation, elle n’entraîne pas de modification pour les autres.</a:t>
            </a:r>
          </a:p>
          <a:p>
            <a:pPr>
              <a:buFontTx/>
              <a:buChar char="-"/>
            </a:pPr>
            <a:r>
              <a:rPr lang="fr-FR" dirty="0"/>
              <a:t>Plus facile à tester</a:t>
            </a:r>
          </a:p>
          <a:p>
            <a:pPr>
              <a:buFontTx/>
              <a:buChar char="-"/>
            </a:pPr>
            <a:r>
              <a:rPr lang="fr-FR" dirty="0"/>
              <a:t>Plus de clarté sur les dépendances</a:t>
            </a:r>
          </a:p>
          <a:p>
            <a:pPr>
              <a:buFontTx/>
              <a:buChar char="-"/>
            </a:pPr>
            <a:r>
              <a:rPr lang="fr-FR" dirty="0"/>
              <a:t>Évite les </a:t>
            </a:r>
            <a:r>
              <a:rPr lang="fr-FR" dirty="0" err="1"/>
              <a:t>NotImplementedException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Permet de grouper par comportement (</a:t>
            </a:r>
            <a:r>
              <a:rPr lang="fr-FR" dirty="0" err="1"/>
              <a:t>OfType</a:t>
            </a:r>
            <a:r>
              <a:rPr lang="fr-FR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60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83AA0-E3E0-44D4-638C-7790B1E38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04E8F-AD5C-FA8E-7312-C5A27358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 – Interface </a:t>
            </a:r>
            <a:r>
              <a:rPr lang="fr-FR" dirty="0" err="1"/>
              <a:t>segregation</a:t>
            </a:r>
            <a:r>
              <a:rPr lang="fr-FR" dirty="0"/>
              <a:t>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93739A6-2EA5-A51E-D896-75D764724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B95AD141-78BA-512C-BABC-D4C72870B1DD}"/>
              </a:ext>
            </a:extLst>
          </p:cNvPr>
          <p:cNvSpPr txBox="1">
            <a:spLocks/>
          </p:cNvSpPr>
          <p:nvPr/>
        </p:nvSpPr>
        <p:spPr>
          <a:xfrm>
            <a:off x="2768600" y="1543987"/>
            <a:ext cx="8661400" cy="43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/>
              <a:t>Interface avec trop de méthodes (plus de 5-6)</a:t>
            </a:r>
          </a:p>
          <a:p>
            <a:pPr>
              <a:buFontTx/>
              <a:buChar char="-"/>
            </a:pPr>
            <a:r>
              <a:rPr lang="fr-FR" dirty="0"/>
              <a:t>Classe qui implémente avec </a:t>
            </a:r>
            <a:r>
              <a:rPr lang="fr-FR" dirty="0" err="1"/>
              <a:t>NotImplementedException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Nom trop générique (</a:t>
            </a:r>
            <a:r>
              <a:rPr lang="fr-FR" dirty="0" err="1"/>
              <a:t>IManager</a:t>
            </a:r>
            <a:r>
              <a:rPr lang="fr-FR" dirty="0"/>
              <a:t>, </a:t>
            </a:r>
            <a:r>
              <a:rPr lang="fr-FR" dirty="0" err="1"/>
              <a:t>IHelper</a:t>
            </a:r>
            <a:r>
              <a:rPr lang="fr-FR" dirty="0"/>
              <a:t>, …)</a:t>
            </a:r>
          </a:p>
          <a:p>
            <a:pPr>
              <a:buFontTx/>
              <a:buChar char="-"/>
            </a:pPr>
            <a:r>
              <a:rPr lang="fr-FR" dirty="0"/>
              <a:t>Méthodes qui n’ont rien à voir entre elles.</a:t>
            </a:r>
          </a:p>
          <a:p>
            <a:pPr>
              <a:buFontTx/>
              <a:buChar char="-"/>
            </a:pPr>
            <a:r>
              <a:rPr lang="fr-FR" dirty="0"/>
              <a:t>Interfaces qui changent souvent</a:t>
            </a:r>
          </a:p>
          <a:p>
            <a:pPr>
              <a:buFontTx/>
              <a:buChar char="-"/>
            </a:pPr>
            <a:r>
              <a:rPr lang="fr-FR" dirty="0"/>
              <a:t>Classes forcées d’implémenter des comportements qu’elles n’utilisent pas.</a:t>
            </a:r>
          </a:p>
        </p:txBody>
      </p:sp>
      <p:pic>
        <p:nvPicPr>
          <p:cNvPr id="4" name="Image 3" descr="Une image contenant drapeau, personne&#10;&#10;Le contenu généré par l’IA peut être incorrect.">
            <a:extLst>
              <a:ext uri="{FF2B5EF4-FFF2-40B4-BE49-F238E27FC236}">
                <a16:creationId xmlns:a16="http://schemas.microsoft.com/office/drawing/2014/main" id="{E4FFDECD-5099-9135-C03C-16DA6DB4B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" y="2140076"/>
            <a:ext cx="1988146" cy="29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5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6B4CD-AA41-A1D4-4FAA-A95ECAA6F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8F34E-5FE7-5766-F55B-0DEB1CE7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 – </a:t>
            </a:r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3F6E7F5-696B-D9CB-7AB3-37C48A40A0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63B8DA6D-005E-FB12-B59C-33599EB3A1D9}"/>
              </a:ext>
            </a:extLst>
          </p:cNvPr>
          <p:cNvSpPr txBox="1">
            <a:spLocks/>
          </p:cNvSpPr>
          <p:nvPr/>
        </p:nvSpPr>
        <p:spPr>
          <a:xfrm>
            <a:off x="376800" y="1543988"/>
            <a:ext cx="10670950" cy="43549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Les modules de haut niveau ne doivent pas dépendre des modules de bas niveau.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En d'autres termes la partie métier doit utiliser des abstractions.</a:t>
            </a:r>
          </a:p>
          <a:p>
            <a:pPr>
              <a:buFontTx/>
              <a:buChar char="-"/>
            </a:pPr>
            <a:r>
              <a:rPr lang="fr-FR" dirty="0"/>
              <a:t>Diminution du couplage </a:t>
            </a:r>
          </a:p>
          <a:p>
            <a:pPr>
              <a:buFontTx/>
              <a:buChar char="-"/>
            </a:pPr>
            <a:r>
              <a:rPr lang="fr-FR" dirty="0"/>
              <a:t>Encapsulation (l’implémentation peut être changée sans impacter le code métier)</a:t>
            </a:r>
          </a:p>
          <a:p>
            <a:pPr>
              <a:buFontTx/>
              <a:buChar char="-"/>
            </a:pPr>
            <a:r>
              <a:rPr lang="fr-FR" dirty="0"/>
              <a:t>Facilité de test (implémentation de test)</a:t>
            </a:r>
          </a:p>
          <a:p>
            <a:pPr>
              <a:buFontTx/>
              <a:buChar char="-"/>
            </a:pPr>
            <a:r>
              <a:rPr lang="fr-FR" dirty="0"/>
              <a:t>Facilite les changements de technologie.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195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84257-E6BD-6F00-A384-CA76ACB47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C024D2-1C0D-6547-5875-1842C197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 – </a:t>
            </a:r>
            <a:r>
              <a:rPr lang="fr-FR" dirty="0" err="1"/>
              <a:t>Dependency</a:t>
            </a:r>
            <a:r>
              <a:rPr lang="fr-FR" dirty="0"/>
              <a:t> Inversion </a:t>
            </a:r>
            <a:r>
              <a:rPr lang="fr-FR" dirty="0" err="1"/>
              <a:t>principle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4E6AA76-4556-4D9F-C9C1-BD6B6BE42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48B9FC6F-C622-6658-1AA7-DB431595A779}"/>
              </a:ext>
            </a:extLst>
          </p:cNvPr>
          <p:cNvSpPr txBox="1">
            <a:spLocks/>
          </p:cNvSpPr>
          <p:nvPr/>
        </p:nvSpPr>
        <p:spPr>
          <a:xfrm>
            <a:off x="2768600" y="1543987"/>
            <a:ext cx="8661400" cy="43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Code métier qui dépend d’un type concret</a:t>
            </a:r>
          </a:p>
          <a:p>
            <a:pPr>
              <a:buFontTx/>
              <a:buChar char="-"/>
            </a:pPr>
            <a:r>
              <a:rPr lang="fr-FR" dirty="0" err="1"/>
              <a:t>Using</a:t>
            </a:r>
            <a:r>
              <a:rPr lang="fr-FR" dirty="0"/>
              <a:t> de </a:t>
            </a:r>
            <a:r>
              <a:rPr lang="fr-FR" dirty="0" err="1"/>
              <a:t>libs</a:t>
            </a:r>
            <a:r>
              <a:rPr lang="fr-FR" dirty="0"/>
              <a:t> externes dans la couche métier</a:t>
            </a:r>
          </a:p>
          <a:p>
            <a:pPr>
              <a:buFontTx/>
              <a:buChar char="-"/>
            </a:pPr>
            <a:r>
              <a:rPr lang="fr-FR" dirty="0"/>
              <a:t>Objet technique dans la logique métier</a:t>
            </a:r>
          </a:p>
          <a:p>
            <a:pPr>
              <a:buFontTx/>
              <a:buChar char="-"/>
            </a:pPr>
            <a:r>
              <a:rPr lang="fr-FR" dirty="0"/>
              <a:t>Impossible de tester sans vrai BDD ou API</a:t>
            </a:r>
          </a:p>
          <a:p>
            <a:pPr>
              <a:buFontTx/>
              <a:buChar char="-"/>
            </a:pPr>
            <a:r>
              <a:rPr lang="fr-FR" dirty="0"/>
              <a:t>Couplage fort avec des technos spécifiques</a:t>
            </a:r>
          </a:p>
        </p:txBody>
      </p:sp>
      <p:pic>
        <p:nvPicPr>
          <p:cNvPr id="4" name="Image 3" descr="Une image contenant drapeau, personne&#10;&#10;Le contenu généré par l’IA peut être incorrect.">
            <a:extLst>
              <a:ext uri="{FF2B5EF4-FFF2-40B4-BE49-F238E27FC236}">
                <a16:creationId xmlns:a16="http://schemas.microsoft.com/office/drawing/2014/main" id="{C1C7B4DB-62DB-1A0F-6F95-5DC7860C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0" y="2140076"/>
            <a:ext cx="1988146" cy="297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3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8C8F7-6111-B603-DD23-8E4ECF891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DRY (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4BE134-D4BC-D907-E8CF-1996C1A8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0" y="1554406"/>
            <a:ext cx="10670950" cy="4344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Ce n’est pas simplement ne pas se répéter.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Une information ne doit avoir qu’une et une seule source, une </a:t>
            </a:r>
            <a:r>
              <a:rPr lang="fr-FR" b="1" dirty="0"/>
              <a:t>seule vérité.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C’est-à-dire que si une règle métier change, ce changement ne doit appliquer qu’à un seul endroit.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BF657B1-F62F-9CCC-7981-5C7BE00E7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831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F3C55-5C99-9A0C-546B-239E9ED24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50E62-AB6C-E29A-1518-6BD4AA9F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66C8A67-86F2-448F-28CE-A1968F790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E89A9A75-C945-45DA-F6D3-3E5AED9A1D84}"/>
              </a:ext>
            </a:extLst>
          </p:cNvPr>
          <p:cNvSpPr txBox="1">
            <a:spLocks/>
          </p:cNvSpPr>
          <p:nvPr/>
        </p:nvSpPr>
        <p:spPr>
          <a:xfrm>
            <a:off x="759049" y="1543987"/>
            <a:ext cx="10670951" cy="43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SOLID est une boîte à outils pour identifier des futurs problèmes de design.</a:t>
            </a:r>
          </a:p>
          <a:p>
            <a:pPr marL="0" indent="0">
              <a:buNone/>
            </a:pPr>
            <a:r>
              <a:rPr lang="fr-FR" dirty="0"/>
              <a:t>S : Une classe, une méthode = une responsabilité</a:t>
            </a:r>
          </a:p>
          <a:p>
            <a:pPr marL="0" indent="0">
              <a:buNone/>
            </a:pPr>
            <a:r>
              <a:rPr lang="fr-FR" dirty="0"/>
              <a:t>O : Étendre sans modifier</a:t>
            </a:r>
          </a:p>
          <a:p>
            <a:pPr marL="0" indent="0">
              <a:buNone/>
            </a:pPr>
            <a:r>
              <a:rPr lang="fr-FR" dirty="0"/>
              <a:t>L :  Respecter les contrats d’héritage</a:t>
            </a:r>
          </a:p>
          <a:p>
            <a:pPr marL="0" indent="0">
              <a:buNone/>
            </a:pPr>
            <a:r>
              <a:rPr lang="fr-FR" dirty="0"/>
              <a:t>I : Interfaces spécialisées</a:t>
            </a:r>
          </a:p>
          <a:p>
            <a:pPr marL="0" indent="0">
              <a:buNone/>
            </a:pPr>
            <a:r>
              <a:rPr lang="fr-FR" dirty="0"/>
              <a:t>D : Dépendre d’abstraction</a:t>
            </a:r>
          </a:p>
        </p:txBody>
      </p:sp>
    </p:spTree>
    <p:extLst>
      <p:ext uri="{BB962C8B-B14F-4D97-AF65-F5344CB8AC3E}">
        <p14:creationId xmlns:p14="http://schemas.microsoft.com/office/powerpoint/2010/main" val="377093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106FC-67E0-B44B-C628-BADD5CBBF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5AB01-9666-BEBE-C53E-91B5E4DD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1C4A55C-014B-9DD3-C83C-AF7C1111E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FD871BCA-3723-F619-CF97-81939AACFEB2}"/>
              </a:ext>
            </a:extLst>
          </p:cNvPr>
          <p:cNvSpPr txBox="1">
            <a:spLocks/>
          </p:cNvSpPr>
          <p:nvPr/>
        </p:nvSpPr>
        <p:spPr>
          <a:xfrm>
            <a:off x="759049" y="1543987"/>
            <a:ext cx="10670951" cy="4354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Voir les design patterns : </a:t>
            </a:r>
            <a:r>
              <a:rPr lang="fr-FR" dirty="0">
                <a:hlinkClick r:id="rId3"/>
              </a:rPr>
              <a:t>https://refactoring.guru/design-patterns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23 patterns répartis en 3 familles (construction, structure, comportement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À retenir :</a:t>
            </a:r>
          </a:p>
          <a:p>
            <a:pPr>
              <a:buFontTx/>
              <a:buChar char="-"/>
            </a:pPr>
            <a:r>
              <a:rPr lang="fr-FR" dirty="0"/>
              <a:t>SOLID est un guide, pas des règles absolues</a:t>
            </a:r>
          </a:p>
          <a:p>
            <a:pPr>
              <a:buFontTx/>
              <a:buChar char="-"/>
            </a:pPr>
            <a:r>
              <a:rPr lang="fr-FR"/>
              <a:t>À </a:t>
            </a:r>
            <a:r>
              <a:rPr lang="fr-FR" dirty="0"/>
              <a:t>appliquer progressivement</a:t>
            </a:r>
          </a:p>
          <a:p>
            <a:pPr>
              <a:buFontTx/>
              <a:buChar char="-"/>
            </a:pPr>
            <a:r>
              <a:rPr lang="fr-FR" dirty="0"/>
              <a:t>Objectif =&gt; code plus </a:t>
            </a:r>
            <a:r>
              <a:rPr lang="fr-FR" b="1" dirty="0"/>
              <a:t>maintenable</a:t>
            </a:r>
            <a:r>
              <a:rPr lang="fr-FR" dirty="0"/>
              <a:t> et </a:t>
            </a:r>
            <a:r>
              <a:rPr lang="fr-FR" b="1" dirty="0"/>
              <a:t>évolutif</a:t>
            </a:r>
          </a:p>
        </p:txBody>
      </p:sp>
    </p:spTree>
    <p:extLst>
      <p:ext uri="{BB962C8B-B14F-4D97-AF65-F5344CB8AC3E}">
        <p14:creationId xmlns:p14="http://schemas.microsoft.com/office/powerpoint/2010/main" val="386875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54167-3E9E-888E-1256-71851A044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65E1B-2A25-2E76-9BEC-F9520C21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DRY (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yourself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33CA56-7B0E-558D-7325-1045886D7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0" y="1554406"/>
            <a:ext cx="10670950" cy="43445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Comment ?</a:t>
            </a:r>
          </a:p>
          <a:p>
            <a:pPr>
              <a:buFontTx/>
              <a:buChar char="-"/>
            </a:pPr>
            <a:r>
              <a:rPr lang="fr-FR" dirty="0"/>
              <a:t>En mutualisant notre code.</a:t>
            </a:r>
          </a:p>
          <a:p>
            <a:pPr>
              <a:buFontTx/>
              <a:buChar char="-"/>
            </a:pPr>
            <a:r>
              <a:rPr lang="fr-FR" dirty="0"/>
              <a:t>Utiliser les concepts de la POO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Intérêt :</a:t>
            </a:r>
          </a:p>
          <a:p>
            <a:pPr>
              <a:buFontTx/>
              <a:buChar char="-"/>
            </a:pPr>
            <a:r>
              <a:rPr lang="fr-FR" dirty="0"/>
              <a:t>Plus de lisibilité</a:t>
            </a:r>
          </a:p>
          <a:p>
            <a:pPr>
              <a:buFontTx/>
              <a:buChar char="-"/>
            </a:pPr>
            <a:r>
              <a:rPr lang="fr-FR" dirty="0"/>
              <a:t>Plus maintenable</a:t>
            </a:r>
          </a:p>
          <a:p>
            <a:pPr>
              <a:buFontTx/>
              <a:buChar char="-"/>
            </a:pPr>
            <a:r>
              <a:rPr lang="fr-FR" dirty="0"/>
              <a:t>Évite les erreurs de recopie</a:t>
            </a:r>
          </a:p>
          <a:p>
            <a:pPr>
              <a:buFontTx/>
              <a:buChar char="-"/>
            </a:pPr>
            <a:r>
              <a:rPr lang="fr-FR" dirty="0"/>
              <a:t>Évite les oublis </a:t>
            </a:r>
          </a:p>
          <a:p>
            <a:pPr>
              <a:buFontTx/>
              <a:buChar char="-"/>
            </a:pPr>
            <a:r>
              <a:rPr lang="fr-FR" dirty="0"/>
              <a:t>Réduction du temps de développement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A6C9D20-5B40-C1CB-A558-9D0808C6C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12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0257D-3148-4AE9-A702-64E892FF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B8E63-2F73-C331-99E2-3C7E51C0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KISS (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simple </a:t>
            </a:r>
            <a:r>
              <a:rPr lang="fr-FR" dirty="0" err="1"/>
              <a:t>stupid</a:t>
            </a:r>
            <a:r>
              <a:rPr lang="fr-FR" dirty="0"/>
              <a:t>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0E3895-6691-E00D-C218-A5EA558D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800" y="1554406"/>
            <a:ext cx="10670950" cy="434450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dirty="0"/>
              <a:t>Garder le code le plus simple possible</a:t>
            </a:r>
          </a:p>
          <a:p>
            <a:pPr>
              <a:buFontTx/>
              <a:buChar char="-"/>
            </a:pPr>
            <a:r>
              <a:rPr lang="fr-FR" dirty="0"/>
              <a:t>Éviter la sur-ingénierie</a:t>
            </a:r>
          </a:p>
          <a:p>
            <a:pPr>
              <a:buFontTx/>
              <a:buChar char="-"/>
            </a:pPr>
            <a:r>
              <a:rPr lang="fr-FR" dirty="0"/>
              <a:t>Aller toujours vers la solution la plus directe</a:t>
            </a:r>
          </a:p>
          <a:p>
            <a:pPr>
              <a:buFontTx/>
              <a:buChar char="-"/>
            </a:pPr>
            <a:r>
              <a:rPr lang="fr-FR" dirty="0"/>
              <a:t>Choisir la lisibilité plutôt que la performance prématurée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L’objectif à atteindre : </a:t>
            </a:r>
          </a:p>
          <a:p>
            <a:pPr marL="0" indent="0">
              <a:buNone/>
            </a:pPr>
            <a:r>
              <a:rPr lang="fr-FR" b="1" dirty="0"/>
              <a:t>Rendre l’intention du code compréhensible rapidement.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BF2DA37-AA02-993B-88AC-B9AD2F8AB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10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6B347-8EA1-F35D-D3C4-F5691593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355F7-B792-3266-02B1-EA028D71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KISS (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simple </a:t>
            </a:r>
            <a:r>
              <a:rPr lang="fr-FR" dirty="0" err="1"/>
              <a:t>stupid</a:t>
            </a:r>
            <a:r>
              <a:rPr lang="fr-FR" dirty="0"/>
              <a:t>)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3E3BCA6-34E8-7282-3C3D-5B9A2B239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7886EFB-AD6C-8B15-5FC0-10C1258B6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6625947-A146-093C-1427-E196925C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94" y="1766012"/>
            <a:ext cx="7024210" cy="19453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CA9643F-53DE-BB67-40D5-263A0A6C7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968" y="4016097"/>
            <a:ext cx="3735350" cy="1415680"/>
          </a:xfrm>
          <a:prstGeom prst="rect">
            <a:avLst/>
          </a:prstGeom>
        </p:spPr>
      </p:pic>
      <p:sp>
        <p:nvSpPr>
          <p:cNvPr id="14" name="Flèche : angle droit 13">
            <a:extLst>
              <a:ext uri="{FF2B5EF4-FFF2-40B4-BE49-F238E27FC236}">
                <a16:creationId xmlns:a16="http://schemas.microsoft.com/office/drawing/2014/main" id="{53A61657-1310-A116-C8AF-BA076C40A176}"/>
              </a:ext>
            </a:extLst>
          </p:cNvPr>
          <p:cNvSpPr/>
          <p:nvPr/>
        </p:nvSpPr>
        <p:spPr>
          <a:xfrm rot="5400000">
            <a:off x="4648654" y="4145426"/>
            <a:ext cx="741557" cy="84749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58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637C6-ABA2-54D6-D6B9-E20A75EEA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BB612-80A0-C02A-2F36-420EC474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YAGNI (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ain’t</a:t>
            </a:r>
            <a:r>
              <a:rPr lang="fr-FR" dirty="0"/>
              <a:t> </a:t>
            </a:r>
            <a:r>
              <a:rPr lang="fr-FR" dirty="0" err="1"/>
              <a:t>gonna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)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73EC9A7-6161-B71A-25F8-E1E6A60C2C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42D1BF5-DF51-DFDF-D022-607A389B9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r>
              <a:rPr lang="fr-FR" b="1" dirty="0"/>
              <a:t>Vous n’en aurez pas besoin !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Pourquoi ?</a:t>
            </a:r>
          </a:p>
          <a:p>
            <a:pPr>
              <a:buFontTx/>
              <a:buChar char="-"/>
            </a:pPr>
            <a:r>
              <a:rPr lang="fr-FR" dirty="0"/>
              <a:t>Temps de développement, de test, de documentation.</a:t>
            </a:r>
          </a:p>
          <a:p>
            <a:pPr>
              <a:buFontTx/>
              <a:buChar char="-"/>
            </a:pPr>
            <a:r>
              <a:rPr lang="fr-FR" dirty="0"/>
              <a:t>Surface de bug plus importante.</a:t>
            </a:r>
          </a:p>
          <a:p>
            <a:pPr>
              <a:buFontTx/>
              <a:buChar char="-"/>
            </a:pPr>
            <a:r>
              <a:rPr lang="fr-FR" dirty="0"/>
              <a:t>Plus de code à maintenir.</a:t>
            </a:r>
          </a:p>
          <a:p>
            <a:pPr>
              <a:buFontTx/>
              <a:buChar char="-"/>
            </a:pPr>
            <a:r>
              <a:rPr lang="fr-FR" dirty="0"/>
              <a:t>Une fonctionnalité mal définie va rarement correspondre au vrai besoin.</a:t>
            </a:r>
          </a:p>
        </p:txBody>
      </p:sp>
    </p:spTree>
    <p:extLst>
      <p:ext uri="{BB962C8B-B14F-4D97-AF65-F5344CB8AC3E}">
        <p14:creationId xmlns:p14="http://schemas.microsoft.com/office/powerpoint/2010/main" val="755882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02DD9-2623-9838-CB06-DA4BFDFE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22254-8FC3-4C20-B575-E5C97281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SOLID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6D8A20C-24FB-A4EE-6175-9A2F97369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9CE7D1F-294D-5B3D-B072-26DDEA88E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Dans les années 70 – 80 avec des systèmes informatiques en complexité croissante, on a commencé à avoir les premiers problèmes de code difficilement maintenable.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fameuse base de code qui grossit et devient ingérable.</a:t>
            </a:r>
          </a:p>
          <a:p>
            <a:pPr marL="0" indent="0">
              <a:buNone/>
            </a:pPr>
            <a:r>
              <a:rPr lang="fr-FR" dirty="0"/>
              <a:t>C’est dans ces années que les fondements des principes </a:t>
            </a:r>
            <a:r>
              <a:rPr lang="fr-FR" b="1" dirty="0"/>
              <a:t>SOLID</a:t>
            </a:r>
            <a:r>
              <a:rPr lang="fr-FR" dirty="0"/>
              <a:t> sont apparus et qui seront popularisé plus tard par Robert C. Martin.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7836DA-597C-D3CB-5636-C0F656935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272" y="4735399"/>
            <a:ext cx="2222628" cy="197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3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4C0A6-3269-0D5A-D6A7-2B1A0FB81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597AA-6DE7-D543-A617-9CC21EF2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SOLID – avant de commencer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D2CBC84-EEA3-2CF0-08CB-2718CD6C6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0F20E1D-A5CA-CED9-98E2-CFA96525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Développeur  = être </a:t>
            </a:r>
            <a:r>
              <a:rPr lang="fr-FR" b="1" dirty="0"/>
              <a:t>pragmatique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Les principes SOLID donnent une direction pour nous aider à concevoir un code plus maintenable.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Il n’est pas toujours possible ni souhaitable de toujours les appliquer à 100%.</a:t>
            </a:r>
          </a:p>
        </p:txBody>
      </p:sp>
    </p:spTree>
    <p:extLst>
      <p:ext uri="{BB962C8B-B14F-4D97-AF65-F5344CB8AC3E}">
        <p14:creationId xmlns:p14="http://schemas.microsoft.com/office/powerpoint/2010/main" val="648733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F4D4E-4F17-E2F2-3380-62489A74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7B2E9B-C31B-C70F-3DAA-9D5066E1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SOLID – avant de commencer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444F1A-1285-7216-BB19-1B8CEF759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Espace réservé du contenu 14">
            <a:extLst>
              <a:ext uri="{FF2B5EF4-FFF2-40B4-BE49-F238E27FC236}">
                <a16:creationId xmlns:a16="http://schemas.microsoft.com/office/drawing/2014/main" id="{49906764-D0CC-DBCF-874A-4ACB7FE6D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2004" y="1543987"/>
            <a:ext cx="5232294" cy="1467731"/>
          </a:xfrm>
          <a:prstGeom prst="rect">
            <a:avLst/>
          </a:prstGeom>
        </p:spPr>
      </p:pic>
      <p:sp>
        <p:nvSpPr>
          <p:cNvPr id="16" name="Espace réservé du contenu 7">
            <a:extLst>
              <a:ext uri="{FF2B5EF4-FFF2-40B4-BE49-F238E27FC236}">
                <a16:creationId xmlns:a16="http://schemas.microsoft.com/office/drawing/2014/main" id="{D8CED019-28B8-7644-8ECE-3CA52129609C}"/>
              </a:ext>
            </a:extLst>
          </p:cNvPr>
          <p:cNvSpPr txBox="1">
            <a:spLocks/>
          </p:cNvSpPr>
          <p:nvPr/>
        </p:nvSpPr>
        <p:spPr>
          <a:xfrm>
            <a:off x="376800" y="3011718"/>
            <a:ext cx="10670950" cy="28871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2183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On va doser ces cureurs en fonction :</a:t>
            </a:r>
          </a:p>
          <a:p>
            <a:pPr>
              <a:buFontTx/>
              <a:buChar char="-"/>
            </a:pPr>
            <a:r>
              <a:rPr lang="fr-FR" dirty="0"/>
              <a:t>La complexité du projet</a:t>
            </a:r>
          </a:p>
          <a:p>
            <a:pPr>
              <a:buFontTx/>
              <a:buChar char="-"/>
            </a:pPr>
            <a:r>
              <a:rPr lang="fr-FR" dirty="0"/>
              <a:t>La durée de vie </a:t>
            </a:r>
          </a:p>
          <a:p>
            <a:pPr>
              <a:buFontTx/>
              <a:buChar char="-"/>
            </a:pPr>
            <a:r>
              <a:rPr lang="fr-FR" dirty="0"/>
              <a:t> Les délais</a:t>
            </a:r>
          </a:p>
          <a:p>
            <a:pPr>
              <a:buFontTx/>
              <a:buChar char="-"/>
            </a:pPr>
            <a:r>
              <a:rPr lang="fr-FR" dirty="0"/>
              <a:t>Le niveau technique de l’équipe</a:t>
            </a:r>
          </a:p>
          <a:p>
            <a:pPr>
              <a:buFontTx/>
              <a:buChar char="-"/>
            </a:pPr>
            <a:r>
              <a:rPr lang="fr-FR" dirty="0"/>
              <a:t>Code </a:t>
            </a:r>
            <a:r>
              <a:rPr lang="fr-FR" dirty="0" err="1"/>
              <a:t>legacy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Framework</a:t>
            </a:r>
          </a:p>
        </p:txBody>
      </p:sp>
    </p:spTree>
    <p:extLst>
      <p:ext uri="{BB962C8B-B14F-4D97-AF65-F5344CB8AC3E}">
        <p14:creationId xmlns:p14="http://schemas.microsoft.com/office/powerpoint/2010/main" val="514655137"/>
      </p:ext>
    </p:extLst>
  </p:cSld>
  <p:clrMapOvr>
    <a:masterClrMapping/>
  </p:clrMapOvr>
</p:sld>
</file>

<file path=ppt/theme/theme1.xml><?xml version="1.0" encoding="utf-8"?>
<a:theme xmlns:a="http://schemas.openxmlformats.org/drawingml/2006/main" name="Diapositives Trace Softwa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7655e39-379e-4e9d-9bd4-00e0d5dac2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8AF291C44EDD4E811A0150F24F4060" ma:contentTypeVersion="15" ma:contentTypeDescription="Crée un document." ma:contentTypeScope="" ma:versionID="f3f284a465520bdc466669796df5dded">
  <xsd:schema xmlns:xsd="http://www.w3.org/2001/XMLSchema" xmlns:xs="http://www.w3.org/2001/XMLSchema" xmlns:p="http://schemas.microsoft.com/office/2006/metadata/properties" xmlns:ns3="47655e39-379e-4e9d-9bd4-00e0d5dac2b0" xmlns:ns4="f853cd7c-77aa-46ce-ba13-85e69f35484e" targetNamespace="http://schemas.microsoft.com/office/2006/metadata/properties" ma:root="true" ma:fieldsID="544fb33ad878662da9b853dc0ebb5651" ns3:_="" ns4:_="">
    <xsd:import namespace="47655e39-379e-4e9d-9bd4-00e0d5dac2b0"/>
    <xsd:import namespace="f853cd7c-77aa-46ce-ba13-85e69f3548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55e39-379e-4e9d-9bd4-00e0d5dac2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3cd7c-77aa-46ce-ba13-85e69f3548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71AE79-0143-421A-936C-47AB40363C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4D60F-7429-4E43-8B50-90EA0C21D0F7}">
  <ds:schemaRefs>
    <ds:schemaRef ds:uri="http://purl.org/dc/terms/"/>
    <ds:schemaRef ds:uri="http://purl.org/dc/elements/1.1/"/>
    <ds:schemaRef ds:uri="http://schemas.microsoft.com/office/2006/documentManagement/types"/>
    <ds:schemaRef ds:uri="47655e39-379e-4e9d-9bd4-00e0d5dac2b0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f853cd7c-77aa-46ce-ba13-85e69f35484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8F88ACE-3321-4E5B-B248-7029F3B22A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655e39-379e-4e9d-9bd4-00e0d5dac2b0"/>
    <ds:schemaRef ds:uri="f853cd7c-77aa-46ce-ba13-85e69f354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967</Words>
  <Application>Microsoft Office PowerPoint</Application>
  <PresentationFormat>Grand écran</PresentationFormat>
  <Paragraphs>172</Paragraphs>
  <Slides>21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Aptos</vt:lpstr>
      <vt:lpstr>Arial</vt:lpstr>
      <vt:lpstr>Century Gothic</vt:lpstr>
      <vt:lpstr>Diapositives Trace Software</vt:lpstr>
      <vt:lpstr>Un code plus maintenable avec  DRY, KISS, YAGNI, SOLID</vt:lpstr>
      <vt:lpstr>DRY (don’t repeat yourself)</vt:lpstr>
      <vt:lpstr>DRY (don’t repeat yourself)</vt:lpstr>
      <vt:lpstr>KISS (keep it simple stupid)</vt:lpstr>
      <vt:lpstr>KISS (keep it simple stupid)</vt:lpstr>
      <vt:lpstr>YAGNI (you ain’t gonna need it)</vt:lpstr>
      <vt:lpstr>SOLID</vt:lpstr>
      <vt:lpstr>SOLID – avant de commencer</vt:lpstr>
      <vt:lpstr>SOLID – avant de commencer</vt:lpstr>
      <vt:lpstr>S – Single responsability principle</vt:lpstr>
      <vt:lpstr>S – Single responsability principle</vt:lpstr>
      <vt:lpstr>O – Open / closed principle</vt:lpstr>
      <vt:lpstr>O – Open / closed principle</vt:lpstr>
      <vt:lpstr>L – Liskov substitution principle</vt:lpstr>
      <vt:lpstr>L – Liskov substitution principle</vt:lpstr>
      <vt:lpstr>I – Interface segregation principle</vt:lpstr>
      <vt:lpstr>I – Interface segregation principle</vt:lpstr>
      <vt:lpstr>D – Dependency Inversion principle</vt:lpstr>
      <vt:lpstr>D – Dependency Inversion principle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Isaac</dc:creator>
  <cp:lastModifiedBy>Nicolas LAIR</cp:lastModifiedBy>
  <cp:revision>41</cp:revision>
  <dcterms:created xsi:type="dcterms:W3CDTF">2024-01-11T12:56:35Z</dcterms:created>
  <dcterms:modified xsi:type="dcterms:W3CDTF">2025-09-02T07:13:31Z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0x010100288AF291C44EDD4E811A0150F24F4060</vt:lpwstr>
  </property>
  <property fmtid="{D5CDD505-2E9C-101B-9397-08002B2CF9AE}" pid="3" name="MediaServiceImageTags">
    <vt:lpwstr/>
  </property>
</Properties>
</file>