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3f03a3a0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3f03a3a0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3f03a3a0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3f03a3a0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3f03a3a0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3f03a3a0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3f03a3a0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3f03a3a0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3f03a3a0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3f03a3a0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3f03a3a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3f03a3a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3f03a3a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3f03a3a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3f03a3a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3f03a3a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3f03a3a0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3f03a3a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3f03a3a0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3f03a3a0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3f03a3a0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3f03a3a0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3f03a3a0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3f03a3a0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3f03a3a0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3f03a3a0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pple.com/documentation/swift/subst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swift.org/swift-book/LanguageGuide/BasicOperators.html#ID70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string at index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To remove a single character from a string at a specified index, use the 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remove(at:)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method, and to remove a substring at a specified range, use the 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removeSubrange(_:)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method: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endIndex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welcome now equals "hello there"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endIndex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offsetBy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1C00C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-6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)..&lt;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endIndex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removeSubrange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welcome now equals "hello"</a:t>
            </a:r>
            <a:endParaRPr sz="1200">
              <a:solidFill>
                <a:srgbClr val="0074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en" sz="3400">
                <a:solidFill>
                  <a:srgbClr val="333333"/>
                </a:solidFill>
                <a:highlight>
                  <a:srgbClr val="FFFFFF"/>
                </a:highlight>
              </a:rPr>
              <a:t>Substrings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</a:rPr>
              <a:t>When you get a substring from a string—for example, using a subscript or a method like </a:t>
            </a:r>
            <a:r>
              <a:rPr lang="en" sz="19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prefix(_:)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</a:rPr>
              <a:t>—the result is an instance of </a:t>
            </a:r>
            <a:r>
              <a:rPr lang="en" sz="190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Substring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</a:rPr>
              <a:t>, not another string. Substrings in Swift have most of the same methods as strings, which means you can work with substrings the same way you work with strings</a:t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A0D91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900">
                <a:solidFill>
                  <a:srgbClr val="3F6E74"/>
                </a:solidFill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" sz="1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900">
                <a:solidFill>
                  <a:srgbClr val="C41A16"/>
                </a:solidFill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endParaRPr sz="1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A0D91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900">
                <a:solidFill>
                  <a:srgbClr val="3F6E74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1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900">
                <a:solidFill>
                  <a:srgbClr val="3F6E74"/>
                </a:solidFill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" sz="1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900">
                <a:solidFill>
                  <a:srgbClr val="3F6E74"/>
                </a:solidFill>
                <a:latin typeface="Courier New"/>
                <a:ea typeface="Courier New"/>
                <a:cs typeface="Courier New"/>
                <a:sym typeface="Courier New"/>
              </a:rPr>
              <a:t>firstIndex</a:t>
            </a:r>
            <a:r>
              <a:rPr lang="en" sz="1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900">
                <a:solidFill>
                  <a:srgbClr val="3F6E74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" sz="1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900">
                <a:solidFill>
                  <a:srgbClr val="C41A16"/>
                </a:solidFill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lang="en" sz="1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 ?? </a:t>
            </a:r>
            <a:r>
              <a:rPr lang="en" sz="1900">
                <a:solidFill>
                  <a:srgbClr val="3F6E74"/>
                </a:solidFill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" sz="1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900">
                <a:solidFill>
                  <a:srgbClr val="3F6E74"/>
                </a:solidFill>
                <a:latin typeface="Courier New"/>
                <a:ea typeface="Courier New"/>
                <a:cs typeface="Courier New"/>
                <a:sym typeface="Courier New"/>
              </a:rPr>
              <a:t>endIndex</a:t>
            </a:r>
            <a:endParaRPr sz="1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A0D91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900">
                <a:solidFill>
                  <a:srgbClr val="3F6E74"/>
                </a:solidFill>
                <a:latin typeface="Courier New"/>
                <a:ea typeface="Courier New"/>
                <a:cs typeface="Courier New"/>
                <a:sym typeface="Courier New"/>
              </a:rPr>
              <a:t>beginning</a:t>
            </a:r>
            <a:r>
              <a:rPr lang="en" sz="1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900">
                <a:solidFill>
                  <a:srgbClr val="3F6E74"/>
                </a:solidFill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" sz="1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[..&lt;</a:t>
            </a:r>
            <a:r>
              <a:rPr lang="en" sz="1900">
                <a:solidFill>
                  <a:srgbClr val="3F6E74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1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7400"/>
                </a:solidFill>
                <a:latin typeface="Courier New"/>
                <a:ea typeface="Courier New"/>
                <a:cs typeface="Courier New"/>
                <a:sym typeface="Courier New"/>
              </a:rPr>
              <a:t>// beginning is "Hello"</a:t>
            </a:r>
            <a:endParaRPr sz="1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en" sz="3400">
                <a:solidFill>
                  <a:srgbClr val="333333"/>
                </a:solidFill>
                <a:highlight>
                  <a:srgbClr val="FFFFFF"/>
                </a:highlight>
              </a:rPr>
              <a:t>Comparing Strings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Swift provides three ways to compare textual values: string and character equality, prefix equality, and suffix equality.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</a:rPr>
              <a:t>String and Character Equality</a:t>
            </a:r>
            <a:endParaRPr b="1"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String and character equality is checked with the “equal to” operator (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) and the “not equal to” operator (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), as described in </a:t>
            </a:r>
            <a:r>
              <a:rPr lang="en" sz="120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Comparison Operators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: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quotation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C41A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"We're a lot alike, you and I."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sameQuotation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C41A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"We're a lot alike, you and I."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quotation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sameQuotation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C41A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"These two strings are considered equal"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Prints "These two strings are considered equal"</a:t>
            </a:r>
            <a:endParaRPr sz="1200">
              <a:solidFill>
                <a:srgbClr val="0074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Prefix and Suffix Equality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To check whether a string has a particular string prefix or suffix, call the string’s 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hasPrefix(_:)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and 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hasSuffix(_:)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methods, both of which take a single argument of type 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and return a Boolean value.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A0D91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900">
                <a:solidFill>
                  <a:srgbClr val="3F6E74"/>
                </a:solidFill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" sz="1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900">
                <a:solidFill>
                  <a:srgbClr val="C41A16"/>
                </a:solidFill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endParaRPr sz="1900">
              <a:solidFill>
                <a:srgbClr val="C41A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1A16"/>
                </a:solidFill>
                <a:latin typeface="Courier New"/>
                <a:ea typeface="Courier New"/>
                <a:cs typeface="Courier New"/>
                <a:sym typeface="Courier New"/>
              </a:rPr>
              <a:t>greeting.hasPrefix(“Hello”) returns true</a:t>
            </a:r>
            <a:endParaRPr sz="1900">
              <a:solidFill>
                <a:srgbClr val="C41A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1A16"/>
                </a:solidFill>
                <a:latin typeface="Courier New"/>
                <a:ea typeface="Courier New"/>
                <a:cs typeface="Courier New"/>
                <a:sym typeface="Courier New"/>
              </a:rPr>
              <a:t>greeting.hasSuffix(“world!”) returns true</a:t>
            </a:r>
            <a:endParaRPr sz="1900">
              <a:solidFill>
                <a:srgbClr val="C41A1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8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Value and Reference Type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Swift types are of either Value or Reference type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Value Type: Creates a new instance or a copy of data when assigned to a variable or constant or when passed to a function.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Example: Numeric Type, String, Tuples etc.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Reference Type: Once initialized, uses a reference or pointer of the original data when assigned to a variable or constant or when passed to a function.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Example: Classes, Collection Type, Function Type etc.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8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String Type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String is an ordered set of characters. String literals enclose characters in double quotes.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Example: let greeting = "hello world"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Multiline String Literals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If you need a string that spans several lines, use a multiline string literal—a sequence of characters surrounded by three double quotation marks: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quotation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C41A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41A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White Rabbit put on his spectacles.  "Where shall I begin,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41A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please your Majesty?" he asked.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41A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>
              <a:solidFill>
                <a:srgbClr val="C41A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</a:rPr>
              <a:t>String Mutability</a:t>
            </a:r>
            <a:endParaRPr b="1" sz="22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You indicate whether a particular 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can be modified (or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</a:rPr>
              <a:t>mutated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) by assigning it to a variable (in which case it can be modified), or to a constant (in which case it can’t be modified):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variableString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C41A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"Horse"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variableString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" sz="1200">
                <a:solidFill>
                  <a:srgbClr val="C41A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and carriage"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variableString is now "Horse and carriage"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constantString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C41A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"Highlander"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constantString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" sz="1200">
                <a:solidFill>
                  <a:srgbClr val="C41A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and another Highlander"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this reports a compile-time error - a constant string cannot be modified</a:t>
            </a:r>
            <a:endParaRPr sz="1200">
              <a:solidFill>
                <a:srgbClr val="0074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333333"/>
                </a:solidFill>
                <a:highlight>
                  <a:srgbClr val="FFFFFF"/>
                </a:highlight>
              </a:rPr>
              <a:t>Working with Characters</a:t>
            </a:r>
            <a:endParaRPr b="1" sz="33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You can access the individual 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Character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values for a 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by iterating over the string with a 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-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loop: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character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C41A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"Dog!🐶"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character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g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!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🐶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is Character Array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Alternatively, you can create a stand-alone 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Character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constant or variable from a single-character string literal by providing a 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Character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type annotation: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exclamationMark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5C2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Character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C41A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"!"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values can be constructed by passing an array of 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Character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values as an argument to its initializer: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catCharacters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200">
                <a:solidFill>
                  <a:srgbClr val="5C2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Character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[</a:t>
            </a:r>
            <a:r>
              <a:rPr lang="en" sz="1200">
                <a:solidFill>
                  <a:srgbClr val="C41A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"C"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C41A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C41A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"t"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C41A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"!"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C41A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"🐱"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catString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catCharacters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catString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Prints "Cat!🐱"</a:t>
            </a:r>
            <a:endParaRPr sz="1200">
              <a:solidFill>
                <a:srgbClr val="0074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en" sz="3400">
                <a:solidFill>
                  <a:srgbClr val="333333"/>
                </a:solidFill>
                <a:highlight>
                  <a:srgbClr val="FFFFFF"/>
                </a:highlight>
              </a:rPr>
              <a:t>String Interpolation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</a:rPr>
              <a:t>String interpolation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is a way to construct a new 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value from a mix of constants, variables, literals, and expressions by including their values inside a string literal. You can use string interpolation in both single-line and multiline string literals. Each item that you insert into the string literal is wrapped in a pair of parentheses, prefixed by a backslash (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):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multiplier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1C00C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C41A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\(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multiplier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C41A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times 2.5 is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\(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multiplier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* </a:t>
            </a:r>
            <a:r>
              <a:rPr lang="en" sz="1200">
                <a:solidFill>
                  <a:srgbClr val="1C00C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C41A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message is "3 times 2.5 is 7.5"</a:t>
            </a:r>
            <a:endParaRPr sz="1200">
              <a:solidFill>
                <a:srgbClr val="0074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22">
                <a:solidFill>
                  <a:srgbClr val="333333"/>
                </a:solidFill>
                <a:highlight>
                  <a:srgbClr val="FFFFFF"/>
                </a:highlight>
              </a:rPr>
              <a:t>String Indices</a:t>
            </a:r>
            <a:endParaRPr b="1" sz="3022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Each 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 value has an associated </a:t>
            </a:r>
            <a:r>
              <a:rPr i="1" lang="en" sz="1350">
                <a:solidFill>
                  <a:srgbClr val="333333"/>
                </a:solidFill>
                <a:highlight>
                  <a:srgbClr val="FFFFFF"/>
                </a:highlight>
              </a:rPr>
              <a:t>index type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String.Index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, which corresponds to the position of each 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Character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 in the string.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Use the </a:t>
            </a: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startIndex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 property to access the position of the first </a:t>
            </a: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Character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 of a </a:t>
            </a: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The </a:t>
            </a: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endIndex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 property is the position after the last character in a </a:t>
            </a: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Char char="●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If a </a:t>
            </a: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 is empty, </a:t>
            </a: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startIndex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 and </a:t>
            </a: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endIndex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 are equal.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Subscript 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You can use subscript syntax to access the 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Character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at a particular 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index.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C41A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"Guten Tag!"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startIndex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G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endIndex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!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startIndex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u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startIndex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offsetBy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1C00C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</a:t>
            </a:r>
            <a:endParaRPr sz="1200">
              <a:solidFill>
                <a:srgbClr val="0074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</a:rPr>
              <a:t>Inserting and Removing</a:t>
            </a:r>
            <a:endParaRPr b="1" sz="1811"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To insert a single character into a string at a specified index, use the 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insert(_:at:)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method, and to insert the contents of another string at a specified index, use the </a:t>
            </a: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insert(contentsOf:at:)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method.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C41A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C41A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"!"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endIndex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welcome now equals "hello!"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contentsOf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C41A1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there"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F6E7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endIndex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welcome now equals "hello there!"</a:t>
            </a:r>
            <a:endParaRPr sz="1200">
              <a:solidFill>
                <a:srgbClr val="0074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