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9a50cb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9a50cb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39a50cb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39a50cb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39a50c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39a50c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9a50cb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9a50cb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39a50cb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39a50cb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39a50cb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39a50cb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39a50cb0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39a50cb0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39a50cb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39a50cb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9a50cb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9a50cb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9a50cb0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9a50cb0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Collection Types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Operations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11700" y="1152475"/>
            <a:ext cx="5143425" cy="3901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Operation Example</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2500"/>
              </a:spcBef>
              <a:spcAft>
                <a:spcPts val="0"/>
              </a:spcAft>
              <a:buClr>
                <a:srgbClr val="333333"/>
              </a:buClr>
              <a:buSzPts val="1200"/>
              <a:buChar char="●"/>
            </a:pPr>
            <a:r>
              <a:rPr lang="en" sz="1200">
                <a:solidFill>
                  <a:srgbClr val="333333"/>
                </a:solidFill>
                <a:highlight>
                  <a:srgbClr val="FFFFFF"/>
                </a:highlight>
              </a:rPr>
              <a:t>Use the </a:t>
            </a:r>
            <a:r>
              <a:rPr lang="en" sz="1200">
                <a:solidFill>
                  <a:srgbClr val="666666"/>
                </a:solidFill>
                <a:highlight>
                  <a:srgbClr val="FFFFFF"/>
                </a:highlight>
                <a:latin typeface="Consolas"/>
                <a:ea typeface="Consolas"/>
                <a:cs typeface="Consolas"/>
                <a:sym typeface="Consolas"/>
              </a:rPr>
              <a:t>intersection(_:)</a:t>
            </a:r>
            <a:r>
              <a:rPr lang="en" sz="1200">
                <a:solidFill>
                  <a:srgbClr val="333333"/>
                </a:solidFill>
                <a:highlight>
                  <a:srgbClr val="FFFFFF"/>
                </a:highlight>
              </a:rPr>
              <a:t> method to create a new set with only the values common to both sets.</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Use the </a:t>
            </a:r>
            <a:r>
              <a:rPr lang="en" sz="1200">
                <a:solidFill>
                  <a:srgbClr val="666666"/>
                </a:solidFill>
                <a:highlight>
                  <a:srgbClr val="FFFFFF"/>
                </a:highlight>
                <a:latin typeface="Consolas"/>
                <a:ea typeface="Consolas"/>
                <a:cs typeface="Consolas"/>
                <a:sym typeface="Consolas"/>
              </a:rPr>
              <a:t>symmetricDifference(_:)</a:t>
            </a:r>
            <a:r>
              <a:rPr lang="en" sz="1200">
                <a:solidFill>
                  <a:srgbClr val="333333"/>
                </a:solidFill>
                <a:highlight>
                  <a:srgbClr val="FFFFFF"/>
                </a:highlight>
              </a:rPr>
              <a:t> method to create a new set with values in either set, but not both.</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Use the </a:t>
            </a:r>
            <a:r>
              <a:rPr lang="en" sz="1200">
                <a:solidFill>
                  <a:srgbClr val="666666"/>
                </a:solidFill>
                <a:highlight>
                  <a:srgbClr val="FFFFFF"/>
                </a:highlight>
                <a:latin typeface="Consolas"/>
                <a:ea typeface="Consolas"/>
                <a:cs typeface="Consolas"/>
                <a:sym typeface="Consolas"/>
              </a:rPr>
              <a:t>union(_:)</a:t>
            </a:r>
            <a:r>
              <a:rPr lang="en" sz="1200">
                <a:solidFill>
                  <a:srgbClr val="333333"/>
                </a:solidFill>
                <a:highlight>
                  <a:srgbClr val="FFFFFF"/>
                </a:highlight>
              </a:rPr>
              <a:t> method to create a new set with all of the values in both sets.</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Use the </a:t>
            </a:r>
            <a:r>
              <a:rPr lang="en" sz="1200">
                <a:solidFill>
                  <a:srgbClr val="666666"/>
                </a:solidFill>
                <a:highlight>
                  <a:srgbClr val="FFFFFF"/>
                </a:highlight>
                <a:latin typeface="Consolas"/>
                <a:ea typeface="Consolas"/>
                <a:cs typeface="Consolas"/>
                <a:sym typeface="Consolas"/>
              </a:rPr>
              <a:t>subtracting(_:)</a:t>
            </a:r>
            <a:r>
              <a:rPr lang="en" sz="1200">
                <a:solidFill>
                  <a:srgbClr val="333333"/>
                </a:solidFill>
                <a:highlight>
                  <a:srgbClr val="FFFFFF"/>
                </a:highlight>
              </a:rPr>
              <a:t> method to create a new set with values not in the specified set.</a:t>
            </a:r>
            <a:endParaRPr sz="1200">
              <a:solidFill>
                <a:srgbClr val="333333"/>
              </a:solidFill>
              <a:highlight>
                <a:srgbClr val="FFFFFF"/>
              </a:highlight>
            </a:endParaRPr>
          </a:p>
          <a:p>
            <a:pPr indent="0" lvl="0" marL="0" rtl="0" algn="l">
              <a:spcBef>
                <a:spcPts val="25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9</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0</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6</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8</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AA0D91"/>
                </a:solidFill>
                <a:latin typeface="Courier New"/>
                <a:ea typeface="Courier New"/>
                <a:cs typeface="Courier New"/>
                <a:sym typeface="Courier New"/>
              </a:rPr>
              <a:t>let</a:t>
            </a:r>
            <a:r>
              <a:rPr lang="en" sz="1200">
                <a:solidFill>
                  <a:srgbClr val="333333"/>
                </a:solidFill>
                <a:latin typeface="Courier New"/>
                <a:ea typeface="Courier New"/>
                <a:cs typeface="Courier New"/>
                <a:sym typeface="Courier New"/>
              </a:rPr>
              <a:t> </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 </a:t>
            </a:r>
            <a:r>
              <a:rPr lang="en" sz="1200">
                <a:solidFill>
                  <a:srgbClr val="5C2699"/>
                </a:solidFill>
                <a:latin typeface="Courier New"/>
                <a:ea typeface="Courier New"/>
                <a:cs typeface="Courier New"/>
                <a:sym typeface="Courier New"/>
              </a:rPr>
              <a:t>Set</a:t>
            </a:r>
            <a:r>
              <a:rPr lang="en" sz="1200">
                <a:solidFill>
                  <a:srgbClr val="333333"/>
                </a:solidFill>
                <a:latin typeface="Courier New"/>
                <a:ea typeface="Courier New"/>
                <a:cs typeface="Courier New"/>
                <a:sym typeface="Courier New"/>
              </a:rPr>
              <a:t> = [</a:t>
            </a:r>
            <a:r>
              <a:rPr lang="en" sz="1200">
                <a:solidFill>
                  <a:srgbClr val="1C00CF"/>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5</a:t>
            </a:r>
            <a:r>
              <a:rPr lang="en" sz="1200">
                <a:solidFill>
                  <a:srgbClr val="333333"/>
                </a:solidFill>
                <a:latin typeface="Courier New"/>
                <a:ea typeface="Courier New"/>
                <a:cs typeface="Courier New"/>
                <a:sym typeface="Courier New"/>
              </a:rPr>
              <a:t>, </a:t>
            </a:r>
            <a:r>
              <a:rPr lang="en" sz="1200">
                <a:solidFill>
                  <a:srgbClr val="1C00CF"/>
                </a:solidFill>
                <a:latin typeface="Courier New"/>
                <a:ea typeface="Courier New"/>
                <a:cs typeface="Courier New"/>
                <a:sym typeface="Courier New"/>
              </a:rPr>
              <a:t>7</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union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r>
              <a:rPr lang="en" sz="1200">
                <a:solidFill>
                  <a:srgbClr val="007400"/>
                </a:solidFill>
                <a:latin typeface="Courier New"/>
                <a:ea typeface="Courier New"/>
                <a:cs typeface="Courier New"/>
                <a:sym typeface="Courier New"/>
              </a:rPr>
              <a:t>// [0, 1, 2, 3, 4, 5, 6, 7, 8, 9]</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intersection</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evenDigits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r>
              <a:rPr lang="en" sz="1200">
                <a:solidFill>
                  <a:srgbClr val="007400"/>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subtracting</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r>
              <a:rPr lang="en" sz="1200">
                <a:solidFill>
                  <a:srgbClr val="007400"/>
                </a:solidFill>
                <a:latin typeface="Courier New"/>
                <a:ea typeface="Courier New"/>
                <a:cs typeface="Courier New"/>
                <a:sym typeface="Courier New"/>
              </a:rPr>
              <a:t>// [1, 9]</a:t>
            </a:r>
            <a:endParaRPr sz="12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3F6E74"/>
                </a:solidFill>
                <a:latin typeface="Courier New"/>
                <a:ea typeface="Courier New"/>
                <a:cs typeface="Courier New"/>
                <a:sym typeface="Courier New"/>
              </a:rPr>
              <a:t>oddDigits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symmetricDifference</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singleDigitPrimeNumbers</a:t>
            </a:r>
            <a:r>
              <a:rPr lang="en" sz="1200">
                <a:solidFill>
                  <a:srgbClr val="333333"/>
                </a:solidFill>
                <a:latin typeface="Courier New"/>
                <a:ea typeface="Courier New"/>
                <a:cs typeface="Courier New"/>
                <a:sym typeface="Courier New"/>
              </a:rPr>
              <a:t>).</a:t>
            </a:r>
            <a:r>
              <a:rPr lang="en" sz="1200">
                <a:solidFill>
                  <a:srgbClr val="3F6E74"/>
                </a:solidFill>
                <a:latin typeface="Courier New"/>
                <a:ea typeface="Courier New"/>
                <a:cs typeface="Courier New"/>
                <a:sym typeface="Courier New"/>
              </a:rPr>
              <a:t>sorted</a:t>
            </a:r>
            <a:r>
              <a:rPr lang="en" sz="1200">
                <a:solidFill>
                  <a:srgbClr val="333333"/>
                </a:solidFill>
                <a:latin typeface="Courier New"/>
                <a:ea typeface="Courier New"/>
                <a:cs typeface="Courier New"/>
                <a:sym typeface="Courier New"/>
              </a:rPr>
              <a:t>()</a:t>
            </a:r>
            <a:r>
              <a:rPr lang="en" sz="1200">
                <a:solidFill>
                  <a:srgbClr val="007400"/>
                </a:solidFill>
                <a:latin typeface="Courier New"/>
                <a:ea typeface="Courier New"/>
                <a:cs typeface="Courier New"/>
                <a:sym typeface="Courier New"/>
              </a:rPr>
              <a:t>// [1, 2, 9]</a:t>
            </a:r>
            <a:endParaRPr sz="1200">
              <a:solidFill>
                <a:srgbClr val="007400"/>
              </a:solidFill>
              <a:latin typeface="Courier New"/>
              <a:ea typeface="Courier New"/>
              <a:cs typeface="Courier New"/>
              <a:sym typeface="Courier New"/>
            </a:endParaRPr>
          </a:p>
          <a:p>
            <a:pPr indent="0" lvl="0" marL="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85000"/>
              </a:lnSpc>
              <a:spcBef>
                <a:spcPts val="0"/>
              </a:spcBef>
              <a:spcAft>
                <a:spcPts val="1100"/>
              </a:spcAft>
              <a:buClr>
                <a:schemeClr val="dk1"/>
              </a:buClr>
              <a:buSzPct val="52380"/>
              <a:buFont typeface="Arial"/>
              <a:buNone/>
            </a:pPr>
            <a:r>
              <a:rPr lang="en" sz="2100">
                <a:solidFill>
                  <a:srgbClr val="333333"/>
                </a:solidFill>
                <a:highlight>
                  <a:srgbClr val="FFFFFF"/>
                </a:highlight>
                <a:latin typeface="Lato"/>
                <a:ea typeface="Lato"/>
                <a:cs typeface="Lato"/>
                <a:sym typeface="Lato"/>
              </a:rPr>
              <a:t>Collection Types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Imagine you want to store the names of 10 major cities. For this, you may need to declare 10 string variables to store the names. Things will be complicated if more variables need to be stored and manipulated.</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Storing and manipulating values grouped in a collection makes the work easier.</a:t>
            </a:r>
            <a:endParaRPr sz="1200">
              <a:solidFill>
                <a:srgbClr val="333333"/>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rPr lang="en" sz="1200">
                <a:solidFill>
                  <a:srgbClr val="333333"/>
                </a:solidFill>
                <a:highlight>
                  <a:srgbClr val="FFFFFF"/>
                </a:highlight>
                <a:latin typeface="Lato"/>
                <a:ea typeface="Lato"/>
                <a:cs typeface="Lato"/>
                <a:sym typeface="Lato"/>
              </a:rPr>
              <a:t>Three primary collection types provided by swift are,</a:t>
            </a:r>
            <a:endParaRPr sz="1200">
              <a:solidFill>
                <a:srgbClr val="333333"/>
              </a:solidFill>
              <a:highlight>
                <a:srgbClr val="FFFFFF"/>
              </a:highlight>
              <a:latin typeface="Lato"/>
              <a:ea typeface="Lato"/>
              <a:cs typeface="Lato"/>
              <a:sym typeface="Lato"/>
            </a:endParaRPr>
          </a:p>
          <a:p>
            <a:pPr indent="-304800" lvl="0" marL="457200" rtl="0" algn="l">
              <a:spcBef>
                <a:spcPts val="120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Arrays</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Dictionaries</a:t>
            </a:r>
            <a:endParaRPr sz="1200">
              <a:solidFill>
                <a:srgbClr val="333333"/>
              </a:solidFill>
              <a:highlight>
                <a:srgbClr val="FFFFFF"/>
              </a:highlight>
              <a:latin typeface="Lato"/>
              <a:ea typeface="Lato"/>
              <a:cs typeface="Lato"/>
              <a:sym typeface="Lato"/>
            </a:endParaRPr>
          </a:p>
          <a:p>
            <a:pPr indent="-304800" lvl="0" marL="457200" rtl="0" algn="l">
              <a:spcBef>
                <a:spcPts val="0"/>
              </a:spcBef>
              <a:spcAft>
                <a:spcPts val="0"/>
              </a:spcAft>
              <a:buClr>
                <a:srgbClr val="333333"/>
              </a:buClr>
              <a:buSzPts val="1200"/>
              <a:buFont typeface="Lato"/>
              <a:buChar char="●"/>
            </a:pPr>
            <a:r>
              <a:rPr lang="en" sz="1200">
                <a:solidFill>
                  <a:srgbClr val="333333"/>
                </a:solidFill>
                <a:highlight>
                  <a:srgbClr val="FFFFFF"/>
                </a:highlight>
                <a:latin typeface="Lato"/>
                <a:ea typeface="Lato"/>
                <a:cs typeface="Lato"/>
                <a:sym typeface="Lato"/>
              </a:rPr>
              <a:t>Sets</a:t>
            </a:r>
            <a:endParaRPr sz="1200">
              <a:solidFill>
                <a:srgbClr val="333333"/>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868870" y="1152475"/>
            <a:ext cx="409968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Creation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Arrays are ordered collections of values of the same type. Arrays can contain </a:t>
            </a:r>
            <a:r>
              <a:rPr lang="en" sz="1200">
                <a:solidFill>
                  <a:srgbClr val="F32B88"/>
                </a:solidFill>
                <a:highlight>
                  <a:srgbClr val="F2F2F2"/>
                </a:highlight>
                <a:latin typeface="Consolas"/>
                <a:ea typeface="Consolas"/>
                <a:cs typeface="Consolas"/>
                <a:sym typeface="Consolas"/>
              </a:rPr>
              <a:t>duplicate values</a:t>
            </a:r>
            <a:r>
              <a:rPr lang="en" sz="1200">
                <a:solidFill>
                  <a:srgbClr val="4A4A4A"/>
                </a:solidFill>
                <a:highlight>
                  <a:srgbClr val="FFFFFF"/>
                </a:highlight>
                <a:latin typeface="Lato"/>
                <a:ea typeface="Lato"/>
                <a:cs typeface="Lato"/>
                <a:sym typeface="Lato"/>
              </a:rPr>
              <a:t>.</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Arrays can be created in several ways:</a:t>
            </a:r>
            <a:endParaRPr sz="1200">
              <a:solidFill>
                <a:srgbClr val="4A4A4A"/>
              </a:solidFill>
              <a:highlight>
                <a:srgbClr val="FFFFFF"/>
              </a:highlight>
              <a:latin typeface="Lato"/>
              <a:ea typeface="Lato"/>
              <a:cs typeface="Lato"/>
              <a:sym typeface="Lato"/>
            </a:endParaRPr>
          </a:p>
          <a:p>
            <a:pPr indent="-304800" lvl="0" marL="457200" rtl="0" algn="l">
              <a:spcBef>
                <a:spcPts val="1200"/>
              </a:spcBef>
              <a:spcAft>
                <a:spcPts val="0"/>
              </a:spcAft>
              <a:buClr>
                <a:srgbClr val="4A4A4A"/>
              </a:buClr>
              <a:buSzPts val="1200"/>
              <a:buFont typeface="Lato"/>
              <a:buChar char="●"/>
            </a:pPr>
            <a:r>
              <a:rPr lang="en" sz="1200">
                <a:solidFill>
                  <a:srgbClr val="4A4A4A"/>
                </a:solidFill>
                <a:highlight>
                  <a:srgbClr val="FFFFFF"/>
                </a:highlight>
                <a:latin typeface="Lato"/>
                <a:ea typeface="Lato"/>
                <a:cs typeface="Lato"/>
                <a:sym typeface="Lato"/>
              </a:rPr>
              <a:t>Create an empty array for storing Integers</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200">
                <a:solidFill>
                  <a:srgbClr val="333333"/>
                </a:solidFill>
                <a:highlight>
                  <a:srgbClr val="F2F2F2"/>
                </a:highlight>
                <a:latin typeface="Consolas"/>
                <a:ea typeface="Consolas"/>
                <a:cs typeface="Consolas"/>
                <a:sym typeface="Consolas"/>
              </a:rPr>
              <a:t>var rollNumbers = [Int]()</a:t>
            </a:r>
            <a:endParaRPr sz="1200">
              <a:solidFill>
                <a:srgbClr val="333333"/>
              </a:solidFill>
              <a:highlight>
                <a:srgbClr val="F2F2F2"/>
              </a:highlight>
              <a:latin typeface="Consolas"/>
              <a:ea typeface="Consolas"/>
              <a:cs typeface="Consolas"/>
              <a:sym typeface="Consolas"/>
            </a:endParaRPr>
          </a:p>
          <a:p>
            <a:pPr indent="-304800" lvl="0" marL="457200" rtl="0" algn="l">
              <a:spcBef>
                <a:spcPts val="1200"/>
              </a:spcBef>
              <a:spcAft>
                <a:spcPts val="0"/>
              </a:spcAft>
              <a:buClr>
                <a:srgbClr val="4A4A4A"/>
              </a:buClr>
              <a:buSzPts val="1200"/>
              <a:buFont typeface="Lato"/>
              <a:buChar char="●"/>
            </a:pPr>
            <a:r>
              <a:rPr lang="en" sz="1200">
                <a:solidFill>
                  <a:srgbClr val="4A4A4A"/>
                </a:solidFill>
                <a:highlight>
                  <a:srgbClr val="FFFFFF"/>
                </a:highlight>
                <a:latin typeface="Lato"/>
                <a:ea typeface="Lato"/>
                <a:cs typeface="Lato"/>
                <a:sym typeface="Lato"/>
              </a:rPr>
              <a:t>Create an immutable array</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200">
                <a:solidFill>
                  <a:srgbClr val="333333"/>
                </a:solidFill>
                <a:highlight>
                  <a:srgbClr val="F2F2F2"/>
                </a:highlight>
                <a:latin typeface="Consolas"/>
                <a:ea typeface="Consolas"/>
                <a:cs typeface="Consolas"/>
                <a:sym typeface="Consolas"/>
              </a:rPr>
              <a:t>let fruits: [String] = ["Apple", "Orange", "Mango"]</a:t>
            </a:r>
            <a:endParaRPr sz="1200">
              <a:solidFill>
                <a:srgbClr val="333333"/>
              </a:solidFill>
              <a:highlight>
                <a:srgbClr val="F2F2F2"/>
              </a:highlight>
              <a:latin typeface="Consolas"/>
              <a:ea typeface="Consolas"/>
              <a:cs typeface="Consolas"/>
              <a:sym typeface="Consolas"/>
            </a:endParaRPr>
          </a:p>
          <a:p>
            <a:pPr indent="-304800" lvl="0" marL="457200" rtl="0" algn="l">
              <a:spcBef>
                <a:spcPts val="1200"/>
              </a:spcBef>
              <a:spcAft>
                <a:spcPts val="0"/>
              </a:spcAft>
              <a:buClr>
                <a:srgbClr val="4A4A4A"/>
              </a:buClr>
              <a:buSzPts val="1200"/>
              <a:buFont typeface="Lato"/>
              <a:buChar char="●"/>
            </a:pPr>
            <a:r>
              <a:rPr lang="en" sz="1200">
                <a:solidFill>
                  <a:srgbClr val="4A4A4A"/>
                </a:solidFill>
                <a:highlight>
                  <a:srgbClr val="FFFFFF"/>
                </a:highlight>
                <a:latin typeface="Lato"/>
                <a:ea typeface="Lato"/>
                <a:cs typeface="Lato"/>
                <a:sym typeface="Lato"/>
              </a:rPr>
              <a:t>Create mutable array</a:t>
            </a:r>
            <a:endParaRPr sz="1200">
              <a:solidFill>
                <a:srgbClr val="4A4A4A"/>
              </a:solidFill>
              <a:highlight>
                <a:srgbClr val="FFFFFF"/>
              </a:highlight>
              <a:latin typeface="Lato"/>
              <a:ea typeface="Lato"/>
              <a:cs typeface="Lato"/>
              <a:sym typeface="Lato"/>
            </a:endParaRPr>
          </a:p>
          <a:p>
            <a:pPr indent="0" lvl="0" marL="88900" marR="88900" rtl="0" algn="l">
              <a:lnSpc>
                <a:spcPct val="142857"/>
              </a:lnSpc>
              <a:spcBef>
                <a:spcPts val="1200"/>
              </a:spcBef>
              <a:spcAft>
                <a:spcPts val="0"/>
              </a:spcAft>
              <a:buClr>
                <a:schemeClr val="dk1"/>
              </a:buClr>
              <a:buSzPts val="1100"/>
              <a:buFont typeface="Arial"/>
              <a:buNone/>
            </a:pPr>
            <a:r>
              <a:rPr lang="en" sz="1200">
                <a:solidFill>
                  <a:srgbClr val="333333"/>
                </a:solidFill>
                <a:highlight>
                  <a:srgbClr val="F2F2F2"/>
                </a:highlight>
                <a:latin typeface="Consolas"/>
                <a:ea typeface="Consolas"/>
                <a:cs typeface="Consolas"/>
                <a:sym typeface="Consolas"/>
              </a:rPr>
              <a:t>var cities = ["San Francisco","Cupertino","Washington"]</a:t>
            </a:r>
            <a:endParaRPr sz="12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rgbClr val="4A4A4A"/>
                </a:solidFill>
                <a:highlight>
                  <a:srgbClr val="FFFFFF"/>
                </a:highlight>
                <a:latin typeface="Lato"/>
                <a:ea typeface="Lato"/>
                <a:cs typeface="Lato"/>
                <a:sym typeface="Lato"/>
              </a:rPr>
              <a:t>Operations / Manipulation</a:t>
            </a:r>
            <a:endParaRPr b="1" sz="1800"/>
          </a:p>
        </p:txBody>
      </p:sp>
      <p:sp>
        <p:nvSpPr>
          <p:cNvPr id="80" name="Google Shape;80;p17"/>
          <p:cNvSpPr txBox="1"/>
          <p:nvPr>
            <p:ph idx="1" type="body"/>
          </p:nvPr>
        </p:nvSpPr>
        <p:spPr>
          <a:xfrm>
            <a:off x="311700" y="1152475"/>
            <a:ext cx="8520600" cy="37296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1200"/>
              </a:spcBef>
              <a:spcAft>
                <a:spcPts val="0"/>
              </a:spcAft>
              <a:buClr>
                <a:srgbClr val="4A4A4A"/>
              </a:buClr>
              <a:buSzPct val="100000"/>
              <a:buFont typeface="Lato"/>
              <a:buChar char="●"/>
            </a:pPr>
            <a:r>
              <a:rPr lang="en" sz="4800">
                <a:solidFill>
                  <a:srgbClr val="4A4A4A"/>
                </a:solidFill>
                <a:highlight>
                  <a:srgbClr val="FFFFFF"/>
                </a:highlight>
                <a:latin typeface="Lato"/>
                <a:ea typeface="Lato"/>
                <a:cs typeface="Lato"/>
                <a:sym typeface="Lato"/>
              </a:rPr>
              <a:t>Counting number of cities</a:t>
            </a:r>
            <a:endParaRPr sz="48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var cities = ["San Francisco","Cupertino","Washington"]</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let cityCount = cities.count </a:t>
            </a:r>
            <a:endParaRPr sz="4800">
              <a:solidFill>
                <a:srgbClr val="333333"/>
              </a:solidFill>
              <a:highlight>
                <a:srgbClr val="F2F2F2"/>
              </a:highlight>
              <a:latin typeface="Consolas"/>
              <a:ea typeface="Consolas"/>
              <a:cs typeface="Consolas"/>
              <a:sym typeface="Consolas"/>
            </a:endParaRPr>
          </a:p>
          <a:p>
            <a:pPr indent="-304800" lvl="0" marL="457200" rtl="0" algn="l">
              <a:spcBef>
                <a:spcPts val="1200"/>
              </a:spcBef>
              <a:spcAft>
                <a:spcPts val="0"/>
              </a:spcAft>
              <a:buClr>
                <a:srgbClr val="4A4A4A"/>
              </a:buClr>
              <a:buSzPct val="100000"/>
              <a:buFont typeface="Lato"/>
              <a:buChar char="●"/>
            </a:pPr>
            <a:r>
              <a:rPr lang="en" sz="4800">
                <a:solidFill>
                  <a:srgbClr val="4A4A4A"/>
                </a:solidFill>
                <a:highlight>
                  <a:srgbClr val="FFFFFF"/>
                </a:highlight>
                <a:latin typeface="Lato"/>
                <a:ea typeface="Lato"/>
                <a:cs typeface="Lato"/>
                <a:sym typeface="Lato"/>
              </a:rPr>
              <a:t>Check if an array is empty</a:t>
            </a:r>
            <a:endParaRPr sz="48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var cities = ["San </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Francisco","Cupertino","Washington"]</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if cities.isEmpty {</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    print("Empty") </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}else{</a:t>
            </a:r>
            <a:endParaRPr sz="48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4800">
                <a:solidFill>
                  <a:srgbClr val="333333"/>
                </a:solidFill>
                <a:highlight>
                  <a:srgbClr val="F2F2F2"/>
                </a:highlight>
                <a:latin typeface="Consolas"/>
                <a:ea typeface="Consolas"/>
                <a:cs typeface="Consolas"/>
                <a:sym typeface="Consolas"/>
              </a:rPr>
              <a:t>    print("Not Empty")</a:t>
            </a:r>
            <a:endParaRPr sz="4800">
              <a:solidFill>
                <a:srgbClr val="333333"/>
              </a:solidFill>
              <a:highlight>
                <a:srgbClr val="F2F2F2"/>
              </a:highlight>
              <a:latin typeface="Consolas"/>
              <a:ea typeface="Consolas"/>
              <a:cs typeface="Consolas"/>
              <a:sym typeface="Consolas"/>
            </a:endParaRPr>
          </a:p>
          <a:p>
            <a:pPr indent="0" lvl="0" marL="88900" marR="88900" rtl="0" algn="l">
              <a:lnSpc>
                <a:spcPct val="142857"/>
              </a:lnSpc>
              <a:spcBef>
                <a:spcPts val="1200"/>
              </a:spcBef>
              <a:spcAft>
                <a:spcPts val="0"/>
              </a:spcAft>
              <a:buNone/>
            </a:pPr>
            <a:r>
              <a:rPr lang="en" sz="4800">
                <a:solidFill>
                  <a:srgbClr val="333333"/>
                </a:solidFill>
                <a:highlight>
                  <a:srgbClr val="F2F2F2"/>
                </a:highlight>
                <a:latin typeface="Consolas"/>
                <a:ea typeface="Consolas"/>
                <a:cs typeface="Consolas"/>
                <a:sym typeface="Consolas"/>
              </a:rPr>
              <a:t>}</a:t>
            </a:r>
            <a:endParaRPr sz="48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342324" y="1152475"/>
            <a:ext cx="4282526" cy="3568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Creation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A dictionary stores an unordered collection of values.</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Each value in the dictionary is associated with a unique key. The </a:t>
            </a:r>
            <a:r>
              <a:rPr lang="en" sz="1100">
                <a:solidFill>
                  <a:srgbClr val="F32B88"/>
                </a:solidFill>
                <a:highlight>
                  <a:srgbClr val="F2F2F2"/>
                </a:highlight>
                <a:latin typeface="Consolas"/>
                <a:ea typeface="Consolas"/>
                <a:cs typeface="Consolas"/>
                <a:sym typeface="Consolas"/>
              </a:rPr>
              <a:t>key is an identifier for a value within the dictionary.</a:t>
            </a:r>
            <a:endParaRPr sz="1100">
              <a:solidFill>
                <a:srgbClr val="F32B88"/>
              </a:solidFill>
              <a:highlight>
                <a:srgbClr val="F2F2F2"/>
              </a:highlight>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4A4A4A"/>
                </a:solidFill>
                <a:highlight>
                  <a:srgbClr val="FFFFFF"/>
                </a:highlight>
                <a:latin typeface="Lato"/>
                <a:ea typeface="Lato"/>
                <a:cs typeface="Lato"/>
                <a:sym typeface="Lato"/>
              </a:rPr>
              <a:t>Creating a dictionary</a:t>
            </a:r>
            <a:endParaRPr b="1" sz="1300">
              <a:solidFill>
                <a:srgbClr val="4A4A4A"/>
              </a:solidFill>
              <a:highlight>
                <a:srgbClr val="FFFFFF"/>
              </a:highlight>
              <a:latin typeface="Lato"/>
              <a:ea typeface="Lato"/>
              <a:cs typeface="Lato"/>
              <a:sym typeface="Lato"/>
            </a:endParaRPr>
          </a:p>
          <a:p>
            <a:pPr indent="-304800" lvl="0" marL="457200" rtl="0" algn="l">
              <a:spcBef>
                <a:spcPts val="1200"/>
              </a:spcBef>
              <a:spcAft>
                <a:spcPts val="0"/>
              </a:spcAft>
              <a:buClr>
                <a:srgbClr val="4A4A4A"/>
              </a:buClr>
              <a:buSzPts val="1200"/>
              <a:buFont typeface="Lato"/>
              <a:buChar char="●"/>
            </a:pPr>
            <a:r>
              <a:rPr lang="en" sz="1200">
                <a:solidFill>
                  <a:srgbClr val="4A4A4A"/>
                </a:solidFill>
                <a:highlight>
                  <a:srgbClr val="FFFFFF"/>
                </a:highlight>
                <a:latin typeface="Lato"/>
                <a:ea typeface="Lato"/>
                <a:cs typeface="Lato"/>
                <a:sym typeface="Lato"/>
              </a:rPr>
              <a:t>Key as integer and value as string</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var names2: [Int: String]</a:t>
            </a:r>
            <a:endParaRPr sz="1000">
              <a:solidFill>
                <a:srgbClr val="333333"/>
              </a:solidFill>
              <a:highlight>
                <a:srgbClr val="F2F2F2"/>
              </a:highlight>
              <a:latin typeface="Consolas"/>
              <a:ea typeface="Consolas"/>
              <a:cs typeface="Consolas"/>
              <a:sym typeface="Consolas"/>
            </a:endParaRPr>
          </a:p>
          <a:p>
            <a:pPr indent="-304800" lvl="0" marL="457200" rtl="0" algn="l">
              <a:spcBef>
                <a:spcPts val="1200"/>
              </a:spcBef>
              <a:spcAft>
                <a:spcPts val="0"/>
              </a:spcAft>
              <a:buClr>
                <a:srgbClr val="4A4A4A"/>
              </a:buClr>
              <a:buSzPts val="1200"/>
              <a:buFont typeface="Lato"/>
              <a:buChar char="●"/>
            </a:pPr>
            <a:r>
              <a:rPr lang="en" sz="1200">
                <a:solidFill>
                  <a:srgbClr val="4A4A4A"/>
                </a:solidFill>
                <a:highlight>
                  <a:srgbClr val="FFFFFF"/>
                </a:highlight>
                <a:latin typeface="Lato"/>
                <a:ea typeface="Lato"/>
                <a:cs typeface="Lato"/>
                <a:sym typeface="Lato"/>
              </a:rPr>
              <a:t>Using literals</a:t>
            </a:r>
            <a:endParaRPr sz="1200">
              <a:solidFill>
                <a:srgbClr val="4A4A4A"/>
              </a:solidFill>
              <a:highlight>
                <a:srgbClr val="FFFFFF"/>
              </a:highlight>
              <a:latin typeface="Lato"/>
              <a:ea typeface="Lato"/>
              <a:cs typeface="Lato"/>
              <a:sym typeface="Lato"/>
            </a:endParaRPr>
          </a:p>
          <a:p>
            <a:pPr indent="0" lvl="0" marL="88900" marR="88900" rtl="0" algn="l">
              <a:lnSpc>
                <a:spcPct val="142857"/>
              </a:lnSpc>
              <a:spcBef>
                <a:spcPts val="1200"/>
              </a:spcBef>
              <a:spcAft>
                <a:spcPts val="0"/>
              </a:spcAft>
              <a:buClr>
                <a:schemeClr val="dk1"/>
              </a:buClr>
              <a:buSzPts val="1100"/>
              <a:buFont typeface="Arial"/>
              <a:buNone/>
            </a:pPr>
            <a:r>
              <a:rPr lang="en" sz="1000">
                <a:solidFill>
                  <a:srgbClr val="333333"/>
                </a:solidFill>
                <a:highlight>
                  <a:srgbClr val="F2F2F2"/>
                </a:highlight>
                <a:latin typeface="Consolas"/>
                <a:ea typeface="Consolas"/>
                <a:cs typeface="Consolas"/>
                <a:sym typeface="Consolas"/>
              </a:rPr>
              <a:t>var totalMarks = ["John":300, "Ann":800, "Tom":500]</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800">
                <a:solidFill>
                  <a:srgbClr val="4A4A4A"/>
                </a:solidFill>
                <a:highlight>
                  <a:srgbClr val="FFFFFF"/>
                </a:highlight>
                <a:latin typeface="Lato"/>
                <a:ea typeface="Lato"/>
                <a:cs typeface="Lato"/>
                <a:sym typeface="Lato"/>
              </a:rPr>
              <a:t>Operations</a:t>
            </a:r>
            <a:endParaRPr b="1" sz="1800"/>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4A4A4A"/>
                </a:solidFill>
                <a:highlight>
                  <a:srgbClr val="FFFFFF"/>
                </a:highlight>
                <a:latin typeface="Lato"/>
                <a:ea typeface="Lato"/>
                <a:cs typeface="Lato"/>
                <a:sym typeface="Lato"/>
              </a:rPr>
              <a:t>Read value for a key</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var totalMarks = ["John":300, "Ann":800, "Tom":500]</a:t>
            </a:r>
            <a:endParaRPr sz="10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if let mark = totalMarks["Tom"] {</a:t>
            </a:r>
            <a:endParaRPr sz="10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print("Tom's mark is", mark)</a:t>
            </a:r>
            <a:endParaRPr sz="1000">
              <a:solidFill>
                <a:srgbClr val="333333"/>
              </a:solidFill>
              <a:highlight>
                <a:srgbClr val="F2F2F2"/>
              </a:highlight>
              <a:latin typeface="Consolas"/>
              <a:ea typeface="Consolas"/>
              <a:cs typeface="Consolas"/>
              <a:sym typeface="Consolas"/>
            </a:endParaRPr>
          </a:p>
          <a:p>
            <a:pPr indent="0" lvl="0" marL="88900" marR="88900" rtl="0" algn="l">
              <a:lnSpc>
                <a:spcPct val="142857"/>
              </a:lnSpc>
              <a:spcBef>
                <a:spcPts val="1200"/>
              </a:spcBef>
              <a:spcAft>
                <a:spcPts val="0"/>
              </a:spcAft>
              <a:buClr>
                <a:schemeClr val="dk1"/>
              </a:buClr>
              <a:buSzPts val="1100"/>
              <a:buFont typeface="Arial"/>
              <a:buNone/>
            </a:pPr>
            <a:r>
              <a:rPr lang="en" sz="1000">
                <a:solidFill>
                  <a:srgbClr val="333333"/>
                </a:solidFill>
                <a:highlight>
                  <a:srgbClr val="F2F2F2"/>
                </a:highlight>
                <a:latin typeface="Consolas"/>
                <a:ea typeface="Consolas"/>
                <a:cs typeface="Consolas"/>
                <a:sym typeface="Consolas"/>
              </a:rPr>
              <a:t>}</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38100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A set is an unordered collection of distinct values. Set does not allow duplicates.</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Creating a Set</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var set1 = Set&lt;String&gt;()</a:t>
            </a:r>
            <a:endParaRPr sz="10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var foodSet: Set = ["Salad", "Soup", "Chips"]</a:t>
            </a:r>
            <a:endParaRPr sz="1000">
              <a:solidFill>
                <a:srgbClr val="333333"/>
              </a:solidFill>
              <a:highlight>
                <a:srgbClr val="F2F2F2"/>
              </a:highlight>
              <a:latin typeface="Consolas"/>
              <a:ea typeface="Consolas"/>
              <a:cs typeface="Consolas"/>
              <a:sym typeface="Consolas"/>
            </a:endParaRPr>
          </a:p>
          <a:p>
            <a:pPr indent="0" lvl="0" marL="88900" marR="88900" rtl="0" algn="l">
              <a:lnSpc>
                <a:spcPct val="142857"/>
              </a:lnSpc>
              <a:spcBef>
                <a:spcPts val="1200"/>
              </a:spcBef>
              <a:spcAft>
                <a:spcPts val="0"/>
              </a:spcAft>
              <a:buClr>
                <a:schemeClr val="dk1"/>
              </a:buClr>
              <a:buSzPts val="1100"/>
              <a:buFont typeface="Arial"/>
              <a:buNone/>
            </a:pPr>
            <a:r>
              <a:t/>
            </a:r>
            <a:endParaRPr sz="1000">
              <a:solidFill>
                <a:srgbClr val="333333"/>
              </a:solidFill>
              <a:highlight>
                <a:srgbClr val="F2F2F2"/>
              </a:highlight>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en" sz="1200">
                <a:solidFill>
                  <a:srgbClr val="4A4A4A"/>
                </a:solidFill>
                <a:highlight>
                  <a:srgbClr val="FFFFFF"/>
                </a:highlight>
                <a:latin typeface="Lato"/>
                <a:ea typeface="Lato"/>
                <a:cs typeface="Lato"/>
                <a:sym typeface="Lato"/>
              </a:rPr>
              <a:t>Operations: Add new value</a:t>
            </a:r>
            <a:endParaRPr sz="1200">
              <a:solidFill>
                <a:srgbClr val="4A4A4A"/>
              </a:solidFill>
              <a:highlight>
                <a:srgbClr val="FFFFFF"/>
              </a:highlight>
              <a:latin typeface="Lato"/>
              <a:ea typeface="Lato"/>
              <a:cs typeface="Lato"/>
              <a:sym typeface="Lato"/>
            </a:endParaRPr>
          </a:p>
          <a:p>
            <a:pPr indent="0" lvl="0" marL="0" rtl="0" algn="l">
              <a:spcBef>
                <a:spcPts val="1200"/>
              </a:spcBef>
              <a:spcAft>
                <a:spcPts val="0"/>
              </a:spcAft>
              <a:buNone/>
            </a:pPr>
            <a:r>
              <a:rPr lang="en" sz="1000">
                <a:solidFill>
                  <a:srgbClr val="333333"/>
                </a:solidFill>
                <a:highlight>
                  <a:srgbClr val="F2F2F2"/>
                </a:highlight>
                <a:latin typeface="Consolas"/>
                <a:ea typeface="Consolas"/>
                <a:cs typeface="Consolas"/>
                <a:sym typeface="Consolas"/>
              </a:rPr>
              <a:t>var foodSet: Set = ["Salad", "Soup", "Chips"]</a:t>
            </a:r>
            <a:endParaRPr sz="1000">
              <a:solidFill>
                <a:srgbClr val="333333"/>
              </a:solidFill>
              <a:highlight>
                <a:srgbClr val="F2F2F2"/>
              </a:highlight>
              <a:latin typeface="Consolas"/>
              <a:ea typeface="Consolas"/>
              <a:cs typeface="Consolas"/>
              <a:sym typeface="Consolas"/>
            </a:endParaRPr>
          </a:p>
          <a:p>
            <a:pPr indent="0" lvl="0" marL="88900" marR="88900" rtl="0" algn="l">
              <a:lnSpc>
                <a:spcPct val="142857"/>
              </a:lnSpc>
              <a:spcBef>
                <a:spcPts val="1200"/>
              </a:spcBef>
              <a:spcAft>
                <a:spcPts val="0"/>
              </a:spcAft>
              <a:buClr>
                <a:schemeClr val="dk1"/>
              </a:buClr>
              <a:buSzPts val="1100"/>
              <a:buFont typeface="Arial"/>
              <a:buNone/>
            </a:pPr>
            <a:r>
              <a:rPr lang="en" sz="1000">
                <a:solidFill>
                  <a:srgbClr val="333333"/>
                </a:solidFill>
                <a:highlight>
                  <a:srgbClr val="F2F2F2"/>
                </a:highlight>
                <a:latin typeface="Consolas"/>
                <a:ea typeface="Consolas"/>
                <a:cs typeface="Consolas"/>
                <a:sym typeface="Consolas"/>
              </a:rPr>
              <a:t>foodSet.insert("Pasta")</a:t>
            </a:r>
            <a:endParaRPr sz="1000">
              <a:solidFill>
                <a:srgbClr val="333333"/>
              </a:solidFill>
              <a:highlight>
                <a:srgbClr val="F2F2F2"/>
              </a:highlight>
              <a:latin typeface="Consolas"/>
              <a:ea typeface="Consolas"/>
              <a:cs typeface="Consolas"/>
              <a:sym typeface="Consolas"/>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