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3a488ef7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3a488ef7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3a488ef7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3a488ef7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3a488ef7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3a488ef7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3a488ef7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3a488ef7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3a488ef7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3a488ef7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3a488ef7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3a488ef7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39d56c7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39d56c7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39d56c7b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39d56c7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39d56c7b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39d56c7b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39d56c7b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39d56c7b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39d56c7b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39d56c7b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39d56c7b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39d56c7b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39d56c7b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39d56c7b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3a488ef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3a488ef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Control Flow</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flipH="1" rot="10800000">
            <a:off x="311700" y="371225"/>
            <a:ext cx="8520600" cy="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550100"/>
            <a:ext cx="8520600" cy="44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33333"/>
                </a:solidFill>
                <a:highlight>
                  <a:srgbClr val="FFFFFF"/>
                </a:highlight>
              </a:rPr>
              <a:t>The body of each case </a:t>
            </a:r>
            <a:r>
              <a:rPr i="1" lang="en" sz="1200">
                <a:solidFill>
                  <a:srgbClr val="333333"/>
                </a:solidFill>
                <a:highlight>
                  <a:srgbClr val="FFFFFF"/>
                </a:highlight>
              </a:rPr>
              <a:t>must</a:t>
            </a:r>
            <a:r>
              <a:rPr lang="en" sz="1200">
                <a:solidFill>
                  <a:srgbClr val="333333"/>
                </a:solidFill>
                <a:highlight>
                  <a:srgbClr val="FFFFFF"/>
                </a:highlight>
              </a:rPr>
              <a:t> contain at least one executable statement. It isn’t valid to write the following code, because the first case is empty:</a:t>
            </a:r>
            <a:endParaRPr sz="1200">
              <a:solidFill>
                <a:srgbClr val="333333"/>
              </a:solidFill>
              <a:highlight>
                <a:srgbClr val="FFFFFF"/>
              </a:highlight>
            </a:endParaRPr>
          </a:p>
          <a:p>
            <a:pPr indent="-304800" lvl="0" marL="457200" rtl="0" algn="l">
              <a:spcBef>
                <a:spcPts val="140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anotherCharacter</a:t>
            </a:r>
            <a:r>
              <a:rPr lang="en" sz="1200">
                <a:solidFill>
                  <a:srgbClr val="333333"/>
                </a:solidFill>
                <a:highlight>
                  <a:srgbClr val="FFFFFF"/>
                </a:highlight>
                <a:latin typeface="Courier New"/>
                <a:ea typeface="Courier New"/>
                <a:cs typeface="Courier New"/>
                <a:sym typeface="Courier New"/>
              </a:rPr>
              <a:t>: </a:t>
            </a:r>
            <a:r>
              <a:rPr lang="en" sz="1200">
                <a:solidFill>
                  <a:srgbClr val="5C2699"/>
                </a:solidFill>
                <a:highlight>
                  <a:srgbClr val="FFFFFF"/>
                </a:highlight>
                <a:latin typeface="Courier New"/>
                <a:ea typeface="Courier New"/>
                <a:cs typeface="Courier New"/>
                <a:sym typeface="Courier New"/>
              </a:rPr>
              <a:t>Character</a:t>
            </a:r>
            <a:r>
              <a:rPr lang="en" sz="1200">
                <a:solidFill>
                  <a:srgbClr val="333333"/>
                </a:solidFill>
                <a:highlight>
                  <a:srgbClr val="FFFFFF"/>
                </a:highlight>
                <a:latin typeface="Courier New"/>
                <a:ea typeface="Courier New"/>
                <a:cs typeface="Courier New"/>
                <a:sym typeface="Courier New"/>
              </a:rPr>
              <a:t> = </a:t>
            </a:r>
            <a:r>
              <a:rPr lang="en" sz="1200">
                <a:solidFill>
                  <a:srgbClr val="C41A16"/>
                </a:solidFill>
                <a:highlight>
                  <a:srgbClr val="FFFFFF"/>
                </a:highlight>
                <a:latin typeface="Courier New"/>
                <a:ea typeface="Courier New"/>
                <a:cs typeface="Courier New"/>
                <a:sym typeface="Courier New"/>
              </a:rPr>
              <a:t>"a"</a:t>
            </a:r>
            <a:endParaRPr sz="1200">
              <a:solidFill>
                <a:srgbClr val="333333"/>
              </a:solidFill>
              <a:highlight>
                <a:srgbClr val="FFFFFF"/>
              </a:highlight>
              <a:latin typeface="Courier New"/>
              <a:ea typeface="Courier New"/>
              <a:cs typeface="Courier New"/>
              <a:sym typeface="Courier New"/>
            </a:endParaRPr>
          </a:p>
          <a:p>
            <a:pPr indent="-304800" lvl="0" marL="457200" rtl="0" algn="l">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switch</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anotherCharacter</a:t>
            </a:r>
            <a:r>
              <a:rPr lang="en" sz="1200">
                <a:solidFill>
                  <a:srgbClr val="333333"/>
                </a:solidFill>
                <a:highlight>
                  <a:srgbClr val="FFFFFF"/>
                </a:highlight>
                <a:latin typeface="Courier New"/>
                <a:ea typeface="Courier New"/>
                <a:cs typeface="Courier New"/>
                <a:sym typeface="Courier New"/>
              </a:rPr>
              <a:t> {</a:t>
            </a:r>
            <a:endParaRPr sz="1200">
              <a:solidFill>
                <a:srgbClr val="333333"/>
              </a:solidFill>
              <a:highlight>
                <a:srgbClr val="FFFFFF"/>
              </a:highlight>
              <a:latin typeface="Courier New"/>
              <a:ea typeface="Courier New"/>
              <a:cs typeface="Courier New"/>
              <a:sym typeface="Courier New"/>
            </a:endParaRPr>
          </a:p>
          <a:p>
            <a:pPr indent="-304800" lvl="0" marL="457200" rtl="0" algn="l">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case</a:t>
            </a:r>
            <a:r>
              <a:rPr lang="en" sz="1200">
                <a:solidFill>
                  <a:srgbClr val="333333"/>
                </a:solidFill>
                <a:highlight>
                  <a:srgbClr val="FFFFFF"/>
                </a:highlight>
                <a:latin typeface="Courier New"/>
                <a:ea typeface="Courier New"/>
                <a:cs typeface="Courier New"/>
                <a:sym typeface="Courier New"/>
              </a:rPr>
              <a:t> </a:t>
            </a:r>
            <a:r>
              <a:rPr lang="en" sz="1200">
                <a:solidFill>
                  <a:srgbClr val="C41A16"/>
                </a:solidFill>
                <a:highlight>
                  <a:srgbClr val="FFFFFF"/>
                </a:highlight>
                <a:latin typeface="Courier New"/>
                <a:ea typeface="Courier New"/>
                <a:cs typeface="Courier New"/>
                <a:sym typeface="Courier New"/>
              </a:rPr>
              <a:t>"a"</a:t>
            </a:r>
            <a:r>
              <a:rPr lang="en" sz="1200">
                <a:solidFill>
                  <a:srgbClr val="333333"/>
                </a:solidFill>
                <a:highlight>
                  <a:srgbClr val="FFFFFF"/>
                </a:highlight>
                <a:latin typeface="Courier New"/>
                <a:ea typeface="Courier New"/>
                <a:cs typeface="Courier New"/>
                <a:sym typeface="Courier New"/>
              </a:rPr>
              <a:t>: </a:t>
            </a:r>
            <a:r>
              <a:rPr lang="en" sz="1200">
                <a:solidFill>
                  <a:srgbClr val="007400"/>
                </a:solidFill>
                <a:highlight>
                  <a:srgbClr val="FFFFFF"/>
                </a:highlight>
                <a:latin typeface="Courier New"/>
                <a:ea typeface="Courier New"/>
                <a:cs typeface="Courier New"/>
                <a:sym typeface="Courier New"/>
              </a:rPr>
              <a:t>// Invalid, the case has an empty body</a:t>
            </a:r>
            <a:endParaRPr sz="1200">
              <a:solidFill>
                <a:srgbClr val="333333"/>
              </a:solidFill>
              <a:highlight>
                <a:srgbClr val="FFFFFF"/>
              </a:highlight>
              <a:latin typeface="Courier New"/>
              <a:ea typeface="Courier New"/>
              <a:cs typeface="Courier New"/>
              <a:sym typeface="Courier New"/>
            </a:endParaRPr>
          </a:p>
          <a:p>
            <a:pPr indent="-304800" lvl="0" marL="457200" rtl="0" algn="l">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case</a:t>
            </a:r>
            <a:r>
              <a:rPr lang="en" sz="1200">
                <a:solidFill>
                  <a:srgbClr val="333333"/>
                </a:solidFill>
                <a:highlight>
                  <a:srgbClr val="FFFFFF"/>
                </a:highlight>
                <a:latin typeface="Courier New"/>
                <a:ea typeface="Courier New"/>
                <a:cs typeface="Courier New"/>
                <a:sym typeface="Courier New"/>
              </a:rPr>
              <a:t> </a:t>
            </a:r>
            <a:r>
              <a:rPr lang="en" sz="1200">
                <a:solidFill>
                  <a:srgbClr val="C41A16"/>
                </a:solidFill>
                <a:highlight>
                  <a:srgbClr val="FFFFFF"/>
                </a:highlight>
                <a:latin typeface="Courier New"/>
                <a:ea typeface="Courier New"/>
                <a:cs typeface="Courier New"/>
                <a:sym typeface="Courier New"/>
              </a:rPr>
              <a:t>"A"</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spcBef>
                <a:spcPts val="0"/>
              </a:spcBef>
              <a:spcAft>
                <a:spcPts val="0"/>
              </a:spcAft>
              <a:buSzPts val="1200"/>
              <a:buFont typeface="Courier New"/>
              <a:buAutoNum type="arabicPeriod"/>
            </a:pP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"The letter A"</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default</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spcBef>
                <a:spcPts val="0"/>
              </a:spcBef>
              <a:spcAft>
                <a:spcPts val="0"/>
              </a:spcAft>
              <a:buSzPts val="1200"/>
              <a:buFont typeface="Courier New"/>
              <a:buAutoNum type="arabicPeriod"/>
            </a:pP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"Not the letter A"</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spcBef>
                <a:spcPts val="0"/>
              </a:spcBef>
              <a:spcAft>
                <a:spcPts val="0"/>
              </a:spcAft>
              <a:buSzPts val="1200"/>
              <a:buFont typeface="Courier New"/>
              <a:buAutoNum type="arabicPeriod"/>
            </a:pPr>
            <a:r>
              <a:rPr lang="en" sz="1200">
                <a:solidFill>
                  <a:srgbClr val="333333"/>
                </a:solidFill>
                <a:highlight>
                  <a:srgbClr val="FFFFFF"/>
                </a:highlight>
                <a:latin typeface="Courier New"/>
                <a:ea typeface="Courier New"/>
                <a:cs typeface="Courier New"/>
                <a:sym typeface="Courier New"/>
              </a:rPr>
              <a:t>}</a:t>
            </a:r>
            <a:r>
              <a:rPr lang="en" sz="1200">
                <a:solidFill>
                  <a:srgbClr val="007400"/>
                </a:solidFill>
                <a:highlight>
                  <a:srgbClr val="FFFFFF"/>
                </a:highlight>
                <a:latin typeface="Courier New"/>
                <a:ea typeface="Courier New"/>
                <a:cs typeface="Courier New"/>
                <a:sym typeface="Courier New"/>
              </a:rPr>
              <a:t>// This will report a compile-time error.</a:t>
            </a:r>
            <a:endParaRPr sz="1200">
              <a:solidFill>
                <a:srgbClr val="333333"/>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200">
                <a:solidFill>
                  <a:srgbClr val="333333"/>
                </a:solidFill>
                <a:highlight>
                  <a:srgbClr val="FFFFFF"/>
                </a:highlight>
              </a:rPr>
              <a:t>Unlike a </a:t>
            </a:r>
            <a:r>
              <a:rPr lang="en" sz="1200">
                <a:solidFill>
                  <a:srgbClr val="666666"/>
                </a:solidFill>
                <a:highlight>
                  <a:srgbClr val="FFFFFF"/>
                </a:highlight>
                <a:latin typeface="Consolas"/>
                <a:ea typeface="Consolas"/>
                <a:cs typeface="Consolas"/>
                <a:sym typeface="Consolas"/>
              </a:rPr>
              <a:t>switch</a:t>
            </a:r>
            <a:r>
              <a:rPr lang="en" sz="1200">
                <a:solidFill>
                  <a:srgbClr val="333333"/>
                </a:solidFill>
                <a:highlight>
                  <a:srgbClr val="FFFFFF"/>
                </a:highlight>
              </a:rPr>
              <a:t> statement in C, this </a:t>
            </a:r>
            <a:r>
              <a:rPr lang="en" sz="1200">
                <a:solidFill>
                  <a:srgbClr val="666666"/>
                </a:solidFill>
                <a:highlight>
                  <a:srgbClr val="FFFFFF"/>
                </a:highlight>
                <a:latin typeface="Consolas"/>
                <a:ea typeface="Consolas"/>
                <a:cs typeface="Consolas"/>
                <a:sym typeface="Consolas"/>
              </a:rPr>
              <a:t>switch</a:t>
            </a:r>
            <a:r>
              <a:rPr lang="en" sz="1200">
                <a:solidFill>
                  <a:srgbClr val="333333"/>
                </a:solidFill>
                <a:highlight>
                  <a:srgbClr val="FFFFFF"/>
                </a:highlight>
              </a:rPr>
              <a:t> statement doesn’t match both </a:t>
            </a:r>
            <a:r>
              <a:rPr lang="en" sz="1200">
                <a:solidFill>
                  <a:srgbClr val="666666"/>
                </a:solidFill>
                <a:highlight>
                  <a:srgbClr val="FFFFFF"/>
                </a:highlight>
                <a:latin typeface="Consolas"/>
                <a:ea typeface="Consolas"/>
                <a:cs typeface="Consolas"/>
                <a:sym typeface="Consolas"/>
              </a:rPr>
              <a:t>"a"</a:t>
            </a:r>
            <a:r>
              <a:rPr lang="en" sz="1200">
                <a:solidFill>
                  <a:srgbClr val="333333"/>
                </a:solidFill>
                <a:highlight>
                  <a:srgbClr val="FFFFFF"/>
                </a:highlight>
              </a:rPr>
              <a:t> and </a:t>
            </a:r>
            <a:r>
              <a:rPr lang="en" sz="1200">
                <a:solidFill>
                  <a:srgbClr val="666666"/>
                </a:solidFill>
                <a:highlight>
                  <a:srgbClr val="FFFFFF"/>
                </a:highlight>
                <a:latin typeface="Consolas"/>
                <a:ea typeface="Consolas"/>
                <a:cs typeface="Consolas"/>
                <a:sym typeface="Consolas"/>
              </a:rPr>
              <a:t>"A"</a:t>
            </a:r>
            <a:r>
              <a:rPr lang="en" sz="1200">
                <a:solidFill>
                  <a:srgbClr val="333333"/>
                </a:solidFill>
                <a:highlight>
                  <a:srgbClr val="FFFFFF"/>
                </a:highlight>
              </a:rPr>
              <a:t>. Rather, it reports a compile-time error that </a:t>
            </a:r>
            <a:r>
              <a:rPr lang="en" sz="1200">
                <a:solidFill>
                  <a:srgbClr val="666666"/>
                </a:solidFill>
                <a:highlight>
                  <a:srgbClr val="FFFFFF"/>
                </a:highlight>
                <a:latin typeface="Consolas"/>
                <a:ea typeface="Consolas"/>
                <a:cs typeface="Consolas"/>
                <a:sym typeface="Consolas"/>
              </a:rPr>
              <a:t>case "a":</a:t>
            </a:r>
            <a:r>
              <a:rPr lang="en" sz="1200">
                <a:solidFill>
                  <a:srgbClr val="333333"/>
                </a:solidFill>
                <a:highlight>
                  <a:srgbClr val="FFFFFF"/>
                </a:highlight>
              </a:rPr>
              <a:t> doesn’t contain any executable statements. This approach avoids accidental fallthrough from one case to another and makes for safer code that’s clearer in its intent.</a:t>
            </a:r>
            <a:endParaRPr sz="1200">
              <a:solidFill>
                <a:srgbClr val="333333"/>
              </a:solidFill>
              <a:highlight>
                <a:srgbClr val="FFFFFF"/>
              </a:highlight>
            </a:endParaRPr>
          </a:p>
          <a:p>
            <a:pPr indent="0" lvl="0" marL="0" rtl="0" algn="l">
              <a:spcBef>
                <a:spcPts val="1400"/>
              </a:spcBef>
              <a:spcAft>
                <a:spcPts val="12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Compound Cases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solidFill>
                  <a:srgbClr val="333333"/>
                </a:solidFill>
                <a:highlight>
                  <a:srgbClr val="FFFFFF"/>
                </a:highlight>
              </a:rPr>
              <a:t>Multiple switch cases that share the same body can be combined by writing several patterns after </a:t>
            </a:r>
            <a:r>
              <a:rPr lang="en" sz="1000">
                <a:solidFill>
                  <a:srgbClr val="666666"/>
                </a:solidFill>
                <a:highlight>
                  <a:srgbClr val="FFFFFF"/>
                </a:highlight>
                <a:latin typeface="Consolas"/>
                <a:ea typeface="Consolas"/>
                <a:cs typeface="Consolas"/>
                <a:sym typeface="Consolas"/>
              </a:rPr>
              <a:t>case</a:t>
            </a:r>
            <a:r>
              <a:rPr lang="en" sz="1000">
                <a:solidFill>
                  <a:srgbClr val="333333"/>
                </a:solidFill>
                <a:highlight>
                  <a:srgbClr val="FFFFFF"/>
                </a:highlight>
              </a:rPr>
              <a:t>, with a comma between each of the patterns. If any of the patterns match, then the case is considered to match. The patterns can be written over multiple lines if the list is long. For example:</a:t>
            </a:r>
            <a:endParaRPr sz="1000">
              <a:solidFill>
                <a:srgbClr val="333333"/>
              </a:solidFill>
              <a:highlight>
                <a:srgbClr val="FFFFFF"/>
              </a:highlight>
            </a:endParaRPr>
          </a:p>
          <a:p>
            <a:pPr indent="-292100" lvl="0" marL="457200" rtl="0" algn="l">
              <a:lnSpc>
                <a:spcPct val="100000"/>
              </a:lnSpc>
              <a:spcBef>
                <a:spcPts val="1400"/>
              </a:spcBef>
              <a:spcAft>
                <a:spcPts val="0"/>
              </a:spcAft>
              <a:buSzPts val="1000"/>
              <a:buFont typeface="Courier New"/>
              <a:buAutoNum type="arabicPeriod"/>
            </a:pPr>
            <a:r>
              <a:rPr lang="en" sz="1000">
                <a:solidFill>
                  <a:srgbClr val="AA0D91"/>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a:t>
            </a:r>
            <a:r>
              <a:rPr lang="en" sz="1000">
                <a:solidFill>
                  <a:srgbClr val="3F6E74"/>
                </a:solidFill>
                <a:highlight>
                  <a:srgbClr val="FFFFFF"/>
                </a:highlight>
                <a:latin typeface="Courier New"/>
                <a:ea typeface="Courier New"/>
                <a:cs typeface="Courier New"/>
                <a:sym typeface="Courier New"/>
              </a:rPr>
              <a:t>someCharacter</a:t>
            </a:r>
            <a:r>
              <a:rPr lang="en" sz="1000">
                <a:solidFill>
                  <a:srgbClr val="333333"/>
                </a:solidFill>
                <a:highlight>
                  <a:srgbClr val="FFFFFF"/>
                </a:highlight>
                <a:latin typeface="Courier New"/>
                <a:ea typeface="Courier New"/>
                <a:cs typeface="Courier New"/>
                <a:sym typeface="Courier New"/>
              </a:rPr>
              <a:t>: </a:t>
            </a:r>
            <a:r>
              <a:rPr lang="en" sz="1000">
                <a:solidFill>
                  <a:srgbClr val="5C2699"/>
                </a:solidFill>
                <a:highlight>
                  <a:srgbClr val="FFFFFF"/>
                </a:highlight>
                <a:latin typeface="Courier New"/>
                <a:ea typeface="Courier New"/>
                <a:cs typeface="Courier New"/>
                <a:sym typeface="Courier New"/>
              </a:rPr>
              <a:t>Character</a:t>
            </a:r>
            <a:r>
              <a:rPr lang="en" sz="1000">
                <a:solidFill>
                  <a:srgbClr val="333333"/>
                </a:solidFill>
                <a:highlight>
                  <a:srgbClr val="FFFFFF"/>
                </a:highlight>
                <a:latin typeface="Courier New"/>
                <a:ea typeface="Courier New"/>
                <a:cs typeface="Courier New"/>
                <a:sym typeface="Courier New"/>
              </a:rPr>
              <a:t> = </a:t>
            </a:r>
            <a:r>
              <a:rPr lang="en" sz="1000">
                <a:solidFill>
                  <a:srgbClr val="C41A16"/>
                </a:solidFill>
                <a:highlight>
                  <a:srgbClr val="FFFFFF"/>
                </a:highlight>
                <a:latin typeface="Courier New"/>
                <a:ea typeface="Courier New"/>
                <a:cs typeface="Courier New"/>
                <a:sym typeface="Courier New"/>
              </a:rPr>
              <a:t>"e"</a:t>
            </a:r>
            <a:endParaRPr sz="1000">
              <a:solidFill>
                <a:srgbClr val="333333"/>
              </a:solidFill>
              <a:highlight>
                <a:srgbClr val="FFFFFF"/>
              </a:highlight>
              <a:latin typeface="Courier New"/>
              <a:ea typeface="Courier New"/>
              <a:cs typeface="Courier New"/>
              <a:sym typeface="Courier New"/>
            </a:endParaRPr>
          </a:p>
          <a:p>
            <a:pPr indent="-292100" lvl="0" marL="457200" rtl="0" algn="l">
              <a:lnSpc>
                <a:spcPct val="100000"/>
              </a:lnSpc>
              <a:spcBef>
                <a:spcPts val="0"/>
              </a:spcBef>
              <a:spcAft>
                <a:spcPts val="0"/>
              </a:spcAft>
              <a:buSzPts val="1000"/>
              <a:buFont typeface="Courier New"/>
              <a:buAutoNum type="arabicPeriod"/>
            </a:pPr>
            <a:r>
              <a:rPr lang="en" sz="1000">
                <a:solidFill>
                  <a:srgbClr val="AA0D91"/>
                </a:solidFill>
                <a:highlight>
                  <a:srgbClr val="FFFFFF"/>
                </a:highlight>
                <a:latin typeface="Courier New"/>
                <a:ea typeface="Courier New"/>
                <a:cs typeface="Courier New"/>
                <a:sym typeface="Courier New"/>
              </a:rPr>
              <a:t>switch</a:t>
            </a:r>
            <a:r>
              <a:rPr lang="en" sz="1000">
                <a:solidFill>
                  <a:srgbClr val="333333"/>
                </a:solidFill>
                <a:highlight>
                  <a:srgbClr val="FFFFFF"/>
                </a:highlight>
                <a:latin typeface="Courier New"/>
                <a:ea typeface="Courier New"/>
                <a:cs typeface="Courier New"/>
                <a:sym typeface="Courier New"/>
              </a:rPr>
              <a:t> </a:t>
            </a:r>
            <a:r>
              <a:rPr lang="en" sz="1000">
                <a:solidFill>
                  <a:srgbClr val="3F6E74"/>
                </a:solidFill>
                <a:highlight>
                  <a:srgbClr val="FFFFFF"/>
                </a:highlight>
                <a:latin typeface="Courier New"/>
                <a:ea typeface="Courier New"/>
                <a:cs typeface="Courier New"/>
                <a:sym typeface="Courier New"/>
              </a:rPr>
              <a:t>someCharacter</a:t>
            </a:r>
            <a:r>
              <a:rPr lang="en" sz="1000">
                <a:solidFill>
                  <a:srgbClr val="333333"/>
                </a:solidFill>
                <a:highlight>
                  <a:srgbClr val="FFFFFF"/>
                </a:highlight>
                <a:latin typeface="Courier New"/>
                <a:ea typeface="Courier New"/>
                <a:cs typeface="Courier New"/>
                <a:sym typeface="Courier New"/>
              </a:rPr>
              <a:t> {</a:t>
            </a:r>
            <a:endParaRPr sz="1000">
              <a:solidFill>
                <a:srgbClr val="333333"/>
              </a:solidFill>
              <a:highlight>
                <a:srgbClr val="FFFFFF"/>
              </a:highlight>
              <a:latin typeface="Courier New"/>
              <a:ea typeface="Courier New"/>
              <a:cs typeface="Courier New"/>
              <a:sym typeface="Courier New"/>
            </a:endParaRPr>
          </a:p>
          <a:p>
            <a:pPr indent="-292100" lvl="0" marL="457200" rtl="0" algn="l">
              <a:lnSpc>
                <a:spcPct val="100000"/>
              </a:lnSpc>
              <a:spcBef>
                <a:spcPts val="0"/>
              </a:spcBef>
              <a:spcAft>
                <a:spcPts val="0"/>
              </a:spcAft>
              <a:buSzPts val="1000"/>
              <a:buFont typeface="Courier New"/>
              <a:buAutoNum type="arabicPeriod"/>
            </a:pPr>
            <a:r>
              <a:rPr lang="en" sz="1000">
                <a:solidFill>
                  <a:srgbClr val="AA0D91"/>
                </a:solidFill>
                <a:highlight>
                  <a:srgbClr val="FFFFFF"/>
                </a:highlight>
                <a:latin typeface="Courier New"/>
                <a:ea typeface="Courier New"/>
                <a:cs typeface="Courier New"/>
                <a:sym typeface="Courier New"/>
              </a:rPr>
              <a:t>case</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"a"</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"e"</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"i"</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"o"</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"u"</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292100" lvl="0" marL="457200" rtl="0" algn="l">
              <a:lnSpc>
                <a:spcPct val="100000"/>
              </a:lnSpc>
              <a:spcBef>
                <a:spcPts val="0"/>
              </a:spcBef>
              <a:spcAft>
                <a:spcPts val="0"/>
              </a:spcAft>
              <a:buSzPts val="1000"/>
              <a:buFont typeface="Courier New"/>
              <a:buAutoNum type="arabicPeriod"/>
            </a:pPr>
            <a:r>
              <a:rPr lang="en" sz="1000">
                <a:solidFill>
                  <a:srgbClr val="333333"/>
                </a:solidFill>
                <a:highlight>
                  <a:srgbClr val="FFFFFF"/>
                </a:highlight>
                <a:latin typeface="Courier New"/>
                <a:ea typeface="Courier New"/>
                <a:cs typeface="Courier New"/>
                <a:sym typeface="Courier New"/>
              </a:rPr>
              <a:t>   </a:t>
            </a:r>
            <a:r>
              <a:rPr lang="en" sz="1000">
                <a:solidFill>
                  <a:srgbClr val="3F6E74"/>
                </a:solidFill>
                <a:highlight>
                  <a:srgbClr val="FFFFFF"/>
                </a:highlight>
                <a:latin typeface="Courier New"/>
                <a:ea typeface="Courier New"/>
                <a:cs typeface="Courier New"/>
                <a:sym typeface="Courier New"/>
              </a:rPr>
              <a:t>print</a:t>
            </a:r>
            <a:r>
              <a:rPr lang="en" sz="1000">
                <a:solidFill>
                  <a:srgbClr val="333333"/>
                </a:solidFill>
                <a:highlight>
                  <a:srgbClr val="FFFFFF"/>
                </a:highlight>
                <a:latin typeface="Courier New"/>
                <a:ea typeface="Courier New"/>
                <a:cs typeface="Courier New"/>
                <a:sym typeface="Courier New"/>
              </a:rPr>
              <a:t>(</a:t>
            </a:r>
            <a:r>
              <a:rPr lang="en" sz="1000">
                <a:solidFill>
                  <a:srgbClr val="C41A16"/>
                </a:solidFill>
                <a:highlight>
                  <a:srgbClr val="FFFFFF"/>
                </a:highlight>
                <a:latin typeface="Courier New"/>
                <a:ea typeface="Courier New"/>
                <a:cs typeface="Courier New"/>
                <a:sym typeface="Courier New"/>
              </a:rPr>
              <a:t>"</a:t>
            </a:r>
            <a:r>
              <a:rPr lang="en" sz="1000">
                <a:solidFill>
                  <a:srgbClr val="333333"/>
                </a:solidFill>
                <a:highlight>
                  <a:srgbClr val="FFFFFF"/>
                </a:highlight>
                <a:latin typeface="Courier New"/>
                <a:ea typeface="Courier New"/>
                <a:cs typeface="Courier New"/>
                <a:sym typeface="Courier New"/>
              </a:rPr>
              <a:t>\(</a:t>
            </a:r>
            <a:r>
              <a:rPr lang="en" sz="1000">
                <a:solidFill>
                  <a:srgbClr val="3F6E74"/>
                </a:solidFill>
                <a:highlight>
                  <a:srgbClr val="FFFFFF"/>
                </a:highlight>
                <a:latin typeface="Courier New"/>
                <a:ea typeface="Courier New"/>
                <a:cs typeface="Courier New"/>
                <a:sym typeface="Courier New"/>
              </a:rPr>
              <a:t>someCharacter</a:t>
            </a:r>
            <a:r>
              <a:rPr lang="en" sz="1000">
                <a:solidFill>
                  <a:srgbClr val="333333"/>
                </a:solidFill>
                <a:highlight>
                  <a:srgbClr val="FFFFFF"/>
                </a:highlight>
                <a:latin typeface="Courier New"/>
                <a:ea typeface="Courier New"/>
                <a:cs typeface="Courier New"/>
                <a:sym typeface="Courier New"/>
              </a:rPr>
              <a:t>)</a:t>
            </a:r>
            <a:r>
              <a:rPr lang="en" sz="1000">
                <a:solidFill>
                  <a:srgbClr val="C41A16"/>
                </a:solidFill>
                <a:highlight>
                  <a:srgbClr val="FFFFFF"/>
                </a:highlight>
                <a:latin typeface="Courier New"/>
                <a:ea typeface="Courier New"/>
                <a:cs typeface="Courier New"/>
                <a:sym typeface="Courier New"/>
              </a:rPr>
              <a:t> is a vowel"</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292100" lvl="0" marL="457200" rtl="0" algn="l">
              <a:lnSpc>
                <a:spcPct val="100000"/>
              </a:lnSpc>
              <a:spcBef>
                <a:spcPts val="0"/>
              </a:spcBef>
              <a:spcAft>
                <a:spcPts val="0"/>
              </a:spcAft>
              <a:buSzPts val="1000"/>
              <a:buFont typeface="Courier New"/>
              <a:buAutoNum type="arabicPeriod"/>
            </a:pPr>
            <a:r>
              <a:rPr lang="en" sz="1000">
                <a:solidFill>
                  <a:srgbClr val="AA0D91"/>
                </a:solidFill>
                <a:highlight>
                  <a:srgbClr val="FFFFFF"/>
                </a:highlight>
                <a:latin typeface="Courier New"/>
                <a:ea typeface="Courier New"/>
                <a:cs typeface="Courier New"/>
                <a:sym typeface="Courier New"/>
              </a:rPr>
              <a:t>case</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"b"</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"c"</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"d"</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"f"</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"g"</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"h"</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"j"</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"k"</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"l"</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"m"</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292100" lvl="0" marL="457200" rtl="0" algn="l">
              <a:lnSpc>
                <a:spcPct val="100000"/>
              </a:lnSpc>
              <a:spcBef>
                <a:spcPts val="0"/>
              </a:spcBef>
              <a:spcAft>
                <a:spcPts val="0"/>
              </a:spcAft>
              <a:buSzPts val="1000"/>
              <a:buFont typeface="Courier New"/>
              <a:buAutoNum type="arabicPeriod"/>
            </a:pP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"n"</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"p"</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"q"</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"r"</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"s"</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"t"</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"v"</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"w"</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"x"</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"y"</a:t>
            </a:r>
            <a:r>
              <a:rPr lang="en" sz="1000">
                <a:solidFill>
                  <a:srgbClr val="333333"/>
                </a:solidFill>
                <a:highlight>
                  <a:srgbClr val="FFFFFF"/>
                </a:highlight>
                <a:latin typeface="Courier New"/>
                <a:ea typeface="Courier New"/>
                <a:cs typeface="Courier New"/>
                <a:sym typeface="Courier New"/>
              </a:rPr>
              <a:t>, </a:t>
            </a:r>
            <a:r>
              <a:rPr lang="en" sz="1000">
                <a:solidFill>
                  <a:srgbClr val="C41A16"/>
                </a:solidFill>
                <a:highlight>
                  <a:srgbClr val="FFFFFF"/>
                </a:highlight>
                <a:latin typeface="Courier New"/>
                <a:ea typeface="Courier New"/>
                <a:cs typeface="Courier New"/>
                <a:sym typeface="Courier New"/>
              </a:rPr>
              <a:t>"z"</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292100" lvl="0" marL="457200" rtl="0" algn="l">
              <a:lnSpc>
                <a:spcPct val="100000"/>
              </a:lnSpc>
              <a:spcBef>
                <a:spcPts val="0"/>
              </a:spcBef>
              <a:spcAft>
                <a:spcPts val="0"/>
              </a:spcAft>
              <a:buSzPts val="1000"/>
              <a:buFont typeface="Courier New"/>
              <a:buAutoNum type="arabicPeriod"/>
            </a:pPr>
            <a:r>
              <a:rPr lang="en" sz="1000">
                <a:solidFill>
                  <a:srgbClr val="333333"/>
                </a:solidFill>
                <a:highlight>
                  <a:srgbClr val="FFFFFF"/>
                </a:highlight>
                <a:latin typeface="Courier New"/>
                <a:ea typeface="Courier New"/>
                <a:cs typeface="Courier New"/>
                <a:sym typeface="Courier New"/>
              </a:rPr>
              <a:t>   </a:t>
            </a:r>
            <a:r>
              <a:rPr lang="en" sz="1000">
                <a:solidFill>
                  <a:srgbClr val="3F6E74"/>
                </a:solidFill>
                <a:highlight>
                  <a:srgbClr val="FFFFFF"/>
                </a:highlight>
                <a:latin typeface="Courier New"/>
                <a:ea typeface="Courier New"/>
                <a:cs typeface="Courier New"/>
                <a:sym typeface="Courier New"/>
              </a:rPr>
              <a:t>print</a:t>
            </a:r>
            <a:r>
              <a:rPr lang="en" sz="1000">
                <a:solidFill>
                  <a:srgbClr val="333333"/>
                </a:solidFill>
                <a:highlight>
                  <a:srgbClr val="FFFFFF"/>
                </a:highlight>
                <a:latin typeface="Courier New"/>
                <a:ea typeface="Courier New"/>
                <a:cs typeface="Courier New"/>
                <a:sym typeface="Courier New"/>
              </a:rPr>
              <a:t>(</a:t>
            </a:r>
            <a:r>
              <a:rPr lang="en" sz="1000">
                <a:solidFill>
                  <a:srgbClr val="C41A16"/>
                </a:solidFill>
                <a:highlight>
                  <a:srgbClr val="FFFFFF"/>
                </a:highlight>
                <a:latin typeface="Courier New"/>
                <a:ea typeface="Courier New"/>
                <a:cs typeface="Courier New"/>
                <a:sym typeface="Courier New"/>
              </a:rPr>
              <a:t>"</a:t>
            </a:r>
            <a:r>
              <a:rPr lang="en" sz="1000">
                <a:solidFill>
                  <a:srgbClr val="333333"/>
                </a:solidFill>
                <a:highlight>
                  <a:srgbClr val="FFFFFF"/>
                </a:highlight>
                <a:latin typeface="Courier New"/>
                <a:ea typeface="Courier New"/>
                <a:cs typeface="Courier New"/>
                <a:sym typeface="Courier New"/>
              </a:rPr>
              <a:t>\(</a:t>
            </a:r>
            <a:r>
              <a:rPr lang="en" sz="1000">
                <a:solidFill>
                  <a:srgbClr val="3F6E74"/>
                </a:solidFill>
                <a:highlight>
                  <a:srgbClr val="FFFFFF"/>
                </a:highlight>
                <a:latin typeface="Courier New"/>
                <a:ea typeface="Courier New"/>
                <a:cs typeface="Courier New"/>
                <a:sym typeface="Courier New"/>
              </a:rPr>
              <a:t>someCharacter</a:t>
            </a:r>
            <a:r>
              <a:rPr lang="en" sz="1000">
                <a:solidFill>
                  <a:srgbClr val="333333"/>
                </a:solidFill>
                <a:highlight>
                  <a:srgbClr val="FFFFFF"/>
                </a:highlight>
                <a:latin typeface="Courier New"/>
                <a:ea typeface="Courier New"/>
                <a:cs typeface="Courier New"/>
                <a:sym typeface="Courier New"/>
              </a:rPr>
              <a:t>)</a:t>
            </a:r>
            <a:r>
              <a:rPr lang="en" sz="1000">
                <a:solidFill>
                  <a:srgbClr val="C41A16"/>
                </a:solidFill>
                <a:highlight>
                  <a:srgbClr val="FFFFFF"/>
                </a:highlight>
                <a:latin typeface="Courier New"/>
                <a:ea typeface="Courier New"/>
                <a:cs typeface="Courier New"/>
                <a:sym typeface="Courier New"/>
              </a:rPr>
              <a:t> is a consonant"</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292100" lvl="0" marL="457200" rtl="0" algn="l">
              <a:lnSpc>
                <a:spcPct val="100000"/>
              </a:lnSpc>
              <a:spcBef>
                <a:spcPts val="0"/>
              </a:spcBef>
              <a:spcAft>
                <a:spcPts val="0"/>
              </a:spcAft>
              <a:buSzPts val="1000"/>
              <a:buFont typeface="Courier New"/>
              <a:buAutoNum type="arabicPeriod"/>
            </a:pPr>
            <a:r>
              <a:rPr lang="en" sz="1000">
                <a:solidFill>
                  <a:srgbClr val="AA0D91"/>
                </a:solidFill>
                <a:highlight>
                  <a:srgbClr val="FFFFFF"/>
                </a:highlight>
                <a:latin typeface="Courier New"/>
                <a:ea typeface="Courier New"/>
                <a:cs typeface="Courier New"/>
                <a:sym typeface="Courier New"/>
              </a:rPr>
              <a:t>default</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292100" lvl="0" marL="457200" rtl="0" algn="l">
              <a:lnSpc>
                <a:spcPct val="100000"/>
              </a:lnSpc>
              <a:spcBef>
                <a:spcPts val="0"/>
              </a:spcBef>
              <a:spcAft>
                <a:spcPts val="0"/>
              </a:spcAft>
              <a:buSzPts val="1000"/>
              <a:buFont typeface="Courier New"/>
              <a:buAutoNum type="arabicPeriod"/>
            </a:pPr>
            <a:r>
              <a:rPr lang="en" sz="1000">
                <a:solidFill>
                  <a:srgbClr val="333333"/>
                </a:solidFill>
                <a:highlight>
                  <a:srgbClr val="FFFFFF"/>
                </a:highlight>
                <a:latin typeface="Courier New"/>
                <a:ea typeface="Courier New"/>
                <a:cs typeface="Courier New"/>
                <a:sym typeface="Courier New"/>
              </a:rPr>
              <a:t>   </a:t>
            </a:r>
            <a:r>
              <a:rPr lang="en" sz="1000">
                <a:solidFill>
                  <a:srgbClr val="3F6E74"/>
                </a:solidFill>
                <a:highlight>
                  <a:srgbClr val="FFFFFF"/>
                </a:highlight>
                <a:latin typeface="Courier New"/>
                <a:ea typeface="Courier New"/>
                <a:cs typeface="Courier New"/>
                <a:sym typeface="Courier New"/>
              </a:rPr>
              <a:t>print</a:t>
            </a:r>
            <a:r>
              <a:rPr lang="en" sz="1000">
                <a:solidFill>
                  <a:srgbClr val="333333"/>
                </a:solidFill>
                <a:highlight>
                  <a:srgbClr val="FFFFFF"/>
                </a:highlight>
                <a:latin typeface="Courier New"/>
                <a:ea typeface="Courier New"/>
                <a:cs typeface="Courier New"/>
                <a:sym typeface="Courier New"/>
              </a:rPr>
              <a:t>(</a:t>
            </a:r>
            <a:r>
              <a:rPr lang="en" sz="1000">
                <a:solidFill>
                  <a:srgbClr val="C41A16"/>
                </a:solidFill>
                <a:highlight>
                  <a:srgbClr val="FFFFFF"/>
                </a:highlight>
                <a:latin typeface="Courier New"/>
                <a:ea typeface="Courier New"/>
                <a:cs typeface="Courier New"/>
                <a:sym typeface="Courier New"/>
              </a:rPr>
              <a:t>"</a:t>
            </a:r>
            <a:r>
              <a:rPr lang="en" sz="1000">
                <a:solidFill>
                  <a:srgbClr val="333333"/>
                </a:solidFill>
                <a:highlight>
                  <a:srgbClr val="FFFFFF"/>
                </a:highlight>
                <a:latin typeface="Courier New"/>
                <a:ea typeface="Courier New"/>
                <a:cs typeface="Courier New"/>
                <a:sym typeface="Courier New"/>
              </a:rPr>
              <a:t>\(</a:t>
            </a:r>
            <a:r>
              <a:rPr lang="en" sz="1000">
                <a:solidFill>
                  <a:srgbClr val="3F6E74"/>
                </a:solidFill>
                <a:highlight>
                  <a:srgbClr val="FFFFFF"/>
                </a:highlight>
                <a:latin typeface="Courier New"/>
                <a:ea typeface="Courier New"/>
                <a:cs typeface="Courier New"/>
                <a:sym typeface="Courier New"/>
              </a:rPr>
              <a:t>someCharacter</a:t>
            </a:r>
            <a:r>
              <a:rPr lang="en" sz="1000">
                <a:solidFill>
                  <a:srgbClr val="333333"/>
                </a:solidFill>
                <a:highlight>
                  <a:srgbClr val="FFFFFF"/>
                </a:highlight>
                <a:latin typeface="Courier New"/>
                <a:ea typeface="Courier New"/>
                <a:cs typeface="Courier New"/>
                <a:sym typeface="Courier New"/>
              </a:rPr>
              <a:t>)</a:t>
            </a:r>
            <a:r>
              <a:rPr lang="en" sz="1000">
                <a:solidFill>
                  <a:srgbClr val="C41A16"/>
                </a:solidFill>
                <a:highlight>
                  <a:srgbClr val="FFFFFF"/>
                </a:highlight>
                <a:latin typeface="Courier New"/>
                <a:ea typeface="Courier New"/>
                <a:cs typeface="Courier New"/>
                <a:sym typeface="Courier New"/>
              </a:rPr>
              <a:t> isn't a vowel or a consonant"</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292100" lvl="0" marL="457200" rtl="0" algn="l">
              <a:lnSpc>
                <a:spcPct val="100000"/>
              </a:lnSpc>
              <a:spcBef>
                <a:spcPts val="0"/>
              </a:spcBef>
              <a:spcAft>
                <a:spcPts val="0"/>
              </a:spcAft>
              <a:buSzPts val="1000"/>
              <a:buFont typeface="Courier New"/>
              <a:buAutoNum type="arabicPeriod"/>
            </a:pPr>
            <a:r>
              <a:rPr lang="en" sz="1000">
                <a:solidFill>
                  <a:srgbClr val="333333"/>
                </a:solidFill>
                <a:highlight>
                  <a:srgbClr val="FFFFFF"/>
                </a:highlight>
                <a:latin typeface="Courier New"/>
                <a:ea typeface="Courier New"/>
                <a:cs typeface="Courier New"/>
                <a:sym typeface="Courier New"/>
              </a:rPr>
              <a:t>}</a:t>
            </a:r>
            <a:r>
              <a:rPr lang="en" sz="1000">
                <a:solidFill>
                  <a:srgbClr val="007400"/>
                </a:solidFill>
                <a:highlight>
                  <a:srgbClr val="FFFFFF"/>
                </a:highlight>
                <a:latin typeface="Courier New"/>
                <a:ea typeface="Courier New"/>
                <a:cs typeface="Courier New"/>
                <a:sym typeface="Courier New"/>
              </a:rPr>
              <a:t>// Prints "e is a vowel"</a:t>
            </a:r>
            <a:endParaRPr sz="1000">
              <a:solidFill>
                <a:srgbClr val="007400"/>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Matching</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1000">
                <a:solidFill>
                  <a:srgbClr val="333333"/>
                </a:solidFill>
                <a:highlight>
                  <a:srgbClr val="FFFFFF"/>
                </a:highlight>
              </a:rPr>
              <a:t>Interval Matching</a:t>
            </a:r>
            <a:endParaRPr sz="1000">
              <a:solidFill>
                <a:srgbClr val="333333"/>
              </a:solidFill>
              <a:highlight>
                <a:srgbClr val="FFFFFF"/>
              </a:highlight>
            </a:endParaRPr>
          </a:p>
          <a:p>
            <a:pPr indent="0" lvl="0" marL="0" rtl="0" algn="l">
              <a:spcBef>
                <a:spcPts val="600"/>
              </a:spcBef>
              <a:spcAft>
                <a:spcPts val="0"/>
              </a:spcAft>
              <a:buClr>
                <a:schemeClr val="dk1"/>
              </a:buClr>
              <a:buSzPts val="1100"/>
              <a:buFont typeface="Arial"/>
              <a:buNone/>
            </a:pPr>
            <a:r>
              <a:rPr lang="en" sz="1000">
                <a:solidFill>
                  <a:srgbClr val="333333"/>
                </a:solidFill>
                <a:highlight>
                  <a:srgbClr val="FFFFFF"/>
                </a:highlight>
              </a:rPr>
              <a:t>Values in </a:t>
            </a:r>
            <a:r>
              <a:rPr lang="en" sz="1000">
                <a:solidFill>
                  <a:srgbClr val="666666"/>
                </a:solidFill>
                <a:highlight>
                  <a:srgbClr val="FFFFFF"/>
                </a:highlight>
                <a:latin typeface="Consolas"/>
                <a:ea typeface="Consolas"/>
                <a:cs typeface="Consolas"/>
                <a:sym typeface="Consolas"/>
              </a:rPr>
              <a:t>switch</a:t>
            </a:r>
            <a:r>
              <a:rPr lang="en" sz="1000">
                <a:solidFill>
                  <a:srgbClr val="333333"/>
                </a:solidFill>
                <a:highlight>
                  <a:srgbClr val="FFFFFF"/>
                </a:highlight>
              </a:rPr>
              <a:t> cases can be checked for their inclusion in an interval. This example uses number intervals to provide a natural-language count for numbers of any size:</a:t>
            </a:r>
            <a:endParaRPr sz="1000">
              <a:solidFill>
                <a:srgbClr val="333333"/>
              </a:solidFill>
              <a:highlight>
                <a:srgbClr val="FFFFFF"/>
              </a:highlight>
            </a:endParaRPr>
          </a:p>
          <a:p>
            <a:pPr indent="-298450" lvl="0" marL="457200" rtl="0" algn="l">
              <a:lnSpc>
                <a:spcPct val="100000"/>
              </a:lnSpc>
              <a:spcBef>
                <a:spcPts val="1400"/>
              </a:spcBef>
              <a:spcAft>
                <a:spcPts val="0"/>
              </a:spcAft>
              <a:buSzPts val="1100"/>
              <a:buFont typeface="Courier New"/>
              <a:buAutoNum type="arabicPeriod"/>
            </a:pPr>
            <a:r>
              <a:rPr lang="en" sz="1100">
                <a:solidFill>
                  <a:srgbClr val="AA0D91"/>
                </a:solidFill>
                <a:highlight>
                  <a:srgbClr val="FFFFFF"/>
                </a:highlight>
                <a:latin typeface="Courier New"/>
                <a:ea typeface="Courier New"/>
                <a:cs typeface="Courier New"/>
                <a:sym typeface="Courier New"/>
              </a:rPr>
              <a:t>let</a:t>
            </a: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approximateCount</a:t>
            </a:r>
            <a:r>
              <a:rPr lang="en" sz="1100">
                <a:solidFill>
                  <a:srgbClr val="333333"/>
                </a:solidFill>
                <a:highlight>
                  <a:srgbClr val="FFFFFF"/>
                </a:highlight>
                <a:latin typeface="Courier New"/>
                <a:ea typeface="Courier New"/>
                <a:cs typeface="Courier New"/>
                <a:sym typeface="Courier New"/>
              </a:rPr>
              <a:t> = </a:t>
            </a:r>
            <a:r>
              <a:rPr lang="en" sz="1100">
                <a:solidFill>
                  <a:srgbClr val="1C00CF"/>
                </a:solidFill>
                <a:highlight>
                  <a:srgbClr val="FFFFFF"/>
                </a:highlight>
                <a:latin typeface="Courier New"/>
                <a:ea typeface="Courier New"/>
                <a:cs typeface="Courier New"/>
                <a:sym typeface="Courier New"/>
              </a:rPr>
              <a:t>62</a:t>
            </a:r>
            <a:endParaRPr sz="1100">
              <a:solidFill>
                <a:srgbClr val="333333"/>
              </a:solidFill>
              <a:highlight>
                <a:srgbClr val="FFFFFF"/>
              </a:highlight>
              <a:latin typeface="Courier New"/>
              <a:ea typeface="Courier New"/>
              <a:cs typeface="Courier New"/>
              <a:sym typeface="Courier New"/>
            </a:endParaRPr>
          </a:p>
          <a:p>
            <a:pPr indent="-298450" lvl="0" marL="457200" rtl="0" algn="l">
              <a:lnSpc>
                <a:spcPct val="100000"/>
              </a:lnSpc>
              <a:spcBef>
                <a:spcPts val="0"/>
              </a:spcBef>
              <a:spcAft>
                <a:spcPts val="0"/>
              </a:spcAft>
              <a:buSzPts val="1100"/>
              <a:buFont typeface="Courier New"/>
              <a:buAutoNum type="arabicPeriod"/>
            </a:pPr>
            <a:r>
              <a:rPr lang="en" sz="1100">
                <a:solidFill>
                  <a:srgbClr val="AA0D91"/>
                </a:solidFill>
                <a:highlight>
                  <a:srgbClr val="FFFFFF"/>
                </a:highlight>
                <a:latin typeface="Courier New"/>
                <a:ea typeface="Courier New"/>
                <a:cs typeface="Courier New"/>
                <a:sym typeface="Courier New"/>
              </a:rPr>
              <a:t>let</a:t>
            </a: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countedThings</a:t>
            </a:r>
            <a:r>
              <a:rPr lang="en" sz="1100">
                <a:solidFill>
                  <a:srgbClr val="333333"/>
                </a:solidFill>
                <a:highlight>
                  <a:srgbClr val="FFFFFF"/>
                </a:highlight>
                <a:latin typeface="Courier New"/>
                <a:ea typeface="Courier New"/>
                <a:cs typeface="Courier New"/>
                <a:sym typeface="Courier New"/>
              </a:rPr>
              <a:t> = </a:t>
            </a:r>
            <a:r>
              <a:rPr lang="en" sz="1100">
                <a:solidFill>
                  <a:srgbClr val="C41A16"/>
                </a:solidFill>
                <a:highlight>
                  <a:srgbClr val="FFFFFF"/>
                </a:highlight>
                <a:latin typeface="Courier New"/>
                <a:ea typeface="Courier New"/>
                <a:cs typeface="Courier New"/>
                <a:sym typeface="Courier New"/>
              </a:rPr>
              <a:t>"moons orbiting Saturn"</a:t>
            </a:r>
            <a:endParaRPr sz="1100">
              <a:solidFill>
                <a:srgbClr val="333333"/>
              </a:solidFill>
              <a:highlight>
                <a:srgbClr val="FFFFFF"/>
              </a:highlight>
              <a:latin typeface="Courier New"/>
              <a:ea typeface="Courier New"/>
              <a:cs typeface="Courier New"/>
              <a:sym typeface="Courier New"/>
            </a:endParaRPr>
          </a:p>
          <a:p>
            <a:pPr indent="-298450" lvl="0" marL="457200" rtl="0" algn="l">
              <a:lnSpc>
                <a:spcPct val="100000"/>
              </a:lnSpc>
              <a:spcBef>
                <a:spcPts val="0"/>
              </a:spcBef>
              <a:spcAft>
                <a:spcPts val="0"/>
              </a:spcAft>
              <a:buSzPts val="1100"/>
              <a:buFont typeface="Courier New"/>
              <a:buAutoNum type="arabicPeriod"/>
            </a:pPr>
            <a:r>
              <a:rPr lang="en" sz="1100">
                <a:solidFill>
                  <a:srgbClr val="AA0D91"/>
                </a:solidFill>
                <a:highlight>
                  <a:srgbClr val="FFFFFF"/>
                </a:highlight>
                <a:latin typeface="Courier New"/>
                <a:ea typeface="Courier New"/>
                <a:cs typeface="Courier New"/>
                <a:sym typeface="Courier New"/>
              </a:rPr>
              <a:t>let</a:t>
            </a: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naturalCount</a:t>
            </a:r>
            <a:r>
              <a:rPr lang="en" sz="1100">
                <a:solidFill>
                  <a:srgbClr val="333333"/>
                </a:solidFill>
                <a:highlight>
                  <a:srgbClr val="FFFFFF"/>
                </a:highlight>
                <a:latin typeface="Courier New"/>
                <a:ea typeface="Courier New"/>
                <a:cs typeface="Courier New"/>
                <a:sym typeface="Courier New"/>
              </a:rPr>
              <a:t>: </a:t>
            </a:r>
            <a:r>
              <a:rPr lang="en" sz="1100">
                <a:solidFill>
                  <a:srgbClr val="5C2699"/>
                </a:solidFill>
                <a:highlight>
                  <a:srgbClr val="FFFFFF"/>
                </a:highlight>
                <a:latin typeface="Courier New"/>
                <a:ea typeface="Courier New"/>
                <a:cs typeface="Courier New"/>
                <a:sym typeface="Courier New"/>
              </a:rPr>
              <a:t>String</a:t>
            </a:r>
            <a:endParaRPr sz="1100">
              <a:solidFill>
                <a:srgbClr val="333333"/>
              </a:solidFill>
              <a:highlight>
                <a:srgbClr val="FFFFFF"/>
              </a:highlight>
              <a:latin typeface="Courier New"/>
              <a:ea typeface="Courier New"/>
              <a:cs typeface="Courier New"/>
              <a:sym typeface="Courier New"/>
            </a:endParaRPr>
          </a:p>
          <a:p>
            <a:pPr indent="-298450" lvl="0" marL="457200" rtl="0" algn="l">
              <a:lnSpc>
                <a:spcPct val="100000"/>
              </a:lnSpc>
              <a:spcBef>
                <a:spcPts val="0"/>
              </a:spcBef>
              <a:spcAft>
                <a:spcPts val="0"/>
              </a:spcAft>
              <a:buSzPts val="1100"/>
              <a:buFont typeface="Courier New"/>
              <a:buAutoNum type="arabicPeriod"/>
            </a:pPr>
            <a:r>
              <a:rPr lang="en" sz="1100">
                <a:solidFill>
                  <a:srgbClr val="AA0D91"/>
                </a:solidFill>
                <a:highlight>
                  <a:srgbClr val="FFFFFF"/>
                </a:highlight>
                <a:latin typeface="Courier New"/>
                <a:ea typeface="Courier New"/>
                <a:cs typeface="Courier New"/>
                <a:sym typeface="Courier New"/>
              </a:rPr>
              <a:t>switch</a:t>
            </a: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approximateCount</a:t>
            </a:r>
            <a:r>
              <a:rPr lang="en" sz="1100">
                <a:solidFill>
                  <a:srgbClr val="333333"/>
                </a:solidFill>
                <a:highlight>
                  <a:srgbClr val="FFFFFF"/>
                </a:highlight>
                <a:latin typeface="Courier New"/>
                <a:ea typeface="Courier New"/>
                <a:cs typeface="Courier New"/>
                <a:sym typeface="Courier New"/>
              </a:rPr>
              <a:t> {</a:t>
            </a:r>
            <a:endParaRPr sz="1100">
              <a:solidFill>
                <a:srgbClr val="333333"/>
              </a:solidFill>
              <a:highlight>
                <a:srgbClr val="FFFFFF"/>
              </a:highlight>
              <a:latin typeface="Courier New"/>
              <a:ea typeface="Courier New"/>
              <a:cs typeface="Courier New"/>
              <a:sym typeface="Courier New"/>
            </a:endParaRPr>
          </a:p>
          <a:p>
            <a:pPr indent="-298450" lvl="0" marL="457200" rtl="0" algn="l">
              <a:lnSpc>
                <a:spcPct val="100000"/>
              </a:lnSpc>
              <a:spcBef>
                <a:spcPts val="0"/>
              </a:spcBef>
              <a:spcAft>
                <a:spcPts val="0"/>
              </a:spcAft>
              <a:buSzPts val="1100"/>
              <a:buFont typeface="Courier New"/>
              <a:buAutoNum type="arabicPeriod"/>
            </a:pPr>
            <a:r>
              <a:rPr lang="en" sz="1100">
                <a:solidFill>
                  <a:srgbClr val="AA0D91"/>
                </a:solidFill>
                <a:highlight>
                  <a:srgbClr val="FFFFFF"/>
                </a:highlight>
                <a:latin typeface="Courier New"/>
                <a:ea typeface="Courier New"/>
                <a:cs typeface="Courier New"/>
                <a:sym typeface="Courier New"/>
              </a:rPr>
              <a:t>case</a:t>
            </a:r>
            <a:r>
              <a:rPr lang="en" sz="1100">
                <a:solidFill>
                  <a:srgbClr val="333333"/>
                </a:solidFill>
                <a:highlight>
                  <a:srgbClr val="FFFFFF"/>
                </a:highlight>
                <a:latin typeface="Courier New"/>
                <a:ea typeface="Courier New"/>
                <a:cs typeface="Courier New"/>
                <a:sym typeface="Courier New"/>
              </a:rPr>
              <a:t> </a:t>
            </a:r>
            <a:r>
              <a:rPr lang="en" sz="1100">
                <a:solidFill>
                  <a:srgbClr val="1C00CF"/>
                </a:solidFill>
                <a:highlight>
                  <a:srgbClr val="FFFFFF"/>
                </a:highlight>
                <a:latin typeface="Courier New"/>
                <a:ea typeface="Courier New"/>
                <a:cs typeface="Courier New"/>
                <a:sym typeface="Courier New"/>
              </a:rPr>
              <a:t>0</a:t>
            </a:r>
            <a:r>
              <a:rPr lang="en" sz="1100">
                <a:solidFill>
                  <a:srgbClr val="333333"/>
                </a:solidFill>
                <a:highlight>
                  <a:srgbClr val="FFFFFF"/>
                </a:highlight>
                <a:latin typeface="Courier New"/>
                <a:ea typeface="Courier New"/>
                <a:cs typeface="Courier New"/>
                <a:sym typeface="Courier New"/>
              </a:rPr>
              <a:t>:</a:t>
            </a:r>
            <a:endParaRPr sz="1100">
              <a:solidFill>
                <a:srgbClr val="333333"/>
              </a:solidFill>
              <a:highlight>
                <a:srgbClr val="FFFFFF"/>
              </a:highlight>
              <a:latin typeface="Courier New"/>
              <a:ea typeface="Courier New"/>
              <a:cs typeface="Courier New"/>
              <a:sym typeface="Courier New"/>
            </a:endParaRPr>
          </a:p>
          <a:p>
            <a:pPr indent="-298450" lvl="0" marL="457200" rtl="0" algn="l">
              <a:lnSpc>
                <a:spcPct val="100000"/>
              </a:lnSpc>
              <a:spcBef>
                <a:spcPts val="0"/>
              </a:spcBef>
              <a:spcAft>
                <a:spcPts val="0"/>
              </a:spcAft>
              <a:buSzPts val="1100"/>
              <a:buFont typeface="Courier New"/>
              <a:buAutoNum type="arabicPeriod"/>
            </a:pP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naturalCount</a:t>
            </a:r>
            <a:r>
              <a:rPr lang="en" sz="1100">
                <a:solidFill>
                  <a:srgbClr val="333333"/>
                </a:solidFill>
                <a:highlight>
                  <a:srgbClr val="FFFFFF"/>
                </a:highlight>
                <a:latin typeface="Courier New"/>
                <a:ea typeface="Courier New"/>
                <a:cs typeface="Courier New"/>
                <a:sym typeface="Courier New"/>
              </a:rPr>
              <a:t> = </a:t>
            </a:r>
            <a:r>
              <a:rPr lang="en" sz="1100">
                <a:solidFill>
                  <a:srgbClr val="C41A16"/>
                </a:solidFill>
                <a:highlight>
                  <a:srgbClr val="FFFFFF"/>
                </a:highlight>
                <a:latin typeface="Courier New"/>
                <a:ea typeface="Courier New"/>
                <a:cs typeface="Courier New"/>
                <a:sym typeface="Courier New"/>
              </a:rPr>
              <a:t>"no"</a:t>
            </a:r>
            <a:endParaRPr sz="1100">
              <a:solidFill>
                <a:srgbClr val="333333"/>
              </a:solidFill>
              <a:highlight>
                <a:srgbClr val="FFFFFF"/>
              </a:highlight>
              <a:latin typeface="Courier New"/>
              <a:ea typeface="Courier New"/>
              <a:cs typeface="Courier New"/>
              <a:sym typeface="Courier New"/>
            </a:endParaRPr>
          </a:p>
          <a:p>
            <a:pPr indent="-298450" lvl="0" marL="457200" rtl="0" algn="l">
              <a:lnSpc>
                <a:spcPct val="100000"/>
              </a:lnSpc>
              <a:spcBef>
                <a:spcPts val="0"/>
              </a:spcBef>
              <a:spcAft>
                <a:spcPts val="0"/>
              </a:spcAft>
              <a:buSzPts val="1100"/>
              <a:buFont typeface="Courier New"/>
              <a:buAutoNum type="arabicPeriod"/>
            </a:pPr>
            <a:r>
              <a:rPr lang="en" sz="1100">
                <a:solidFill>
                  <a:srgbClr val="AA0D91"/>
                </a:solidFill>
                <a:highlight>
                  <a:srgbClr val="FFFFFF"/>
                </a:highlight>
                <a:latin typeface="Courier New"/>
                <a:ea typeface="Courier New"/>
                <a:cs typeface="Courier New"/>
                <a:sym typeface="Courier New"/>
              </a:rPr>
              <a:t>case</a:t>
            </a:r>
            <a:r>
              <a:rPr lang="en" sz="1100">
                <a:solidFill>
                  <a:srgbClr val="333333"/>
                </a:solidFill>
                <a:highlight>
                  <a:srgbClr val="FFFFFF"/>
                </a:highlight>
                <a:latin typeface="Courier New"/>
                <a:ea typeface="Courier New"/>
                <a:cs typeface="Courier New"/>
                <a:sym typeface="Courier New"/>
              </a:rPr>
              <a:t> </a:t>
            </a:r>
            <a:r>
              <a:rPr lang="en" sz="1100">
                <a:solidFill>
                  <a:srgbClr val="1C00CF"/>
                </a:solidFill>
                <a:highlight>
                  <a:srgbClr val="FFFFFF"/>
                </a:highlight>
                <a:latin typeface="Courier New"/>
                <a:ea typeface="Courier New"/>
                <a:cs typeface="Courier New"/>
                <a:sym typeface="Courier New"/>
              </a:rPr>
              <a:t>1</a:t>
            </a:r>
            <a:r>
              <a:rPr lang="en" sz="1100">
                <a:solidFill>
                  <a:srgbClr val="333333"/>
                </a:solidFill>
                <a:highlight>
                  <a:srgbClr val="FFFFFF"/>
                </a:highlight>
                <a:latin typeface="Courier New"/>
                <a:ea typeface="Courier New"/>
                <a:cs typeface="Courier New"/>
                <a:sym typeface="Courier New"/>
              </a:rPr>
              <a:t>..&lt;</a:t>
            </a:r>
            <a:r>
              <a:rPr lang="en" sz="1100">
                <a:solidFill>
                  <a:srgbClr val="1C00CF"/>
                </a:solidFill>
                <a:highlight>
                  <a:srgbClr val="FFFFFF"/>
                </a:highlight>
                <a:latin typeface="Courier New"/>
                <a:ea typeface="Courier New"/>
                <a:cs typeface="Courier New"/>
                <a:sym typeface="Courier New"/>
              </a:rPr>
              <a:t>5</a:t>
            </a:r>
            <a:r>
              <a:rPr lang="en" sz="1100">
                <a:solidFill>
                  <a:srgbClr val="333333"/>
                </a:solidFill>
                <a:highlight>
                  <a:srgbClr val="FFFFFF"/>
                </a:highlight>
                <a:latin typeface="Courier New"/>
                <a:ea typeface="Courier New"/>
                <a:cs typeface="Courier New"/>
                <a:sym typeface="Courier New"/>
              </a:rPr>
              <a:t>:</a:t>
            </a:r>
            <a:endParaRPr sz="1100">
              <a:solidFill>
                <a:srgbClr val="333333"/>
              </a:solidFill>
              <a:highlight>
                <a:srgbClr val="FFFFFF"/>
              </a:highlight>
              <a:latin typeface="Courier New"/>
              <a:ea typeface="Courier New"/>
              <a:cs typeface="Courier New"/>
              <a:sym typeface="Courier New"/>
            </a:endParaRPr>
          </a:p>
          <a:p>
            <a:pPr indent="-298450" lvl="0" marL="457200" rtl="0" algn="l">
              <a:lnSpc>
                <a:spcPct val="100000"/>
              </a:lnSpc>
              <a:spcBef>
                <a:spcPts val="0"/>
              </a:spcBef>
              <a:spcAft>
                <a:spcPts val="0"/>
              </a:spcAft>
              <a:buSzPts val="1100"/>
              <a:buFont typeface="Courier New"/>
              <a:buAutoNum type="arabicPeriod"/>
            </a:pP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naturalCount</a:t>
            </a:r>
            <a:r>
              <a:rPr lang="en" sz="1100">
                <a:solidFill>
                  <a:srgbClr val="333333"/>
                </a:solidFill>
                <a:highlight>
                  <a:srgbClr val="FFFFFF"/>
                </a:highlight>
                <a:latin typeface="Courier New"/>
                <a:ea typeface="Courier New"/>
                <a:cs typeface="Courier New"/>
                <a:sym typeface="Courier New"/>
              </a:rPr>
              <a:t> = </a:t>
            </a:r>
            <a:r>
              <a:rPr lang="en" sz="1100">
                <a:solidFill>
                  <a:srgbClr val="C41A16"/>
                </a:solidFill>
                <a:highlight>
                  <a:srgbClr val="FFFFFF"/>
                </a:highlight>
                <a:latin typeface="Courier New"/>
                <a:ea typeface="Courier New"/>
                <a:cs typeface="Courier New"/>
                <a:sym typeface="Courier New"/>
              </a:rPr>
              <a:t>"a few"</a:t>
            </a:r>
            <a:endParaRPr sz="1100">
              <a:solidFill>
                <a:srgbClr val="333333"/>
              </a:solidFill>
              <a:highlight>
                <a:srgbClr val="FFFFFF"/>
              </a:highlight>
              <a:latin typeface="Courier New"/>
              <a:ea typeface="Courier New"/>
              <a:cs typeface="Courier New"/>
              <a:sym typeface="Courier New"/>
            </a:endParaRPr>
          </a:p>
          <a:p>
            <a:pPr indent="-298450" lvl="0" marL="457200" rtl="0" algn="l">
              <a:lnSpc>
                <a:spcPct val="100000"/>
              </a:lnSpc>
              <a:spcBef>
                <a:spcPts val="0"/>
              </a:spcBef>
              <a:spcAft>
                <a:spcPts val="0"/>
              </a:spcAft>
              <a:buSzPts val="1100"/>
              <a:buFont typeface="Courier New"/>
              <a:buAutoNum type="arabicPeriod"/>
            </a:pPr>
            <a:r>
              <a:rPr lang="en" sz="1100">
                <a:solidFill>
                  <a:srgbClr val="AA0D91"/>
                </a:solidFill>
                <a:highlight>
                  <a:srgbClr val="FFFFFF"/>
                </a:highlight>
                <a:latin typeface="Courier New"/>
                <a:ea typeface="Courier New"/>
                <a:cs typeface="Courier New"/>
                <a:sym typeface="Courier New"/>
              </a:rPr>
              <a:t>case</a:t>
            </a:r>
            <a:r>
              <a:rPr lang="en" sz="1100">
                <a:solidFill>
                  <a:srgbClr val="333333"/>
                </a:solidFill>
                <a:highlight>
                  <a:srgbClr val="FFFFFF"/>
                </a:highlight>
                <a:latin typeface="Courier New"/>
                <a:ea typeface="Courier New"/>
                <a:cs typeface="Courier New"/>
                <a:sym typeface="Courier New"/>
              </a:rPr>
              <a:t> </a:t>
            </a:r>
            <a:r>
              <a:rPr lang="en" sz="1100">
                <a:solidFill>
                  <a:srgbClr val="1C00CF"/>
                </a:solidFill>
                <a:highlight>
                  <a:srgbClr val="FFFFFF"/>
                </a:highlight>
                <a:latin typeface="Courier New"/>
                <a:ea typeface="Courier New"/>
                <a:cs typeface="Courier New"/>
                <a:sym typeface="Courier New"/>
              </a:rPr>
              <a:t>5</a:t>
            </a:r>
            <a:r>
              <a:rPr lang="en" sz="1100">
                <a:solidFill>
                  <a:srgbClr val="333333"/>
                </a:solidFill>
                <a:highlight>
                  <a:srgbClr val="FFFFFF"/>
                </a:highlight>
                <a:latin typeface="Courier New"/>
                <a:ea typeface="Courier New"/>
                <a:cs typeface="Courier New"/>
                <a:sym typeface="Courier New"/>
              </a:rPr>
              <a:t>..&lt;</a:t>
            </a:r>
            <a:r>
              <a:rPr lang="en" sz="1100">
                <a:solidFill>
                  <a:srgbClr val="1C00CF"/>
                </a:solidFill>
                <a:highlight>
                  <a:srgbClr val="FFFFFF"/>
                </a:highlight>
                <a:latin typeface="Courier New"/>
                <a:ea typeface="Courier New"/>
                <a:cs typeface="Courier New"/>
                <a:sym typeface="Courier New"/>
              </a:rPr>
              <a:t>12</a:t>
            </a:r>
            <a:r>
              <a:rPr lang="en" sz="1100">
                <a:solidFill>
                  <a:srgbClr val="333333"/>
                </a:solidFill>
                <a:highlight>
                  <a:srgbClr val="FFFFFF"/>
                </a:highlight>
                <a:latin typeface="Courier New"/>
                <a:ea typeface="Courier New"/>
                <a:cs typeface="Courier New"/>
                <a:sym typeface="Courier New"/>
              </a:rPr>
              <a:t>:</a:t>
            </a:r>
            <a:endParaRPr sz="1100">
              <a:solidFill>
                <a:srgbClr val="333333"/>
              </a:solidFill>
              <a:highlight>
                <a:srgbClr val="FFFFFF"/>
              </a:highlight>
              <a:latin typeface="Courier New"/>
              <a:ea typeface="Courier New"/>
              <a:cs typeface="Courier New"/>
              <a:sym typeface="Courier New"/>
            </a:endParaRPr>
          </a:p>
          <a:p>
            <a:pPr indent="-298450" lvl="0" marL="457200" rtl="0" algn="l">
              <a:lnSpc>
                <a:spcPct val="100000"/>
              </a:lnSpc>
              <a:spcBef>
                <a:spcPts val="0"/>
              </a:spcBef>
              <a:spcAft>
                <a:spcPts val="0"/>
              </a:spcAft>
              <a:buSzPts val="1100"/>
              <a:buFont typeface="Courier New"/>
              <a:buAutoNum type="arabicPeriod"/>
            </a:pP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naturalCount</a:t>
            </a:r>
            <a:r>
              <a:rPr lang="en" sz="1100">
                <a:solidFill>
                  <a:srgbClr val="333333"/>
                </a:solidFill>
                <a:highlight>
                  <a:srgbClr val="FFFFFF"/>
                </a:highlight>
                <a:latin typeface="Courier New"/>
                <a:ea typeface="Courier New"/>
                <a:cs typeface="Courier New"/>
                <a:sym typeface="Courier New"/>
              </a:rPr>
              <a:t> = </a:t>
            </a:r>
            <a:r>
              <a:rPr lang="en" sz="1100">
                <a:solidFill>
                  <a:srgbClr val="C41A16"/>
                </a:solidFill>
                <a:highlight>
                  <a:srgbClr val="FFFFFF"/>
                </a:highlight>
                <a:latin typeface="Courier New"/>
                <a:ea typeface="Courier New"/>
                <a:cs typeface="Courier New"/>
                <a:sym typeface="Courier New"/>
              </a:rPr>
              <a:t>"several"</a:t>
            </a:r>
            <a:endParaRPr sz="1100">
              <a:solidFill>
                <a:srgbClr val="333333"/>
              </a:solidFill>
              <a:highlight>
                <a:srgbClr val="FFFFFF"/>
              </a:highlight>
              <a:latin typeface="Courier New"/>
              <a:ea typeface="Courier New"/>
              <a:cs typeface="Courier New"/>
              <a:sym typeface="Courier New"/>
            </a:endParaRPr>
          </a:p>
          <a:p>
            <a:pPr indent="-298450" lvl="0" marL="457200" rtl="0" algn="l">
              <a:lnSpc>
                <a:spcPct val="100000"/>
              </a:lnSpc>
              <a:spcBef>
                <a:spcPts val="0"/>
              </a:spcBef>
              <a:spcAft>
                <a:spcPts val="0"/>
              </a:spcAft>
              <a:buSzPts val="1100"/>
              <a:buFont typeface="Courier New"/>
              <a:buAutoNum type="arabicPeriod"/>
            </a:pPr>
            <a:r>
              <a:rPr lang="en" sz="1100">
                <a:solidFill>
                  <a:srgbClr val="AA0D91"/>
                </a:solidFill>
                <a:highlight>
                  <a:srgbClr val="FFFFFF"/>
                </a:highlight>
                <a:latin typeface="Courier New"/>
                <a:ea typeface="Courier New"/>
                <a:cs typeface="Courier New"/>
                <a:sym typeface="Courier New"/>
              </a:rPr>
              <a:t>default</a:t>
            </a:r>
            <a:r>
              <a:rPr lang="en" sz="1100">
                <a:solidFill>
                  <a:srgbClr val="333333"/>
                </a:solidFill>
                <a:highlight>
                  <a:srgbClr val="FFFFFF"/>
                </a:highlight>
                <a:latin typeface="Courier New"/>
                <a:ea typeface="Courier New"/>
                <a:cs typeface="Courier New"/>
                <a:sym typeface="Courier New"/>
              </a:rPr>
              <a:t>:</a:t>
            </a:r>
            <a:endParaRPr sz="1100">
              <a:solidFill>
                <a:srgbClr val="333333"/>
              </a:solidFill>
              <a:highlight>
                <a:srgbClr val="FFFFFF"/>
              </a:highlight>
              <a:latin typeface="Courier New"/>
              <a:ea typeface="Courier New"/>
              <a:cs typeface="Courier New"/>
              <a:sym typeface="Courier New"/>
            </a:endParaRPr>
          </a:p>
          <a:p>
            <a:pPr indent="-298450" lvl="0" marL="457200" rtl="0" algn="l">
              <a:lnSpc>
                <a:spcPct val="100000"/>
              </a:lnSpc>
              <a:spcBef>
                <a:spcPts val="0"/>
              </a:spcBef>
              <a:spcAft>
                <a:spcPts val="0"/>
              </a:spcAft>
              <a:buSzPts val="1100"/>
              <a:buFont typeface="Courier New"/>
              <a:buAutoNum type="arabicPeriod"/>
            </a:pPr>
            <a:r>
              <a:rPr lang="en" sz="1100">
                <a:solidFill>
                  <a:srgbClr val="333333"/>
                </a:solidFill>
                <a:highlight>
                  <a:srgbClr val="FFFFFF"/>
                </a:highlight>
                <a:latin typeface="Courier New"/>
                <a:ea typeface="Courier New"/>
                <a:cs typeface="Courier New"/>
                <a:sym typeface="Courier New"/>
              </a:rPr>
              <a:t>   </a:t>
            </a:r>
            <a:r>
              <a:rPr lang="en" sz="1100">
                <a:solidFill>
                  <a:srgbClr val="3F6E74"/>
                </a:solidFill>
                <a:highlight>
                  <a:srgbClr val="FFFFFF"/>
                </a:highlight>
                <a:latin typeface="Courier New"/>
                <a:ea typeface="Courier New"/>
                <a:cs typeface="Courier New"/>
                <a:sym typeface="Courier New"/>
              </a:rPr>
              <a:t>naturalCount</a:t>
            </a:r>
            <a:r>
              <a:rPr lang="en" sz="1100">
                <a:solidFill>
                  <a:srgbClr val="333333"/>
                </a:solidFill>
                <a:highlight>
                  <a:srgbClr val="FFFFFF"/>
                </a:highlight>
                <a:latin typeface="Courier New"/>
                <a:ea typeface="Courier New"/>
                <a:cs typeface="Courier New"/>
                <a:sym typeface="Courier New"/>
              </a:rPr>
              <a:t> = </a:t>
            </a:r>
            <a:r>
              <a:rPr lang="en" sz="1100">
                <a:solidFill>
                  <a:srgbClr val="C41A16"/>
                </a:solidFill>
                <a:highlight>
                  <a:srgbClr val="FFFFFF"/>
                </a:highlight>
                <a:latin typeface="Courier New"/>
                <a:ea typeface="Courier New"/>
                <a:cs typeface="Courier New"/>
                <a:sym typeface="Courier New"/>
              </a:rPr>
              <a:t>"many</a:t>
            </a:r>
            <a:r>
              <a:rPr lang="en" sz="1100">
                <a:solidFill>
                  <a:srgbClr val="C41A16"/>
                </a:solidFill>
                <a:highlight>
                  <a:srgbClr val="FFFFFF"/>
                </a:highlight>
                <a:latin typeface="Courier New"/>
                <a:ea typeface="Courier New"/>
                <a:cs typeface="Courier New"/>
                <a:sym typeface="Courier New"/>
              </a:rPr>
              <a:t>"</a:t>
            </a:r>
            <a:endParaRPr sz="1100">
              <a:solidFill>
                <a:srgbClr val="333333"/>
              </a:solidFill>
              <a:highlight>
                <a:srgbClr val="FFFFFF"/>
              </a:highlight>
              <a:latin typeface="Courier New"/>
              <a:ea typeface="Courier New"/>
              <a:cs typeface="Courier New"/>
              <a:sym typeface="Courier New"/>
            </a:endParaRPr>
          </a:p>
          <a:p>
            <a:pPr indent="-298450" lvl="0" marL="457200" rtl="0" algn="l">
              <a:lnSpc>
                <a:spcPct val="100000"/>
              </a:lnSpc>
              <a:spcBef>
                <a:spcPts val="0"/>
              </a:spcBef>
              <a:spcAft>
                <a:spcPts val="0"/>
              </a:spcAft>
              <a:buClr>
                <a:srgbClr val="333333"/>
              </a:buClr>
              <a:buSzPts val="1100"/>
              <a:buFont typeface="Courier New"/>
              <a:buAutoNum type="arabicPeriod"/>
            </a:pPr>
            <a:r>
              <a:rPr lang="en" sz="1100">
                <a:solidFill>
                  <a:srgbClr val="333333"/>
                </a:solidFill>
                <a:highlight>
                  <a:srgbClr val="FFFFFF"/>
                </a:highlight>
                <a:latin typeface="Courier New"/>
                <a:ea typeface="Courier New"/>
                <a:cs typeface="Courier New"/>
                <a:sym typeface="Courier New"/>
              </a:rPr>
              <a:t>}</a:t>
            </a:r>
            <a:endParaRPr sz="1100">
              <a:solidFill>
                <a:srgbClr val="333333"/>
              </a:solidFill>
              <a:highlight>
                <a:srgbClr val="FFFFFF"/>
              </a:highlight>
              <a:latin typeface="Courier New"/>
              <a:ea typeface="Courier New"/>
              <a:cs typeface="Courier New"/>
              <a:sym typeface="Courier New"/>
            </a:endParaRPr>
          </a:p>
          <a:p>
            <a:pPr indent="-298450" lvl="0" marL="457200" rtl="0" algn="l">
              <a:lnSpc>
                <a:spcPct val="100000"/>
              </a:lnSpc>
              <a:spcBef>
                <a:spcPts val="0"/>
              </a:spcBef>
              <a:spcAft>
                <a:spcPts val="0"/>
              </a:spcAft>
              <a:buSzPts val="1100"/>
              <a:buFont typeface="Courier New"/>
              <a:buAutoNum type="arabicPeriod"/>
            </a:pPr>
            <a:r>
              <a:rPr lang="en" sz="1100">
                <a:solidFill>
                  <a:srgbClr val="3F6E74"/>
                </a:solidFill>
                <a:highlight>
                  <a:srgbClr val="FFFFFF"/>
                </a:highlight>
                <a:latin typeface="Courier New"/>
                <a:ea typeface="Courier New"/>
                <a:cs typeface="Courier New"/>
                <a:sym typeface="Courier New"/>
              </a:rPr>
              <a:t>print</a:t>
            </a:r>
            <a:r>
              <a:rPr lang="en" sz="1100">
                <a:solidFill>
                  <a:srgbClr val="333333"/>
                </a:solidFill>
                <a:highlight>
                  <a:srgbClr val="FFFFFF"/>
                </a:highlight>
                <a:latin typeface="Courier New"/>
                <a:ea typeface="Courier New"/>
                <a:cs typeface="Courier New"/>
                <a:sym typeface="Courier New"/>
              </a:rPr>
              <a:t>(</a:t>
            </a:r>
            <a:r>
              <a:rPr lang="en" sz="1100">
                <a:solidFill>
                  <a:srgbClr val="C41A16"/>
                </a:solidFill>
                <a:highlight>
                  <a:srgbClr val="FFFFFF"/>
                </a:highlight>
                <a:latin typeface="Courier New"/>
                <a:ea typeface="Courier New"/>
                <a:cs typeface="Courier New"/>
                <a:sym typeface="Courier New"/>
              </a:rPr>
              <a:t>"There are </a:t>
            </a:r>
            <a:r>
              <a:rPr lang="en" sz="1100">
                <a:solidFill>
                  <a:srgbClr val="333333"/>
                </a:solidFill>
                <a:highlight>
                  <a:srgbClr val="FFFFFF"/>
                </a:highlight>
                <a:latin typeface="Courier New"/>
                <a:ea typeface="Courier New"/>
                <a:cs typeface="Courier New"/>
                <a:sym typeface="Courier New"/>
              </a:rPr>
              <a:t>\(</a:t>
            </a:r>
            <a:r>
              <a:rPr lang="en" sz="1100">
                <a:solidFill>
                  <a:srgbClr val="3F6E74"/>
                </a:solidFill>
                <a:highlight>
                  <a:srgbClr val="FFFFFF"/>
                </a:highlight>
                <a:latin typeface="Courier New"/>
                <a:ea typeface="Courier New"/>
                <a:cs typeface="Courier New"/>
                <a:sym typeface="Courier New"/>
              </a:rPr>
              <a:t>naturalCount</a:t>
            </a:r>
            <a:r>
              <a:rPr lang="en" sz="1100">
                <a:solidFill>
                  <a:srgbClr val="333333"/>
                </a:solidFill>
                <a:highlight>
                  <a:srgbClr val="FFFFFF"/>
                </a:highlight>
                <a:latin typeface="Courier New"/>
                <a:ea typeface="Courier New"/>
                <a:cs typeface="Courier New"/>
                <a:sym typeface="Courier New"/>
              </a:rPr>
              <a:t>)</a:t>
            </a:r>
            <a:r>
              <a:rPr lang="en" sz="1100">
                <a:solidFill>
                  <a:srgbClr val="C41A16"/>
                </a:solidFill>
                <a:highlight>
                  <a:srgbClr val="FFFFFF"/>
                </a:highlight>
                <a:latin typeface="Courier New"/>
                <a:ea typeface="Courier New"/>
                <a:cs typeface="Courier New"/>
                <a:sym typeface="Courier New"/>
              </a:rPr>
              <a:t> </a:t>
            </a:r>
            <a:r>
              <a:rPr lang="en" sz="1100">
                <a:solidFill>
                  <a:srgbClr val="333333"/>
                </a:solidFill>
                <a:highlight>
                  <a:srgbClr val="FFFFFF"/>
                </a:highlight>
                <a:latin typeface="Courier New"/>
                <a:ea typeface="Courier New"/>
                <a:cs typeface="Courier New"/>
                <a:sym typeface="Courier New"/>
              </a:rPr>
              <a:t>\(</a:t>
            </a:r>
            <a:r>
              <a:rPr lang="en" sz="1100">
                <a:solidFill>
                  <a:srgbClr val="3F6E74"/>
                </a:solidFill>
                <a:highlight>
                  <a:srgbClr val="FFFFFF"/>
                </a:highlight>
                <a:latin typeface="Courier New"/>
                <a:ea typeface="Courier New"/>
                <a:cs typeface="Courier New"/>
                <a:sym typeface="Courier New"/>
              </a:rPr>
              <a:t>countedThings</a:t>
            </a:r>
            <a:r>
              <a:rPr lang="en" sz="1100">
                <a:solidFill>
                  <a:srgbClr val="333333"/>
                </a:solidFill>
                <a:highlight>
                  <a:srgbClr val="FFFFFF"/>
                </a:highlight>
                <a:latin typeface="Courier New"/>
                <a:ea typeface="Courier New"/>
                <a:cs typeface="Courier New"/>
                <a:sym typeface="Courier New"/>
              </a:rPr>
              <a:t>)</a:t>
            </a:r>
            <a:r>
              <a:rPr lang="en" sz="1100">
                <a:solidFill>
                  <a:srgbClr val="C41A16"/>
                </a:solidFill>
                <a:highlight>
                  <a:srgbClr val="FFFFFF"/>
                </a:highlight>
                <a:latin typeface="Courier New"/>
                <a:ea typeface="Courier New"/>
                <a:cs typeface="Courier New"/>
                <a:sym typeface="Courier New"/>
              </a:rPr>
              <a:t>."</a:t>
            </a:r>
            <a:r>
              <a:rPr lang="en" sz="1100">
                <a:solidFill>
                  <a:srgbClr val="333333"/>
                </a:solidFill>
                <a:highlight>
                  <a:srgbClr val="FFFFFF"/>
                </a:highlight>
                <a:latin typeface="Courier New"/>
                <a:ea typeface="Courier New"/>
                <a:cs typeface="Courier New"/>
                <a:sym typeface="Courier New"/>
              </a:rPr>
              <a:t>)</a:t>
            </a:r>
            <a:r>
              <a:rPr lang="en" sz="1100">
                <a:solidFill>
                  <a:srgbClr val="007400"/>
                </a:solidFill>
                <a:highlight>
                  <a:srgbClr val="FFFFFF"/>
                </a:highlight>
                <a:latin typeface="Courier New"/>
                <a:ea typeface="Courier New"/>
                <a:cs typeface="Courier New"/>
                <a:sym typeface="Courier New"/>
              </a:rPr>
              <a:t>// Prints "There are dozens of moons orbiting Saturn."</a:t>
            </a:r>
            <a:endParaRPr sz="1100">
              <a:solidFill>
                <a:srgbClr val="007400"/>
              </a:solidFill>
              <a:highlight>
                <a:srgbClr val="FFFFFF"/>
              </a:highlight>
              <a:latin typeface="Courier New"/>
              <a:ea typeface="Courier New"/>
              <a:cs typeface="Courier New"/>
              <a:sym typeface="Courier New"/>
            </a:endParaRPr>
          </a:p>
          <a:p>
            <a:pPr indent="-279400" lvl="0" marL="457200" rtl="0" algn="l">
              <a:lnSpc>
                <a:spcPct val="100000"/>
              </a:lnSpc>
              <a:spcBef>
                <a:spcPts val="0"/>
              </a:spcBef>
              <a:spcAft>
                <a:spcPts val="0"/>
              </a:spcAft>
              <a:buSzPts val="800"/>
              <a:buAutoNum type="arabicPeriod"/>
            </a:pPr>
            <a:r>
              <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600"/>
              </a:spcAft>
              <a:buNone/>
            </a:pPr>
            <a:r>
              <a:rPr b="1" lang="en" sz="1800">
                <a:solidFill>
                  <a:srgbClr val="333333"/>
                </a:solidFill>
                <a:highlight>
                  <a:srgbClr val="FFFFFF"/>
                </a:highlight>
              </a:rPr>
              <a:t>Tuples</a:t>
            </a:r>
            <a:endParaRPr b="1" sz="3200"/>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33333"/>
                </a:solidFill>
                <a:highlight>
                  <a:srgbClr val="FFFFFF"/>
                </a:highlight>
              </a:rPr>
              <a:t>You can use tuples to test multiple values in the same </a:t>
            </a:r>
            <a:r>
              <a:rPr lang="en" sz="1200">
                <a:solidFill>
                  <a:srgbClr val="666666"/>
                </a:solidFill>
                <a:highlight>
                  <a:srgbClr val="FFFFFF"/>
                </a:highlight>
                <a:latin typeface="Consolas"/>
                <a:ea typeface="Consolas"/>
                <a:cs typeface="Consolas"/>
                <a:sym typeface="Consolas"/>
              </a:rPr>
              <a:t>switch</a:t>
            </a:r>
            <a:r>
              <a:rPr lang="en" sz="1200">
                <a:solidFill>
                  <a:srgbClr val="333333"/>
                </a:solidFill>
                <a:highlight>
                  <a:srgbClr val="FFFFFF"/>
                </a:highlight>
              </a:rPr>
              <a:t> statement. Each element of the tuple can be tested against a different value or interval of values. Alternatively, use the underscore character (</a:t>
            </a:r>
            <a:r>
              <a:rPr lang="en" sz="1200">
                <a:solidFill>
                  <a:srgbClr val="666666"/>
                </a:solidFill>
                <a:highlight>
                  <a:srgbClr val="FFFFFF"/>
                </a:highlight>
                <a:latin typeface="Consolas"/>
                <a:ea typeface="Consolas"/>
                <a:cs typeface="Consolas"/>
                <a:sym typeface="Consolas"/>
              </a:rPr>
              <a:t>_</a:t>
            </a:r>
            <a:r>
              <a:rPr lang="en" sz="1200">
                <a:solidFill>
                  <a:srgbClr val="333333"/>
                </a:solidFill>
                <a:highlight>
                  <a:srgbClr val="FFFFFF"/>
                </a:highlight>
              </a:rPr>
              <a:t>), also known as the wildcard pattern, to match any possible value.The example below takes an (x, y) point, expressed as a simple tuple of type </a:t>
            </a:r>
            <a:r>
              <a:rPr lang="en" sz="1200">
                <a:solidFill>
                  <a:srgbClr val="666666"/>
                </a:solidFill>
                <a:highlight>
                  <a:srgbClr val="FFFFFF"/>
                </a:highlight>
                <a:latin typeface="Consolas"/>
                <a:ea typeface="Consolas"/>
                <a:cs typeface="Consolas"/>
                <a:sym typeface="Consolas"/>
              </a:rPr>
              <a:t>(Int, Int)</a:t>
            </a:r>
            <a:r>
              <a:rPr lang="en" sz="1200">
                <a:solidFill>
                  <a:srgbClr val="333333"/>
                </a:solidFill>
                <a:highlight>
                  <a:srgbClr val="FFFFFF"/>
                </a:highlight>
              </a:rPr>
              <a:t>, and categorizes it on the graph that follows the example.</a:t>
            </a:r>
            <a:endParaRPr sz="1200">
              <a:solidFill>
                <a:srgbClr val="333333"/>
              </a:solidFill>
              <a:highlight>
                <a:srgbClr val="FFFFFF"/>
              </a:highlight>
            </a:endParaRPr>
          </a:p>
          <a:p>
            <a:pPr indent="-304800" lvl="0" marL="457200" rtl="0" algn="l">
              <a:lnSpc>
                <a:spcPct val="100000"/>
              </a:lnSpc>
              <a:spcBef>
                <a:spcPts val="140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somePoint</a:t>
            </a:r>
            <a:r>
              <a:rPr lang="en" sz="1200">
                <a:solidFill>
                  <a:srgbClr val="333333"/>
                </a:solidFill>
                <a:highlight>
                  <a:srgbClr val="FFFFFF"/>
                </a:highlight>
                <a:latin typeface="Courier New"/>
                <a:ea typeface="Courier New"/>
                <a:cs typeface="Courier New"/>
                <a:sym typeface="Courier New"/>
              </a:rPr>
              <a:t> = (</a:t>
            </a:r>
            <a:r>
              <a:rPr lang="en" sz="1200">
                <a:solidFill>
                  <a:srgbClr val="1C00CF"/>
                </a:solidFill>
                <a:highlight>
                  <a:srgbClr val="FFFFFF"/>
                </a:highlight>
                <a:latin typeface="Courier New"/>
                <a:ea typeface="Courier New"/>
                <a:cs typeface="Courier New"/>
                <a:sym typeface="Courier New"/>
              </a:rPr>
              <a:t>1</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1</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switch</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somePoint</a:t>
            </a:r>
            <a:r>
              <a:rPr lang="en" sz="1200">
                <a:solidFill>
                  <a:srgbClr val="333333"/>
                </a:solidFill>
                <a:highlight>
                  <a:srgbClr val="FFFFFF"/>
                </a:highlight>
                <a:latin typeface="Courier New"/>
                <a:ea typeface="Courier New"/>
                <a:cs typeface="Courier New"/>
                <a:sym typeface="Courier New"/>
              </a:rPr>
              <a:t> {</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case</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0</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0</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SzPts val="1200"/>
              <a:buFont typeface="Courier New"/>
              <a:buAutoNum type="arabicPeriod"/>
            </a:pP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somePoint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 is at the origin"</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case</a:t>
            </a: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_</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0</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SzPts val="1200"/>
              <a:buFont typeface="Courier New"/>
              <a:buAutoNum type="arabicPeriod"/>
            </a:pP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somePoint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 is on the x-axis"</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case</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0</a:t>
            </a: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_</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SzPts val="1200"/>
              <a:buFont typeface="Courier New"/>
              <a:buAutoNum type="arabicPeriod"/>
            </a:pP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somePoint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 is on the y-axis"</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case</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-2</a:t>
            </a:r>
            <a:r>
              <a:rPr lang="en" sz="1200">
                <a:solidFill>
                  <a:srgbClr val="333333"/>
                </a:solidFill>
                <a:highlight>
                  <a:srgbClr val="FFFFFF"/>
                </a:highlight>
                <a:latin typeface="Courier New"/>
                <a:ea typeface="Courier New"/>
                <a:cs typeface="Courier New"/>
                <a:sym typeface="Courier New"/>
              </a:rPr>
              <a:t>...</a:t>
            </a:r>
            <a:r>
              <a:rPr lang="en" sz="1200">
                <a:solidFill>
                  <a:srgbClr val="1C00CF"/>
                </a:solidFill>
                <a:highlight>
                  <a:srgbClr val="FFFFFF"/>
                </a:highlight>
                <a:latin typeface="Courier New"/>
                <a:ea typeface="Courier New"/>
                <a:cs typeface="Courier New"/>
                <a:sym typeface="Courier New"/>
              </a:rPr>
              <a:t>2</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-2</a:t>
            </a:r>
            <a:r>
              <a:rPr lang="en" sz="1200">
                <a:solidFill>
                  <a:srgbClr val="333333"/>
                </a:solidFill>
                <a:highlight>
                  <a:srgbClr val="FFFFFF"/>
                </a:highlight>
                <a:latin typeface="Courier New"/>
                <a:ea typeface="Courier New"/>
                <a:cs typeface="Courier New"/>
                <a:sym typeface="Courier New"/>
              </a:rPr>
              <a:t>...</a:t>
            </a:r>
            <a:r>
              <a:rPr lang="en" sz="1200">
                <a:solidFill>
                  <a:srgbClr val="1C00CF"/>
                </a:solidFill>
                <a:highlight>
                  <a:srgbClr val="FFFFFF"/>
                </a:highlight>
                <a:latin typeface="Courier New"/>
                <a:ea typeface="Courier New"/>
                <a:cs typeface="Courier New"/>
                <a:sym typeface="Courier New"/>
              </a:rPr>
              <a:t>2</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SzPts val="1200"/>
              <a:buFont typeface="Courier New"/>
              <a:buAutoNum type="arabicPeriod"/>
            </a:pP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somePoint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 is inside the box"</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default</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somePoint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 is outside of the box"</a:t>
            </a:r>
            <a:r>
              <a:rPr lang="en" sz="1200">
                <a:solidFill>
                  <a:srgbClr val="333333"/>
                </a:solidFill>
                <a:highlight>
                  <a:srgbClr val="FFFFFF"/>
                </a:highlight>
                <a:latin typeface="Courier New"/>
                <a:ea typeface="Courier New"/>
                <a:cs typeface="Courier New"/>
                <a:sym typeface="Courier New"/>
              </a:rPr>
              <a:t>)}</a:t>
            </a:r>
            <a:r>
              <a:rPr lang="en" sz="1200">
                <a:solidFill>
                  <a:srgbClr val="007400"/>
                </a:solidFill>
                <a:highlight>
                  <a:srgbClr val="FFFFFF"/>
                </a:highlight>
                <a:latin typeface="Courier New"/>
                <a:ea typeface="Courier New"/>
                <a:cs typeface="Courier New"/>
                <a:sym typeface="Courier New"/>
              </a:rPr>
              <a:t>// Prints "(1, 1) is inside the box"</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600"/>
              </a:spcAft>
              <a:buNone/>
            </a:pPr>
            <a:r>
              <a:rPr b="1" lang="en" sz="1700">
                <a:solidFill>
                  <a:srgbClr val="333333"/>
                </a:solidFill>
                <a:highlight>
                  <a:srgbClr val="FFFFFF"/>
                </a:highlight>
              </a:rPr>
              <a:t>Value Bindings</a:t>
            </a:r>
            <a:endParaRPr b="1" sz="3100"/>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200">
                <a:solidFill>
                  <a:srgbClr val="333333"/>
                </a:solidFill>
                <a:highlight>
                  <a:srgbClr val="FFFFFF"/>
                </a:highlight>
              </a:rPr>
              <a:t>A </a:t>
            </a:r>
            <a:r>
              <a:rPr lang="en" sz="1200">
                <a:solidFill>
                  <a:srgbClr val="666666"/>
                </a:solidFill>
                <a:highlight>
                  <a:srgbClr val="FFFFFF"/>
                </a:highlight>
                <a:latin typeface="Consolas"/>
                <a:ea typeface="Consolas"/>
                <a:cs typeface="Consolas"/>
                <a:sym typeface="Consolas"/>
              </a:rPr>
              <a:t>switch</a:t>
            </a:r>
            <a:r>
              <a:rPr lang="en" sz="1200">
                <a:solidFill>
                  <a:srgbClr val="333333"/>
                </a:solidFill>
                <a:highlight>
                  <a:srgbClr val="FFFFFF"/>
                </a:highlight>
              </a:rPr>
              <a:t> case can name the value or values it matches to temporary constants or variables, for use in the body of the case. This behavior is known as </a:t>
            </a:r>
            <a:r>
              <a:rPr i="1" lang="en" sz="1200">
                <a:solidFill>
                  <a:srgbClr val="333333"/>
                </a:solidFill>
                <a:highlight>
                  <a:srgbClr val="FFFFFF"/>
                </a:highlight>
              </a:rPr>
              <a:t>value binding</a:t>
            </a:r>
            <a:r>
              <a:rPr lang="en" sz="1200">
                <a:solidFill>
                  <a:srgbClr val="333333"/>
                </a:solidFill>
                <a:highlight>
                  <a:srgbClr val="FFFFFF"/>
                </a:highlight>
              </a:rPr>
              <a:t>, because the values are bound to temporary constants or variables within the case’s body.</a:t>
            </a:r>
            <a:endParaRPr sz="1200">
              <a:solidFill>
                <a:srgbClr val="333333"/>
              </a:solidFill>
              <a:highlight>
                <a:srgbClr val="FFFFFF"/>
              </a:highlight>
            </a:endParaRPr>
          </a:p>
          <a:p>
            <a:pPr indent="0" lvl="0" marL="0" rtl="0" algn="l">
              <a:lnSpc>
                <a:spcPct val="95000"/>
              </a:lnSpc>
              <a:spcBef>
                <a:spcPts val="1400"/>
              </a:spcBef>
              <a:spcAft>
                <a:spcPts val="0"/>
              </a:spcAft>
              <a:buClr>
                <a:schemeClr val="dk1"/>
              </a:buClr>
              <a:buSzPts val="275"/>
              <a:buFont typeface="Arial"/>
              <a:buNone/>
            </a:pPr>
            <a:r>
              <a:rPr lang="en" sz="1200">
                <a:solidFill>
                  <a:srgbClr val="333333"/>
                </a:solidFill>
                <a:highlight>
                  <a:srgbClr val="FFFFFF"/>
                </a:highlight>
              </a:rPr>
              <a:t>The example below takes an (x, y) point, expressed as a tuple of type </a:t>
            </a:r>
            <a:r>
              <a:rPr lang="en" sz="1200">
                <a:solidFill>
                  <a:srgbClr val="666666"/>
                </a:solidFill>
                <a:highlight>
                  <a:srgbClr val="FFFFFF"/>
                </a:highlight>
                <a:latin typeface="Consolas"/>
                <a:ea typeface="Consolas"/>
                <a:cs typeface="Consolas"/>
                <a:sym typeface="Consolas"/>
              </a:rPr>
              <a:t>(Int, Int)</a:t>
            </a:r>
            <a:r>
              <a:rPr lang="en" sz="1200">
                <a:solidFill>
                  <a:srgbClr val="333333"/>
                </a:solidFill>
                <a:highlight>
                  <a:srgbClr val="FFFFFF"/>
                </a:highlight>
              </a:rPr>
              <a:t>, and categorizes it on the graph that follows:</a:t>
            </a:r>
            <a:endParaRPr sz="1200">
              <a:solidFill>
                <a:srgbClr val="333333"/>
              </a:solidFill>
              <a:highlight>
                <a:srgbClr val="FFFFFF"/>
              </a:highlight>
            </a:endParaRPr>
          </a:p>
          <a:p>
            <a:pPr indent="-304800" lvl="0" marL="457200" rtl="0" algn="l">
              <a:lnSpc>
                <a:spcPct val="80000"/>
              </a:lnSpc>
              <a:spcBef>
                <a:spcPts val="140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anotherPoint</a:t>
            </a:r>
            <a:r>
              <a:rPr lang="en" sz="1200">
                <a:solidFill>
                  <a:srgbClr val="333333"/>
                </a:solidFill>
                <a:highlight>
                  <a:srgbClr val="FFFFFF"/>
                </a:highlight>
                <a:latin typeface="Courier New"/>
                <a:ea typeface="Courier New"/>
                <a:cs typeface="Courier New"/>
                <a:sym typeface="Courier New"/>
              </a:rPr>
              <a:t> = (</a:t>
            </a:r>
            <a:r>
              <a:rPr lang="en" sz="1200">
                <a:solidFill>
                  <a:srgbClr val="1C00CF"/>
                </a:solidFill>
                <a:highlight>
                  <a:srgbClr val="FFFFFF"/>
                </a:highlight>
                <a:latin typeface="Courier New"/>
                <a:ea typeface="Courier New"/>
                <a:cs typeface="Courier New"/>
                <a:sym typeface="Courier New"/>
              </a:rPr>
              <a:t>2</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0</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80000"/>
              </a:lnSpc>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switch</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anotherPoint</a:t>
            </a:r>
            <a:r>
              <a:rPr lang="en" sz="1200">
                <a:solidFill>
                  <a:srgbClr val="333333"/>
                </a:solidFill>
                <a:highlight>
                  <a:srgbClr val="FFFFFF"/>
                </a:highlight>
                <a:latin typeface="Courier New"/>
                <a:ea typeface="Courier New"/>
                <a:cs typeface="Courier New"/>
                <a:sym typeface="Courier New"/>
              </a:rPr>
              <a:t> {</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80000"/>
              </a:lnSpc>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case</a:t>
            </a: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x</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0</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80000"/>
              </a:lnSpc>
              <a:spcBef>
                <a:spcPts val="0"/>
              </a:spcBef>
              <a:spcAft>
                <a:spcPts val="0"/>
              </a:spcAft>
              <a:buSzPts val="1200"/>
              <a:buFont typeface="Courier New"/>
              <a:buAutoNum type="arabicPeriod"/>
            </a:pP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"on the x-axis with an x value of </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x</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80000"/>
              </a:lnSpc>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case</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0</a:t>
            </a: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y</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80000"/>
              </a:lnSpc>
              <a:spcBef>
                <a:spcPts val="0"/>
              </a:spcBef>
              <a:spcAft>
                <a:spcPts val="0"/>
              </a:spcAft>
              <a:buSzPts val="1200"/>
              <a:buFont typeface="Courier New"/>
              <a:buAutoNum type="arabicPeriod"/>
            </a:pP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"on the y-axis with a y value of </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y</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80000"/>
              </a:lnSpc>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case</a:t>
            </a: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x</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y</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80000"/>
              </a:lnSpc>
              <a:spcBef>
                <a:spcPts val="0"/>
              </a:spcBef>
              <a:spcAft>
                <a:spcPts val="0"/>
              </a:spcAft>
              <a:buSzPts val="1200"/>
              <a:buFont typeface="Courier New"/>
              <a:buAutoNum type="arabicPeriod"/>
            </a:pP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"somewhere else at (</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x</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 </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y</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80000"/>
              </a:lnSpc>
              <a:spcBef>
                <a:spcPts val="0"/>
              </a:spcBef>
              <a:spcAft>
                <a:spcPts val="0"/>
              </a:spcAft>
              <a:buClr>
                <a:srgbClr val="333333"/>
              </a:buClr>
              <a:buSzPts val="1200"/>
              <a:buFont typeface="Courier New"/>
              <a:buAutoNum type="arabicPeriod"/>
            </a:pP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228600" lvl="0" marL="889000" marR="101600" rtl="0" algn="l">
              <a:lnSpc>
                <a:spcPct val="140000"/>
              </a:lnSpc>
              <a:spcBef>
                <a:spcPts val="0"/>
              </a:spcBef>
              <a:spcAft>
                <a:spcPts val="0"/>
              </a:spcAft>
              <a:buClr>
                <a:srgbClr val="333333"/>
              </a:buClr>
              <a:buSzPts val="1200"/>
              <a:buFont typeface="Courier New"/>
              <a:buNone/>
            </a:pPr>
            <a:r>
              <a:t/>
            </a:r>
            <a:endParaRPr sz="1200">
              <a:solidFill>
                <a:srgbClr val="333333"/>
              </a:solidFill>
              <a:highlight>
                <a:srgbClr val="FFFFFF"/>
              </a:highlight>
              <a:latin typeface="Courier New"/>
              <a:ea typeface="Courier New"/>
              <a:cs typeface="Courier New"/>
              <a:sym typeface="Courier New"/>
            </a:endParaRPr>
          </a:p>
          <a:p>
            <a:pPr indent="0" lvl="0" marL="0" marR="101600" rtl="0" algn="l">
              <a:lnSpc>
                <a:spcPct val="140000"/>
              </a:lnSpc>
              <a:spcBef>
                <a:spcPts val="1600"/>
              </a:spcBef>
              <a:spcAft>
                <a:spcPts val="0"/>
              </a:spcAft>
              <a:buNone/>
            </a:pPr>
            <a:r>
              <a:rPr lang="en" sz="1200">
                <a:solidFill>
                  <a:srgbClr val="007400"/>
                </a:solidFill>
                <a:highlight>
                  <a:srgbClr val="FFFFFF"/>
                </a:highlight>
                <a:latin typeface="Courier New"/>
                <a:ea typeface="Courier New"/>
                <a:cs typeface="Courier New"/>
                <a:sym typeface="Courier New"/>
              </a:rPr>
              <a:t>// Prints "on the x-axis with an x value of 2"</a:t>
            </a:r>
            <a:endParaRPr sz="1200">
              <a:solidFill>
                <a:srgbClr val="007400"/>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0"/>
              </a:spcAft>
              <a:buClr>
                <a:schemeClr val="dk1"/>
              </a:buClr>
              <a:buSzPts val="275"/>
              <a:buFont typeface="Arial"/>
              <a:buNone/>
            </a:pPr>
            <a:r>
              <a:t/>
            </a:r>
            <a:endParaRPr sz="1200">
              <a:solidFill>
                <a:schemeClr val="dk1"/>
              </a:solidFill>
            </a:endParaRPr>
          </a:p>
          <a:p>
            <a:pPr indent="0" lvl="0" marL="0" rtl="0" algn="l">
              <a:lnSpc>
                <a:spcPct val="95000"/>
              </a:lnSpc>
              <a:spcBef>
                <a:spcPts val="0"/>
              </a:spcBef>
              <a:spcAft>
                <a:spcPts val="1200"/>
              </a:spcAft>
              <a:buSzPts val="275"/>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600"/>
              </a:spcAft>
              <a:buNone/>
            </a:pPr>
            <a:r>
              <a:rPr b="1" lang="en" sz="1800">
                <a:solidFill>
                  <a:srgbClr val="333333"/>
                </a:solidFill>
                <a:highlight>
                  <a:srgbClr val="FFFFFF"/>
                </a:highlight>
              </a:rPr>
              <a:t>Where</a:t>
            </a:r>
            <a:endParaRPr b="1" sz="3200"/>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33333"/>
                </a:solidFill>
                <a:highlight>
                  <a:srgbClr val="FFFFFF"/>
                </a:highlight>
              </a:rPr>
              <a:t>A </a:t>
            </a:r>
            <a:r>
              <a:rPr lang="en" sz="1200">
                <a:solidFill>
                  <a:srgbClr val="666666"/>
                </a:solidFill>
                <a:highlight>
                  <a:srgbClr val="FFFFFF"/>
                </a:highlight>
                <a:latin typeface="Consolas"/>
                <a:ea typeface="Consolas"/>
                <a:cs typeface="Consolas"/>
                <a:sym typeface="Consolas"/>
              </a:rPr>
              <a:t>switch</a:t>
            </a:r>
            <a:r>
              <a:rPr lang="en" sz="1200">
                <a:solidFill>
                  <a:srgbClr val="333333"/>
                </a:solidFill>
                <a:highlight>
                  <a:srgbClr val="FFFFFF"/>
                </a:highlight>
              </a:rPr>
              <a:t> case can use a </a:t>
            </a:r>
            <a:r>
              <a:rPr lang="en" sz="1200">
                <a:solidFill>
                  <a:srgbClr val="666666"/>
                </a:solidFill>
                <a:highlight>
                  <a:srgbClr val="FFFFFF"/>
                </a:highlight>
                <a:latin typeface="Consolas"/>
                <a:ea typeface="Consolas"/>
                <a:cs typeface="Consolas"/>
                <a:sym typeface="Consolas"/>
              </a:rPr>
              <a:t>where</a:t>
            </a:r>
            <a:r>
              <a:rPr lang="en" sz="1200">
                <a:solidFill>
                  <a:srgbClr val="333333"/>
                </a:solidFill>
                <a:highlight>
                  <a:srgbClr val="FFFFFF"/>
                </a:highlight>
              </a:rPr>
              <a:t> clause to check for additional conditions.</a:t>
            </a:r>
            <a:endParaRPr sz="1200">
              <a:solidFill>
                <a:srgbClr val="333333"/>
              </a:solidFill>
              <a:highlight>
                <a:srgbClr val="FFFFFF"/>
              </a:highlight>
            </a:endParaRPr>
          </a:p>
          <a:p>
            <a:pPr indent="0" lvl="0" marL="0" rtl="0" algn="l">
              <a:spcBef>
                <a:spcPts val="1400"/>
              </a:spcBef>
              <a:spcAft>
                <a:spcPts val="0"/>
              </a:spcAft>
              <a:buClr>
                <a:schemeClr val="dk1"/>
              </a:buClr>
              <a:buSzPts val="1100"/>
              <a:buFont typeface="Arial"/>
              <a:buNone/>
            </a:pPr>
            <a:r>
              <a:rPr lang="en" sz="1200">
                <a:solidFill>
                  <a:srgbClr val="333333"/>
                </a:solidFill>
                <a:highlight>
                  <a:srgbClr val="FFFFFF"/>
                </a:highlight>
              </a:rPr>
              <a:t>The example below categorizes an (x, y) point on the following graph:</a:t>
            </a:r>
            <a:endParaRPr sz="1200">
              <a:solidFill>
                <a:srgbClr val="333333"/>
              </a:solidFill>
              <a:highlight>
                <a:srgbClr val="FFFFFF"/>
              </a:highlight>
            </a:endParaRPr>
          </a:p>
          <a:p>
            <a:pPr indent="-304800" lvl="0" marL="457200" rtl="0" algn="l">
              <a:lnSpc>
                <a:spcPct val="100000"/>
              </a:lnSpc>
              <a:spcBef>
                <a:spcPts val="140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yetAnotherPoint</a:t>
            </a:r>
            <a:r>
              <a:rPr lang="en" sz="1200">
                <a:solidFill>
                  <a:srgbClr val="333333"/>
                </a:solidFill>
                <a:highlight>
                  <a:srgbClr val="FFFFFF"/>
                </a:highlight>
                <a:latin typeface="Courier New"/>
                <a:ea typeface="Courier New"/>
                <a:cs typeface="Courier New"/>
                <a:sym typeface="Courier New"/>
              </a:rPr>
              <a:t> = (</a:t>
            </a:r>
            <a:r>
              <a:rPr lang="en" sz="1200">
                <a:solidFill>
                  <a:srgbClr val="1C00CF"/>
                </a:solidFill>
                <a:highlight>
                  <a:srgbClr val="FFFFFF"/>
                </a:highlight>
                <a:latin typeface="Courier New"/>
                <a:ea typeface="Courier New"/>
                <a:cs typeface="Courier New"/>
                <a:sym typeface="Courier New"/>
              </a:rPr>
              <a:t>1</a:t>
            </a:r>
            <a:r>
              <a:rPr lang="en" sz="1200">
                <a:solidFill>
                  <a:srgbClr val="333333"/>
                </a:solidFill>
                <a:highlight>
                  <a:srgbClr val="FFFFFF"/>
                </a:highlight>
                <a:latin typeface="Courier New"/>
                <a:ea typeface="Courier New"/>
                <a:cs typeface="Courier New"/>
                <a:sym typeface="Courier New"/>
              </a:rPr>
              <a:t>, </a:t>
            </a:r>
            <a:r>
              <a:rPr lang="en" sz="1200">
                <a:solidFill>
                  <a:srgbClr val="1C00CF"/>
                </a:solidFill>
                <a:highlight>
                  <a:srgbClr val="FFFFFF"/>
                </a:highlight>
                <a:latin typeface="Courier New"/>
                <a:ea typeface="Courier New"/>
                <a:cs typeface="Courier New"/>
                <a:sym typeface="Courier New"/>
              </a:rPr>
              <a:t>-1</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switch</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yetAnotherPoint</a:t>
            </a:r>
            <a:r>
              <a:rPr lang="en" sz="1200">
                <a:solidFill>
                  <a:srgbClr val="333333"/>
                </a:solidFill>
                <a:highlight>
                  <a:srgbClr val="FFFFFF"/>
                </a:highlight>
                <a:latin typeface="Courier New"/>
                <a:ea typeface="Courier New"/>
                <a:cs typeface="Courier New"/>
                <a:sym typeface="Courier New"/>
              </a:rPr>
              <a:t> {</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case</a:t>
            </a: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x</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y</a:t>
            </a: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where</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x</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y</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SzPts val="1200"/>
              <a:buFont typeface="Courier New"/>
              <a:buAutoNum type="arabicPeriod"/>
            </a:pP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x</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 </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y</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 is on the line x == y"</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case</a:t>
            </a: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x</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y</a:t>
            </a: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where</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x</a:t>
            </a:r>
            <a:r>
              <a:rPr lang="en" sz="1200">
                <a:solidFill>
                  <a:srgbClr val="333333"/>
                </a:solidFill>
                <a:highlight>
                  <a:srgbClr val="FFFFFF"/>
                </a:highlight>
                <a:latin typeface="Courier New"/>
                <a:ea typeface="Courier New"/>
                <a:cs typeface="Courier New"/>
                <a:sym typeface="Courier New"/>
              </a:rPr>
              <a:t> == -</a:t>
            </a:r>
            <a:r>
              <a:rPr lang="en" sz="1200">
                <a:solidFill>
                  <a:srgbClr val="3F6E74"/>
                </a:solidFill>
                <a:highlight>
                  <a:srgbClr val="FFFFFF"/>
                </a:highlight>
                <a:latin typeface="Courier New"/>
                <a:ea typeface="Courier New"/>
                <a:cs typeface="Courier New"/>
                <a:sym typeface="Courier New"/>
              </a:rPr>
              <a:t>y</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SzPts val="1200"/>
              <a:buFont typeface="Courier New"/>
              <a:buAutoNum type="arabicPeriod"/>
            </a:pP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x</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 </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y</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 is on the line x == -y"</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SzPts val="1200"/>
              <a:buFont typeface="Courier New"/>
              <a:buAutoNum type="arabicPeriod"/>
            </a:pPr>
            <a:r>
              <a:rPr lang="en" sz="1200">
                <a:solidFill>
                  <a:srgbClr val="AA0D91"/>
                </a:solidFill>
                <a:highlight>
                  <a:srgbClr val="FFFFFF"/>
                </a:highlight>
                <a:latin typeface="Courier New"/>
                <a:ea typeface="Courier New"/>
                <a:cs typeface="Courier New"/>
                <a:sym typeface="Courier New"/>
              </a:rPr>
              <a:t>case</a:t>
            </a:r>
            <a:r>
              <a:rPr lang="en" sz="1200">
                <a:solidFill>
                  <a:srgbClr val="333333"/>
                </a:solidFill>
                <a:highlight>
                  <a:srgbClr val="FFFFFF"/>
                </a:highlight>
                <a:latin typeface="Courier New"/>
                <a:ea typeface="Courier New"/>
                <a:cs typeface="Courier New"/>
                <a:sym typeface="Courier New"/>
              </a:rPr>
              <a:t> </a:t>
            </a:r>
            <a:r>
              <a:rPr lang="en" sz="1200">
                <a:solidFill>
                  <a:srgbClr val="AA0D91"/>
                </a:solidFill>
                <a:highlight>
                  <a:srgbClr val="FFFFFF"/>
                </a:highlight>
                <a:latin typeface="Courier New"/>
                <a:ea typeface="Courier New"/>
                <a:cs typeface="Courier New"/>
                <a:sym typeface="Courier New"/>
              </a:rPr>
              <a:t>let</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x</a:t>
            </a: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y</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SzPts val="1200"/>
              <a:buFont typeface="Courier New"/>
              <a:buAutoNum type="arabicPeriod"/>
            </a:pPr>
            <a:r>
              <a:rPr lang="en" sz="1200">
                <a:solidFill>
                  <a:srgbClr val="333333"/>
                </a:solidFill>
                <a:highlight>
                  <a:srgbClr val="FFFFFF"/>
                </a:highlight>
                <a:latin typeface="Courier New"/>
                <a:ea typeface="Courier New"/>
                <a:cs typeface="Courier New"/>
                <a:sym typeface="Courier New"/>
              </a:rPr>
              <a:t>   </a:t>
            </a:r>
            <a:r>
              <a:rPr lang="en" sz="1200">
                <a:solidFill>
                  <a:srgbClr val="3F6E74"/>
                </a:solidFill>
                <a:highlight>
                  <a:srgbClr val="FFFFFF"/>
                </a:highlight>
                <a:latin typeface="Courier New"/>
                <a:ea typeface="Courier New"/>
                <a:cs typeface="Courier New"/>
                <a:sym typeface="Courier New"/>
              </a:rPr>
              <a:t>print</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x</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 </a:t>
            </a:r>
            <a:r>
              <a:rPr lang="en" sz="1200">
                <a:solidFill>
                  <a:srgbClr val="333333"/>
                </a:solidFill>
                <a:highlight>
                  <a:srgbClr val="FFFFFF"/>
                </a:highlight>
                <a:latin typeface="Courier New"/>
                <a:ea typeface="Courier New"/>
                <a:cs typeface="Courier New"/>
                <a:sym typeface="Courier New"/>
              </a:rPr>
              <a:t>\(</a:t>
            </a:r>
            <a:r>
              <a:rPr lang="en" sz="1200">
                <a:solidFill>
                  <a:srgbClr val="3F6E74"/>
                </a:solidFill>
                <a:highlight>
                  <a:srgbClr val="FFFFFF"/>
                </a:highlight>
                <a:latin typeface="Courier New"/>
                <a:ea typeface="Courier New"/>
                <a:cs typeface="Courier New"/>
                <a:sym typeface="Courier New"/>
              </a:rPr>
              <a:t>y</a:t>
            </a:r>
            <a:r>
              <a:rPr lang="en" sz="1200">
                <a:solidFill>
                  <a:srgbClr val="333333"/>
                </a:solidFill>
                <a:highlight>
                  <a:srgbClr val="FFFFFF"/>
                </a:highlight>
                <a:latin typeface="Courier New"/>
                <a:ea typeface="Courier New"/>
                <a:cs typeface="Courier New"/>
                <a:sym typeface="Courier New"/>
              </a:rPr>
              <a:t>)</a:t>
            </a:r>
            <a:r>
              <a:rPr lang="en" sz="1200">
                <a:solidFill>
                  <a:srgbClr val="C41A16"/>
                </a:solidFill>
                <a:highlight>
                  <a:srgbClr val="FFFFFF"/>
                </a:highlight>
                <a:latin typeface="Courier New"/>
                <a:ea typeface="Courier New"/>
                <a:cs typeface="Courier New"/>
                <a:sym typeface="Courier New"/>
              </a:rPr>
              <a:t>) is just some arbitrary point"</a:t>
            </a: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304800" lvl="0" marL="457200" rtl="0" algn="l">
              <a:lnSpc>
                <a:spcPct val="100000"/>
              </a:lnSpc>
              <a:spcBef>
                <a:spcPts val="0"/>
              </a:spcBef>
              <a:spcAft>
                <a:spcPts val="0"/>
              </a:spcAft>
              <a:buClr>
                <a:srgbClr val="333333"/>
              </a:buClr>
              <a:buSzPts val="1200"/>
              <a:buFont typeface="Courier New"/>
              <a:buAutoNum type="arabicPeriod"/>
            </a:pPr>
            <a:r>
              <a:rPr lang="en"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228600" lvl="0" marL="889000" marR="101600" rtl="0" algn="l">
              <a:lnSpc>
                <a:spcPct val="160000"/>
              </a:lnSpc>
              <a:spcBef>
                <a:spcPts val="0"/>
              </a:spcBef>
              <a:spcAft>
                <a:spcPts val="0"/>
              </a:spcAft>
              <a:buClr>
                <a:srgbClr val="333333"/>
              </a:buClr>
              <a:buSzPts val="1200"/>
              <a:buFont typeface="Courier New"/>
              <a:buNone/>
            </a:pPr>
            <a:r>
              <a:t/>
            </a:r>
            <a:endParaRPr sz="1200">
              <a:solidFill>
                <a:srgbClr val="333333"/>
              </a:solidFill>
              <a:highlight>
                <a:srgbClr val="FFFFFF"/>
              </a:highlight>
              <a:latin typeface="Courier New"/>
              <a:ea typeface="Courier New"/>
              <a:cs typeface="Courier New"/>
              <a:sym typeface="Courier New"/>
            </a:endParaRPr>
          </a:p>
          <a:p>
            <a:pPr indent="0" lvl="0" marL="0" marR="101600" rtl="0" algn="l">
              <a:lnSpc>
                <a:spcPct val="160000"/>
              </a:lnSpc>
              <a:spcBef>
                <a:spcPts val="1600"/>
              </a:spcBef>
              <a:spcAft>
                <a:spcPts val="0"/>
              </a:spcAft>
              <a:buNone/>
            </a:pPr>
            <a:r>
              <a:rPr lang="en" sz="1200">
                <a:solidFill>
                  <a:srgbClr val="007400"/>
                </a:solidFill>
                <a:highlight>
                  <a:srgbClr val="FFFFFF"/>
                </a:highlight>
                <a:latin typeface="Courier New"/>
                <a:ea typeface="Courier New"/>
                <a:cs typeface="Courier New"/>
                <a:sym typeface="Courier New"/>
              </a:rPr>
              <a:t>// Prints "(1, -1) is on the line x == -y"</a:t>
            </a:r>
            <a:endParaRPr sz="1200">
              <a:solidFill>
                <a:srgbClr val="007400"/>
              </a:solidFill>
              <a:highlight>
                <a:srgbClr val="FFFFFF"/>
              </a:highlight>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12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285000"/>
              </a:lnSpc>
              <a:spcBef>
                <a:spcPts val="0"/>
              </a:spcBef>
              <a:spcAft>
                <a:spcPts val="1100"/>
              </a:spcAft>
              <a:buClr>
                <a:schemeClr val="dk1"/>
              </a:buClr>
              <a:buSzPct val="52380"/>
              <a:buFont typeface="Arial"/>
              <a:buNone/>
            </a:pPr>
            <a:r>
              <a:rPr lang="en" sz="2100">
                <a:solidFill>
                  <a:srgbClr val="333333"/>
                </a:solidFill>
                <a:highlight>
                  <a:srgbClr val="FFFFFF"/>
                </a:highlight>
                <a:latin typeface="Lato"/>
                <a:ea typeface="Lato"/>
                <a:cs typeface="Lato"/>
                <a:sym typeface="Lato"/>
              </a:rPr>
              <a:t>Control Flow Statements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381000" rtl="0" algn="l">
              <a:spcBef>
                <a:spcPts val="0"/>
              </a:spcBef>
              <a:spcAft>
                <a:spcPts val="0"/>
              </a:spcAft>
              <a:buClr>
                <a:schemeClr val="dk1"/>
              </a:buClr>
              <a:buSzPts val="1100"/>
              <a:buFont typeface="Arial"/>
              <a:buNone/>
            </a:pPr>
            <a:r>
              <a:rPr lang="en" sz="1200">
                <a:solidFill>
                  <a:srgbClr val="333333"/>
                </a:solidFill>
                <a:highlight>
                  <a:srgbClr val="FFFFFF"/>
                </a:highlight>
                <a:latin typeface="Lato"/>
                <a:ea typeface="Lato"/>
                <a:cs typeface="Lato"/>
                <a:sym typeface="Lato"/>
              </a:rPr>
              <a:t>Control flow statements are used to control the flow of execution in a program.</a:t>
            </a:r>
            <a:endParaRPr sz="1200">
              <a:solidFill>
                <a:srgbClr val="333333"/>
              </a:solidFill>
              <a:highlight>
                <a:srgbClr val="FFFFFF"/>
              </a:highlight>
              <a:latin typeface="Lato"/>
              <a:ea typeface="Lato"/>
              <a:cs typeface="Lato"/>
              <a:sym typeface="Lato"/>
            </a:endParaRPr>
          </a:p>
          <a:p>
            <a:pPr indent="0" lvl="0" marL="0" rtl="0" algn="l">
              <a:spcBef>
                <a:spcPts val="800"/>
              </a:spcBef>
              <a:spcAft>
                <a:spcPts val="0"/>
              </a:spcAft>
              <a:buClr>
                <a:schemeClr val="dk1"/>
              </a:buClr>
              <a:buSzPts val="1100"/>
              <a:buFont typeface="Arial"/>
              <a:buNone/>
            </a:pPr>
            <a:r>
              <a:rPr lang="en" sz="1200">
                <a:solidFill>
                  <a:srgbClr val="333333"/>
                </a:solidFill>
                <a:highlight>
                  <a:srgbClr val="FFFFFF"/>
                </a:highlight>
                <a:latin typeface="Lato"/>
                <a:ea typeface="Lato"/>
                <a:cs typeface="Lato"/>
                <a:sym typeface="Lato"/>
              </a:rPr>
              <a:t>Control flows statements are classified as follows:</a:t>
            </a:r>
            <a:endParaRPr sz="1200">
              <a:solidFill>
                <a:srgbClr val="333333"/>
              </a:solidFill>
              <a:highlight>
                <a:srgbClr val="FFFFFF"/>
              </a:highlight>
              <a:latin typeface="Lato"/>
              <a:ea typeface="Lato"/>
              <a:cs typeface="Lato"/>
              <a:sym typeface="Lato"/>
            </a:endParaRPr>
          </a:p>
          <a:p>
            <a:pPr indent="-304800" lvl="0" marL="457200" rtl="0" algn="l">
              <a:spcBef>
                <a:spcPts val="1200"/>
              </a:spcBef>
              <a:spcAft>
                <a:spcPts val="0"/>
              </a:spcAft>
              <a:buClr>
                <a:srgbClr val="333333"/>
              </a:buClr>
              <a:buSzPts val="1200"/>
              <a:buFont typeface="Lato"/>
              <a:buChar char="●"/>
            </a:pPr>
            <a:r>
              <a:rPr lang="en" sz="1200">
                <a:solidFill>
                  <a:srgbClr val="333333"/>
                </a:solidFill>
                <a:highlight>
                  <a:srgbClr val="FFFFFF"/>
                </a:highlight>
                <a:latin typeface="Lato"/>
                <a:ea typeface="Lato"/>
                <a:cs typeface="Lato"/>
                <a:sym typeface="Lato"/>
              </a:rPr>
              <a:t>Conditional or Branch Statements</a:t>
            </a:r>
            <a:endParaRPr sz="1200">
              <a:solidFill>
                <a:srgbClr val="333333"/>
              </a:solidFill>
              <a:highlight>
                <a:srgbClr val="FFFFFF"/>
              </a:highlight>
              <a:latin typeface="Lato"/>
              <a:ea typeface="Lato"/>
              <a:cs typeface="Lato"/>
              <a:sym typeface="Lato"/>
            </a:endParaRPr>
          </a:p>
          <a:p>
            <a:pPr indent="-304800" lvl="0" marL="457200" rtl="0" algn="l">
              <a:spcBef>
                <a:spcPts val="0"/>
              </a:spcBef>
              <a:spcAft>
                <a:spcPts val="0"/>
              </a:spcAft>
              <a:buClr>
                <a:srgbClr val="333333"/>
              </a:buClr>
              <a:buSzPts val="1200"/>
              <a:buFont typeface="Lato"/>
              <a:buChar char="●"/>
            </a:pPr>
            <a:r>
              <a:rPr lang="en" sz="1200">
                <a:solidFill>
                  <a:srgbClr val="333333"/>
                </a:solidFill>
                <a:highlight>
                  <a:srgbClr val="FFFFFF"/>
                </a:highlight>
                <a:latin typeface="Lato"/>
                <a:ea typeface="Lato"/>
                <a:cs typeface="Lato"/>
                <a:sym typeface="Lato"/>
              </a:rPr>
              <a:t>Control Transfer Statements</a:t>
            </a:r>
            <a:endParaRPr sz="1200">
              <a:solidFill>
                <a:srgbClr val="333333"/>
              </a:solidFill>
              <a:highlight>
                <a:srgbClr val="FFFFFF"/>
              </a:highlight>
              <a:latin typeface="Lato"/>
              <a:ea typeface="Lato"/>
              <a:cs typeface="Lato"/>
              <a:sym typeface="Lato"/>
            </a:endParaRPr>
          </a:p>
          <a:p>
            <a:pPr indent="-304800" lvl="0" marL="457200" rtl="0" algn="l">
              <a:spcBef>
                <a:spcPts val="0"/>
              </a:spcBef>
              <a:spcAft>
                <a:spcPts val="0"/>
              </a:spcAft>
              <a:buClr>
                <a:srgbClr val="333333"/>
              </a:buClr>
              <a:buSzPts val="1200"/>
              <a:buFont typeface="Lato"/>
              <a:buChar char="●"/>
            </a:pPr>
            <a:r>
              <a:rPr lang="en" sz="1200">
                <a:solidFill>
                  <a:srgbClr val="333333"/>
                </a:solidFill>
                <a:highlight>
                  <a:srgbClr val="FFFFFF"/>
                </a:highlight>
                <a:latin typeface="Lato"/>
                <a:ea typeface="Lato"/>
                <a:cs typeface="Lato"/>
                <a:sym typeface="Lato"/>
              </a:rPr>
              <a:t>Loop Statements</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285000"/>
              </a:lnSpc>
              <a:spcBef>
                <a:spcPts val="0"/>
              </a:spcBef>
              <a:spcAft>
                <a:spcPts val="1100"/>
              </a:spcAft>
              <a:buNone/>
            </a:pPr>
            <a:r>
              <a:rPr lang="en" sz="2100">
                <a:solidFill>
                  <a:srgbClr val="333333"/>
                </a:solidFill>
                <a:highlight>
                  <a:srgbClr val="FFFFFF"/>
                </a:highlight>
                <a:latin typeface="Lato"/>
                <a:ea typeface="Lato"/>
                <a:cs typeface="Lato"/>
                <a:sym typeface="Lato"/>
              </a:rPr>
              <a:t>Branch or Conditional statements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381000" rtl="0" algn="l">
              <a:spcBef>
                <a:spcPts val="0"/>
              </a:spcBef>
              <a:spcAft>
                <a:spcPts val="0"/>
              </a:spcAft>
              <a:buClr>
                <a:schemeClr val="dk1"/>
              </a:buClr>
              <a:buSzPts val="1100"/>
              <a:buFont typeface="Arial"/>
              <a:buNone/>
            </a:pPr>
            <a:r>
              <a:rPr lang="en" sz="1200">
                <a:solidFill>
                  <a:srgbClr val="333333"/>
                </a:solidFill>
                <a:highlight>
                  <a:srgbClr val="FFFFFF"/>
                </a:highlight>
                <a:latin typeface="Lato"/>
                <a:ea typeface="Lato"/>
                <a:cs typeface="Lato"/>
                <a:sym typeface="Lato"/>
              </a:rPr>
              <a:t>Branch statements allow the program to </a:t>
            </a:r>
            <a:r>
              <a:rPr lang="en" sz="1100">
                <a:solidFill>
                  <a:srgbClr val="F32B88"/>
                </a:solidFill>
                <a:highlight>
                  <a:srgbClr val="F2F2F2"/>
                </a:highlight>
                <a:latin typeface="Consolas"/>
                <a:ea typeface="Consolas"/>
                <a:cs typeface="Consolas"/>
                <a:sym typeface="Consolas"/>
              </a:rPr>
              <a:t>execute certain parts of code</a:t>
            </a:r>
            <a:r>
              <a:rPr lang="en" sz="1200">
                <a:solidFill>
                  <a:srgbClr val="333333"/>
                </a:solidFill>
                <a:highlight>
                  <a:srgbClr val="FFFFFF"/>
                </a:highlight>
                <a:latin typeface="Lato"/>
                <a:ea typeface="Lato"/>
                <a:cs typeface="Lato"/>
                <a:sym typeface="Lato"/>
              </a:rPr>
              <a:t> depending on the value of one or more conditions.</a:t>
            </a:r>
            <a:endParaRPr sz="1200">
              <a:solidFill>
                <a:srgbClr val="333333"/>
              </a:solidFill>
              <a:highlight>
                <a:srgbClr val="FFFFFF"/>
              </a:highlight>
              <a:latin typeface="Lato"/>
              <a:ea typeface="Lato"/>
              <a:cs typeface="Lato"/>
              <a:sym typeface="Lato"/>
            </a:endParaRPr>
          </a:p>
          <a:p>
            <a:pPr indent="0" lvl="0" marL="0" rtl="0" algn="l">
              <a:spcBef>
                <a:spcPts val="800"/>
              </a:spcBef>
              <a:spcAft>
                <a:spcPts val="0"/>
              </a:spcAft>
              <a:buClr>
                <a:schemeClr val="dk1"/>
              </a:buClr>
              <a:buSzPts val="1100"/>
              <a:buFont typeface="Arial"/>
              <a:buNone/>
            </a:pPr>
            <a:r>
              <a:rPr lang="en" sz="1200">
                <a:solidFill>
                  <a:srgbClr val="333333"/>
                </a:solidFill>
                <a:highlight>
                  <a:srgbClr val="FFFFFF"/>
                </a:highlight>
                <a:latin typeface="Lato"/>
                <a:ea typeface="Lato"/>
                <a:cs typeface="Lato"/>
                <a:sym typeface="Lato"/>
              </a:rPr>
              <a:t>Branch statements are broadly classified as follows:</a:t>
            </a:r>
            <a:endParaRPr sz="1200">
              <a:solidFill>
                <a:srgbClr val="333333"/>
              </a:solidFill>
              <a:highlight>
                <a:srgbClr val="FFFFFF"/>
              </a:highlight>
              <a:latin typeface="Lato"/>
              <a:ea typeface="Lato"/>
              <a:cs typeface="Lato"/>
              <a:sym typeface="Lato"/>
            </a:endParaRPr>
          </a:p>
          <a:p>
            <a:pPr indent="-304800" lvl="0" marL="457200" rtl="0" algn="l">
              <a:spcBef>
                <a:spcPts val="1200"/>
              </a:spcBef>
              <a:spcAft>
                <a:spcPts val="0"/>
              </a:spcAft>
              <a:buClr>
                <a:srgbClr val="333333"/>
              </a:buClr>
              <a:buSzPts val="1200"/>
              <a:buFont typeface="Lato"/>
              <a:buChar char="●"/>
            </a:pPr>
            <a:r>
              <a:rPr lang="en" sz="1100">
                <a:solidFill>
                  <a:srgbClr val="F32B88"/>
                </a:solidFill>
                <a:highlight>
                  <a:srgbClr val="F2F2F2"/>
                </a:highlight>
                <a:latin typeface="Consolas"/>
                <a:ea typeface="Consolas"/>
                <a:cs typeface="Consolas"/>
                <a:sym typeface="Consolas"/>
              </a:rPr>
              <a:t>if</a:t>
            </a:r>
            <a:r>
              <a:rPr lang="en" sz="1200">
                <a:solidFill>
                  <a:srgbClr val="333333"/>
                </a:solidFill>
                <a:highlight>
                  <a:srgbClr val="FFFFFF"/>
                </a:highlight>
                <a:latin typeface="Lato"/>
                <a:ea typeface="Lato"/>
                <a:cs typeface="Lato"/>
                <a:sym typeface="Lato"/>
              </a:rPr>
              <a:t> Statement</a:t>
            </a:r>
            <a:endParaRPr sz="1200">
              <a:solidFill>
                <a:srgbClr val="333333"/>
              </a:solidFill>
              <a:highlight>
                <a:srgbClr val="FFFFFF"/>
              </a:highlight>
              <a:latin typeface="Lato"/>
              <a:ea typeface="Lato"/>
              <a:cs typeface="Lato"/>
              <a:sym typeface="Lato"/>
            </a:endParaRPr>
          </a:p>
          <a:p>
            <a:pPr indent="-304800" lvl="0" marL="457200" rtl="0" algn="l">
              <a:spcBef>
                <a:spcPts val="0"/>
              </a:spcBef>
              <a:spcAft>
                <a:spcPts val="0"/>
              </a:spcAft>
              <a:buClr>
                <a:srgbClr val="333333"/>
              </a:buClr>
              <a:buSzPts val="1200"/>
              <a:buFont typeface="Lato"/>
              <a:buChar char="●"/>
            </a:pPr>
            <a:r>
              <a:rPr lang="en" sz="1100">
                <a:solidFill>
                  <a:srgbClr val="F32B88"/>
                </a:solidFill>
                <a:highlight>
                  <a:srgbClr val="F2F2F2"/>
                </a:highlight>
                <a:latin typeface="Consolas"/>
                <a:ea typeface="Consolas"/>
                <a:cs typeface="Consolas"/>
                <a:sym typeface="Consolas"/>
              </a:rPr>
              <a:t>guard</a:t>
            </a:r>
            <a:r>
              <a:rPr lang="en" sz="1200">
                <a:solidFill>
                  <a:srgbClr val="333333"/>
                </a:solidFill>
                <a:highlight>
                  <a:srgbClr val="FFFFFF"/>
                </a:highlight>
                <a:latin typeface="Lato"/>
                <a:ea typeface="Lato"/>
                <a:cs typeface="Lato"/>
                <a:sym typeface="Lato"/>
              </a:rPr>
              <a:t> Statement</a:t>
            </a:r>
            <a:endParaRPr sz="1200">
              <a:solidFill>
                <a:srgbClr val="333333"/>
              </a:solidFill>
              <a:highlight>
                <a:srgbClr val="FFFFFF"/>
              </a:highlight>
              <a:latin typeface="Lato"/>
              <a:ea typeface="Lato"/>
              <a:cs typeface="Lato"/>
              <a:sym typeface="Lato"/>
            </a:endParaRPr>
          </a:p>
          <a:p>
            <a:pPr indent="-304800" lvl="0" marL="457200" rtl="0" algn="l">
              <a:spcBef>
                <a:spcPts val="0"/>
              </a:spcBef>
              <a:spcAft>
                <a:spcPts val="0"/>
              </a:spcAft>
              <a:buClr>
                <a:srgbClr val="333333"/>
              </a:buClr>
              <a:buSzPts val="1200"/>
              <a:buFont typeface="Lato"/>
              <a:buChar char="●"/>
            </a:pPr>
            <a:r>
              <a:rPr lang="en" sz="1100">
                <a:solidFill>
                  <a:srgbClr val="F32B88"/>
                </a:solidFill>
                <a:highlight>
                  <a:srgbClr val="F2F2F2"/>
                </a:highlight>
                <a:latin typeface="Consolas"/>
                <a:ea typeface="Consolas"/>
                <a:cs typeface="Consolas"/>
                <a:sym typeface="Consolas"/>
              </a:rPr>
              <a:t>switch</a:t>
            </a:r>
            <a:r>
              <a:rPr lang="en" sz="1200">
                <a:solidFill>
                  <a:srgbClr val="333333"/>
                </a:solidFill>
                <a:highlight>
                  <a:srgbClr val="FFFFFF"/>
                </a:highlight>
                <a:latin typeface="Lato"/>
                <a:ea typeface="Lato"/>
                <a:cs typeface="Lato"/>
                <a:sym typeface="Lato"/>
              </a:rPr>
              <a:t> Statement</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285000"/>
              </a:lnSpc>
              <a:spcBef>
                <a:spcPts val="0"/>
              </a:spcBef>
              <a:spcAft>
                <a:spcPts val="1100"/>
              </a:spcAft>
              <a:buNone/>
            </a:pPr>
            <a:r>
              <a:rPr lang="en" sz="2100">
                <a:solidFill>
                  <a:srgbClr val="333333"/>
                </a:solidFill>
                <a:highlight>
                  <a:srgbClr val="FFFFFF"/>
                </a:highlight>
                <a:latin typeface="Lato"/>
                <a:ea typeface="Lato"/>
                <a:cs typeface="Lato"/>
                <a:sym typeface="Lato"/>
              </a:rPr>
              <a:t>if statement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381000" rtl="0" algn="l">
              <a:spcBef>
                <a:spcPts val="0"/>
              </a:spcBef>
              <a:spcAft>
                <a:spcPts val="0"/>
              </a:spcAft>
              <a:buClr>
                <a:schemeClr val="dk1"/>
              </a:buClr>
              <a:buSzPts val="1100"/>
              <a:buFont typeface="Arial"/>
              <a:buNone/>
            </a:pPr>
            <a:r>
              <a:rPr lang="en" sz="1200">
                <a:solidFill>
                  <a:srgbClr val="333333"/>
                </a:solidFill>
                <a:highlight>
                  <a:srgbClr val="FFFFFF"/>
                </a:highlight>
                <a:latin typeface="Lato"/>
                <a:ea typeface="Lato"/>
                <a:cs typeface="Lato"/>
                <a:sym typeface="Lato"/>
              </a:rPr>
              <a:t>"if statement" is used to execute set of statements if the defined condition is true.</a:t>
            </a:r>
            <a:endParaRPr sz="1200">
              <a:solidFill>
                <a:srgbClr val="333333"/>
              </a:solidFill>
              <a:highlight>
                <a:srgbClr val="FFFFFF"/>
              </a:highlight>
              <a:latin typeface="Lato"/>
              <a:ea typeface="Lato"/>
              <a:cs typeface="Lato"/>
              <a:sym typeface="Lato"/>
            </a:endParaRPr>
          </a:p>
          <a:p>
            <a:pPr indent="0" lvl="0" marL="0" rtl="0" algn="l">
              <a:spcBef>
                <a:spcPts val="800"/>
              </a:spcBef>
              <a:spcAft>
                <a:spcPts val="0"/>
              </a:spcAft>
              <a:buClr>
                <a:schemeClr val="dk1"/>
              </a:buClr>
              <a:buSzPts val="1100"/>
              <a:buFont typeface="Arial"/>
              <a:buNone/>
            </a:pPr>
            <a:r>
              <a:rPr lang="en" sz="1200">
                <a:solidFill>
                  <a:srgbClr val="333333"/>
                </a:solidFill>
                <a:highlight>
                  <a:srgbClr val="FFFFFF"/>
                </a:highlight>
                <a:latin typeface="Lato"/>
                <a:ea typeface="Lato"/>
                <a:cs typeface="Lato"/>
                <a:sym typeface="Lato"/>
              </a:rPr>
              <a:t>Example</a:t>
            </a:r>
            <a:endParaRPr sz="1200">
              <a:solidFill>
                <a:srgbClr val="333333"/>
              </a:solidFill>
              <a:highlight>
                <a:srgbClr val="FFFFFF"/>
              </a:highlight>
              <a:latin typeface="Lato"/>
              <a:ea typeface="Lato"/>
              <a:cs typeface="Lato"/>
              <a:sym typeface="Lato"/>
            </a:endParaRPr>
          </a:p>
          <a:p>
            <a:pPr indent="-292100" lvl="0" marL="457200" rtl="0" algn="l">
              <a:lnSpc>
                <a:spcPct val="100000"/>
              </a:lnSpc>
              <a:spcBef>
                <a:spcPts val="80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var count = 11</a:t>
            </a:r>
            <a:endParaRPr sz="1000">
              <a:solidFill>
                <a:srgbClr val="333333"/>
              </a:solidFill>
              <a:highlight>
                <a:srgbClr val="F2F2F2"/>
              </a:highlight>
              <a:latin typeface="Consolas"/>
              <a:ea typeface="Consolas"/>
              <a:cs typeface="Consolas"/>
              <a:sym typeface="Consolas"/>
            </a:endParaRPr>
          </a:p>
          <a:p>
            <a:pPr indent="-292100" lvl="0" marL="457200" rtl="0" algn="l">
              <a:lnSpc>
                <a:spcPct val="100000"/>
              </a:lnSpc>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if count &gt; 10 {</a:t>
            </a:r>
            <a:endParaRPr sz="1000">
              <a:solidFill>
                <a:srgbClr val="333333"/>
              </a:solidFill>
              <a:highlight>
                <a:srgbClr val="F2F2F2"/>
              </a:highlight>
              <a:latin typeface="Consolas"/>
              <a:ea typeface="Consolas"/>
              <a:cs typeface="Consolas"/>
              <a:sym typeface="Consolas"/>
            </a:endParaRPr>
          </a:p>
          <a:p>
            <a:pPr indent="-292100" lvl="0" marL="457200" rtl="0" algn="l">
              <a:lnSpc>
                <a:spcPct val="100000"/>
              </a:lnSpc>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print ("count greater than 10")</a:t>
            </a:r>
            <a:endParaRPr sz="1000">
              <a:solidFill>
                <a:srgbClr val="333333"/>
              </a:solidFill>
              <a:highlight>
                <a:srgbClr val="F2F2F2"/>
              </a:highlight>
              <a:latin typeface="Consolas"/>
              <a:ea typeface="Consolas"/>
              <a:cs typeface="Consolas"/>
              <a:sym typeface="Consolas"/>
            </a:endParaRPr>
          </a:p>
          <a:p>
            <a:pPr indent="-292100" lvl="0" marL="457200" marR="88900" rtl="0" algn="l">
              <a:lnSpc>
                <a:spcPct val="142857"/>
              </a:lnSpc>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a:t>
            </a:r>
            <a:endParaRPr sz="1000">
              <a:solidFill>
                <a:srgbClr val="333333"/>
              </a:solidFill>
              <a:highlight>
                <a:srgbClr val="F2F2F2"/>
              </a:highlight>
              <a:latin typeface="Consolas"/>
              <a:ea typeface="Consolas"/>
              <a:cs typeface="Consolas"/>
              <a:sym typeface="Consolas"/>
            </a:endParaRPr>
          </a:p>
          <a:p>
            <a:pPr indent="0" lvl="0" marL="0" rtl="0" algn="l">
              <a:spcBef>
                <a:spcPts val="8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285000"/>
              </a:lnSpc>
              <a:spcBef>
                <a:spcPts val="0"/>
              </a:spcBef>
              <a:spcAft>
                <a:spcPts val="1100"/>
              </a:spcAft>
              <a:buNone/>
            </a:pPr>
            <a:r>
              <a:rPr lang="en" sz="2100">
                <a:solidFill>
                  <a:srgbClr val="333333"/>
                </a:solidFill>
                <a:highlight>
                  <a:srgbClr val="FFFFFF"/>
                </a:highlight>
                <a:latin typeface="Lato"/>
                <a:ea typeface="Lato"/>
                <a:cs typeface="Lato"/>
                <a:sym typeface="Lato"/>
              </a:rPr>
              <a:t>if else statement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381000" rtl="0" algn="l">
              <a:spcBef>
                <a:spcPts val="0"/>
              </a:spcBef>
              <a:spcAft>
                <a:spcPts val="0"/>
              </a:spcAft>
              <a:buClr>
                <a:schemeClr val="dk1"/>
              </a:buClr>
              <a:buSzPts val="1100"/>
              <a:buFont typeface="Arial"/>
              <a:buNone/>
            </a:pPr>
            <a:r>
              <a:rPr lang="en" sz="1200">
                <a:solidFill>
                  <a:srgbClr val="333333"/>
                </a:solidFill>
                <a:highlight>
                  <a:srgbClr val="FFFFFF"/>
                </a:highlight>
                <a:latin typeface="Lato"/>
                <a:ea typeface="Lato"/>
                <a:cs typeface="Lato"/>
                <a:sym typeface="Lato"/>
              </a:rPr>
              <a:t>The if statement might be followed by an optional else statement. This is executed when the condition is false.</a:t>
            </a:r>
            <a:endParaRPr sz="1200">
              <a:solidFill>
                <a:srgbClr val="333333"/>
              </a:solidFill>
              <a:highlight>
                <a:srgbClr val="FFFFFF"/>
              </a:highlight>
              <a:latin typeface="Lato"/>
              <a:ea typeface="Lato"/>
              <a:cs typeface="Lato"/>
              <a:sym typeface="Lato"/>
            </a:endParaRPr>
          </a:p>
          <a:p>
            <a:pPr indent="0" lvl="0" marL="0" rtl="0" algn="l">
              <a:spcBef>
                <a:spcPts val="800"/>
              </a:spcBef>
              <a:spcAft>
                <a:spcPts val="0"/>
              </a:spcAft>
              <a:buClr>
                <a:schemeClr val="dk1"/>
              </a:buClr>
              <a:buSzPts val="1100"/>
              <a:buFont typeface="Arial"/>
              <a:buNone/>
            </a:pPr>
            <a:r>
              <a:rPr lang="en" sz="1200">
                <a:solidFill>
                  <a:srgbClr val="333333"/>
                </a:solidFill>
                <a:highlight>
                  <a:srgbClr val="FFFFFF"/>
                </a:highlight>
                <a:latin typeface="Lato"/>
                <a:ea typeface="Lato"/>
                <a:cs typeface="Lato"/>
                <a:sym typeface="Lato"/>
              </a:rPr>
              <a:t>Example:</a:t>
            </a:r>
            <a:endParaRPr sz="1200">
              <a:solidFill>
                <a:srgbClr val="333333"/>
              </a:solidFill>
              <a:highlight>
                <a:srgbClr val="FFFFFF"/>
              </a:highlight>
              <a:latin typeface="Lato"/>
              <a:ea typeface="Lato"/>
              <a:cs typeface="Lato"/>
              <a:sym typeface="Lato"/>
            </a:endParaRPr>
          </a:p>
          <a:p>
            <a:pPr indent="-292100" lvl="0" marL="457200" rtl="0" algn="l">
              <a:lnSpc>
                <a:spcPct val="100000"/>
              </a:lnSpc>
              <a:spcBef>
                <a:spcPts val="80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var count = 11</a:t>
            </a:r>
            <a:endParaRPr sz="1000">
              <a:solidFill>
                <a:srgbClr val="333333"/>
              </a:solidFill>
              <a:highlight>
                <a:srgbClr val="F2F2F2"/>
              </a:highlight>
              <a:latin typeface="Consolas"/>
              <a:ea typeface="Consolas"/>
              <a:cs typeface="Consolas"/>
              <a:sym typeface="Consolas"/>
            </a:endParaRPr>
          </a:p>
          <a:p>
            <a:pPr indent="-292100" lvl="0" marL="457200" rtl="0" algn="l">
              <a:lnSpc>
                <a:spcPct val="100000"/>
              </a:lnSpc>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if count &gt; 10 {</a:t>
            </a:r>
            <a:endParaRPr sz="1000">
              <a:solidFill>
                <a:srgbClr val="333333"/>
              </a:solidFill>
              <a:highlight>
                <a:srgbClr val="F2F2F2"/>
              </a:highlight>
              <a:latin typeface="Consolas"/>
              <a:ea typeface="Consolas"/>
              <a:cs typeface="Consolas"/>
              <a:sym typeface="Consolas"/>
            </a:endParaRPr>
          </a:p>
          <a:p>
            <a:pPr indent="-292100" lvl="0" marL="457200" rtl="0" algn="l">
              <a:lnSpc>
                <a:spcPct val="100000"/>
              </a:lnSpc>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print ("count greater than 10")</a:t>
            </a:r>
            <a:endParaRPr sz="1000">
              <a:solidFill>
                <a:srgbClr val="333333"/>
              </a:solidFill>
              <a:highlight>
                <a:srgbClr val="F2F2F2"/>
              </a:highlight>
              <a:latin typeface="Consolas"/>
              <a:ea typeface="Consolas"/>
              <a:cs typeface="Consolas"/>
              <a:sym typeface="Consolas"/>
            </a:endParaRPr>
          </a:p>
          <a:p>
            <a:pPr indent="-292100" lvl="0" marL="457200" rtl="0" algn="l">
              <a:lnSpc>
                <a:spcPct val="100000"/>
              </a:lnSpc>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}else{</a:t>
            </a:r>
            <a:endParaRPr sz="1000">
              <a:solidFill>
                <a:srgbClr val="333333"/>
              </a:solidFill>
              <a:highlight>
                <a:srgbClr val="F2F2F2"/>
              </a:highlight>
              <a:latin typeface="Consolas"/>
              <a:ea typeface="Consolas"/>
              <a:cs typeface="Consolas"/>
              <a:sym typeface="Consolas"/>
            </a:endParaRPr>
          </a:p>
          <a:p>
            <a:pPr indent="-292100" lvl="0" marL="457200" rtl="0" algn="l">
              <a:lnSpc>
                <a:spcPct val="100000"/>
              </a:lnSpc>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print ("count less than 10")</a:t>
            </a:r>
            <a:endParaRPr sz="1000">
              <a:solidFill>
                <a:srgbClr val="333333"/>
              </a:solidFill>
              <a:highlight>
                <a:srgbClr val="F2F2F2"/>
              </a:highlight>
              <a:latin typeface="Consolas"/>
              <a:ea typeface="Consolas"/>
              <a:cs typeface="Consolas"/>
              <a:sym typeface="Consolas"/>
            </a:endParaRPr>
          </a:p>
          <a:p>
            <a:pPr indent="-292100" lvl="0" marL="457200" marR="88900" rtl="0" algn="l">
              <a:lnSpc>
                <a:spcPct val="142857"/>
              </a:lnSpc>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a:t>
            </a:r>
            <a:endParaRPr sz="1000">
              <a:solidFill>
                <a:srgbClr val="333333"/>
              </a:solidFill>
              <a:highlight>
                <a:srgbClr val="F2F2F2"/>
              </a:highlight>
              <a:latin typeface="Consolas"/>
              <a:ea typeface="Consolas"/>
              <a:cs typeface="Consolas"/>
              <a:sym typeface="Consolas"/>
            </a:endParaRPr>
          </a:p>
          <a:p>
            <a:pPr indent="0" lvl="0" marL="0" rtl="0" algn="l">
              <a:lnSpc>
                <a:spcPct val="100000"/>
              </a:lnSpc>
              <a:spcBef>
                <a:spcPts val="800"/>
              </a:spcBef>
              <a:spcAft>
                <a:spcPts val="0"/>
              </a:spcAft>
              <a:buClr>
                <a:schemeClr val="dk1"/>
              </a:buClr>
              <a:buSzPts val="1100"/>
              <a:buFont typeface="Arial"/>
              <a:buNone/>
            </a:pPr>
            <a:r>
              <a:t/>
            </a:r>
            <a:endParaRPr sz="2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285000"/>
              </a:lnSpc>
              <a:spcBef>
                <a:spcPts val="0"/>
              </a:spcBef>
              <a:spcAft>
                <a:spcPts val="1100"/>
              </a:spcAft>
              <a:buClr>
                <a:schemeClr val="dk1"/>
              </a:buClr>
              <a:buSzPct val="52380"/>
              <a:buFont typeface="Arial"/>
              <a:buNone/>
            </a:pPr>
            <a:r>
              <a:rPr lang="en" sz="2100">
                <a:solidFill>
                  <a:srgbClr val="333333"/>
                </a:solidFill>
                <a:highlight>
                  <a:srgbClr val="FFFFFF"/>
                </a:highlight>
                <a:latin typeface="Lato"/>
                <a:ea typeface="Lato"/>
                <a:cs typeface="Lato"/>
                <a:sym typeface="Lato"/>
              </a:rPr>
              <a:t>if....else if...else statement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381000" rtl="0" algn="l">
              <a:spcBef>
                <a:spcPts val="0"/>
              </a:spcBef>
              <a:spcAft>
                <a:spcPts val="0"/>
              </a:spcAft>
              <a:buClr>
                <a:schemeClr val="dk1"/>
              </a:buClr>
              <a:buSzPts val="1100"/>
              <a:buFont typeface="Arial"/>
              <a:buNone/>
            </a:pPr>
            <a:r>
              <a:rPr lang="en" sz="1200">
                <a:solidFill>
                  <a:srgbClr val="333333"/>
                </a:solidFill>
                <a:highlight>
                  <a:srgbClr val="FFFFFF"/>
                </a:highlight>
                <a:latin typeface="Lato"/>
                <a:ea typeface="Lato"/>
                <a:cs typeface="Lato"/>
                <a:sym typeface="Lato"/>
              </a:rPr>
              <a:t>The if...else if...else statement executes different codes for more than two conditions.</a:t>
            </a:r>
            <a:endParaRPr sz="1200">
              <a:solidFill>
                <a:srgbClr val="333333"/>
              </a:solidFill>
              <a:highlight>
                <a:srgbClr val="FFFFFF"/>
              </a:highlight>
              <a:latin typeface="Lato"/>
              <a:ea typeface="Lato"/>
              <a:cs typeface="Lato"/>
              <a:sym typeface="Lato"/>
            </a:endParaRPr>
          </a:p>
          <a:p>
            <a:pPr indent="0" lvl="0" marL="0" rtl="0" algn="l">
              <a:spcBef>
                <a:spcPts val="800"/>
              </a:spcBef>
              <a:spcAft>
                <a:spcPts val="0"/>
              </a:spcAft>
              <a:buClr>
                <a:schemeClr val="dk1"/>
              </a:buClr>
              <a:buSzPts val="1100"/>
              <a:buFont typeface="Arial"/>
              <a:buNone/>
            </a:pPr>
            <a:r>
              <a:rPr lang="en" sz="1200">
                <a:solidFill>
                  <a:srgbClr val="333333"/>
                </a:solidFill>
                <a:highlight>
                  <a:srgbClr val="FFFFFF"/>
                </a:highlight>
                <a:latin typeface="Lato"/>
                <a:ea typeface="Lato"/>
                <a:cs typeface="Lato"/>
                <a:sym typeface="Lato"/>
              </a:rPr>
              <a:t>Example:</a:t>
            </a:r>
            <a:endParaRPr sz="1200">
              <a:solidFill>
                <a:srgbClr val="333333"/>
              </a:solidFill>
              <a:highlight>
                <a:srgbClr val="FFFFFF"/>
              </a:highlight>
              <a:latin typeface="Lato"/>
              <a:ea typeface="Lato"/>
              <a:cs typeface="Lato"/>
              <a:sym typeface="Lato"/>
            </a:endParaRPr>
          </a:p>
          <a:p>
            <a:pPr indent="-292100" lvl="0" marL="457200" rtl="0" algn="l">
              <a:spcBef>
                <a:spcPts val="80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var amount = 100</a:t>
            </a:r>
            <a:endParaRPr sz="1000">
              <a:solidFill>
                <a:srgbClr val="333333"/>
              </a:solidFill>
              <a:highlight>
                <a:srgbClr val="F2F2F2"/>
              </a:highlight>
              <a:latin typeface="Consolas"/>
              <a:ea typeface="Consolas"/>
              <a:cs typeface="Consolas"/>
              <a:sym typeface="Consolas"/>
            </a:endParaRPr>
          </a:p>
          <a:p>
            <a:pPr indent="-292100" lvl="0" marL="457200" rtl="0" algn="l">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if amount == 100 {</a:t>
            </a:r>
            <a:endParaRPr sz="1000">
              <a:solidFill>
                <a:srgbClr val="333333"/>
              </a:solidFill>
              <a:highlight>
                <a:srgbClr val="F2F2F2"/>
              </a:highlight>
              <a:latin typeface="Consolas"/>
              <a:ea typeface="Consolas"/>
              <a:cs typeface="Consolas"/>
              <a:sym typeface="Consolas"/>
            </a:endParaRPr>
          </a:p>
          <a:p>
            <a:pPr indent="-292100" lvl="0" marL="457200" rtl="0" algn="l">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print ("Allow multiple entry")</a:t>
            </a:r>
            <a:endParaRPr sz="1000">
              <a:solidFill>
                <a:srgbClr val="333333"/>
              </a:solidFill>
              <a:highlight>
                <a:srgbClr val="F2F2F2"/>
              </a:highlight>
              <a:latin typeface="Consolas"/>
              <a:ea typeface="Consolas"/>
              <a:cs typeface="Consolas"/>
              <a:sym typeface="Consolas"/>
            </a:endParaRPr>
          </a:p>
          <a:p>
            <a:pPr indent="-292100" lvl="0" marL="457200" rtl="0" algn="l">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 else if  amount  == 50 {	</a:t>
            </a:r>
            <a:endParaRPr sz="1000">
              <a:solidFill>
                <a:srgbClr val="333333"/>
              </a:solidFill>
              <a:highlight>
                <a:srgbClr val="F2F2F2"/>
              </a:highlight>
              <a:latin typeface="Consolas"/>
              <a:ea typeface="Consolas"/>
              <a:cs typeface="Consolas"/>
              <a:sym typeface="Consolas"/>
            </a:endParaRPr>
          </a:p>
          <a:p>
            <a:pPr indent="-292100" lvl="0" marL="457200" rtl="0" algn="l">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print ("Allow Single entry")	</a:t>
            </a:r>
            <a:endParaRPr sz="1000">
              <a:solidFill>
                <a:srgbClr val="333333"/>
              </a:solidFill>
              <a:highlight>
                <a:srgbClr val="F2F2F2"/>
              </a:highlight>
              <a:latin typeface="Consolas"/>
              <a:ea typeface="Consolas"/>
              <a:cs typeface="Consolas"/>
              <a:sym typeface="Consolas"/>
            </a:endParaRPr>
          </a:p>
          <a:p>
            <a:pPr indent="-292100" lvl="0" marL="457200" rtl="0" algn="l">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}else{</a:t>
            </a:r>
            <a:endParaRPr sz="1000">
              <a:solidFill>
                <a:srgbClr val="333333"/>
              </a:solidFill>
              <a:highlight>
                <a:srgbClr val="F2F2F2"/>
              </a:highlight>
              <a:latin typeface="Consolas"/>
              <a:ea typeface="Consolas"/>
              <a:cs typeface="Consolas"/>
              <a:sym typeface="Consolas"/>
            </a:endParaRPr>
          </a:p>
          <a:p>
            <a:pPr indent="-292100" lvl="0" marL="457200" rtl="0" algn="l">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print ("No Entry")</a:t>
            </a:r>
            <a:endParaRPr sz="1000">
              <a:solidFill>
                <a:srgbClr val="333333"/>
              </a:solidFill>
              <a:highlight>
                <a:srgbClr val="F2F2F2"/>
              </a:highlight>
              <a:latin typeface="Consolas"/>
              <a:ea typeface="Consolas"/>
              <a:cs typeface="Consolas"/>
              <a:sym typeface="Consolas"/>
            </a:endParaRPr>
          </a:p>
          <a:p>
            <a:pPr indent="-292100" lvl="0" marL="457200" marR="88900" rtl="0" algn="l">
              <a:lnSpc>
                <a:spcPct val="142857"/>
              </a:lnSpc>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a:t>
            </a:r>
            <a:endParaRPr sz="1000">
              <a:solidFill>
                <a:srgbClr val="333333"/>
              </a:solidFill>
              <a:highlight>
                <a:srgbClr val="F2F2F2"/>
              </a:highlight>
              <a:latin typeface="Consolas"/>
              <a:ea typeface="Consolas"/>
              <a:cs typeface="Consolas"/>
              <a:sym typeface="Consolas"/>
            </a:endParaRPr>
          </a:p>
          <a:p>
            <a:pPr indent="0" lvl="0" marL="0" rtl="0" algn="l">
              <a:spcBef>
                <a:spcPts val="8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285000"/>
              </a:lnSpc>
              <a:spcBef>
                <a:spcPts val="0"/>
              </a:spcBef>
              <a:spcAft>
                <a:spcPts val="1100"/>
              </a:spcAft>
              <a:buNone/>
            </a:pPr>
            <a:r>
              <a:rPr lang="en" sz="2100">
                <a:solidFill>
                  <a:srgbClr val="333333"/>
                </a:solidFill>
                <a:highlight>
                  <a:srgbClr val="FFFFFF"/>
                </a:highlight>
                <a:latin typeface="Lato"/>
                <a:ea typeface="Lato"/>
                <a:cs typeface="Lato"/>
                <a:sym typeface="Lato"/>
              </a:rPr>
              <a:t>guard statement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marR="381000" rtl="0" algn="l">
              <a:spcBef>
                <a:spcPts val="0"/>
              </a:spcBef>
              <a:spcAft>
                <a:spcPts val="0"/>
              </a:spcAft>
              <a:buClr>
                <a:schemeClr val="dk1"/>
              </a:buClr>
              <a:buSzPct val="78571"/>
              <a:buFont typeface="Arial"/>
              <a:buNone/>
            </a:pPr>
            <a:r>
              <a:rPr lang="en" sz="1400">
                <a:solidFill>
                  <a:srgbClr val="333333"/>
                </a:solidFill>
                <a:highlight>
                  <a:srgbClr val="FFFFFF"/>
                </a:highlight>
                <a:latin typeface="Lato"/>
                <a:ea typeface="Lato"/>
                <a:cs typeface="Lato"/>
                <a:sym typeface="Lato"/>
              </a:rPr>
              <a:t>A guard is a special form of an if statement.</a:t>
            </a:r>
            <a:endParaRPr sz="1400">
              <a:solidFill>
                <a:srgbClr val="333333"/>
              </a:solidFill>
              <a:highlight>
                <a:srgbClr val="FFFFFF"/>
              </a:highlight>
              <a:latin typeface="Lato"/>
              <a:ea typeface="Lato"/>
              <a:cs typeface="Lato"/>
              <a:sym typeface="Lato"/>
            </a:endParaRPr>
          </a:p>
          <a:p>
            <a:pPr indent="0" lvl="0" marL="0" rtl="0" algn="l">
              <a:spcBef>
                <a:spcPts val="800"/>
              </a:spcBef>
              <a:spcAft>
                <a:spcPts val="0"/>
              </a:spcAft>
              <a:buClr>
                <a:schemeClr val="dk1"/>
              </a:buClr>
              <a:buSzPct val="78571"/>
              <a:buFont typeface="Arial"/>
              <a:buNone/>
            </a:pPr>
            <a:r>
              <a:rPr lang="en" sz="1400">
                <a:solidFill>
                  <a:srgbClr val="333333"/>
                </a:solidFill>
                <a:highlight>
                  <a:srgbClr val="FFFFFF"/>
                </a:highlight>
                <a:latin typeface="Lato"/>
                <a:ea typeface="Lato"/>
                <a:cs typeface="Lato"/>
                <a:sym typeface="Lato"/>
              </a:rPr>
              <a:t>The key differences are:</a:t>
            </a:r>
            <a:endParaRPr sz="1400">
              <a:solidFill>
                <a:srgbClr val="333333"/>
              </a:solidFill>
              <a:highlight>
                <a:srgbClr val="FFFFFF"/>
              </a:highlight>
              <a:latin typeface="Lato"/>
              <a:ea typeface="Lato"/>
              <a:cs typeface="Lato"/>
              <a:sym typeface="Lato"/>
            </a:endParaRPr>
          </a:p>
          <a:p>
            <a:pPr indent="-284162" lvl="0" marL="457200" rtl="0" algn="l">
              <a:spcBef>
                <a:spcPts val="1200"/>
              </a:spcBef>
              <a:spcAft>
                <a:spcPts val="0"/>
              </a:spcAft>
              <a:buClr>
                <a:srgbClr val="333333"/>
              </a:buClr>
              <a:buSzPct val="100000"/>
              <a:buFont typeface="Lato"/>
              <a:buChar char="●"/>
            </a:pPr>
            <a:r>
              <a:rPr lang="en" sz="1400">
                <a:solidFill>
                  <a:srgbClr val="333333"/>
                </a:solidFill>
                <a:highlight>
                  <a:srgbClr val="FFFFFF"/>
                </a:highlight>
                <a:latin typeface="Lato"/>
                <a:ea typeface="Lato"/>
                <a:cs typeface="Lato"/>
                <a:sym typeface="Lato"/>
              </a:rPr>
              <a:t>A guard statement always has an else statement.</a:t>
            </a:r>
            <a:endParaRPr sz="1400">
              <a:solidFill>
                <a:srgbClr val="333333"/>
              </a:solidFill>
              <a:highlight>
                <a:srgbClr val="FFFFFF"/>
              </a:highlight>
              <a:latin typeface="Lato"/>
              <a:ea typeface="Lato"/>
              <a:cs typeface="Lato"/>
              <a:sym typeface="Lato"/>
            </a:endParaRPr>
          </a:p>
          <a:p>
            <a:pPr indent="-284162" lvl="0" marL="457200" rtl="0" algn="l">
              <a:spcBef>
                <a:spcPts val="0"/>
              </a:spcBef>
              <a:spcAft>
                <a:spcPts val="0"/>
              </a:spcAft>
              <a:buClr>
                <a:srgbClr val="333333"/>
              </a:buClr>
              <a:buSzPct val="100000"/>
              <a:buFont typeface="Lato"/>
              <a:buChar char="●"/>
            </a:pPr>
            <a:r>
              <a:rPr lang="en" sz="1400">
                <a:solidFill>
                  <a:srgbClr val="333333"/>
                </a:solidFill>
                <a:highlight>
                  <a:srgbClr val="FFFFFF"/>
                </a:highlight>
                <a:latin typeface="Lato"/>
                <a:ea typeface="Lato"/>
                <a:cs typeface="Lato"/>
                <a:sym typeface="Lato"/>
              </a:rPr>
              <a:t>An </a:t>
            </a:r>
            <a:r>
              <a:rPr i="1" lang="en" sz="1400">
                <a:solidFill>
                  <a:srgbClr val="333333"/>
                </a:solidFill>
                <a:highlight>
                  <a:srgbClr val="FFFFFF"/>
                </a:highlight>
                <a:latin typeface="Lato"/>
                <a:ea typeface="Lato"/>
                <a:cs typeface="Lato"/>
                <a:sym typeface="Lato"/>
              </a:rPr>
              <a:t>else branch</a:t>
            </a:r>
            <a:r>
              <a:rPr lang="en" sz="1400">
                <a:solidFill>
                  <a:srgbClr val="333333"/>
                </a:solidFill>
                <a:highlight>
                  <a:srgbClr val="FFFFFF"/>
                </a:highlight>
                <a:latin typeface="Lato"/>
                <a:ea typeface="Lato"/>
                <a:cs typeface="Lato"/>
                <a:sym typeface="Lato"/>
              </a:rPr>
              <a:t> of the guard statement needs to transfer control.</a:t>
            </a:r>
            <a:endParaRPr sz="1400">
              <a:solidFill>
                <a:srgbClr val="333333"/>
              </a:solidFill>
              <a:highlight>
                <a:srgbClr val="FFFFFF"/>
              </a:highlight>
              <a:latin typeface="Lato"/>
              <a:ea typeface="Lato"/>
              <a:cs typeface="Lato"/>
              <a:sym typeface="Lato"/>
            </a:endParaRPr>
          </a:p>
          <a:p>
            <a:pPr indent="0" lvl="0" marL="0" rtl="0" algn="l">
              <a:spcBef>
                <a:spcPts val="1200"/>
              </a:spcBef>
              <a:spcAft>
                <a:spcPts val="0"/>
              </a:spcAft>
              <a:buClr>
                <a:schemeClr val="dk1"/>
              </a:buClr>
              <a:buSzPct val="78571"/>
              <a:buFont typeface="Arial"/>
              <a:buNone/>
            </a:pPr>
            <a:r>
              <a:rPr lang="en" sz="1400">
                <a:solidFill>
                  <a:srgbClr val="333333"/>
                </a:solidFill>
                <a:highlight>
                  <a:srgbClr val="FFFFFF"/>
                </a:highlight>
                <a:latin typeface="Lato"/>
                <a:ea typeface="Lato"/>
                <a:cs typeface="Lato"/>
                <a:sym typeface="Lato"/>
              </a:rPr>
              <a:t>Example:</a:t>
            </a:r>
            <a:endParaRPr sz="1400">
              <a:solidFill>
                <a:srgbClr val="333333"/>
              </a:solidFill>
              <a:highlight>
                <a:srgbClr val="FFFFFF"/>
              </a:highlight>
              <a:latin typeface="Lato"/>
              <a:ea typeface="Lato"/>
              <a:cs typeface="Lato"/>
              <a:sym typeface="Lato"/>
            </a:endParaRPr>
          </a:p>
          <a:p>
            <a:pPr indent="-284162" lvl="0" marL="457200" rtl="0" algn="l">
              <a:lnSpc>
                <a:spcPct val="100000"/>
              </a:lnSpc>
              <a:spcBef>
                <a:spcPts val="800"/>
              </a:spcBef>
              <a:spcAft>
                <a:spcPts val="0"/>
              </a:spcAft>
              <a:buClr>
                <a:srgbClr val="333333"/>
              </a:buClr>
              <a:buSzPct val="100000"/>
              <a:buFont typeface="Consolas"/>
              <a:buAutoNum type="arabicPeriod"/>
            </a:pPr>
            <a:r>
              <a:rPr lang="en" sz="1400">
                <a:solidFill>
                  <a:srgbClr val="333333"/>
                </a:solidFill>
                <a:highlight>
                  <a:srgbClr val="F2F2F2"/>
                </a:highlight>
                <a:latin typeface="Consolas"/>
                <a:ea typeface="Consolas"/>
                <a:cs typeface="Consolas"/>
                <a:sym typeface="Consolas"/>
              </a:rPr>
              <a:t>func validateUser (name:String) -&gt; (Bool){	</a:t>
            </a:r>
            <a:endParaRPr sz="1400">
              <a:solidFill>
                <a:srgbClr val="333333"/>
              </a:solidFill>
              <a:highlight>
                <a:srgbClr val="F2F2F2"/>
              </a:highlight>
              <a:latin typeface="Consolas"/>
              <a:ea typeface="Consolas"/>
              <a:cs typeface="Consolas"/>
              <a:sym typeface="Consolas"/>
            </a:endParaRPr>
          </a:p>
          <a:p>
            <a:pPr indent="-284162" lvl="0" marL="457200" rtl="0" algn="l">
              <a:lnSpc>
                <a:spcPct val="100000"/>
              </a:lnSpc>
              <a:spcBef>
                <a:spcPts val="0"/>
              </a:spcBef>
              <a:spcAft>
                <a:spcPts val="0"/>
              </a:spcAft>
              <a:buClr>
                <a:srgbClr val="333333"/>
              </a:buClr>
              <a:buSzPct val="100000"/>
              <a:buFont typeface="Consolas"/>
              <a:buAutoNum type="arabicPeriod"/>
            </a:pPr>
            <a:r>
              <a:rPr lang="en" sz="1400">
                <a:solidFill>
                  <a:srgbClr val="333333"/>
                </a:solidFill>
                <a:highlight>
                  <a:srgbClr val="F2F2F2"/>
                </a:highlight>
                <a:latin typeface="Consolas"/>
                <a:ea typeface="Consolas"/>
                <a:cs typeface="Consolas"/>
                <a:sym typeface="Consolas"/>
              </a:rPr>
              <a:t>guard name.count &gt; 8 else{</a:t>
            </a:r>
            <a:endParaRPr sz="1400">
              <a:solidFill>
                <a:srgbClr val="333333"/>
              </a:solidFill>
              <a:highlight>
                <a:srgbClr val="F2F2F2"/>
              </a:highlight>
              <a:latin typeface="Consolas"/>
              <a:ea typeface="Consolas"/>
              <a:cs typeface="Consolas"/>
              <a:sym typeface="Consolas"/>
            </a:endParaRPr>
          </a:p>
          <a:p>
            <a:pPr indent="-284162" lvl="1" marL="914400" rtl="0" algn="l">
              <a:lnSpc>
                <a:spcPct val="100000"/>
              </a:lnSpc>
              <a:spcBef>
                <a:spcPts val="0"/>
              </a:spcBef>
              <a:spcAft>
                <a:spcPts val="0"/>
              </a:spcAft>
              <a:buClr>
                <a:srgbClr val="333333"/>
              </a:buClr>
              <a:buSzPct val="100000"/>
              <a:buFont typeface="Consolas"/>
              <a:buAutoNum type="alphaLcPeriod"/>
            </a:pPr>
            <a:r>
              <a:rPr lang="en" sz="1400">
                <a:solidFill>
                  <a:srgbClr val="333333"/>
                </a:solidFill>
                <a:highlight>
                  <a:srgbClr val="F2F2F2"/>
                </a:highlight>
                <a:latin typeface="Consolas"/>
                <a:ea typeface="Consolas"/>
                <a:cs typeface="Consolas"/>
                <a:sym typeface="Consolas"/>
              </a:rPr>
              <a:t>return false</a:t>
            </a:r>
            <a:endParaRPr sz="1400">
              <a:solidFill>
                <a:srgbClr val="333333"/>
              </a:solidFill>
              <a:highlight>
                <a:srgbClr val="F2F2F2"/>
              </a:highlight>
              <a:latin typeface="Consolas"/>
              <a:ea typeface="Consolas"/>
              <a:cs typeface="Consolas"/>
              <a:sym typeface="Consolas"/>
            </a:endParaRPr>
          </a:p>
          <a:p>
            <a:pPr indent="-284162" lvl="0" marL="457200" rtl="0" algn="l">
              <a:lnSpc>
                <a:spcPct val="100000"/>
              </a:lnSpc>
              <a:spcBef>
                <a:spcPts val="0"/>
              </a:spcBef>
              <a:spcAft>
                <a:spcPts val="0"/>
              </a:spcAft>
              <a:buClr>
                <a:srgbClr val="333333"/>
              </a:buClr>
              <a:buSzPct val="100000"/>
              <a:buFont typeface="Consolas"/>
              <a:buAutoNum type="arabicPeriod"/>
            </a:pPr>
            <a:r>
              <a:rPr lang="en" sz="1400">
                <a:solidFill>
                  <a:srgbClr val="333333"/>
                </a:solidFill>
                <a:highlight>
                  <a:srgbClr val="F2F2F2"/>
                </a:highlight>
                <a:latin typeface="Consolas"/>
                <a:ea typeface="Consolas"/>
                <a:cs typeface="Consolas"/>
                <a:sym typeface="Consolas"/>
              </a:rPr>
              <a:t>}</a:t>
            </a:r>
            <a:endParaRPr sz="1400">
              <a:solidFill>
                <a:srgbClr val="333333"/>
              </a:solidFill>
              <a:highlight>
                <a:srgbClr val="F2F2F2"/>
              </a:highlight>
              <a:latin typeface="Consolas"/>
              <a:ea typeface="Consolas"/>
              <a:cs typeface="Consolas"/>
              <a:sym typeface="Consolas"/>
            </a:endParaRPr>
          </a:p>
          <a:p>
            <a:pPr indent="-284162" lvl="0" marL="457200" rtl="0" algn="l">
              <a:lnSpc>
                <a:spcPct val="100000"/>
              </a:lnSpc>
              <a:spcBef>
                <a:spcPts val="0"/>
              </a:spcBef>
              <a:spcAft>
                <a:spcPts val="0"/>
              </a:spcAft>
              <a:buClr>
                <a:srgbClr val="333333"/>
              </a:buClr>
              <a:buSzPct val="100000"/>
              <a:buFont typeface="Consolas"/>
              <a:buAutoNum type="arabicPeriod"/>
            </a:pPr>
            <a:r>
              <a:rPr lang="en" sz="1400">
                <a:solidFill>
                  <a:srgbClr val="333333"/>
                </a:solidFill>
                <a:highlight>
                  <a:srgbClr val="F2F2F2"/>
                </a:highlight>
                <a:latin typeface="Consolas"/>
                <a:ea typeface="Consolas"/>
                <a:cs typeface="Consolas"/>
                <a:sym typeface="Consolas"/>
              </a:rPr>
              <a:t>guard name == "Tom" else{</a:t>
            </a:r>
            <a:endParaRPr sz="1400">
              <a:solidFill>
                <a:srgbClr val="333333"/>
              </a:solidFill>
              <a:highlight>
                <a:srgbClr val="F2F2F2"/>
              </a:highlight>
              <a:latin typeface="Consolas"/>
              <a:ea typeface="Consolas"/>
              <a:cs typeface="Consolas"/>
              <a:sym typeface="Consolas"/>
            </a:endParaRPr>
          </a:p>
          <a:p>
            <a:pPr indent="-284162" lvl="0" marL="457200" rtl="0" algn="l">
              <a:lnSpc>
                <a:spcPct val="100000"/>
              </a:lnSpc>
              <a:spcBef>
                <a:spcPts val="0"/>
              </a:spcBef>
              <a:spcAft>
                <a:spcPts val="0"/>
              </a:spcAft>
              <a:buClr>
                <a:srgbClr val="333333"/>
              </a:buClr>
              <a:buSzPct val="100000"/>
              <a:buFont typeface="Consolas"/>
              <a:buAutoNum type="arabicPeriod"/>
            </a:pPr>
            <a:r>
              <a:rPr lang="en" sz="1400">
                <a:solidFill>
                  <a:srgbClr val="333333"/>
                </a:solidFill>
                <a:highlight>
                  <a:srgbClr val="F2F2F2"/>
                </a:highlight>
                <a:latin typeface="Consolas"/>
                <a:ea typeface="Consolas"/>
                <a:cs typeface="Consolas"/>
                <a:sym typeface="Consolas"/>
              </a:rPr>
              <a:t> return false</a:t>
            </a:r>
            <a:endParaRPr sz="1400">
              <a:solidFill>
                <a:srgbClr val="333333"/>
              </a:solidFill>
              <a:highlight>
                <a:srgbClr val="F2F2F2"/>
              </a:highlight>
              <a:latin typeface="Consolas"/>
              <a:ea typeface="Consolas"/>
              <a:cs typeface="Consolas"/>
              <a:sym typeface="Consolas"/>
            </a:endParaRPr>
          </a:p>
          <a:p>
            <a:pPr indent="-284162" lvl="0" marL="457200" rtl="0" algn="l">
              <a:lnSpc>
                <a:spcPct val="100000"/>
              </a:lnSpc>
              <a:spcBef>
                <a:spcPts val="0"/>
              </a:spcBef>
              <a:spcAft>
                <a:spcPts val="0"/>
              </a:spcAft>
              <a:buClr>
                <a:srgbClr val="333333"/>
              </a:buClr>
              <a:buSzPct val="100000"/>
              <a:buFont typeface="Consolas"/>
              <a:buAutoNum type="arabicPeriod"/>
            </a:pPr>
            <a:r>
              <a:rPr lang="en" sz="1400">
                <a:solidFill>
                  <a:srgbClr val="333333"/>
                </a:solidFill>
                <a:highlight>
                  <a:srgbClr val="F2F2F2"/>
                </a:highlight>
                <a:latin typeface="Consolas"/>
                <a:ea typeface="Consolas"/>
                <a:cs typeface="Consolas"/>
                <a:sym typeface="Consolas"/>
              </a:rPr>
              <a:t>}</a:t>
            </a:r>
            <a:endParaRPr sz="1400">
              <a:solidFill>
                <a:srgbClr val="333333"/>
              </a:solidFill>
              <a:highlight>
                <a:srgbClr val="F2F2F2"/>
              </a:highlight>
              <a:latin typeface="Consolas"/>
              <a:ea typeface="Consolas"/>
              <a:cs typeface="Consolas"/>
              <a:sym typeface="Consolas"/>
            </a:endParaRPr>
          </a:p>
          <a:p>
            <a:pPr indent="-284162" lvl="0" marL="457200" rtl="0" algn="l">
              <a:lnSpc>
                <a:spcPct val="100000"/>
              </a:lnSpc>
              <a:spcBef>
                <a:spcPts val="0"/>
              </a:spcBef>
              <a:spcAft>
                <a:spcPts val="0"/>
              </a:spcAft>
              <a:buClr>
                <a:srgbClr val="333333"/>
              </a:buClr>
              <a:buSzPct val="100000"/>
              <a:buFont typeface="Consolas"/>
              <a:buAutoNum type="arabicPeriod"/>
            </a:pPr>
            <a:r>
              <a:rPr lang="en" sz="1400">
                <a:solidFill>
                  <a:srgbClr val="333333"/>
                </a:solidFill>
                <a:highlight>
                  <a:srgbClr val="F2F2F2"/>
                </a:highlight>
                <a:latin typeface="Consolas"/>
                <a:ea typeface="Consolas"/>
                <a:cs typeface="Consolas"/>
                <a:sym typeface="Consolas"/>
              </a:rPr>
              <a:t> return true</a:t>
            </a:r>
            <a:endParaRPr sz="1400">
              <a:solidFill>
                <a:srgbClr val="333333"/>
              </a:solidFill>
              <a:highlight>
                <a:srgbClr val="F2F2F2"/>
              </a:highlight>
              <a:latin typeface="Consolas"/>
              <a:ea typeface="Consolas"/>
              <a:cs typeface="Consolas"/>
              <a:sym typeface="Consolas"/>
            </a:endParaRPr>
          </a:p>
          <a:p>
            <a:pPr indent="-284162" lvl="0" marL="457200" rtl="0" algn="l">
              <a:lnSpc>
                <a:spcPct val="100000"/>
              </a:lnSpc>
              <a:spcBef>
                <a:spcPts val="0"/>
              </a:spcBef>
              <a:spcAft>
                <a:spcPts val="0"/>
              </a:spcAft>
              <a:buClr>
                <a:srgbClr val="333333"/>
              </a:buClr>
              <a:buSzPct val="100000"/>
              <a:buFont typeface="Consolas"/>
              <a:buAutoNum type="arabicPeriod"/>
            </a:pPr>
            <a:r>
              <a:rPr lang="en" sz="1400">
                <a:solidFill>
                  <a:srgbClr val="333333"/>
                </a:solidFill>
                <a:highlight>
                  <a:srgbClr val="F2F2F2"/>
                </a:highlight>
                <a:latin typeface="Consolas"/>
                <a:ea typeface="Consolas"/>
                <a:cs typeface="Consolas"/>
                <a:sym typeface="Consolas"/>
              </a:rPr>
              <a:t>}</a:t>
            </a:r>
            <a:endParaRPr sz="1400">
              <a:solidFill>
                <a:srgbClr val="333333"/>
              </a:solidFill>
              <a:highlight>
                <a:srgbClr val="F2F2F2"/>
              </a:highlight>
              <a:latin typeface="Consolas"/>
              <a:ea typeface="Consolas"/>
              <a:cs typeface="Consolas"/>
              <a:sym typeface="Consolas"/>
            </a:endParaRPr>
          </a:p>
          <a:p>
            <a:pPr indent="-284162" lvl="0" marL="457200" rtl="0" algn="l">
              <a:lnSpc>
                <a:spcPct val="100000"/>
              </a:lnSpc>
              <a:spcBef>
                <a:spcPts val="0"/>
              </a:spcBef>
              <a:spcAft>
                <a:spcPts val="0"/>
              </a:spcAft>
              <a:buClr>
                <a:srgbClr val="333333"/>
              </a:buClr>
              <a:buSzPct val="100000"/>
              <a:buFont typeface="Consolas"/>
              <a:buAutoNum type="arabicPeriod"/>
            </a:pPr>
            <a:r>
              <a:t/>
            </a:r>
            <a:endParaRPr sz="1400">
              <a:solidFill>
                <a:srgbClr val="333333"/>
              </a:solidFill>
              <a:highlight>
                <a:srgbClr val="F2F2F2"/>
              </a:highlight>
              <a:latin typeface="Consolas"/>
              <a:ea typeface="Consolas"/>
              <a:cs typeface="Consolas"/>
              <a:sym typeface="Consolas"/>
            </a:endParaRPr>
          </a:p>
          <a:p>
            <a:pPr indent="-284162" lvl="0" marL="457200" rtl="0" algn="l">
              <a:lnSpc>
                <a:spcPct val="100000"/>
              </a:lnSpc>
              <a:spcBef>
                <a:spcPts val="0"/>
              </a:spcBef>
              <a:spcAft>
                <a:spcPts val="0"/>
              </a:spcAft>
              <a:buClr>
                <a:srgbClr val="333333"/>
              </a:buClr>
              <a:buSzPct val="100000"/>
              <a:buFont typeface="Consolas"/>
              <a:buAutoNum type="arabicPeriod"/>
            </a:pPr>
            <a:r>
              <a:rPr lang="en" sz="1400">
                <a:solidFill>
                  <a:srgbClr val="333333"/>
                </a:solidFill>
                <a:highlight>
                  <a:srgbClr val="F2F2F2"/>
                </a:highlight>
                <a:latin typeface="Consolas"/>
                <a:ea typeface="Consolas"/>
                <a:cs typeface="Consolas"/>
                <a:sym typeface="Consolas"/>
              </a:rPr>
              <a:t>let name = "Tom"</a:t>
            </a:r>
            <a:endParaRPr sz="1400">
              <a:solidFill>
                <a:srgbClr val="333333"/>
              </a:solidFill>
              <a:highlight>
                <a:srgbClr val="F2F2F2"/>
              </a:highlight>
              <a:latin typeface="Consolas"/>
              <a:ea typeface="Consolas"/>
              <a:cs typeface="Consolas"/>
              <a:sym typeface="Consolas"/>
            </a:endParaRPr>
          </a:p>
          <a:p>
            <a:pPr indent="-284162" lvl="0" marL="457200" marR="88900" rtl="0" algn="l">
              <a:lnSpc>
                <a:spcPct val="142857"/>
              </a:lnSpc>
              <a:spcBef>
                <a:spcPts val="0"/>
              </a:spcBef>
              <a:spcAft>
                <a:spcPts val="0"/>
              </a:spcAft>
              <a:buClr>
                <a:srgbClr val="333333"/>
              </a:buClr>
              <a:buSzPct val="100000"/>
              <a:buFont typeface="Consolas"/>
              <a:buAutoNum type="arabicPeriod"/>
            </a:pPr>
            <a:r>
              <a:rPr lang="en" sz="1400">
                <a:solidFill>
                  <a:srgbClr val="333333"/>
                </a:solidFill>
                <a:highlight>
                  <a:srgbClr val="F2F2F2"/>
                </a:highlight>
                <a:latin typeface="Consolas"/>
                <a:ea typeface="Consolas"/>
                <a:cs typeface="Consolas"/>
                <a:sym typeface="Consolas"/>
              </a:rPr>
              <a:t>let validUser = validateUser(name:name)</a:t>
            </a:r>
            <a:endParaRPr sz="1400">
              <a:solidFill>
                <a:srgbClr val="333333"/>
              </a:solidFill>
              <a:highlight>
                <a:srgbClr val="F2F2F2"/>
              </a:highlight>
              <a:latin typeface="Consolas"/>
              <a:ea typeface="Consolas"/>
              <a:cs typeface="Consolas"/>
              <a:sym typeface="Consolas"/>
            </a:endParaRPr>
          </a:p>
          <a:p>
            <a:pPr indent="0" lvl="0" marL="0" rtl="0" algn="l">
              <a:lnSpc>
                <a:spcPct val="100000"/>
              </a:lnSpc>
              <a:spcBef>
                <a:spcPts val="800"/>
              </a:spcBef>
              <a:spcAft>
                <a:spcPts val="0"/>
              </a:spcAft>
              <a:buClr>
                <a:schemeClr val="dk1"/>
              </a:buClr>
              <a:buSzPct val="39285"/>
              <a:buFont typeface="Arial"/>
              <a:buNone/>
            </a:pPr>
            <a:r>
              <a:t/>
            </a:r>
            <a:endParaRPr sz="2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285000"/>
              </a:lnSpc>
              <a:spcBef>
                <a:spcPts val="0"/>
              </a:spcBef>
              <a:spcAft>
                <a:spcPts val="1100"/>
              </a:spcAft>
              <a:buNone/>
            </a:pPr>
            <a:r>
              <a:rPr lang="en" sz="2100">
                <a:solidFill>
                  <a:srgbClr val="333333"/>
                </a:solidFill>
                <a:highlight>
                  <a:srgbClr val="FFFFFF"/>
                </a:highlight>
                <a:latin typeface="Lato"/>
                <a:ea typeface="Lato"/>
                <a:cs typeface="Lato"/>
                <a:sym typeface="Lato"/>
              </a:rPr>
              <a:t>switch statement</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381000" rtl="0" algn="l">
              <a:spcBef>
                <a:spcPts val="0"/>
              </a:spcBef>
              <a:spcAft>
                <a:spcPts val="0"/>
              </a:spcAft>
              <a:buClr>
                <a:schemeClr val="dk1"/>
              </a:buClr>
              <a:buSzPts val="1100"/>
              <a:buFont typeface="Arial"/>
              <a:buNone/>
            </a:pPr>
            <a:r>
              <a:rPr lang="en" sz="1200">
                <a:solidFill>
                  <a:srgbClr val="333333"/>
                </a:solidFill>
                <a:highlight>
                  <a:srgbClr val="FFFFFF"/>
                </a:highlight>
                <a:latin typeface="Lato"/>
                <a:ea typeface="Lato"/>
                <a:cs typeface="Lato"/>
                <a:sym typeface="Lato"/>
              </a:rPr>
              <a:t>A </a:t>
            </a:r>
            <a:r>
              <a:rPr lang="en" sz="1100">
                <a:solidFill>
                  <a:srgbClr val="F32B88"/>
                </a:solidFill>
                <a:highlight>
                  <a:srgbClr val="F2F2F2"/>
                </a:highlight>
                <a:latin typeface="Consolas"/>
                <a:ea typeface="Consolas"/>
                <a:cs typeface="Consolas"/>
                <a:sym typeface="Consolas"/>
              </a:rPr>
              <a:t>switch</a:t>
            </a:r>
            <a:r>
              <a:rPr lang="en" sz="1200">
                <a:solidFill>
                  <a:srgbClr val="333333"/>
                </a:solidFill>
                <a:highlight>
                  <a:srgbClr val="FFFFFF"/>
                </a:highlight>
                <a:latin typeface="Lato"/>
                <a:ea typeface="Lato"/>
                <a:cs typeface="Lato"/>
                <a:sym typeface="Lato"/>
              </a:rPr>
              <a:t> statement considers a value and </a:t>
            </a:r>
            <a:r>
              <a:rPr lang="en" sz="1100">
                <a:solidFill>
                  <a:srgbClr val="F32B88"/>
                </a:solidFill>
                <a:highlight>
                  <a:srgbClr val="F2F2F2"/>
                </a:highlight>
                <a:latin typeface="Consolas"/>
                <a:ea typeface="Consolas"/>
                <a:cs typeface="Consolas"/>
                <a:sym typeface="Consolas"/>
              </a:rPr>
              <a:t>compares</a:t>
            </a:r>
            <a:r>
              <a:rPr lang="en" sz="1200">
                <a:solidFill>
                  <a:srgbClr val="333333"/>
                </a:solidFill>
                <a:highlight>
                  <a:srgbClr val="FFFFFF"/>
                </a:highlight>
                <a:latin typeface="Lato"/>
                <a:ea typeface="Lato"/>
                <a:cs typeface="Lato"/>
                <a:sym typeface="Lato"/>
              </a:rPr>
              <a:t> it against several possible </a:t>
            </a:r>
            <a:r>
              <a:rPr lang="en" sz="1100">
                <a:solidFill>
                  <a:srgbClr val="F32B88"/>
                </a:solidFill>
                <a:highlight>
                  <a:srgbClr val="F2F2F2"/>
                </a:highlight>
                <a:latin typeface="Consolas"/>
                <a:ea typeface="Consolas"/>
                <a:cs typeface="Consolas"/>
                <a:sym typeface="Consolas"/>
              </a:rPr>
              <a:t>matching patterns</a:t>
            </a:r>
            <a:endParaRPr sz="1100">
              <a:solidFill>
                <a:srgbClr val="F32B88"/>
              </a:solidFill>
              <a:highlight>
                <a:srgbClr val="F2F2F2"/>
              </a:highlight>
              <a:latin typeface="Consolas"/>
              <a:ea typeface="Consolas"/>
              <a:cs typeface="Consolas"/>
              <a:sym typeface="Consolas"/>
            </a:endParaRPr>
          </a:p>
          <a:p>
            <a:pPr indent="0" lvl="0" marL="0" rtl="0" algn="l">
              <a:spcBef>
                <a:spcPts val="800"/>
              </a:spcBef>
              <a:spcAft>
                <a:spcPts val="0"/>
              </a:spcAft>
              <a:buClr>
                <a:schemeClr val="dk1"/>
              </a:buClr>
              <a:buSzPts val="1100"/>
              <a:buFont typeface="Arial"/>
              <a:buNone/>
            </a:pPr>
            <a:r>
              <a:rPr lang="en" sz="1200">
                <a:solidFill>
                  <a:srgbClr val="333333"/>
                </a:solidFill>
                <a:highlight>
                  <a:srgbClr val="FFFFFF"/>
                </a:highlight>
                <a:latin typeface="Lato"/>
                <a:ea typeface="Lato"/>
                <a:cs typeface="Lato"/>
                <a:sym typeface="Lato"/>
              </a:rPr>
              <a:t>Example:</a:t>
            </a:r>
            <a:endParaRPr sz="1200">
              <a:solidFill>
                <a:srgbClr val="333333"/>
              </a:solidFill>
              <a:highlight>
                <a:srgbClr val="FFFFFF"/>
              </a:highlight>
              <a:latin typeface="Lato"/>
              <a:ea typeface="Lato"/>
              <a:cs typeface="Lato"/>
              <a:sym typeface="Lato"/>
            </a:endParaRPr>
          </a:p>
          <a:p>
            <a:pPr indent="-292100" lvl="0" marL="457200" rtl="0" algn="l">
              <a:lnSpc>
                <a:spcPct val="100000"/>
              </a:lnSpc>
              <a:spcBef>
                <a:spcPts val="80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var num = 5</a:t>
            </a:r>
            <a:endParaRPr sz="1000">
              <a:solidFill>
                <a:srgbClr val="333333"/>
              </a:solidFill>
              <a:highlight>
                <a:srgbClr val="F2F2F2"/>
              </a:highlight>
              <a:latin typeface="Consolas"/>
              <a:ea typeface="Consolas"/>
              <a:cs typeface="Consolas"/>
              <a:sym typeface="Consolas"/>
            </a:endParaRPr>
          </a:p>
          <a:p>
            <a:pPr indent="-292100" lvl="0" marL="457200" rtl="0" algn="l">
              <a:lnSpc>
                <a:spcPct val="100000"/>
              </a:lnSpc>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switch num {</a:t>
            </a:r>
            <a:endParaRPr sz="1000">
              <a:solidFill>
                <a:srgbClr val="333333"/>
              </a:solidFill>
              <a:highlight>
                <a:srgbClr val="F2F2F2"/>
              </a:highlight>
              <a:latin typeface="Consolas"/>
              <a:ea typeface="Consolas"/>
              <a:cs typeface="Consolas"/>
              <a:sym typeface="Consolas"/>
            </a:endParaRPr>
          </a:p>
          <a:p>
            <a:pPr indent="-292100" lvl="0" marL="457200" rtl="0" algn="l">
              <a:lnSpc>
                <a:spcPct val="100000"/>
              </a:lnSpc>
              <a:spcBef>
                <a:spcPts val="0"/>
              </a:spcBef>
              <a:spcAft>
                <a:spcPts val="0"/>
              </a:spcAft>
              <a:buClr>
                <a:srgbClr val="333333"/>
              </a:buClr>
              <a:buSzPts val="1000"/>
              <a:buFont typeface="Consolas"/>
              <a:buAutoNum type="arabicPeriod"/>
            </a:pPr>
            <a:r>
              <a:t/>
            </a:r>
            <a:endParaRPr sz="1000">
              <a:solidFill>
                <a:srgbClr val="333333"/>
              </a:solidFill>
              <a:highlight>
                <a:srgbClr val="F2F2F2"/>
              </a:highlight>
              <a:latin typeface="Consolas"/>
              <a:ea typeface="Consolas"/>
              <a:cs typeface="Consolas"/>
              <a:sym typeface="Consolas"/>
            </a:endParaRPr>
          </a:p>
          <a:p>
            <a:pPr indent="-292100" lvl="0" marL="457200" rtl="0" algn="l">
              <a:lnSpc>
                <a:spcPct val="100000"/>
              </a:lnSpc>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 case 2,4,6,8:</a:t>
            </a:r>
            <a:endParaRPr sz="1000">
              <a:solidFill>
                <a:srgbClr val="333333"/>
              </a:solidFill>
              <a:highlight>
                <a:srgbClr val="F2F2F2"/>
              </a:highlight>
              <a:latin typeface="Consolas"/>
              <a:ea typeface="Consolas"/>
              <a:cs typeface="Consolas"/>
              <a:sym typeface="Consolas"/>
            </a:endParaRPr>
          </a:p>
          <a:p>
            <a:pPr indent="-292100" lvl="0" marL="457200" rtl="0" algn="l">
              <a:lnSpc>
                <a:spcPct val="100000"/>
              </a:lnSpc>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print ("Given value is an even number and less than 9")</a:t>
            </a:r>
            <a:endParaRPr sz="1000">
              <a:solidFill>
                <a:srgbClr val="333333"/>
              </a:solidFill>
              <a:highlight>
                <a:srgbClr val="F2F2F2"/>
              </a:highlight>
              <a:latin typeface="Consolas"/>
              <a:ea typeface="Consolas"/>
              <a:cs typeface="Consolas"/>
              <a:sym typeface="Consolas"/>
            </a:endParaRPr>
          </a:p>
          <a:p>
            <a:pPr indent="-292100" lvl="0" marL="457200" rtl="0" algn="l">
              <a:lnSpc>
                <a:spcPct val="100000"/>
              </a:lnSpc>
              <a:spcBef>
                <a:spcPts val="0"/>
              </a:spcBef>
              <a:spcAft>
                <a:spcPts val="0"/>
              </a:spcAft>
              <a:buClr>
                <a:srgbClr val="333333"/>
              </a:buClr>
              <a:buSzPts val="1000"/>
              <a:buFont typeface="Consolas"/>
              <a:buAutoNum type="arabicPeriod"/>
            </a:pPr>
            <a:r>
              <a:t/>
            </a:r>
            <a:endParaRPr sz="1000">
              <a:solidFill>
                <a:srgbClr val="333333"/>
              </a:solidFill>
              <a:highlight>
                <a:srgbClr val="F2F2F2"/>
              </a:highlight>
              <a:latin typeface="Consolas"/>
              <a:ea typeface="Consolas"/>
              <a:cs typeface="Consolas"/>
              <a:sym typeface="Consolas"/>
            </a:endParaRPr>
          </a:p>
          <a:p>
            <a:pPr indent="-292100" lvl="0" marL="457200" rtl="0" algn="l">
              <a:lnSpc>
                <a:spcPct val="100000"/>
              </a:lnSpc>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 case 1,3,5,7:</a:t>
            </a:r>
            <a:endParaRPr sz="1000">
              <a:solidFill>
                <a:srgbClr val="333333"/>
              </a:solidFill>
              <a:highlight>
                <a:srgbClr val="F2F2F2"/>
              </a:highlight>
              <a:latin typeface="Consolas"/>
              <a:ea typeface="Consolas"/>
              <a:cs typeface="Consolas"/>
              <a:sym typeface="Consolas"/>
            </a:endParaRPr>
          </a:p>
          <a:p>
            <a:pPr indent="-292100" lvl="0" marL="457200" rtl="0" algn="l">
              <a:lnSpc>
                <a:spcPct val="100000"/>
              </a:lnSpc>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print ("Given value is an odd number and less than 9")</a:t>
            </a:r>
            <a:endParaRPr sz="1000">
              <a:solidFill>
                <a:srgbClr val="333333"/>
              </a:solidFill>
              <a:highlight>
                <a:srgbClr val="F2F2F2"/>
              </a:highlight>
              <a:latin typeface="Consolas"/>
              <a:ea typeface="Consolas"/>
              <a:cs typeface="Consolas"/>
              <a:sym typeface="Consolas"/>
            </a:endParaRPr>
          </a:p>
          <a:p>
            <a:pPr indent="-292100" lvl="0" marL="457200" rtl="0" algn="l">
              <a:lnSpc>
                <a:spcPct val="100000"/>
              </a:lnSpc>
              <a:spcBef>
                <a:spcPts val="0"/>
              </a:spcBef>
              <a:spcAft>
                <a:spcPts val="0"/>
              </a:spcAft>
              <a:buClr>
                <a:srgbClr val="333333"/>
              </a:buClr>
              <a:buSzPts val="1000"/>
              <a:buFont typeface="Consolas"/>
              <a:buAutoNum type="arabicPeriod"/>
            </a:pPr>
            <a:r>
              <a:t/>
            </a:r>
            <a:endParaRPr sz="1000">
              <a:solidFill>
                <a:srgbClr val="333333"/>
              </a:solidFill>
              <a:highlight>
                <a:srgbClr val="F2F2F2"/>
              </a:highlight>
              <a:latin typeface="Consolas"/>
              <a:ea typeface="Consolas"/>
              <a:cs typeface="Consolas"/>
              <a:sym typeface="Consolas"/>
            </a:endParaRPr>
          </a:p>
          <a:p>
            <a:pPr indent="-292100" lvl="0" marL="457200" rtl="0" algn="l">
              <a:lnSpc>
                <a:spcPct val="100000"/>
              </a:lnSpc>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 default:</a:t>
            </a:r>
            <a:endParaRPr sz="1000">
              <a:solidFill>
                <a:srgbClr val="333333"/>
              </a:solidFill>
              <a:highlight>
                <a:srgbClr val="F2F2F2"/>
              </a:highlight>
              <a:latin typeface="Consolas"/>
              <a:ea typeface="Consolas"/>
              <a:cs typeface="Consolas"/>
              <a:sym typeface="Consolas"/>
            </a:endParaRPr>
          </a:p>
          <a:p>
            <a:pPr indent="-292100" lvl="0" marL="457200" rtl="0" algn="l">
              <a:lnSpc>
                <a:spcPct val="100000"/>
              </a:lnSpc>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print("No Matching")</a:t>
            </a:r>
            <a:endParaRPr sz="1000">
              <a:solidFill>
                <a:srgbClr val="333333"/>
              </a:solidFill>
              <a:highlight>
                <a:srgbClr val="F2F2F2"/>
              </a:highlight>
              <a:latin typeface="Consolas"/>
              <a:ea typeface="Consolas"/>
              <a:cs typeface="Consolas"/>
              <a:sym typeface="Consolas"/>
            </a:endParaRPr>
          </a:p>
          <a:p>
            <a:pPr indent="-292100" lvl="0" marL="457200" rtl="0" algn="l">
              <a:lnSpc>
                <a:spcPct val="100000"/>
              </a:lnSpc>
              <a:spcBef>
                <a:spcPts val="0"/>
              </a:spcBef>
              <a:spcAft>
                <a:spcPts val="0"/>
              </a:spcAft>
              <a:buClr>
                <a:srgbClr val="333333"/>
              </a:buClr>
              <a:buSzPts val="1000"/>
              <a:buFont typeface="Consolas"/>
              <a:buAutoNum type="arabicPeriod"/>
            </a:pPr>
            <a:r>
              <a:t/>
            </a:r>
            <a:endParaRPr sz="1000">
              <a:solidFill>
                <a:srgbClr val="333333"/>
              </a:solidFill>
              <a:highlight>
                <a:srgbClr val="F2F2F2"/>
              </a:highlight>
              <a:latin typeface="Consolas"/>
              <a:ea typeface="Consolas"/>
              <a:cs typeface="Consolas"/>
              <a:sym typeface="Consolas"/>
            </a:endParaRPr>
          </a:p>
          <a:p>
            <a:pPr indent="-292100" lvl="0" marL="457200" marR="88900" rtl="0" algn="l">
              <a:lnSpc>
                <a:spcPct val="142857"/>
              </a:lnSpc>
              <a:spcBef>
                <a:spcPts val="0"/>
              </a:spcBef>
              <a:spcAft>
                <a:spcPts val="0"/>
              </a:spcAft>
              <a:buClr>
                <a:srgbClr val="333333"/>
              </a:buClr>
              <a:buSzPts val="1000"/>
              <a:buFont typeface="Consolas"/>
              <a:buAutoNum type="arabicPeriod"/>
            </a:pPr>
            <a:r>
              <a:rPr lang="en" sz="1000">
                <a:solidFill>
                  <a:srgbClr val="333333"/>
                </a:solidFill>
                <a:highlight>
                  <a:srgbClr val="F2F2F2"/>
                </a:highlight>
                <a:latin typeface="Consolas"/>
                <a:ea typeface="Consolas"/>
                <a:cs typeface="Consolas"/>
                <a:sym typeface="Consolas"/>
              </a:rPr>
              <a:t>}</a:t>
            </a:r>
            <a:endParaRPr sz="1000">
              <a:solidFill>
                <a:srgbClr val="333333"/>
              </a:solidFill>
              <a:highlight>
                <a:srgbClr val="F2F2F2"/>
              </a:highlight>
              <a:latin typeface="Consolas"/>
              <a:ea typeface="Consolas"/>
              <a:cs typeface="Consolas"/>
              <a:sym typeface="Consolas"/>
            </a:endParaRPr>
          </a:p>
          <a:p>
            <a:pPr indent="0" lvl="0" marL="0" rtl="0" algn="l">
              <a:spcBef>
                <a:spcPts val="8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600"/>
              </a:spcAft>
              <a:buClr>
                <a:schemeClr val="dk1"/>
              </a:buClr>
              <a:buSzPts val="1100"/>
              <a:buFont typeface="Arial"/>
              <a:buNone/>
            </a:pPr>
            <a:r>
              <a:rPr lang="en" sz="1400">
                <a:solidFill>
                  <a:srgbClr val="333333"/>
                </a:solidFill>
                <a:highlight>
                  <a:srgbClr val="FFFFFF"/>
                </a:highlight>
              </a:rPr>
              <a:t>No Implicit Fallthrough</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50">
                <a:solidFill>
                  <a:srgbClr val="333333"/>
                </a:solidFill>
                <a:highlight>
                  <a:srgbClr val="FFFFFF"/>
                </a:highlight>
              </a:rPr>
              <a:t>In contrast with </a:t>
            </a:r>
            <a:r>
              <a:rPr lang="en" sz="1200">
                <a:solidFill>
                  <a:srgbClr val="666666"/>
                </a:solidFill>
                <a:highlight>
                  <a:srgbClr val="FFFFFF"/>
                </a:highlight>
                <a:latin typeface="Consolas"/>
                <a:ea typeface="Consolas"/>
                <a:cs typeface="Consolas"/>
                <a:sym typeface="Consolas"/>
              </a:rPr>
              <a:t>switch</a:t>
            </a:r>
            <a:r>
              <a:rPr lang="en" sz="1350">
                <a:solidFill>
                  <a:srgbClr val="333333"/>
                </a:solidFill>
                <a:highlight>
                  <a:srgbClr val="FFFFFF"/>
                </a:highlight>
              </a:rPr>
              <a:t> statements in C and Objective-C, </a:t>
            </a:r>
            <a:r>
              <a:rPr lang="en" sz="1200">
                <a:solidFill>
                  <a:srgbClr val="666666"/>
                </a:solidFill>
                <a:highlight>
                  <a:srgbClr val="FFFFFF"/>
                </a:highlight>
                <a:latin typeface="Consolas"/>
                <a:ea typeface="Consolas"/>
                <a:cs typeface="Consolas"/>
                <a:sym typeface="Consolas"/>
              </a:rPr>
              <a:t>switch</a:t>
            </a:r>
            <a:r>
              <a:rPr lang="en" sz="1350">
                <a:solidFill>
                  <a:srgbClr val="333333"/>
                </a:solidFill>
                <a:highlight>
                  <a:srgbClr val="FFFFFF"/>
                </a:highlight>
              </a:rPr>
              <a:t> statements in Swift don’t fall through the bottom of each case and into the next one by default. Instead, the entire </a:t>
            </a:r>
            <a:r>
              <a:rPr lang="en" sz="1200">
                <a:solidFill>
                  <a:srgbClr val="666666"/>
                </a:solidFill>
                <a:highlight>
                  <a:srgbClr val="FFFFFF"/>
                </a:highlight>
                <a:latin typeface="Consolas"/>
                <a:ea typeface="Consolas"/>
                <a:cs typeface="Consolas"/>
                <a:sym typeface="Consolas"/>
              </a:rPr>
              <a:t>switch</a:t>
            </a:r>
            <a:r>
              <a:rPr lang="en" sz="1350">
                <a:solidFill>
                  <a:srgbClr val="333333"/>
                </a:solidFill>
                <a:highlight>
                  <a:srgbClr val="FFFFFF"/>
                </a:highlight>
              </a:rPr>
              <a:t> statement finishes its execution as soon as the first matching </a:t>
            </a:r>
            <a:r>
              <a:rPr lang="en" sz="1200">
                <a:solidFill>
                  <a:srgbClr val="666666"/>
                </a:solidFill>
                <a:highlight>
                  <a:srgbClr val="FFFFFF"/>
                </a:highlight>
                <a:latin typeface="Consolas"/>
                <a:ea typeface="Consolas"/>
                <a:cs typeface="Consolas"/>
                <a:sym typeface="Consolas"/>
              </a:rPr>
              <a:t>switch</a:t>
            </a:r>
            <a:r>
              <a:rPr lang="en" sz="1350">
                <a:solidFill>
                  <a:srgbClr val="333333"/>
                </a:solidFill>
                <a:highlight>
                  <a:srgbClr val="FFFFFF"/>
                </a:highlight>
              </a:rPr>
              <a:t> case is completed, without requiring an explicit </a:t>
            </a:r>
            <a:r>
              <a:rPr lang="en" sz="1200">
                <a:solidFill>
                  <a:srgbClr val="666666"/>
                </a:solidFill>
                <a:highlight>
                  <a:srgbClr val="FFFFFF"/>
                </a:highlight>
                <a:latin typeface="Consolas"/>
                <a:ea typeface="Consolas"/>
                <a:cs typeface="Consolas"/>
                <a:sym typeface="Consolas"/>
              </a:rPr>
              <a:t>break</a:t>
            </a:r>
            <a:r>
              <a:rPr lang="en" sz="1350">
                <a:solidFill>
                  <a:srgbClr val="333333"/>
                </a:solidFill>
                <a:highlight>
                  <a:srgbClr val="FFFFFF"/>
                </a:highlight>
              </a:rPr>
              <a:t> statement. This makes the </a:t>
            </a:r>
            <a:r>
              <a:rPr lang="en" sz="1200">
                <a:solidFill>
                  <a:srgbClr val="666666"/>
                </a:solidFill>
                <a:highlight>
                  <a:srgbClr val="FFFFFF"/>
                </a:highlight>
                <a:latin typeface="Consolas"/>
                <a:ea typeface="Consolas"/>
                <a:cs typeface="Consolas"/>
                <a:sym typeface="Consolas"/>
              </a:rPr>
              <a:t>switch</a:t>
            </a:r>
            <a:r>
              <a:rPr lang="en" sz="1350">
                <a:solidFill>
                  <a:srgbClr val="333333"/>
                </a:solidFill>
                <a:highlight>
                  <a:srgbClr val="FFFFFF"/>
                </a:highlight>
              </a:rPr>
              <a:t> statement safer and easier to use than the one in C and avoids executing more than one </a:t>
            </a:r>
            <a:r>
              <a:rPr lang="en" sz="1200">
                <a:solidFill>
                  <a:srgbClr val="666666"/>
                </a:solidFill>
                <a:highlight>
                  <a:srgbClr val="FFFFFF"/>
                </a:highlight>
                <a:latin typeface="Consolas"/>
                <a:ea typeface="Consolas"/>
                <a:cs typeface="Consolas"/>
                <a:sym typeface="Consolas"/>
              </a:rPr>
              <a:t>switch</a:t>
            </a:r>
            <a:r>
              <a:rPr lang="en" sz="1350">
                <a:solidFill>
                  <a:srgbClr val="333333"/>
                </a:solidFill>
                <a:highlight>
                  <a:srgbClr val="FFFFFF"/>
                </a:highlight>
              </a:rPr>
              <a:t> case by mistake.</a:t>
            </a:r>
            <a:endParaRPr sz="1350">
              <a:solidFill>
                <a:srgbClr val="333333"/>
              </a:solidFill>
              <a:highlight>
                <a:srgbClr val="FFFFFF"/>
              </a:highlight>
            </a:endParaRPr>
          </a:p>
          <a:p>
            <a:pPr indent="0" lvl="0" marL="0" rtl="0" algn="l">
              <a:spcBef>
                <a:spcPts val="14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