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e7a13e8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e7a13e8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497975" y="-175"/>
            <a:ext cx="3645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659875" y="724200"/>
            <a:ext cx="3116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driving factor for loan defaults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727550" y="3984275"/>
            <a:ext cx="41451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Student Name: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	Chidambaram Subramanian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Batch: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		ML C71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Date: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		26th Jan 2025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consumer finance company which specialises in lending various types of loans to urban customers.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Borrowers can easily access lower interest rate loans through a fast online interface. 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Lending loans to ‘risky’ applicants is the largest source of financial/</a:t>
            </a:r>
            <a:r>
              <a:rPr lang="en" sz="1600"/>
              <a:t>credit </a:t>
            </a:r>
            <a:r>
              <a:rPr lang="en" sz="1600"/>
              <a:t> loss. Credit loss is the amount of money lost by the lender when the borrower refuses to pay or runs away with the money owed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Identify the driving factor for loan getting defaulted which company can use it for portfolio and risk management.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603975"/>
            <a:ext cx="3858600" cy="31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603976"/>
            <a:ext cx="352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Consumer Attributes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17650"/>
            <a:ext cx="38625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0274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Annual Income (annual_inc)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Low income likelihood of default.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Debt-to-Income Ratio (dti)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higher DTI indicates large portion of income is committed to debt payment, increasing default risk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Employment 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(emp_length)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Longer employment indicate financial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stability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thus reducing the risk of default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Verification Status (verification_status)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Verified income and employment may lower the likelihood of default.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Home Ownership (home_ownership)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Borrowers who own a home might have a lower tendency to default compared to renters.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Delinquency History (delinq_2yrs)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history of recent delinquencies is a strong predictor of future default behavior.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 (addr_state)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Economic conditions in specific states might influence the default rate.</a:t>
            </a:r>
            <a:endParaRPr b="1" sz="1600"/>
          </a:p>
        </p:txBody>
      </p:sp>
      <p:sp>
        <p:nvSpPr>
          <p:cNvPr id="116" name="Google Shape;116;p15"/>
          <p:cNvSpPr/>
          <p:nvPr/>
        </p:nvSpPr>
        <p:spPr>
          <a:xfrm>
            <a:off x="4514625" y="1603975"/>
            <a:ext cx="4313700" cy="314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4969936" y="1603976"/>
            <a:ext cx="352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Loan Attributes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4571999" y="2017775"/>
            <a:ext cx="42603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90274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Amount (loan_amnt)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Larger loan amounts might lead to a higher probability of default due to higher repayment burdens.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Term (term)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Longer loan terms might result in a higher likelihood of default as borrowers are committed for a longer period.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Interest Rate (int_rate)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Higher interest rates increase repayment obligations, leading to a higher risk of default.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Installment (installment)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Larger monthly installments might strain the borrower's budget, increasing the risk.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Grade and Subgrade (grade, sub_grade)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Lower grades (indicating higher credit risk) are directly associated with a higher likelihood of default.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Purpose (purpose)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Loans for discretionary purposes (e.g., vacations, weddings) might have a higher likelihood of default compared to necessary expenditures (e.g., debt consolidation).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Status (loan_status)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longer credit history generally correlates with a lower risk of default.</a:t>
            </a:r>
            <a:endParaRPr b="1" sz="1600"/>
          </a:p>
        </p:txBody>
      </p:sp>
      <p:sp>
        <p:nvSpPr>
          <p:cNvPr id="119" name="Google Shape;119;p15"/>
          <p:cNvSpPr txBox="1"/>
          <p:nvPr/>
        </p:nvSpPr>
        <p:spPr>
          <a:xfrm>
            <a:off x="481725" y="1019200"/>
            <a:ext cx="820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Dataset provided has two set of attributes i.e Consumer Attributes and Loan Attributes that influence the tendency of loan default.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4" name="Google Shape;124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#1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7" name="Google Shape;127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318375" y="919073"/>
            <a:ext cx="22428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Dataset cleaning &amp; filtering</a:t>
            </a:r>
            <a:endParaRPr sz="1600"/>
          </a:p>
        </p:txBody>
      </p:sp>
      <p:sp>
        <p:nvSpPr>
          <p:cNvPr descr="Background pointer shape in timeline graphic" id="130" name="Google Shape;130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#2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3" name="Google Shape;133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Univariate Analysis</a:t>
            </a:r>
            <a:endParaRPr sz="1600"/>
          </a:p>
        </p:txBody>
      </p:sp>
      <p:sp>
        <p:nvSpPr>
          <p:cNvPr descr="Background pointer shape in timeline graphic" id="136" name="Google Shape;136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#3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>
            <p:ph idx="4294967295" type="body"/>
          </p:nvPr>
        </p:nvSpPr>
        <p:spPr>
          <a:xfrm>
            <a:off x="3304100" y="919071"/>
            <a:ext cx="22428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Derived Column</a:t>
            </a:r>
            <a:endParaRPr sz="1600"/>
          </a:p>
        </p:txBody>
      </p:sp>
      <p:sp>
        <p:nvSpPr>
          <p:cNvPr descr="Background pointer shape in timeline graphic" id="142" name="Google Shape;142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#4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5" name="Google Shape;145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Bivariate Analysis</a:t>
            </a:r>
            <a:endParaRPr sz="1600"/>
          </a:p>
        </p:txBody>
      </p:sp>
      <p:sp>
        <p:nvSpPr>
          <p:cNvPr descr="Background pointer shape in timeline graphic" id="148" name="Google Shape;148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#5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0" name="Google Shape;150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 txBox="1"/>
          <p:nvPr>
            <p:ph idx="4294967295" type="body"/>
          </p:nvPr>
        </p:nvSpPr>
        <p:spPr>
          <a:xfrm>
            <a:off x="6685975" y="919071"/>
            <a:ext cx="22428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Multivariate analysis</a:t>
            </a:r>
            <a:endParaRPr sz="1600"/>
          </a:p>
        </p:txBody>
      </p:sp>
      <p:sp>
        <p:nvSpPr>
          <p:cNvPr id="154" name="Google Shape;154;p16"/>
          <p:cNvSpPr txBox="1"/>
          <p:nvPr/>
        </p:nvSpPr>
        <p:spPr>
          <a:xfrm>
            <a:off x="229525" y="272900"/>
            <a:ext cx="86994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EDA - Exploratory Data Analysis</a:t>
            </a:r>
            <a:endParaRPr sz="27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7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0" name="Google Shape;160;p17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17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7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7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7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7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7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7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0" name="Google Shape;170;p17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 txBox="1"/>
          <p:nvPr>
            <p:ph type="title"/>
          </p:nvPr>
        </p:nvSpPr>
        <p:spPr>
          <a:xfrm>
            <a:off x="265500" y="182125"/>
            <a:ext cx="40452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Observation Summary</a:t>
            </a:r>
            <a:endParaRPr sz="2700"/>
          </a:p>
        </p:txBody>
      </p:sp>
      <p:sp>
        <p:nvSpPr>
          <p:cNvPr id="172" name="Google Shape;172;p17"/>
          <p:cNvSpPr txBox="1"/>
          <p:nvPr>
            <p:ph idx="1" type="subTitle"/>
          </p:nvPr>
        </p:nvSpPr>
        <p:spPr>
          <a:xfrm>
            <a:off x="265500" y="747750"/>
            <a:ext cx="52185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default increases as </a:t>
            </a:r>
            <a:r>
              <a:rPr b="1"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amount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goes high.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loan increases in proportion to increase in </a:t>
            </a:r>
            <a:r>
              <a:rPr b="1"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interest rate</a:t>
            </a:r>
            <a:endParaRPr b="1" sz="1500">
              <a:solidFill>
                <a:srgbClr val="2A399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default case decreases as the </a:t>
            </a:r>
            <a:r>
              <a:rPr b="1"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annual income</a:t>
            </a:r>
            <a:r>
              <a:rPr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Small_business</a:t>
            </a:r>
            <a:r>
              <a:rPr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purpose has high number of default cases, followed by </a:t>
            </a:r>
            <a:r>
              <a:rPr b="1"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renewable_energy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purpose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effect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grade to default loan cases increase when </a:t>
            </a:r>
            <a:r>
              <a:rPr b="1"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grade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moves from A to G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 Length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 years contributes more to default case.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'NV', 'FL' and 'CA' </a:t>
            </a:r>
            <a:r>
              <a:rPr b="1"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 state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 more number of default loan case compared with total loan application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1" lang="en" sz="15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delinq_2yrs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goes beyond 0, the default chance increases</a:t>
            </a:r>
            <a:endParaRPr sz="1500"/>
          </a:p>
        </p:txBody>
      </p:sp>
      <p:grpSp>
        <p:nvGrpSpPr>
          <p:cNvPr id="173" name="Google Shape;173;p17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74" name="Google Shape;174;p17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5" name="Google Shape;175;p1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7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7"/>
          <p:cNvGrpSpPr/>
          <p:nvPr/>
        </p:nvGrpSpPr>
        <p:grpSpPr>
          <a:xfrm>
            <a:off x="5776454" y="1778124"/>
            <a:ext cx="3000198" cy="1503799"/>
            <a:chOff x="1000025" y="2059300"/>
            <a:chExt cx="4156550" cy="1629075"/>
          </a:xfrm>
        </p:grpSpPr>
        <p:sp>
          <p:nvSpPr>
            <p:cNvPr id="185" name="Google Shape;185;p17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6" name="Google Shape;186;p1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7"/>
          <p:cNvSpPr txBox="1"/>
          <p:nvPr>
            <p:ph idx="2" type="body"/>
          </p:nvPr>
        </p:nvSpPr>
        <p:spPr>
          <a:xfrm>
            <a:off x="6684100" y="1577750"/>
            <a:ext cx="14019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Charged Off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Applicants with </a:t>
            </a:r>
            <a:r>
              <a:rPr b="1" lang="en">
                <a:solidFill>
                  <a:srgbClr val="2A3990"/>
                </a:solidFill>
              </a:rPr>
              <a:t>Low annual income</a:t>
            </a:r>
            <a:r>
              <a:rPr lang="en"/>
              <a:t> (-0.07), </a:t>
            </a:r>
            <a:r>
              <a:rPr b="1" lang="en">
                <a:solidFill>
                  <a:srgbClr val="2A3990"/>
                </a:solidFill>
              </a:rPr>
              <a:t>Low grades </a:t>
            </a:r>
            <a:r>
              <a:rPr lang="en"/>
              <a:t>(0.15), </a:t>
            </a:r>
            <a:r>
              <a:rPr b="1" lang="en">
                <a:solidFill>
                  <a:srgbClr val="2A3990"/>
                </a:solidFill>
              </a:rPr>
              <a:t>a history of delinquency</a:t>
            </a:r>
            <a:r>
              <a:rPr lang="en"/>
              <a:t> are more likely to default.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Offering a </a:t>
            </a:r>
            <a:r>
              <a:rPr b="1" lang="en">
                <a:solidFill>
                  <a:srgbClr val="2A3990"/>
                </a:solidFill>
              </a:rPr>
              <a:t>high-interest rate</a:t>
            </a:r>
            <a:r>
              <a:rPr lang="en"/>
              <a:t> (0.92) to applicants with </a:t>
            </a:r>
            <a:r>
              <a:rPr b="1" lang="en">
                <a:solidFill>
                  <a:srgbClr val="2A3990"/>
                </a:solidFill>
              </a:rPr>
              <a:t>low grades</a:t>
            </a:r>
            <a:r>
              <a:rPr lang="en"/>
              <a:t> increases the likelihood of default.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