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34BF-B179-82FF-8BC8-041170DDDECD}"/>
              </a:ext>
            </a:extLst>
          </p:cNvPr>
          <p:cNvSpPr>
            <a:spLocks noGrp="1"/>
          </p:cNvSpPr>
          <p:nvPr>
            <p:ph type="ctrTitle"/>
          </p:nvPr>
        </p:nvSpPr>
        <p:spPr>
          <a:xfrm>
            <a:off x="2692398" y="2733675"/>
            <a:ext cx="6815669" cy="652989"/>
          </a:xfrm>
        </p:spPr>
        <p:txBody>
          <a:bodyPr/>
          <a:lstStyle/>
          <a:p>
            <a:r>
              <a:rPr lang="en-US" sz="2400" dirty="0">
                <a:solidFill>
                  <a:srgbClr val="343541"/>
                </a:solidFill>
                <a:latin typeface="Söhne"/>
              </a:rPr>
              <a:t>I</a:t>
            </a:r>
            <a:r>
              <a:rPr lang="en-US" sz="2400" b="0" i="0" dirty="0">
                <a:solidFill>
                  <a:srgbClr val="343541"/>
                </a:solidFill>
                <a:effectLst/>
                <a:latin typeface="Söhne"/>
              </a:rPr>
              <a:t>mage registration using convolution neural network </a:t>
            </a:r>
            <a:endParaRPr lang="en-IN" sz="2400" dirty="0"/>
          </a:p>
        </p:txBody>
      </p:sp>
      <p:sp>
        <p:nvSpPr>
          <p:cNvPr id="3" name="Subtitle 2">
            <a:extLst>
              <a:ext uri="{FF2B5EF4-FFF2-40B4-BE49-F238E27FC236}">
                <a16:creationId xmlns:a16="http://schemas.microsoft.com/office/drawing/2014/main" id="{1660898E-A573-A52D-4C4E-CA3D627FFB24}"/>
              </a:ext>
            </a:extLst>
          </p:cNvPr>
          <p:cNvSpPr>
            <a:spLocks noGrp="1"/>
          </p:cNvSpPr>
          <p:nvPr>
            <p:ph type="subTitle" idx="1"/>
          </p:nvPr>
        </p:nvSpPr>
        <p:spPr/>
        <p:txBody>
          <a:bodyPr/>
          <a:lstStyle/>
          <a:p>
            <a:r>
              <a:rPr lang="en-IN" dirty="0"/>
              <a:t>-Chidambar kulkarni</a:t>
            </a:r>
          </a:p>
        </p:txBody>
      </p:sp>
    </p:spTree>
    <p:extLst>
      <p:ext uri="{BB962C8B-B14F-4D97-AF65-F5344CB8AC3E}">
        <p14:creationId xmlns:p14="http://schemas.microsoft.com/office/powerpoint/2010/main" val="27006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502D8-4A51-8993-91A7-16E3B1383D6E}"/>
              </a:ext>
            </a:extLst>
          </p:cNvPr>
          <p:cNvSpPr>
            <a:spLocks noGrp="1"/>
          </p:cNvSpPr>
          <p:nvPr>
            <p:ph type="title"/>
          </p:nvPr>
        </p:nvSpPr>
        <p:spPr/>
        <p:txBody>
          <a:bodyPr/>
          <a:lstStyle/>
          <a:p>
            <a:endParaRPr lang="en-IN" dirty="0"/>
          </a:p>
        </p:txBody>
      </p:sp>
      <p:sp>
        <p:nvSpPr>
          <p:cNvPr id="5" name="Text Placeholder 4">
            <a:extLst>
              <a:ext uri="{FF2B5EF4-FFF2-40B4-BE49-F238E27FC236}">
                <a16:creationId xmlns:a16="http://schemas.microsoft.com/office/drawing/2014/main" id="{2D4B39A0-AB05-C9B4-54BD-AECCAAE5C788}"/>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6442369A-D94F-4179-2C5F-D774E0AD3741}"/>
              </a:ext>
            </a:extLst>
          </p:cNvPr>
          <p:cNvPicPr>
            <a:picLocks noChangeAspect="1"/>
          </p:cNvPicPr>
          <p:nvPr/>
        </p:nvPicPr>
        <p:blipFill>
          <a:blip r:embed="rId2"/>
          <a:stretch>
            <a:fillRect/>
          </a:stretch>
        </p:blipFill>
        <p:spPr>
          <a:xfrm>
            <a:off x="1809750" y="1628774"/>
            <a:ext cx="8572500" cy="3171823"/>
          </a:xfrm>
          <a:prstGeom prst="rect">
            <a:avLst/>
          </a:prstGeom>
        </p:spPr>
      </p:pic>
    </p:spTree>
    <p:extLst>
      <p:ext uri="{BB962C8B-B14F-4D97-AF65-F5344CB8AC3E}">
        <p14:creationId xmlns:p14="http://schemas.microsoft.com/office/powerpoint/2010/main" val="315805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5D55-273B-F5B7-E721-7D528D4B1F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D55332F-B316-6EA7-3B68-27347346C21D}"/>
              </a:ext>
            </a:extLst>
          </p:cNvPr>
          <p:cNvSpPr>
            <a:spLocks noGrp="1"/>
          </p:cNvSpPr>
          <p:nvPr>
            <p:ph idx="1"/>
          </p:nvPr>
        </p:nvSpPr>
        <p:spPr/>
        <p:txBody>
          <a:bodyPr/>
          <a:lstStyle/>
          <a:p>
            <a:r>
              <a:rPr lang="en-US" b="0" i="0" dirty="0">
                <a:solidFill>
                  <a:srgbClr val="374151"/>
                </a:solidFill>
                <a:effectLst/>
                <a:latin typeface="Söhne"/>
              </a:rPr>
              <a:t>Image registration is a fundamental task in computer vision and medical imaging that involves aligning multiple images of the same scene or object taken from different viewpoints, angles, or at different times. The goal of image registration is to find a transformation that brings the images into a common coordinate system, allowing for comparison, analysis, and fusion of the information contained in these images.</a:t>
            </a:r>
            <a:endParaRPr lang="en-IN" dirty="0"/>
          </a:p>
        </p:txBody>
      </p:sp>
    </p:spTree>
    <p:extLst>
      <p:ext uri="{BB962C8B-B14F-4D97-AF65-F5344CB8AC3E}">
        <p14:creationId xmlns:p14="http://schemas.microsoft.com/office/powerpoint/2010/main" val="218166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C16F-A807-601E-A2A2-5C29A988879D}"/>
              </a:ext>
            </a:extLst>
          </p:cNvPr>
          <p:cNvSpPr>
            <a:spLocks noGrp="1"/>
          </p:cNvSpPr>
          <p:nvPr>
            <p:ph type="title"/>
          </p:nvPr>
        </p:nvSpPr>
        <p:spPr/>
        <p:txBody>
          <a:bodyPr>
            <a:normAutofit fontScale="90000"/>
          </a:bodyPr>
          <a:lstStyle/>
          <a:p>
            <a:r>
              <a:rPr lang="en-IN" dirty="0"/>
              <a:t>TRADITION IMAGE REGISTRSTION TECHNIQUES</a:t>
            </a:r>
          </a:p>
        </p:txBody>
      </p:sp>
      <p:sp>
        <p:nvSpPr>
          <p:cNvPr id="3" name="Content Placeholder 2">
            <a:extLst>
              <a:ext uri="{FF2B5EF4-FFF2-40B4-BE49-F238E27FC236}">
                <a16:creationId xmlns:a16="http://schemas.microsoft.com/office/drawing/2014/main" id="{F6D91DF3-4F20-D947-2BD1-ED37C6C2A487}"/>
              </a:ext>
            </a:extLst>
          </p:cNvPr>
          <p:cNvSpPr>
            <a:spLocks noGrp="1"/>
          </p:cNvSpPr>
          <p:nvPr>
            <p:ph idx="1"/>
          </p:nvPr>
        </p:nvSpPr>
        <p:spPr/>
        <p:txBody>
          <a:bodyPr/>
          <a:lstStyle/>
          <a:p>
            <a:r>
              <a:rPr lang="en-US" sz="1800" b="0" i="0" dirty="0">
                <a:solidFill>
                  <a:srgbClr val="374151"/>
                </a:solidFill>
                <a:effectLst/>
                <a:latin typeface="Times New Roman" panose="02020603050405020304" pitchFamily="18" charset="0"/>
                <a:cs typeface="Times New Roman" panose="02020603050405020304" pitchFamily="18" charset="0"/>
              </a:rPr>
              <a:t>Traditional image registration techniques employ various approaches to align images. Here's an overview of some commonly used methods:</a:t>
            </a:r>
          </a:p>
          <a:p>
            <a:pPr algn="l"/>
            <a:r>
              <a:rPr lang="en-US" sz="1800" b="0" i="0" dirty="0">
                <a:solidFill>
                  <a:srgbClr val="374151"/>
                </a:solidFill>
                <a:effectLst/>
                <a:latin typeface="Times New Roman" panose="02020603050405020304" pitchFamily="18" charset="0"/>
                <a:cs typeface="Times New Roman" panose="02020603050405020304" pitchFamily="18" charset="0"/>
              </a:rPr>
              <a:t>Feature-Based Methods:</a:t>
            </a:r>
          </a:p>
          <a:p>
            <a:pPr algn="l">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These methods identify and match distinctive features (such as corners, edges</a:t>
            </a:r>
            <a:r>
              <a:rPr lang="en-US" sz="1800" dirty="0">
                <a:solidFill>
                  <a:srgbClr val="374151"/>
                </a:solidFill>
                <a:latin typeface="Söhne"/>
                <a:cs typeface="Times New Roman" panose="02020603050405020304" pitchFamily="18" charset="0"/>
              </a:rPr>
              <a:t>)</a:t>
            </a:r>
            <a:r>
              <a:rPr lang="en-US" b="0" i="0" dirty="0">
                <a:solidFill>
                  <a:srgbClr val="374151"/>
                </a:solidFill>
                <a:effectLst/>
                <a:latin typeface="Söhne"/>
              </a:rPr>
              <a:t> </a:t>
            </a:r>
            <a:r>
              <a:rPr lang="en-US" sz="1800" b="0" i="0" dirty="0">
                <a:solidFill>
                  <a:srgbClr val="374151"/>
                </a:solidFill>
                <a:effectLst/>
                <a:latin typeface="Times New Roman" panose="02020603050405020304" pitchFamily="18" charset="0"/>
                <a:cs typeface="Times New Roman" panose="02020603050405020304" pitchFamily="18" charset="0"/>
              </a:rPr>
              <a:t>between images.</a:t>
            </a:r>
          </a:p>
          <a:p>
            <a:pPr algn="l">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Feature extraction algorithms (</a:t>
            </a:r>
            <a:r>
              <a:rPr lang="en-US" sz="1800" b="0" i="0" dirty="0" err="1">
                <a:solidFill>
                  <a:srgbClr val="374151"/>
                </a:solidFill>
                <a:effectLst/>
                <a:latin typeface="Times New Roman" panose="02020603050405020304" pitchFamily="18" charset="0"/>
                <a:cs typeface="Times New Roman" panose="02020603050405020304" pitchFamily="18" charset="0"/>
              </a:rPr>
              <a:t>eg</a:t>
            </a:r>
            <a:r>
              <a:rPr lang="en-US" sz="1800" dirty="0">
                <a:solidFill>
                  <a:srgbClr val="374151"/>
                </a:solidFill>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SIFT) are used to detect and describe features.</a:t>
            </a:r>
          </a:p>
          <a:p>
            <a:endParaRPr lang="en-US" dirty="0">
              <a:solidFill>
                <a:srgbClr val="374151"/>
              </a:solidFill>
              <a:latin typeface="Söhne"/>
            </a:endParaRPr>
          </a:p>
          <a:p>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val="417744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C63E7F-2D92-786C-B2D1-C71D9976AEFA}"/>
              </a:ext>
            </a:extLst>
          </p:cNvPr>
          <p:cNvSpPr txBox="1"/>
          <p:nvPr/>
        </p:nvSpPr>
        <p:spPr>
          <a:xfrm>
            <a:off x="1162050" y="1152525"/>
            <a:ext cx="9144000" cy="3693319"/>
          </a:xfrm>
          <a:prstGeom prst="rect">
            <a:avLst/>
          </a:prstGeom>
          <a:noFill/>
        </p:spPr>
        <p:txBody>
          <a:bodyPr wrap="square">
            <a:sp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Intensity-Based Methods: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These methods directly compare the intensity values of corresponding pixels or voxels in the images.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Measures of similarity, such as sum of squared differences (SSD) or normalized cross-correlation (NCC), are computed to evaluate the alignment quality.</a:t>
            </a:r>
          </a:p>
          <a:p>
            <a:pPr algn="l">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Landmark-Based Methods: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These methods rely on manually or automatically placed landmarks (e.g., anatomical landmarks) in the images.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Correspondences between landmarks are established, and the transformation is estimated using techniques like thin-plate spline or affine transformations.</a:t>
            </a: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125428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B2AC-741A-40F7-607E-BAB49E7E6A15}"/>
              </a:ext>
            </a:extLst>
          </p:cNvPr>
          <p:cNvSpPr>
            <a:spLocks noGrp="1"/>
          </p:cNvSpPr>
          <p:nvPr>
            <p:ph type="title"/>
          </p:nvPr>
        </p:nvSpPr>
        <p:spPr/>
        <p:txBody>
          <a:bodyPr>
            <a:noAutofit/>
          </a:bodyPr>
          <a:lstStyle/>
          <a:p>
            <a:r>
              <a:rPr lang="en-US" sz="4000" dirty="0">
                <a:effectLst/>
                <a:latin typeface="+mn-lt"/>
                <a:ea typeface="Calibri" panose="020F0502020204030204" pitchFamily="34" charset="0"/>
              </a:rPr>
              <a:t>CNN ARCHITECTURE FOR IMAGE REGISTRATION</a:t>
            </a:r>
            <a:endParaRPr lang="en-IN" sz="4000" dirty="0">
              <a:latin typeface="+mn-lt"/>
            </a:endParaRPr>
          </a:p>
        </p:txBody>
      </p:sp>
      <p:sp>
        <p:nvSpPr>
          <p:cNvPr id="3" name="Content Placeholder 2">
            <a:extLst>
              <a:ext uri="{FF2B5EF4-FFF2-40B4-BE49-F238E27FC236}">
                <a16:creationId xmlns:a16="http://schemas.microsoft.com/office/drawing/2014/main" id="{D1ADF707-BF0F-17AD-B86A-7D428E7503C4}"/>
              </a:ext>
            </a:extLst>
          </p:cNvPr>
          <p:cNvSpPr>
            <a:spLocks noGrp="1"/>
          </p:cNvSpPr>
          <p:nvPr>
            <p:ph idx="1"/>
          </p:nvPr>
        </p:nvSpPr>
        <p:spPr>
          <a:xfrm>
            <a:off x="1295402" y="2690282"/>
            <a:ext cx="9601196" cy="3318936"/>
          </a:xfrm>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Convolutional Layers: By convolutional zing learnable filters with the input image, these layers extract features by identifying local patterns and spatial correlations.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7C97197-7D9D-D70C-43BF-2E9DDEF2A600}"/>
              </a:ext>
            </a:extLst>
          </p:cNvPr>
          <p:cNvPicPr>
            <a:picLocks noChangeAspect="1"/>
          </p:cNvPicPr>
          <p:nvPr/>
        </p:nvPicPr>
        <p:blipFill>
          <a:blip r:embed="rId2"/>
          <a:stretch>
            <a:fillRect/>
          </a:stretch>
        </p:blipFill>
        <p:spPr>
          <a:xfrm>
            <a:off x="2219326" y="3362326"/>
            <a:ext cx="7239000" cy="2513542"/>
          </a:xfrm>
          <a:prstGeom prst="rect">
            <a:avLst/>
          </a:prstGeom>
        </p:spPr>
      </p:pic>
    </p:spTree>
    <p:extLst>
      <p:ext uri="{BB962C8B-B14F-4D97-AF65-F5344CB8AC3E}">
        <p14:creationId xmlns:p14="http://schemas.microsoft.com/office/powerpoint/2010/main" val="36847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A95A54-991D-035C-CA92-5FD9A2A53799}"/>
              </a:ext>
            </a:extLst>
          </p:cNvPr>
          <p:cNvSpPr txBox="1"/>
          <p:nvPr/>
        </p:nvSpPr>
        <p:spPr>
          <a:xfrm>
            <a:off x="1066799" y="801386"/>
            <a:ext cx="10429875" cy="966803"/>
          </a:xfrm>
          <a:prstGeom prst="rect">
            <a:avLst/>
          </a:prstGeom>
          <a:noFill/>
        </p:spPr>
        <p:txBody>
          <a:bodyPr wrap="square">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Pooling Layers: Pooling techniques, such as maximum pooling or average pooling, minimum pooling, lower the spatial dimensionality of the features, strengthening translational invariance and making the network more resilient to changes in input </a:t>
            </a:r>
            <a:r>
              <a:rPr lang="en-US" kern="100" dirty="0">
                <a:latin typeface="Times New Roman" panose="02020603050405020304" pitchFamily="18" charset="0"/>
                <a:ea typeface="Calibri" panose="020F0502020204030204" pitchFamily="34" charset="0"/>
                <a:cs typeface="Times New Roman" panose="02020603050405020304" pitchFamily="18" charset="0"/>
              </a:rPr>
              <a:t>image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size.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83E6C06-7514-F3E6-A3C5-6448A57D8948}"/>
              </a:ext>
            </a:extLst>
          </p:cNvPr>
          <p:cNvPicPr>
            <a:picLocks noChangeAspect="1"/>
          </p:cNvPicPr>
          <p:nvPr/>
        </p:nvPicPr>
        <p:blipFill>
          <a:blip r:embed="rId2"/>
          <a:stretch>
            <a:fillRect/>
          </a:stretch>
        </p:blipFill>
        <p:spPr>
          <a:xfrm>
            <a:off x="2686050" y="1976437"/>
            <a:ext cx="5676900" cy="4181475"/>
          </a:xfrm>
          <a:prstGeom prst="rect">
            <a:avLst/>
          </a:prstGeom>
        </p:spPr>
      </p:pic>
    </p:spTree>
    <p:extLst>
      <p:ext uri="{BB962C8B-B14F-4D97-AF65-F5344CB8AC3E}">
        <p14:creationId xmlns:p14="http://schemas.microsoft.com/office/powerpoint/2010/main" val="276078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38E5D-1870-2B6E-1826-00ABCD9EFA9F}"/>
              </a:ext>
            </a:extLst>
          </p:cNvPr>
          <p:cNvSpPr txBox="1"/>
          <p:nvPr/>
        </p:nvSpPr>
        <p:spPr>
          <a:xfrm>
            <a:off x="828675" y="786110"/>
            <a:ext cx="1047750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Fully Connected Layers: These layers process the convolutional layer's retrieved features and convert them to the required output, such as displacement fields or transformation parameters</a:t>
            </a:r>
            <a:endParaRPr lang="en-IN" dirty="0"/>
          </a:p>
        </p:txBody>
      </p:sp>
      <p:pic>
        <p:nvPicPr>
          <p:cNvPr id="5" name="Picture 4">
            <a:extLst>
              <a:ext uri="{FF2B5EF4-FFF2-40B4-BE49-F238E27FC236}">
                <a16:creationId xmlns:a16="http://schemas.microsoft.com/office/drawing/2014/main" id="{98F7A8D7-F808-F691-A33D-77B4F5E106D3}"/>
              </a:ext>
            </a:extLst>
          </p:cNvPr>
          <p:cNvPicPr>
            <a:picLocks noChangeAspect="1"/>
          </p:cNvPicPr>
          <p:nvPr/>
        </p:nvPicPr>
        <p:blipFill>
          <a:blip r:embed="rId2"/>
          <a:stretch>
            <a:fillRect/>
          </a:stretch>
        </p:blipFill>
        <p:spPr>
          <a:xfrm>
            <a:off x="1068404" y="1567195"/>
            <a:ext cx="10055192" cy="4092460"/>
          </a:xfrm>
          <a:prstGeom prst="rect">
            <a:avLst/>
          </a:prstGeom>
        </p:spPr>
      </p:pic>
    </p:spTree>
    <p:extLst>
      <p:ext uri="{BB962C8B-B14F-4D97-AF65-F5344CB8AC3E}">
        <p14:creationId xmlns:p14="http://schemas.microsoft.com/office/powerpoint/2010/main" val="2168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C6DBD-7600-9E8D-B120-AAE83861DD8C}"/>
              </a:ext>
            </a:extLst>
          </p:cNvPr>
          <p:cNvSpPr txBox="1"/>
          <p:nvPr/>
        </p:nvSpPr>
        <p:spPr>
          <a:xfrm>
            <a:off x="834992" y="682265"/>
            <a:ext cx="10551694" cy="670440"/>
          </a:xfrm>
          <a:prstGeom prst="rect">
            <a:avLst/>
          </a:prstGeom>
          <a:noFill/>
        </p:spPr>
        <p:txBody>
          <a:bodyPr wrap="square">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REL (Rectified Linear Unit) and sigmoid are two non-linear activation functions that provide non-linearity to the network and allow for the modelling of intricate interactions between features.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F260127-20ED-EB82-FD2E-53701F06C847}"/>
              </a:ext>
            </a:extLst>
          </p:cNvPr>
          <p:cNvPicPr>
            <a:picLocks noChangeAspect="1"/>
          </p:cNvPicPr>
          <p:nvPr/>
        </p:nvPicPr>
        <p:blipFill>
          <a:blip r:embed="rId2"/>
          <a:stretch>
            <a:fillRect/>
          </a:stretch>
        </p:blipFill>
        <p:spPr>
          <a:xfrm>
            <a:off x="2224238" y="1918134"/>
            <a:ext cx="6858000" cy="3714750"/>
          </a:xfrm>
          <a:prstGeom prst="rect">
            <a:avLst/>
          </a:prstGeom>
        </p:spPr>
      </p:pic>
    </p:spTree>
    <p:extLst>
      <p:ext uri="{BB962C8B-B14F-4D97-AF65-F5344CB8AC3E}">
        <p14:creationId xmlns:p14="http://schemas.microsoft.com/office/powerpoint/2010/main" val="58336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E62E-93D7-6C30-81E2-AE7C6FB613E8}"/>
              </a:ext>
            </a:extLst>
          </p:cNvPr>
          <p:cNvSpPr>
            <a:spLocks noGrp="1"/>
          </p:cNvSpPr>
          <p:nvPr>
            <p:ph type="title"/>
          </p:nvPr>
        </p:nvSpPr>
        <p:spPr/>
        <p:txBody>
          <a:bodyPr>
            <a:normAutofit fontScale="90000"/>
          </a:bodyPr>
          <a:lstStyle/>
          <a:p>
            <a:r>
              <a:rPr lang="en-IN" dirty="0"/>
              <a:t>APPLICATION  OF </a:t>
            </a:r>
            <a:br>
              <a:rPr lang="en-IN" dirty="0"/>
            </a:br>
            <a:r>
              <a:rPr lang="en-IN" dirty="0"/>
              <a:t>CNN</a:t>
            </a:r>
          </a:p>
        </p:txBody>
      </p:sp>
      <p:sp>
        <p:nvSpPr>
          <p:cNvPr id="3" name="Content Placeholder 2">
            <a:extLst>
              <a:ext uri="{FF2B5EF4-FFF2-40B4-BE49-F238E27FC236}">
                <a16:creationId xmlns:a16="http://schemas.microsoft.com/office/drawing/2014/main" id="{8440C366-2D5F-71B5-AA24-B8CDAC6D902D}"/>
              </a:ext>
            </a:extLst>
          </p:cNvPr>
          <p:cNvSpPr>
            <a:spLocks noGrp="1"/>
          </p:cNvSpPr>
          <p:nvPr>
            <p:ph idx="1"/>
          </p:nvPr>
        </p:nvSpPr>
        <p:spPr>
          <a:xfrm>
            <a:off x="1295401" y="2419349"/>
            <a:ext cx="9601196" cy="3762375"/>
          </a:xfrm>
        </p:spPr>
        <p:txBody>
          <a:bodyPr>
            <a:norm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Medical Imaging: CNNs have revolutionized medical imaging analysis. They are used for tasks like disease diagnosis, tumor detection, and medical image segmentation</a:t>
            </a:r>
          </a:p>
          <a:p>
            <a:r>
              <a:rPr lang="en-US" sz="1800" b="0" i="0" dirty="0">
                <a:solidFill>
                  <a:srgbClr val="374151"/>
                </a:solidFill>
                <a:effectLst/>
                <a:latin typeface="Times New Roman" panose="02020603050405020304" pitchFamily="18" charset="0"/>
                <a:cs typeface="Times New Roman" panose="02020603050405020304" pitchFamily="18" charset="0"/>
              </a:rPr>
              <a:t>Natural Language Processing: CNNs are not limited to image-related tasks; they are also employed in natural language processing. CNNs are used for text classification, sentiment analysis, text generation, and language translation tasks.</a:t>
            </a:r>
          </a:p>
          <a:p>
            <a:r>
              <a:rPr lang="en-US" sz="1800" b="0" i="0" dirty="0">
                <a:solidFill>
                  <a:srgbClr val="374151"/>
                </a:solidFill>
                <a:effectLst/>
                <a:latin typeface="Times New Roman" panose="02020603050405020304" pitchFamily="18" charset="0"/>
                <a:cs typeface="Times New Roman" panose="02020603050405020304" pitchFamily="18" charset="0"/>
              </a:rPr>
              <a:t>Video Analysis: CNNs are used in video analysis tasks, including action recognition, video classification, and video object tracking.</a:t>
            </a:r>
          </a:p>
          <a:p>
            <a:r>
              <a:rPr lang="en-US" sz="1800" b="0" i="0" dirty="0">
                <a:solidFill>
                  <a:srgbClr val="374151"/>
                </a:solidFill>
                <a:effectLst/>
                <a:latin typeface="Times New Roman" panose="02020603050405020304" pitchFamily="18" charset="0"/>
                <a:cs typeface="Times New Roman" panose="02020603050405020304" pitchFamily="18" charset="0"/>
              </a:rPr>
              <a:t>These are just a few examples of the many applications where CNNs have demonstrated their effectiveness. The  ability of CNNs to learn hierarchical representations from input data have made them a powerful tool in various fields of computer vision, pattern recognition, and artificial intelligence.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0467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499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Söhne</vt:lpstr>
      <vt:lpstr>Times New Roman</vt:lpstr>
      <vt:lpstr>Organic</vt:lpstr>
      <vt:lpstr>Image registration using convolution neural network </vt:lpstr>
      <vt:lpstr>INTRODUCTION</vt:lpstr>
      <vt:lpstr>TRADITION IMAGE REGISTRSTION TECHNIQUES</vt:lpstr>
      <vt:lpstr>PowerPoint Presentation</vt:lpstr>
      <vt:lpstr>CNN ARCHITECTURE FOR IMAGE REGISTRATION</vt:lpstr>
      <vt:lpstr>PowerPoint Presentation</vt:lpstr>
      <vt:lpstr>PowerPoint Presentation</vt:lpstr>
      <vt:lpstr>PowerPoint Presentation</vt:lpstr>
      <vt:lpstr>APPLICATION  OF  CNN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registration using convolution neural network </dc:title>
  <dc:creator>sunanda kulkarni sunanda kulkarni</dc:creator>
  <cp:lastModifiedBy>sunanda kulkarni sunanda kulkarni</cp:lastModifiedBy>
  <cp:revision>2</cp:revision>
  <dcterms:created xsi:type="dcterms:W3CDTF">2023-05-31T17:48:56Z</dcterms:created>
  <dcterms:modified xsi:type="dcterms:W3CDTF">2023-05-31T19:16:00Z</dcterms:modified>
</cp:coreProperties>
</file>