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99AE8C-145C-4C7D-B1CB-88DE67ED1D32}"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420526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99AE8C-145C-4C7D-B1CB-88DE67ED1D32}"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261921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99AE8C-145C-4C7D-B1CB-88DE67ED1D32}"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2146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99AE8C-145C-4C7D-B1CB-88DE67ED1D32}"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271664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99AE8C-145C-4C7D-B1CB-88DE67ED1D32}"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168054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99AE8C-145C-4C7D-B1CB-88DE67ED1D32}"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137440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99AE8C-145C-4C7D-B1CB-88DE67ED1D32}"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248112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99AE8C-145C-4C7D-B1CB-88DE67ED1D32}"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351286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9AE8C-145C-4C7D-B1CB-88DE67ED1D32}"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244307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9AE8C-145C-4C7D-B1CB-88DE67ED1D32}"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107672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9AE8C-145C-4C7D-B1CB-88DE67ED1D32}"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0A072-D5E7-46DE-AD72-D863B97FFE78}" type="slidenum">
              <a:rPr lang="en-IN" smtClean="0"/>
              <a:t>‹#›</a:t>
            </a:fld>
            <a:endParaRPr lang="en-IN"/>
          </a:p>
        </p:txBody>
      </p:sp>
    </p:spTree>
    <p:extLst>
      <p:ext uri="{BB962C8B-B14F-4D97-AF65-F5344CB8AC3E}">
        <p14:creationId xmlns:p14="http://schemas.microsoft.com/office/powerpoint/2010/main" val="223497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9AE8C-145C-4C7D-B1CB-88DE67ED1D32}" type="datetimeFigureOut">
              <a:rPr lang="en-IN" smtClean="0"/>
              <a:t>13-11-2024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0A072-D5E7-46DE-AD72-D863B97FFE78}" type="slidenum">
              <a:rPr lang="en-IN" smtClean="0"/>
              <a:t>‹#›</a:t>
            </a:fld>
            <a:endParaRPr lang="en-IN"/>
          </a:p>
        </p:txBody>
      </p:sp>
    </p:spTree>
    <p:extLst>
      <p:ext uri="{BB962C8B-B14F-4D97-AF65-F5344CB8AC3E}">
        <p14:creationId xmlns:p14="http://schemas.microsoft.com/office/powerpoint/2010/main" val="2892307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416" y="351692"/>
            <a:ext cx="5302798" cy="369332"/>
          </a:xfrm>
          <a:prstGeom prst="rect">
            <a:avLst/>
          </a:prstGeom>
          <a:noFill/>
        </p:spPr>
        <p:txBody>
          <a:bodyPr wrap="none" rtlCol="0">
            <a:spAutoFit/>
          </a:bodyPr>
          <a:lstStyle/>
          <a:p>
            <a:r>
              <a:rPr lang="en-IN" b="1" dirty="0" smtClean="0"/>
              <a:t>Automated Report Generation System using RAG LLM</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421727472"/>
              </p:ext>
            </p:extLst>
          </p:nvPr>
        </p:nvGraphicFramePr>
        <p:xfrm>
          <a:off x="136358" y="1083565"/>
          <a:ext cx="6096000" cy="1112520"/>
        </p:xfrm>
        <a:graphic>
          <a:graphicData uri="http://schemas.openxmlformats.org/drawingml/2006/table">
            <a:tbl>
              <a:tblPr firstRow="1" bandRow="1">
                <a:tableStyleId>{5C22544A-7EE6-4342-B048-85BDC9FD1C3A}</a:tableStyleId>
              </a:tblPr>
              <a:tblGrid>
                <a:gridCol w="2032000"/>
                <a:gridCol w="2531302"/>
                <a:gridCol w="1532698"/>
              </a:tblGrid>
              <a:tr h="370840">
                <a:tc>
                  <a:txBody>
                    <a:bodyPr/>
                    <a:lstStyle/>
                    <a:p>
                      <a:pPr algn="ctr"/>
                      <a:r>
                        <a:rPr lang="en-US" dirty="0" smtClean="0"/>
                        <a:t>Member name</a:t>
                      </a:r>
                      <a:endParaRPr lang="en-IN" dirty="0"/>
                    </a:p>
                  </a:txBody>
                  <a:tcPr/>
                </a:tc>
                <a:tc>
                  <a:txBody>
                    <a:bodyPr/>
                    <a:lstStyle/>
                    <a:p>
                      <a:pPr algn="ctr"/>
                      <a:r>
                        <a:rPr lang="en-US" dirty="0" smtClean="0"/>
                        <a:t>Email id </a:t>
                      </a:r>
                      <a:endParaRPr lang="en-IN" dirty="0"/>
                    </a:p>
                  </a:txBody>
                  <a:tcPr/>
                </a:tc>
                <a:tc>
                  <a:txBody>
                    <a:bodyPr/>
                    <a:lstStyle/>
                    <a:p>
                      <a:pPr algn="ctr"/>
                      <a:r>
                        <a:rPr lang="en-US" dirty="0" smtClean="0"/>
                        <a:t>Task</a:t>
                      </a:r>
                      <a:r>
                        <a:rPr lang="en-US" baseline="0" dirty="0" smtClean="0"/>
                        <a:t> </a:t>
                      </a:r>
                      <a:endParaRPr lang="en-IN" dirty="0"/>
                    </a:p>
                  </a:txBody>
                  <a:tcPr/>
                </a:tc>
              </a:tr>
              <a:tr h="370840">
                <a:tc>
                  <a:txBody>
                    <a:bodyPr/>
                    <a:lstStyle/>
                    <a:p>
                      <a:pPr algn="ctr"/>
                      <a:r>
                        <a:rPr lang="en-US" dirty="0" err="1" smtClean="0"/>
                        <a:t>Chidananda</a:t>
                      </a:r>
                      <a:r>
                        <a:rPr lang="en-US" dirty="0" smtClean="0"/>
                        <a:t> G</a:t>
                      </a:r>
                      <a:endParaRPr lang="en-IN" dirty="0"/>
                    </a:p>
                  </a:txBody>
                  <a:tcPr/>
                </a:tc>
                <a:tc>
                  <a:txBody>
                    <a:bodyPr/>
                    <a:lstStyle/>
                    <a:p>
                      <a:pPr algn="ctr"/>
                      <a:r>
                        <a:rPr lang="en-US" dirty="0" smtClean="0"/>
                        <a:t>chidaorama@gmail.com</a:t>
                      </a:r>
                      <a:endParaRPr lang="en-IN" dirty="0"/>
                    </a:p>
                  </a:txBody>
                  <a:tcPr/>
                </a:tc>
                <a:tc>
                  <a:txBody>
                    <a:bodyPr/>
                    <a:lstStyle/>
                    <a:p>
                      <a:pPr algn="ctr"/>
                      <a:r>
                        <a:rPr lang="en-US" dirty="0" smtClean="0"/>
                        <a:t>ALL</a:t>
                      </a:r>
                      <a:endParaRPr lang="en-IN" dirty="0"/>
                    </a:p>
                  </a:txBody>
                  <a:tcPr/>
                </a:tc>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r>
            </a:tbl>
          </a:graphicData>
        </a:graphic>
      </p:graphicFrame>
      <p:sp>
        <p:nvSpPr>
          <p:cNvPr id="5" name="Rectangle 4"/>
          <p:cNvSpPr/>
          <p:nvPr/>
        </p:nvSpPr>
        <p:spPr>
          <a:xfrm>
            <a:off x="136358" y="2333906"/>
            <a:ext cx="12055642" cy="2585323"/>
          </a:xfrm>
          <a:prstGeom prst="rect">
            <a:avLst/>
          </a:prstGeom>
        </p:spPr>
        <p:txBody>
          <a:bodyPr wrap="square">
            <a:spAutoFit/>
          </a:bodyPr>
          <a:lstStyle/>
          <a:p>
            <a:r>
              <a:rPr lang="en-US" b="1" dirty="0" smtClean="0"/>
              <a:t>Objective</a:t>
            </a:r>
            <a:r>
              <a:rPr lang="en-US" dirty="0" smtClean="0"/>
              <a:t>:</a:t>
            </a:r>
          </a:p>
          <a:p>
            <a:pPr marL="342900" indent="-342900">
              <a:buFont typeface="+mj-lt"/>
              <a:buAutoNum type="arabicPeriod"/>
            </a:pPr>
            <a:r>
              <a:rPr lang="en-US" dirty="0" smtClean="0"/>
              <a:t>Create an LLM-based application to consolidate data from multiple CAE reports and generate a PowerPoint presentation.</a:t>
            </a:r>
          </a:p>
          <a:p>
            <a:pPr marL="342900" indent="-342900">
              <a:buFont typeface="+mj-lt"/>
              <a:buAutoNum type="arabicPeriod"/>
            </a:pPr>
            <a:r>
              <a:rPr lang="en-US" dirty="0" smtClean="0"/>
              <a:t>This presentation should highlight critical information, especially failed component details, program gateways, images, and relevant comments. </a:t>
            </a:r>
          </a:p>
          <a:p>
            <a:r>
              <a:rPr lang="en-US" b="1" dirty="0" smtClean="0"/>
              <a:t>Background and Motivation</a:t>
            </a:r>
          </a:p>
          <a:p>
            <a:r>
              <a:rPr lang="en-US" dirty="0" smtClean="0"/>
              <a:t>In automotive and engineering domains, CAE reports provide essential insights into component performance, especially highlighting failures or risks. However, manual consolidation of these reports into summary presentations for program gateways is time-intensive and prone to human error. This project aims to automate this process, allowing engineers to focus on analysis rather than documentation, enhancing efficiency and accuracy.</a:t>
            </a:r>
          </a:p>
        </p:txBody>
      </p:sp>
    </p:spTree>
    <p:extLst>
      <p:ext uri="{BB962C8B-B14F-4D97-AF65-F5344CB8AC3E}">
        <p14:creationId xmlns:p14="http://schemas.microsoft.com/office/powerpoint/2010/main" val="2225994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466" y="756458"/>
            <a:ext cx="10402071" cy="5632311"/>
          </a:xfrm>
          <a:prstGeom prst="rect">
            <a:avLst/>
          </a:prstGeom>
          <a:noFill/>
        </p:spPr>
        <p:txBody>
          <a:bodyPr wrap="square" rtlCol="0">
            <a:spAutoFit/>
          </a:bodyPr>
          <a:lstStyle/>
          <a:p>
            <a:r>
              <a:rPr lang="en-US" b="1" dirty="0" smtClean="0"/>
              <a:t>Methodology</a:t>
            </a:r>
            <a:r>
              <a:rPr lang="en-US" dirty="0" smtClean="0"/>
              <a:t> :</a:t>
            </a:r>
          </a:p>
          <a:p>
            <a:r>
              <a:rPr lang="en-US" dirty="0" smtClean="0">
                <a:solidFill>
                  <a:srgbClr val="FF0000"/>
                </a:solidFill>
              </a:rPr>
              <a:t>Step 1</a:t>
            </a:r>
          </a:p>
          <a:p>
            <a:r>
              <a:rPr lang="en-US" b="1" dirty="0" smtClean="0"/>
              <a:t>Data extraction or Data preprocessing </a:t>
            </a:r>
            <a:r>
              <a:rPr lang="en-US" dirty="0" smtClean="0"/>
              <a:t>: </a:t>
            </a:r>
          </a:p>
          <a:p>
            <a:r>
              <a:rPr lang="en-US" dirty="0" smtClean="0"/>
              <a:t>The proposed solution will accept multiple CAE reports as input, extracting relevant details </a:t>
            </a:r>
          </a:p>
          <a:p>
            <a:pPr marL="285750" indent="-285750">
              <a:buFont typeface="Wingdings" panose="05000000000000000000" pitchFamily="2" charset="2"/>
              <a:buChar char="v"/>
            </a:pPr>
            <a:r>
              <a:rPr lang="en-IN" dirty="0" smtClean="0"/>
              <a:t>Failed or not able meet the target Component Details</a:t>
            </a:r>
          </a:p>
          <a:p>
            <a:pPr marL="285750" indent="-285750">
              <a:buFont typeface="Wingdings" panose="05000000000000000000" pitchFamily="2" charset="2"/>
              <a:buChar char="v"/>
            </a:pPr>
            <a:r>
              <a:rPr lang="en-IN" dirty="0" smtClean="0"/>
              <a:t>Observations</a:t>
            </a:r>
          </a:p>
          <a:p>
            <a:pPr marL="285750" indent="-285750">
              <a:buFont typeface="Wingdings" panose="05000000000000000000" pitchFamily="2" charset="2"/>
              <a:buChar char="v"/>
            </a:pPr>
            <a:r>
              <a:rPr lang="en-US" dirty="0" smtClean="0"/>
              <a:t>Embedded images in CAE reports</a:t>
            </a:r>
          </a:p>
          <a:p>
            <a:r>
              <a:rPr lang="en-US" dirty="0" smtClean="0"/>
              <a:t>Note: currently considered report format PDF only.</a:t>
            </a:r>
          </a:p>
          <a:p>
            <a:r>
              <a:rPr lang="en-US" dirty="0" smtClean="0">
                <a:solidFill>
                  <a:srgbClr val="FF0000"/>
                </a:solidFill>
              </a:rPr>
              <a:t>Step 2</a:t>
            </a:r>
          </a:p>
          <a:p>
            <a:r>
              <a:rPr lang="en-IN" b="1" dirty="0" smtClean="0"/>
              <a:t>LLM-Based Text Summarization</a:t>
            </a:r>
          </a:p>
          <a:p>
            <a:r>
              <a:rPr lang="en-US" dirty="0" smtClean="0">
                <a:solidFill>
                  <a:srgbClr val="FF0000"/>
                </a:solidFill>
              </a:rPr>
              <a:t>Step 3</a:t>
            </a:r>
          </a:p>
          <a:p>
            <a:r>
              <a:rPr lang="en-IN" b="1" dirty="0" smtClean="0"/>
              <a:t>Automated PowerPoint Generation</a:t>
            </a:r>
          </a:p>
          <a:p>
            <a:pPr lvl="0" eaLnBrk="0" fontAlgn="base" hangingPunct="0">
              <a:spcBef>
                <a:spcPct val="0"/>
              </a:spcBef>
              <a:spcAft>
                <a:spcPct val="0"/>
              </a:spcAft>
            </a:pPr>
            <a:r>
              <a:rPr lang="en-US" dirty="0"/>
              <a:t>Use Python (with python-</a:t>
            </a:r>
            <a:r>
              <a:rPr lang="en-US" dirty="0" err="1"/>
              <a:t>pptx</a:t>
            </a:r>
            <a:r>
              <a:rPr lang="en-US" dirty="0"/>
              <a:t>) to automate PowerPoint slide creation, with pre-defined templates for a consistent layout:</a:t>
            </a:r>
          </a:p>
          <a:p>
            <a:pPr lvl="0" eaLnBrk="0" fontAlgn="base" hangingPunct="0">
              <a:spcBef>
                <a:spcPct val="0"/>
              </a:spcBef>
              <a:spcAft>
                <a:spcPct val="0"/>
              </a:spcAft>
              <a:buFontTx/>
              <a:buChar char="•"/>
            </a:pPr>
            <a:r>
              <a:rPr lang="en-US" dirty="0"/>
              <a:t>Title slide for program details.</a:t>
            </a:r>
          </a:p>
          <a:p>
            <a:pPr lvl="0" eaLnBrk="0" fontAlgn="base" hangingPunct="0">
              <a:spcBef>
                <a:spcPct val="0"/>
              </a:spcBef>
              <a:spcAft>
                <a:spcPct val="0"/>
              </a:spcAft>
              <a:buFontTx/>
              <a:buChar char="•"/>
            </a:pPr>
            <a:r>
              <a:rPr lang="en-US" dirty="0"/>
              <a:t>Individual slides for each failed component with component names, images, summaries, and observations</a:t>
            </a:r>
            <a:r>
              <a:rPr lang="en-US" dirty="0" smtClean="0"/>
              <a:t>.</a:t>
            </a:r>
            <a:endParaRPr lang="en-IN" dirty="0" smtClean="0"/>
          </a:p>
          <a:p>
            <a:r>
              <a:rPr lang="en-US" dirty="0" smtClean="0">
                <a:solidFill>
                  <a:srgbClr val="FF0000"/>
                </a:solidFill>
              </a:rPr>
              <a:t>Step 4</a:t>
            </a:r>
          </a:p>
          <a:p>
            <a:r>
              <a:rPr lang="en-IN" b="1" dirty="0" smtClean="0"/>
              <a:t>Containerization with </a:t>
            </a:r>
            <a:r>
              <a:rPr lang="en-IN" b="1" dirty="0" err="1" smtClean="0"/>
              <a:t>Docker</a:t>
            </a:r>
            <a:endParaRPr lang="en-IN" dirty="0"/>
          </a:p>
          <a:p>
            <a:r>
              <a:rPr lang="en-US" dirty="0" smtClean="0">
                <a:solidFill>
                  <a:srgbClr val="FF0000"/>
                </a:solidFill>
              </a:rPr>
              <a:t>Step 5</a:t>
            </a:r>
            <a:endParaRPr lang="en-IN" dirty="0" smtClean="0">
              <a:solidFill>
                <a:srgbClr val="FF0000"/>
              </a:solidFill>
            </a:endParaRPr>
          </a:p>
          <a:p>
            <a:r>
              <a:rPr lang="en-IN" b="1" dirty="0" smtClean="0"/>
              <a:t>CI/CD Pipeline</a:t>
            </a:r>
            <a:endParaRPr lang="en-IN" b="1" dirty="0"/>
          </a:p>
        </p:txBody>
      </p:sp>
      <p:sp>
        <p:nvSpPr>
          <p:cNvPr id="3" name="Rectangle 1"/>
          <p:cNvSpPr>
            <a:spLocks noChangeArrowheads="1"/>
          </p:cNvSpPr>
          <p:nvPr/>
        </p:nvSpPr>
        <p:spPr bwMode="auto">
          <a:xfrm>
            <a:off x="-108284" y="65754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9684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61846"/>
            <a:ext cx="12192000" cy="1323439"/>
          </a:xfrm>
          <a:prstGeom prst="rect">
            <a:avLst/>
          </a:prstGeom>
          <a:noFill/>
        </p:spPr>
        <p:txBody>
          <a:bodyPr wrap="square" rtlCol="0">
            <a:spAutoFit/>
          </a:bodyPr>
          <a:lstStyle/>
          <a:p>
            <a:pPr algn="ctr"/>
            <a:r>
              <a:rPr lang="en-US" sz="8000" dirty="0" smtClean="0"/>
              <a:t>WIP</a:t>
            </a:r>
            <a:endParaRPr lang="en-IN" sz="8000" dirty="0"/>
          </a:p>
        </p:txBody>
      </p:sp>
    </p:spTree>
    <p:extLst>
      <p:ext uri="{BB962C8B-B14F-4D97-AF65-F5344CB8AC3E}">
        <p14:creationId xmlns:p14="http://schemas.microsoft.com/office/powerpoint/2010/main" val="209246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6597"/>
            <a:ext cx="12192000" cy="3970318"/>
          </a:xfrm>
          <a:prstGeom prst="rect">
            <a:avLst/>
          </a:prstGeom>
        </p:spPr>
        <p:txBody>
          <a:bodyPr wrap="square">
            <a:spAutoFit/>
          </a:bodyPr>
          <a:lstStyle/>
          <a:p>
            <a:r>
              <a:rPr lang="en-US" b="1" dirty="0" smtClean="0"/>
              <a:t>Data extraction or Data preprocessing (Step 1)</a:t>
            </a:r>
            <a:r>
              <a:rPr lang="en-US" dirty="0" smtClean="0"/>
              <a:t>: </a:t>
            </a:r>
          </a:p>
          <a:p>
            <a:r>
              <a:rPr lang="en-US" dirty="0" smtClean="0"/>
              <a:t>1. create synthetic CAE report (pdf format)</a:t>
            </a:r>
          </a:p>
          <a:p>
            <a:r>
              <a:rPr lang="en-US" dirty="0" smtClean="0"/>
              <a:t>2. Doc chucks : image ,tables, text</a:t>
            </a:r>
          </a:p>
          <a:p>
            <a:r>
              <a:rPr lang="en-US" dirty="0" smtClean="0"/>
              <a:t>3. Create a Vector data base  :  (index relevant data)</a:t>
            </a:r>
          </a:p>
          <a:p>
            <a:endParaRPr lang="en-US" dirty="0" smtClean="0"/>
          </a:p>
          <a:p>
            <a:r>
              <a:rPr lang="en-US" b="1" dirty="0" smtClean="0"/>
              <a:t>Current studies </a:t>
            </a:r>
          </a:p>
          <a:p>
            <a:r>
              <a:rPr lang="en-US" dirty="0" smtClean="0"/>
              <a:t>OCR tool required (</a:t>
            </a:r>
            <a:r>
              <a:rPr lang="en-US" dirty="0" err="1" smtClean="0"/>
              <a:t>tesseract</a:t>
            </a:r>
            <a:r>
              <a:rPr lang="en-US" dirty="0" smtClean="0"/>
              <a:t>)</a:t>
            </a:r>
            <a:endParaRPr lang="en-US" dirty="0"/>
          </a:p>
          <a:p>
            <a:r>
              <a:rPr lang="en-US" dirty="0" err="1" smtClean="0">
                <a:solidFill>
                  <a:srgbClr val="FF0000"/>
                </a:solidFill>
              </a:rPr>
              <a:t>LlAMAINDEXING</a:t>
            </a:r>
            <a:r>
              <a:rPr lang="en-US" dirty="0" smtClean="0"/>
              <a:t> Tool : helps data injection, data indexing and query interface    (than </a:t>
            </a:r>
            <a:r>
              <a:rPr lang="en-US" dirty="0" err="1" smtClean="0"/>
              <a:t>Langchain</a:t>
            </a:r>
            <a:r>
              <a:rPr lang="en-US" dirty="0" smtClean="0"/>
              <a:t>) frame work</a:t>
            </a:r>
          </a:p>
          <a:p>
            <a:r>
              <a:rPr lang="en-US" dirty="0" smtClean="0"/>
              <a:t>Ref: dhiwic.ai </a:t>
            </a:r>
          </a:p>
          <a:p>
            <a:r>
              <a:rPr lang="en-US" b="1" dirty="0"/>
              <a:t>A</a:t>
            </a:r>
            <a:r>
              <a:rPr lang="en-US" b="1" dirty="0" smtClean="0"/>
              <a:t>rchitecture</a:t>
            </a:r>
          </a:p>
          <a:p>
            <a:r>
              <a:rPr lang="en-US" dirty="0" err="1" smtClean="0"/>
              <a:t>Llamindexing</a:t>
            </a:r>
            <a:r>
              <a:rPr lang="en-US" dirty="0" smtClean="0"/>
              <a:t> frame work + </a:t>
            </a:r>
            <a:r>
              <a:rPr lang="en-US" dirty="0" err="1" smtClean="0"/>
              <a:t>Langchain</a:t>
            </a:r>
            <a:r>
              <a:rPr lang="en-US" dirty="0" smtClean="0"/>
              <a:t> </a:t>
            </a:r>
            <a:r>
              <a:rPr lang="en-US" dirty="0" err="1" smtClean="0"/>
              <a:t>farme</a:t>
            </a:r>
            <a:r>
              <a:rPr lang="en-US" dirty="0" smtClean="0"/>
              <a:t> work  + python scripts for PPT we will use</a:t>
            </a:r>
          </a:p>
          <a:p>
            <a:r>
              <a:rPr lang="en-US" dirty="0" smtClean="0"/>
              <a:t>Up to indexing + prompt engineering (query and response) and connecting LLM + PPT Generation from response</a:t>
            </a:r>
          </a:p>
          <a:p>
            <a:r>
              <a:rPr lang="en-US" dirty="0" smtClean="0"/>
              <a:t> </a:t>
            </a:r>
          </a:p>
          <a:p>
            <a:endParaRPr lang="en-US" dirty="0"/>
          </a:p>
        </p:txBody>
      </p:sp>
    </p:spTree>
    <p:extLst>
      <p:ext uri="{BB962C8B-B14F-4D97-AF65-F5344CB8AC3E}">
        <p14:creationId xmlns:p14="http://schemas.microsoft.com/office/powerpoint/2010/main" val="190221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61312" y="377491"/>
            <a:ext cx="5903996" cy="3085440"/>
          </a:xfrm>
          <a:prstGeom prst="rect">
            <a:avLst/>
          </a:prstGeom>
        </p:spPr>
      </p:pic>
      <p:pic>
        <p:nvPicPr>
          <p:cNvPr id="3" name="Picture 2"/>
          <p:cNvPicPr>
            <a:picLocks noChangeAspect="1"/>
          </p:cNvPicPr>
          <p:nvPr/>
        </p:nvPicPr>
        <p:blipFill>
          <a:blip r:embed="rId4"/>
          <a:stretch>
            <a:fillRect/>
          </a:stretch>
        </p:blipFill>
        <p:spPr>
          <a:xfrm>
            <a:off x="6509089" y="3947830"/>
            <a:ext cx="4503821" cy="2695106"/>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161445010"/>
              </p:ext>
            </p:extLst>
          </p:nvPr>
        </p:nvGraphicFramePr>
        <p:xfrm>
          <a:off x="802105" y="1148686"/>
          <a:ext cx="1832756" cy="1546388"/>
        </p:xfrm>
        <a:graphic>
          <a:graphicData uri="http://schemas.openxmlformats.org/presentationml/2006/ole">
            <mc:AlternateContent xmlns:mc="http://schemas.openxmlformats.org/markup-compatibility/2006">
              <mc:Choice xmlns:v="urn:schemas-microsoft-com:vml" Requires="v">
                <p:oleObj spid="_x0000_s2056" name="Acrobat Document" showAsIcon="1" r:id="rId5" imgW="914400" imgH="771480" progId="AcroExch.Document.11">
                  <p:embed/>
                </p:oleObj>
              </mc:Choice>
              <mc:Fallback>
                <p:oleObj name="Acrobat Document" showAsIcon="1" r:id="rId5" imgW="914400" imgH="771480" progId="AcroExch.Document.11">
                  <p:embed/>
                  <p:pic>
                    <p:nvPicPr>
                      <p:cNvPr id="0" name=""/>
                      <p:cNvPicPr/>
                      <p:nvPr/>
                    </p:nvPicPr>
                    <p:blipFill>
                      <a:blip r:embed="rId6"/>
                      <a:stretch>
                        <a:fillRect/>
                      </a:stretch>
                    </p:blipFill>
                    <p:spPr>
                      <a:xfrm>
                        <a:off x="802105" y="1148686"/>
                        <a:ext cx="1832756" cy="1546388"/>
                      </a:xfrm>
                      <a:prstGeom prst="rect">
                        <a:avLst/>
                      </a:prstGeom>
                    </p:spPr>
                  </p:pic>
                </p:oleObj>
              </mc:Fallback>
            </mc:AlternateContent>
          </a:graphicData>
        </a:graphic>
      </p:graphicFrame>
      <p:sp>
        <p:nvSpPr>
          <p:cNvPr id="5" name="TextBox 4"/>
          <p:cNvSpPr txBox="1"/>
          <p:nvPr/>
        </p:nvSpPr>
        <p:spPr>
          <a:xfrm>
            <a:off x="802105" y="377491"/>
            <a:ext cx="3582326" cy="369332"/>
          </a:xfrm>
          <a:prstGeom prst="rect">
            <a:avLst/>
          </a:prstGeom>
          <a:noFill/>
        </p:spPr>
        <p:txBody>
          <a:bodyPr wrap="square" rtlCol="0">
            <a:spAutoFit/>
          </a:bodyPr>
          <a:lstStyle/>
          <a:p>
            <a:r>
              <a:rPr lang="en-US" dirty="0" smtClean="0"/>
              <a:t>Approach 1 (Manual verification )</a:t>
            </a:r>
            <a:endParaRPr lang="en-IN" dirty="0"/>
          </a:p>
        </p:txBody>
      </p:sp>
    </p:spTree>
    <p:extLst>
      <p:ext uri="{BB962C8B-B14F-4D97-AF65-F5344CB8AC3E}">
        <p14:creationId xmlns:p14="http://schemas.microsoft.com/office/powerpoint/2010/main" val="214900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989" y="763675"/>
            <a:ext cx="6096000" cy="5355312"/>
          </a:xfrm>
          <a:prstGeom prst="rect">
            <a:avLst/>
          </a:prstGeom>
        </p:spPr>
        <p:txBody>
          <a:bodyPr>
            <a:spAutoFit/>
          </a:bodyPr>
          <a:lstStyle/>
          <a:p>
            <a:r>
              <a:rPr lang="en-US" b="1" dirty="0" smtClean="0"/>
              <a:t>Durability Analysis Report – Program ABC_1</a:t>
            </a:r>
            <a:endParaRPr lang="en-US" dirty="0" smtClean="0"/>
          </a:p>
          <a:p>
            <a:pPr>
              <a:buFont typeface="Arial" panose="020B0604020202020204" pitchFamily="34" charset="0"/>
              <a:buChar char="•"/>
            </a:pPr>
            <a:r>
              <a:rPr lang="en-US" b="1" dirty="0" smtClean="0"/>
              <a:t>Project Overview</a:t>
            </a:r>
            <a:endParaRPr lang="en-US" dirty="0" smtClean="0"/>
          </a:p>
          <a:p>
            <a:pPr marL="742950" lvl="1" indent="-285750">
              <a:buFont typeface="Arial" panose="020B0604020202020204" pitchFamily="34" charset="0"/>
              <a:buChar char="•"/>
            </a:pPr>
            <a:r>
              <a:rPr lang="en-US" b="1" dirty="0" smtClean="0"/>
              <a:t>Program Name</a:t>
            </a:r>
            <a:r>
              <a:rPr lang="en-US" dirty="0" smtClean="0"/>
              <a:t>: ABC_1</a:t>
            </a:r>
          </a:p>
          <a:p>
            <a:pPr marL="742950" lvl="1" indent="-285750">
              <a:buFont typeface="Arial" panose="020B0604020202020204" pitchFamily="34" charset="0"/>
              <a:buChar char="•"/>
            </a:pPr>
            <a:r>
              <a:rPr lang="en-US" b="1" dirty="0" smtClean="0"/>
              <a:t>Variant</a:t>
            </a:r>
            <a:r>
              <a:rPr lang="en-US" dirty="0" smtClean="0"/>
              <a:t>: 4x4 Drive</a:t>
            </a:r>
          </a:p>
          <a:p>
            <a:pPr marL="742950" lvl="1" indent="-285750">
              <a:buFont typeface="Arial" panose="020B0604020202020204" pitchFamily="34" charset="0"/>
              <a:buChar char="•"/>
            </a:pPr>
            <a:r>
              <a:rPr lang="en-US" b="1" dirty="0" smtClean="0"/>
              <a:t>Design Phase</a:t>
            </a:r>
            <a:r>
              <a:rPr lang="en-US" dirty="0" smtClean="0"/>
              <a:t>: Phase 1</a:t>
            </a:r>
          </a:p>
          <a:p>
            <a:pPr marL="742950" lvl="1" indent="-285750">
              <a:buFont typeface="Arial" panose="020B0604020202020204" pitchFamily="34" charset="0"/>
              <a:buChar char="•"/>
            </a:pPr>
            <a:r>
              <a:rPr lang="en-US" b="1" dirty="0" smtClean="0"/>
              <a:t>Component</a:t>
            </a:r>
            <a:r>
              <a:rPr lang="en-US" dirty="0" smtClean="0"/>
              <a:t>: Front Suspension Bracket</a:t>
            </a:r>
          </a:p>
          <a:p>
            <a:pPr marL="742950" lvl="1" indent="-285750">
              <a:buFont typeface="Arial" panose="020B0604020202020204" pitchFamily="34" charset="0"/>
              <a:buChar char="•"/>
            </a:pPr>
            <a:r>
              <a:rPr lang="en-US" b="1" dirty="0" smtClean="0"/>
              <a:t>Objective</a:t>
            </a:r>
            <a:r>
              <a:rPr lang="en-US" dirty="0" smtClean="0"/>
              <a:t>: Evaluate impact of switching from leaf-spring to air suspension on chassis durability</a:t>
            </a:r>
          </a:p>
          <a:p>
            <a:pPr>
              <a:buFont typeface="Arial" panose="020B0604020202020204" pitchFamily="34" charset="0"/>
              <a:buChar char="•"/>
            </a:pPr>
            <a:r>
              <a:rPr lang="en-US" b="1" dirty="0" smtClean="0"/>
              <a:t>Key Findings</a:t>
            </a:r>
            <a:endParaRPr lang="en-US" dirty="0" smtClean="0"/>
          </a:p>
          <a:p>
            <a:pPr marL="742950" lvl="1" indent="-285750">
              <a:buFont typeface="Arial" panose="020B0604020202020204" pitchFamily="34" charset="0"/>
              <a:buChar char="•"/>
            </a:pPr>
            <a:r>
              <a:rPr lang="en-US" b="1" dirty="0" smtClean="0"/>
              <a:t>Chassis Weight</a:t>
            </a:r>
            <a:r>
              <a:rPr lang="en-US" dirty="0" smtClean="0"/>
              <a:t>: Increased by 35.15 kg with air suspension</a:t>
            </a:r>
          </a:p>
          <a:p>
            <a:pPr marL="742950" lvl="1" indent="-285750">
              <a:buFont typeface="Arial" panose="020B0604020202020204" pitchFamily="34" charset="0"/>
              <a:buChar char="•"/>
            </a:pPr>
            <a:r>
              <a:rPr lang="en-US" b="1" dirty="0" smtClean="0"/>
              <a:t>Fatigue Performance</a:t>
            </a:r>
            <a:r>
              <a:rPr lang="en-US" dirty="0" smtClean="0"/>
              <a:t>: Minimum fatigue cycle exceeded 1 million cycles, indicating enhanced durability</a:t>
            </a:r>
          </a:p>
          <a:p>
            <a:pPr marL="742950" lvl="1" indent="-285750">
              <a:buFont typeface="Arial" panose="020B0604020202020204" pitchFamily="34" charset="0"/>
              <a:buChar char="•"/>
            </a:pPr>
            <a:r>
              <a:rPr lang="en-US" b="1" dirty="0" smtClean="0"/>
              <a:t>Design Recommendation</a:t>
            </a:r>
            <a:r>
              <a:rPr lang="en-US" dirty="0" smtClean="0"/>
              <a:t>: Increase corner radius at critical fatigue points for improved structural strength</a:t>
            </a:r>
          </a:p>
          <a:p>
            <a:pPr>
              <a:buFont typeface="Arial" panose="020B0604020202020204" pitchFamily="34" charset="0"/>
              <a:buChar char="•"/>
            </a:pPr>
            <a:r>
              <a:rPr lang="en-US" b="1" dirty="0" smtClean="0"/>
              <a:t>Conclusion</a:t>
            </a:r>
            <a:endParaRPr lang="en-US" dirty="0" smtClean="0"/>
          </a:p>
          <a:p>
            <a:pPr marL="742950" lvl="1" indent="-285750">
              <a:buFont typeface="Arial" panose="020B0604020202020204" pitchFamily="34" charset="0"/>
              <a:buChar char="•"/>
            </a:pPr>
            <a:r>
              <a:rPr lang="en-US" b="1" dirty="0" smtClean="0"/>
              <a:t>Result Summary</a:t>
            </a:r>
            <a:r>
              <a:rPr lang="en-US" dirty="0" smtClean="0"/>
              <a:t>: Current bracket design does not meet durability criteria; adjustments needed for optimal performance under new load conditions</a:t>
            </a:r>
            <a:endParaRPr lang="en-US" dirty="0"/>
          </a:p>
        </p:txBody>
      </p:sp>
      <p:sp>
        <p:nvSpPr>
          <p:cNvPr id="4" name="Rectangle 3"/>
          <p:cNvSpPr/>
          <p:nvPr/>
        </p:nvSpPr>
        <p:spPr>
          <a:xfrm>
            <a:off x="472085" y="208058"/>
            <a:ext cx="2006768" cy="369332"/>
          </a:xfrm>
          <a:prstGeom prst="rect">
            <a:avLst/>
          </a:prstGeom>
        </p:spPr>
        <p:txBody>
          <a:bodyPr wrap="none">
            <a:spAutoFit/>
          </a:bodyPr>
          <a:lstStyle/>
          <a:p>
            <a:r>
              <a:rPr lang="en-US" dirty="0"/>
              <a:t>Approach </a:t>
            </a:r>
            <a:r>
              <a:rPr lang="en-US" dirty="0" smtClean="0"/>
              <a:t>1 output</a:t>
            </a:r>
            <a:endParaRPr lang="en-IN" dirty="0"/>
          </a:p>
        </p:txBody>
      </p:sp>
    </p:spTree>
    <p:extLst>
      <p:ext uri="{BB962C8B-B14F-4D97-AF65-F5344CB8AC3E}">
        <p14:creationId xmlns:p14="http://schemas.microsoft.com/office/powerpoint/2010/main" val="397259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393" y="125996"/>
            <a:ext cx="2182777" cy="369332"/>
          </a:xfrm>
          <a:prstGeom prst="rect">
            <a:avLst/>
          </a:prstGeom>
        </p:spPr>
        <p:txBody>
          <a:bodyPr wrap="none">
            <a:spAutoFit/>
          </a:bodyPr>
          <a:lstStyle/>
          <a:p>
            <a:r>
              <a:rPr lang="en-US" dirty="0"/>
              <a:t>Approach </a:t>
            </a:r>
            <a:r>
              <a:rPr lang="en-US" dirty="0" smtClean="0"/>
              <a:t>2  (coding )</a:t>
            </a:r>
            <a:endParaRPr lang="en-IN" dirty="0"/>
          </a:p>
        </p:txBody>
      </p:sp>
      <p:sp>
        <p:nvSpPr>
          <p:cNvPr id="3" name="TextBox 2"/>
          <p:cNvSpPr txBox="1"/>
          <p:nvPr/>
        </p:nvSpPr>
        <p:spPr>
          <a:xfrm>
            <a:off x="355457" y="832338"/>
            <a:ext cx="10042912" cy="3416320"/>
          </a:xfrm>
          <a:prstGeom prst="rect">
            <a:avLst/>
          </a:prstGeom>
          <a:noFill/>
        </p:spPr>
        <p:txBody>
          <a:bodyPr wrap="square" rtlCol="0">
            <a:spAutoFit/>
          </a:bodyPr>
          <a:lstStyle/>
          <a:p>
            <a:r>
              <a:rPr lang="en-US" dirty="0" smtClean="0"/>
              <a:t>Platform : Google </a:t>
            </a:r>
            <a:r>
              <a:rPr lang="en-US" dirty="0" err="1" smtClean="0"/>
              <a:t>colab</a:t>
            </a:r>
            <a:r>
              <a:rPr lang="en-US" dirty="0" smtClean="0"/>
              <a:t> note book used</a:t>
            </a:r>
          </a:p>
          <a:p>
            <a:r>
              <a:rPr lang="en-US" dirty="0" smtClean="0"/>
              <a:t>Library trying </a:t>
            </a:r>
            <a:r>
              <a:rPr lang="en-US" dirty="0" smtClean="0"/>
              <a:t>to use </a:t>
            </a:r>
            <a:r>
              <a:rPr lang="en-US" dirty="0" smtClean="0"/>
              <a:t>are</a:t>
            </a:r>
          </a:p>
          <a:p>
            <a:pPr marL="342900" indent="-342900">
              <a:buAutoNum type="arabicPeriod"/>
            </a:pPr>
            <a:r>
              <a:rPr lang="en-IN" dirty="0" err="1" smtClean="0"/>
              <a:t>Pypdf</a:t>
            </a:r>
            <a:endParaRPr lang="en-IN" dirty="0" smtClean="0"/>
          </a:p>
          <a:p>
            <a:pPr marL="342900" indent="-342900">
              <a:buAutoNum type="arabicPeriod"/>
            </a:pPr>
            <a:r>
              <a:rPr lang="en-IN" dirty="0" err="1" smtClean="0"/>
              <a:t>sentence_transformers</a:t>
            </a:r>
            <a:endParaRPr lang="en-IN" dirty="0" smtClean="0"/>
          </a:p>
          <a:p>
            <a:pPr marL="342900" indent="-342900">
              <a:buAutoNum type="arabicPeriod"/>
            </a:pPr>
            <a:r>
              <a:rPr lang="en-IN" dirty="0" err="1" smtClean="0"/>
              <a:t>llama_index</a:t>
            </a:r>
            <a:r>
              <a:rPr lang="en-IN" dirty="0" smtClean="0"/>
              <a:t> </a:t>
            </a:r>
          </a:p>
          <a:p>
            <a:pPr marL="342900" indent="-342900">
              <a:buAutoNum type="arabicPeriod"/>
            </a:pPr>
            <a:r>
              <a:rPr lang="en-IN" dirty="0" smtClean="0"/>
              <a:t>import </a:t>
            </a:r>
            <a:r>
              <a:rPr lang="en-IN" dirty="0" err="1" smtClean="0"/>
              <a:t>VectorStoreIndex,SimpleDirectoryReader,ServiceContext</a:t>
            </a:r>
            <a:endParaRPr lang="en-IN" dirty="0" smtClean="0"/>
          </a:p>
          <a:p>
            <a:pPr marL="342900" indent="-342900">
              <a:buAutoNum type="arabicPeriod"/>
            </a:pPr>
            <a:r>
              <a:rPr lang="en-US" dirty="0" smtClean="0"/>
              <a:t>Tokenize “</a:t>
            </a:r>
            <a:r>
              <a:rPr lang="en-IN" dirty="0" smtClean="0"/>
              <a:t>meta-llama/Llama-2-7b-chat-hf”</a:t>
            </a:r>
          </a:p>
          <a:p>
            <a:pPr marL="342900" indent="-342900">
              <a:buFontTx/>
              <a:buAutoNum type="arabicPeriod"/>
            </a:pPr>
            <a:r>
              <a:rPr lang="en-IN" dirty="0"/>
              <a:t>import </a:t>
            </a:r>
            <a:r>
              <a:rPr lang="en-IN" dirty="0" err="1"/>
              <a:t>HuggingFaceLLM</a:t>
            </a:r>
            <a:r>
              <a:rPr lang="en-IN" dirty="0"/>
              <a:t> (registration done</a:t>
            </a:r>
            <a:r>
              <a:rPr lang="en-IN" dirty="0" smtClean="0"/>
              <a:t>) – working here for promoting etc.</a:t>
            </a:r>
          </a:p>
          <a:p>
            <a:endParaRPr lang="en-IN" dirty="0"/>
          </a:p>
          <a:p>
            <a:r>
              <a:rPr lang="en-IN" dirty="0" smtClean="0"/>
              <a:t> facing issue GPU not available so going with CPU</a:t>
            </a:r>
            <a:endParaRPr lang="en-IN" dirty="0"/>
          </a:p>
          <a:p>
            <a:endParaRPr lang="en-IN" dirty="0" smtClean="0"/>
          </a:p>
          <a:p>
            <a:endParaRPr lang="en-IN" dirty="0"/>
          </a:p>
        </p:txBody>
      </p:sp>
      <p:pic>
        <p:nvPicPr>
          <p:cNvPr id="5" name="Picture 4"/>
          <p:cNvPicPr>
            <a:picLocks noChangeAspect="1"/>
          </p:cNvPicPr>
          <p:nvPr/>
        </p:nvPicPr>
        <p:blipFill>
          <a:blip r:embed="rId2"/>
          <a:stretch>
            <a:fillRect/>
          </a:stretch>
        </p:blipFill>
        <p:spPr>
          <a:xfrm>
            <a:off x="355457" y="4091635"/>
            <a:ext cx="5527431" cy="2156031"/>
          </a:xfrm>
          <a:prstGeom prst="rect">
            <a:avLst/>
          </a:prstGeom>
        </p:spPr>
      </p:pic>
      <p:pic>
        <p:nvPicPr>
          <p:cNvPr id="6" name="Picture 5"/>
          <p:cNvPicPr>
            <a:picLocks noChangeAspect="1"/>
          </p:cNvPicPr>
          <p:nvPr/>
        </p:nvPicPr>
        <p:blipFill>
          <a:blip r:embed="rId3"/>
          <a:stretch>
            <a:fillRect/>
          </a:stretch>
        </p:blipFill>
        <p:spPr>
          <a:xfrm>
            <a:off x="6243871" y="3799690"/>
            <a:ext cx="3793514" cy="2447976"/>
          </a:xfrm>
          <a:prstGeom prst="rect">
            <a:avLst/>
          </a:prstGeom>
        </p:spPr>
      </p:pic>
    </p:spTree>
    <p:extLst>
      <p:ext uri="{BB962C8B-B14F-4D97-AF65-F5344CB8AC3E}">
        <p14:creationId xmlns:p14="http://schemas.microsoft.com/office/powerpoint/2010/main" val="2323296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502</Words>
  <Application>Microsoft Office PowerPoint</Application>
  <PresentationFormat>Widescreen</PresentationFormat>
  <Paragraphs>71</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cp:revision>
  <dcterms:created xsi:type="dcterms:W3CDTF">2024-11-11T02:39:04Z</dcterms:created>
  <dcterms:modified xsi:type="dcterms:W3CDTF">2024-11-13T10:59:39Z</dcterms:modified>
</cp:coreProperties>
</file>