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63" r:id="rId5"/>
    <p:sldId id="268"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E7EE-803A-C7EF-F941-991EA24AD3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B6C612-81EC-7BAD-9DC3-5B9E6A6CE8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AF0EF4-1EEC-707C-2A3B-5087568C5765}"/>
              </a:ext>
            </a:extLst>
          </p:cNvPr>
          <p:cNvSpPr>
            <a:spLocks noGrp="1"/>
          </p:cNvSpPr>
          <p:nvPr>
            <p:ph type="dt" sz="half" idx="10"/>
          </p:nvPr>
        </p:nvSpPr>
        <p:spPr/>
        <p:txBody>
          <a:bodyPr/>
          <a:lstStyle/>
          <a:p>
            <a:fld id="{D1D1EADE-8E88-4C7C-8AC5-FB148DE4940E}" type="datetime1">
              <a:rPr lang="en-US" smtClean="0"/>
              <a:t>11/19/2024</a:t>
            </a:fld>
            <a:endParaRPr lang="en-US"/>
          </a:p>
        </p:txBody>
      </p:sp>
      <p:sp>
        <p:nvSpPr>
          <p:cNvPr id="5" name="Footer Placeholder 4">
            <a:extLst>
              <a:ext uri="{FF2B5EF4-FFF2-40B4-BE49-F238E27FC236}">
                <a16:creationId xmlns:a16="http://schemas.microsoft.com/office/drawing/2014/main" id="{DABF187B-2C3B-4FE7-9C48-40B287F305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2BBDF8-3B51-24A2-C963-2E9E7DFFB12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8616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99C6-A6C7-B99E-FDC1-F4CB1C75BC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419F58-6541-51DF-6A6B-8D5624638A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B562BA-14E0-B68D-B8DF-E81958F0EF13}"/>
              </a:ext>
            </a:extLst>
          </p:cNvPr>
          <p:cNvSpPr>
            <a:spLocks noGrp="1"/>
          </p:cNvSpPr>
          <p:nvPr>
            <p:ph type="dt" sz="half" idx="10"/>
          </p:nvPr>
        </p:nvSpPr>
        <p:spPr/>
        <p:txBody>
          <a:bodyPr/>
          <a:lstStyle/>
          <a:p>
            <a:fld id="{EC3C8B9C-477D-492A-96AD-1FC2CC997A73}" type="datetime1">
              <a:rPr lang="en-US" smtClean="0"/>
              <a:t>11/19/2024</a:t>
            </a:fld>
            <a:endParaRPr lang="en-US"/>
          </a:p>
        </p:txBody>
      </p:sp>
      <p:sp>
        <p:nvSpPr>
          <p:cNvPr id="5" name="Footer Placeholder 4">
            <a:extLst>
              <a:ext uri="{FF2B5EF4-FFF2-40B4-BE49-F238E27FC236}">
                <a16:creationId xmlns:a16="http://schemas.microsoft.com/office/drawing/2014/main" id="{B08E03FA-4FCE-D279-15A2-C20472422F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E51738-2C65-F80A-2B6E-651DFCF1C12A}"/>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6397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B153D9-9EE0-573F-3B73-5C158444C5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C0660A-B04B-39CE-FB8A-CB88C140E8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E10C72-31D0-D633-2F16-10D959A6A2C5}"/>
              </a:ext>
            </a:extLst>
          </p:cNvPr>
          <p:cNvSpPr>
            <a:spLocks noGrp="1"/>
          </p:cNvSpPr>
          <p:nvPr>
            <p:ph type="dt" sz="half" idx="10"/>
          </p:nvPr>
        </p:nvSpPr>
        <p:spPr/>
        <p:txBody>
          <a:bodyPr/>
          <a:lstStyle/>
          <a:p>
            <a:fld id="{42D3AED5-E26D-4E29-B1B3-7847B6779594}" type="datetime1">
              <a:rPr lang="en-US" smtClean="0"/>
              <a:t>11/19/2024</a:t>
            </a:fld>
            <a:endParaRPr lang="en-US"/>
          </a:p>
        </p:txBody>
      </p:sp>
      <p:sp>
        <p:nvSpPr>
          <p:cNvPr id="5" name="Footer Placeholder 4">
            <a:extLst>
              <a:ext uri="{FF2B5EF4-FFF2-40B4-BE49-F238E27FC236}">
                <a16:creationId xmlns:a16="http://schemas.microsoft.com/office/drawing/2014/main" id="{7D0EE387-5C66-252F-93C1-ACA6527221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6742C7-583B-DDF1-2290-B16745762E75}"/>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7238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9863-10C2-664C-69DE-C33C59116D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45FE13-6AAA-19A8-31CC-1C6F40AD24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BB4EC8-A7F8-8D9D-4D69-19C4E4FCABEC}"/>
              </a:ext>
            </a:extLst>
          </p:cNvPr>
          <p:cNvSpPr>
            <a:spLocks noGrp="1"/>
          </p:cNvSpPr>
          <p:nvPr>
            <p:ph type="dt" sz="half" idx="10"/>
          </p:nvPr>
        </p:nvSpPr>
        <p:spPr/>
        <p:txBody>
          <a:bodyPr/>
          <a:lstStyle/>
          <a:p>
            <a:fld id="{157B6794-849E-4626-908B-D15793550EFB}" type="datetime1">
              <a:rPr lang="en-US" smtClean="0"/>
              <a:t>11/19/2024</a:t>
            </a:fld>
            <a:endParaRPr lang="en-US"/>
          </a:p>
        </p:txBody>
      </p:sp>
      <p:sp>
        <p:nvSpPr>
          <p:cNvPr id="5" name="Footer Placeholder 4">
            <a:extLst>
              <a:ext uri="{FF2B5EF4-FFF2-40B4-BE49-F238E27FC236}">
                <a16:creationId xmlns:a16="http://schemas.microsoft.com/office/drawing/2014/main" id="{CEC4F3AC-C970-17AB-E12A-793E6D5D84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E12C25-79E5-3F7D-4DCB-986ED1B2D2A0}"/>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6543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888D-DF85-4AED-C349-2B05B997BA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977948-CD80-578A-9293-83C5237E66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3004F9-CA74-3A8C-A838-451B37F787D8}"/>
              </a:ext>
            </a:extLst>
          </p:cNvPr>
          <p:cNvSpPr>
            <a:spLocks noGrp="1"/>
          </p:cNvSpPr>
          <p:nvPr>
            <p:ph type="dt" sz="half" idx="10"/>
          </p:nvPr>
        </p:nvSpPr>
        <p:spPr/>
        <p:txBody>
          <a:bodyPr/>
          <a:lstStyle/>
          <a:p>
            <a:fld id="{63DB64E7-5594-42A3-ADBF-E95A7ACEAD64}" type="datetime1">
              <a:rPr lang="en-US" smtClean="0"/>
              <a:t>11/19/2024</a:t>
            </a:fld>
            <a:endParaRPr lang="en-US"/>
          </a:p>
        </p:txBody>
      </p:sp>
      <p:sp>
        <p:nvSpPr>
          <p:cNvPr id="5" name="Footer Placeholder 4">
            <a:extLst>
              <a:ext uri="{FF2B5EF4-FFF2-40B4-BE49-F238E27FC236}">
                <a16:creationId xmlns:a16="http://schemas.microsoft.com/office/drawing/2014/main" id="{F4A3A2A6-BF3E-C660-3B30-BC0310F5D2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F4FDAF-CB29-98D3-5CDF-D8B301C2D2CE}"/>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4372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8594-B3A9-8838-85F1-4FCAD83D56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51492C-9E77-C87F-6A6B-FA0367BAA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3356AF-47BF-591E-B487-32776856E9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F1B0BC-D92E-81DA-B57F-1F65D48AC7B1}"/>
              </a:ext>
            </a:extLst>
          </p:cNvPr>
          <p:cNvSpPr>
            <a:spLocks noGrp="1"/>
          </p:cNvSpPr>
          <p:nvPr>
            <p:ph type="dt" sz="half" idx="10"/>
          </p:nvPr>
        </p:nvSpPr>
        <p:spPr/>
        <p:txBody>
          <a:bodyPr/>
          <a:lstStyle/>
          <a:p>
            <a:fld id="{18462B0B-D248-4FFB-8695-AD7FA4B1284A}" type="datetime1">
              <a:rPr lang="en-US" smtClean="0"/>
              <a:t>11/19/2024</a:t>
            </a:fld>
            <a:endParaRPr lang="en-US"/>
          </a:p>
        </p:txBody>
      </p:sp>
      <p:sp>
        <p:nvSpPr>
          <p:cNvPr id="6" name="Footer Placeholder 5">
            <a:extLst>
              <a:ext uri="{FF2B5EF4-FFF2-40B4-BE49-F238E27FC236}">
                <a16:creationId xmlns:a16="http://schemas.microsoft.com/office/drawing/2014/main" id="{9A6ED719-AE03-7AC8-817C-850ED34948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876660-95EE-A8E2-7CA8-5403CDA89110}"/>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1962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D727-E4DC-683B-F83A-E072791442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E7A09D-75B1-FF1F-DF35-45AEC8529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594D0F-D2D4-74C7-5C24-3D2F45096B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ED2F52-4BFE-003D-EE6B-D54B7F7C22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58F3-933D-8B5D-0278-5FFA2BAAD1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B45710-D268-A049-373F-4615AE1EDCDD}"/>
              </a:ext>
            </a:extLst>
          </p:cNvPr>
          <p:cNvSpPr>
            <a:spLocks noGrp="1"/>
          </p:cNvSpPr>
          <p:nvPr>
            <p:ph type="dt" sz="half" idx="10"/>
          </p:nvPr>
        </p:nvSpPr>
        <p:spPr/>
        <p:txBody>
          <a:bodyPr/>
          <a:lstStyle/>
          <a:p>
            <a:fld id="{D0378EFB-9159-4510-B73F-4F0409ADE937}" type="datetime1">
              <a:rPr lang="en-US" smtClean="0"/>
              <a:t>11/19/2024</a:t>
            </a:fld>
            <a:endParaRPr lang="en-US"/>
          </a:p>
        </p:txBody>
      </p:sp>
      <p:sp>
        <p:nvSpPr>
          <p:cNvPr id="8" name="Footer Placeholder 7">
            <a:extLst>
              <a:ext uri="{FF2B5EF4-FFF2-40B4-BE49-F238E27FC236}">
                <a16:creationId xmlns:a16="http://schemas.microsoft.com/office/drawing/2014/main" id="{E0743204-CB11-F159-55A4-8E4B04101F6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D5712D6-281A-4705-FC1B-88C1B78E1F8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1819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64D9-268F-021B-43B8-BDF89CE28B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EEE6AC-07F5-DE38-36F6-295F7AE99DA2}"/>
              </a:ext>
            </a:extLst>
          </p:cNvPr>
          <p:cNvSpPr>
            <a:spLocks noGrp="1"/>
          </p:cNvSpPr>
          <p:nvPr>
            <p:ph type="dt" sz="half" idx="10"/>
          </p:nvPr>
        </p:nvSpPr>
        <p:spPr/>
        <p:txBody>
          <a:bodyPr/>
          <a:lstStyle/>
          <a:p>
            <a:fld id="{89BC9412-2452-4BED-A324-9D8C115361AD}" type="datetime1">
              <a:rPr lang="en-US" smtClean="0"/>
              <a:t>11/19/2024</a:t>
            </a:fld>
            <a:endParaRPr lang="en-US"/>
          </a:p>
        </p:txBody>
      </p:sp>
      <p:sp>
        <p:nvSpPr>
          <p:cNvPr id="4" name="Footer Placeholder 3">
            <a:extLst>
              <a:ext uri="{FF2B5EF4-FFF2-40B4-BE49-F238E27FC236}">
                <a16:creationId xmlns:a16="http://schemas.microsoft.com/office/drawing/2014/main" id="{0F0128AB-4A9A-1298-6BAA-621CC8730DC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7119ED2-C9CF-5AF3-DB76-0465C0595D5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5612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389827-C601-373A-3419-EAD796D4D5D4}"/>
              </a:ext>
            </a:extLst>
          </p:cNvPr>
          <p:cNvSpPr>
            <a:spLocks noGrp="1"/>
          </p:cNvSpPr>
          <p:nvPr>
            <p:ph type="dt" sz="half" idx="10"/>
          </p:nvPr>
        </p:nvSpPr>
        <p:spPr/>
        <p:txBody>
          <a:bodyPr/>
          <a:lstStyle/>
          <a:p>
            <a:fld id="{F5318F62-D251-40E8-A23C-F4CFE9FEAB41}" type="datetime1">
              <a:rPr lang="en-US" smtClean="0"/>
              <a:t>11/19/2024</a:t>
            </a:fld>
            <a:endParaRPr lang="en-US"/>
          </a:p>
        </p:txBody>
      </p:sp>
      <p:sp>
        <p:nvSpPr>
          <p:cNvPr id="3" name="Footer Placeholder 2">
            <a:extLst>
              <a:ext uri="{FF2B5EF4-FFF2-40B4-BE49-F238E27FC236}">
                <a16:creationId xmlns:a16="http://schemas.microsoft.com/office/drawing/2014/main" id="{36172276-7DAB-5001-5EB5-22E7F2EB239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90A444D-DC95-E365-A879-96F877445BF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820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5EFF-1CA8-C9F2-39F9-A80A94A34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4BCB81-E35F-94BC-AE94-CD820AFFE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D51F6B-7315-5FF2-91D6-43383A2EC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2AACA-50AF-781C-F357-0F84FB85BB58}"/>
              </a:ext>
            </a:extLst>
          </p:cNvPr>
          <p:cNvSpPr>
            <a:spLocks noGrp="1"/>
          </p:cNvSpPr>
          <p:nvPr>
            <p:ph type="dt" sz="half" idx="10"/>
          </p:nvPr>
        </p:nvSpPr>
        <p:spPr/>
        <p:txBody>
          <a:bodyPr/>
          <a:lstStyle/>
          <a:p>
            <a:fld id="{44F76144-149E-4874-93A5-554A0357CF82}" type="datetime1">
              <a:rPr lang="en-US" smtClean="0"/>
              <a:t>11/19/2024</a:t>
            </a:fld>
            <a:endParaRPr lang="en-US"/>
          </a:p>
        </p:txBody>
      </p:sp>
      <p:sp>
        <p:nvSpPr>
          <p:cNvPr id="6" name="Footer Placeholder 5">
            <a:extLst>
              <a:ext uri="{FF2B5EF4-FFF2-40B4-BE49-F238E27FC236}">
                <a16:creationId xmlns:a16="http://schemas.microsoft.com/office/drawing/2014/main" id="{6F518899-6783-CB7B-CE00-3BBE58666F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E67DDA-D62E-8461-59FD-AB530950E6D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28280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4B4B-FB07-34A3-0EAB-330AD5BBA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50A9D-DF2D-E42D-C829-3FC7FF6B8E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DFB458-6D58-B6C9-6A07-2AECF204E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5C693-BD0F-DF88-AC1F-4F586B3D1F17}"/>
              </a:ext>
            </a:extLst>
          </p:cNvPr>
          <p:cNvSpPr>
            <a:spLocks noGrp="1"/>
          </p:cNvSpPr>
          <p:nvPr>
            <p:ph type="dt" sz="half" idx="10"/>
          </p:nvPr>
        </p:nvSpPr>
        <p:spPr/>
        <p:txBody>
          <a:bodyPr/>
          <a:lstStyle/>
          <a:p>
            <a:fld id="{50BA65D8-0540-4835-AE5C-25D29DBA01BE}" type="datetime1">
              <a:rPr lang="en-US" smtClean="0"/>
              <a:t>11/19/2024</a:t>
            </a:fld>
            <a:endParaRPr lang="en-US"/>
          </a:p>
        </p:txBody>
      </p:sp>
      <p:sp>
        <p:nvSpPr>
          <p:cNvPr id="6" name="Footer Placeholder 5">
            <a:extLst>
              <a:ext uri="{FF2B5EF4-FFF2-40B4-BE49-F238E27FC236}">
                <a16:creationId xmlns:a16="http://schemas.microsoft.com/office/drawing/2014/main" id="{54A7225B-0EEA-6A3E-B065-1312E505BF5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E2AA36-C2F8-E7D8-C762-378F628ABBBA}"/>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2937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020713-F434-DA4F-CD33-E35FD1E5D1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392669-65BB-BC41-2ADD-64F38A3955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93FD9D-A4D6-EAC0-3DDA-54C22A9E5E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1BA835-12AC-4E8F-955A-EA3F4DE2791F}" type="datetime1">
              <a:rPr lang="en-US" smtClean="0"/>
              <a:t>11/19/2024</a:t>
            </a:fld>
            <a:endParaRPr lang="en-US"/>
          </a:p>
        </p:txBody>
      </p:sp>
      <p:sp>
        <p:nvSpPr>
          <p:cNvPr id="5" name="Footer Placeholder 4">
            <a:extLst>
              <a:ext uri="{FF2B5EF4-FFF2-40B4-BE49-F238E27FC236}">
                <a16:creationId xmlns:a16="http://schemas.microsoft.com/office/drawing/2014/main" id="{709EDBC5-E36B-FF9F-EF04-15A288CB8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28E77B77-4681-45FB-446A-353DC7791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E7843D-FF13-4365-9478-9625B70A2705}" type="slidenum">
              <a:rPr lang="en-US" smtClean="0"/>
              <a:t>‹#›</a:t>
            </a:fld>
            <a:endParaRPr lang="en-US"/>
          </a:p>
        </p:txBody>
      </p:sp>
    </p:spTree>
    <p:extLst>
      <p:ext uri="{BB962C8B-B14F-4D97-AF65-F5344CB8AC3E}">
        <p14:creationId xmlns:p14="http://schemas.microsoft.com/office/powerpoint/2010/main" val="75115614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vc.org/" TargetMode="External"/><Relationship Id="rId2" Type="http://schemas.openxmlformats.org/officeDocument/2006/relationships/hyperlink" Target="https://docs.github.com/en/get-started/start-your-journey/git-and-github-learning-resources" TargetMode="External"/><Relationship Id="rId1" Type="http://schemas.openxmlformats.org/officeDocument/2006/relationships/slideLayout" Target="../slideLayouts/slideLayout2.xml"/><Relationship Id="rId6" Type="http://schemas.openxmlformats.org/officeDocument/2006/relationships/hyperlink" Target="https://clear.ml/" TargetMode="External"/><Relationship Id="rId5" Type="http://schemas.openxmlformats.org/officeDocument/2006/relationships/hyperlink" Target="https://github.com/features/actions" TargetMode="External"/><Relationship Id="rId4" Type="http://schemas.openxmlformats.org/officeDocument/2006/relationships/hyperlink" Target="https://wandb.ai/site/artifac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background of mesh">
            <a:extLst>
              <a:ext uri="{FF2B5EF4-FFF2-40B4-BE49-F238E27FC236}">
                <a16:creationId xmlns:a16="http://schemas.microsoft.com/office/drawing/2014/main" id="{6094BE15-11D4-8095-A62A-6AC87286062E}"/>
              </a:ext>
            </a:extLst>
          </p:cNvPr>
          <p:cNvPicPr>
            <a:picLocks noChangeAspect="1"/>
          </p:cNvPicPr>
          <p:nvPr/>
        </p:nvPicPr>
        <p:blipFill>
          <a:blip r:embed="rId2"/>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A25CF524-6B22-90AB-A66E-B2F1847BEC07}"/>
              </a:ext>
            </a:extLst>
          </p:cNvPr>
          <p:cNvSpPr>
            <a:spLocks noGrp="1"/>
          </p:cNvSpPr>
          <p:nvPr>
            <p:ph type="ctrTitle"/>
          </p:nvPr>
        </p:nvSpPr>
        <p:spPr>
          <a:xfrm>
            <a:off x="320040" y="5702710"/>
            <a:ext cx="7983068" cy="974347"/>
          </a:xfrm>
          <a:ln>
            <a:noFill/>
          </a:ln>
        </p:spPr>
        <p:txBody>
          <a:bodyPr anchor="ctr">
            <a:normAutofit/>
          </a:bodyPr>
          <a:lstStyle/>
          <a:p>
            <a:r>
              <a:rPr lang="en-IN" sz="3600" dirty="0"/>
              <a:t>Capstone Project</a:t>
            </a:r>
          </a:p>
        </p:txBody>
      </p:sp>
      <p:sp>
        <p:nvSpPr>
          <p:cNvPr id="3" name="Subtitle 2">
            <a:extLst>
              <a:ext uri="{FF2B5EF4-FFF2-40B4-BE49-F238E27FC236}">
                <a16:creationId xmlns:a16="http://schemas.microsoft.com/office/drawing/2014/main" id="{2988F0FB-A795-E725-BD17-21A287305E0A}"/>
              </a:ext>
            </a:extLst>
          </p:cNvPr>
          <p:cNvSpPr>
            <a:spLocks noGrp="1"/>
          </p:cNvSpPr>
          <p:nvPr>
            <p:ph type="subTitle" idx="1"/>
          </p:nvPr>
        </p:nvSpPr>
        <p:spPr>
          <a:xfrm>
            <a:off x="8303108" y="5702710"/>
            <a:ext cx="3633535" cy="974347"/>
          </a:xfrm>
        </p:spPr>
        <p:txBody>
          <a:bodyPr anchor="ctr">
            <a:normAutofit/>
          </a:bodyPr>
          <a:lstStyle/>
          <a:p>
            <a:pPr algn="ctr"/>
            <a:r>
              <a:rPr lang="en-IN" sz="1800" dirty="0"/>
              <a:t>Group 9</a:t>
            </a:r>
          </a:p>
        </p:txBody>
      </p:sp>
    </p:spTree>
    <p:extLst>
      <p:ext uri="{BB962C8B-B14F-4D97-AF65-F5344CB8AC3E}">
        <p14:creationId xmlns:p14="http://schemas.microsoft.com/office/powerpoint/2010/main" val="28467590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BDE77A-B8DA-FE10-E8EA-B9C24F12C914}"/>
              </a:ext>
            </a:extLst>
          </p:cNvPr>
          <p:cNvSpPr>
            <a:spLocks noGrp="1"/>
          </p:cNvSpPr>
          <p:nvPr>
            <p:ph type="ctrTitle"/>
          </p:nvPr>
        </p:nvSpPr>
        <p:spPr>
          <a:xfrm>
            <a:off x="704022" y="516422"/>
            <a:ext cx="6383997" cy="5228641"/>
          </a:xfrm>
        </p:spPr>
        <p:txBody>
          <a:bodyPr anchor="t">
            <a:normAutofit/>
          </a:bodyPr>
          <a:lstStyle/>
          <a:p>
            <a:r>
              <a:rPr lang="en-IN" sz="7200"/>
              <a:t>Automatic Flood Detection</a:t>
            </a:r>
          </a:p>
        </p:txBody>
      </p:sp>
      <p:sp>
        <p:nvSpPr>
          <p:cNvPr id="5" name="Subtitle 4">
            <a:extLst>
              <a:ext uri="{FF2B5EF4-FFF2-40B4-BE49-F238E27FC236}">
                <a16:creationId xmlns:a16="http://schemas.microsoft.com/office/drawing/2014/main" id="{DF7871EC-C0E8-5AA1-7972-4E5DB7540F40}"/>
              </a:ext>
            </a:extLst>
          </p:cNvPr>
          <p:cNvSpPr>
            <a:spLocks noGrp="1"/>
          </p:cNvSpPr>
          <p:nvPr>
            <p:ph type="subTitle" idx="1"/>
          </p:nvPr>
        </p:nvSpPr>
        <p:spPr>
          <a:xfrm>
            <a:off x="8831437" y="777775"/>
            <a:ext cx="2759930" cy="5410200"/>
          </a:xfrm>
        </p:spPr>
        <p:txBody>
          <a:bodyPr anchor="b">
            <a:normAutofit/>
          </a:bodyPr>
          <a:lstStyle/>
          <a:p>
            <a:pPr algn="just"/>
            <a:r>
              <a:rPr lang="en-IN" dirty="0"/>
              <a:t>Bhupesh Dutta Sharma</a:t>
            </a:r>
          </a:p>
          <a:p>
            <a:pPr algn="just"/>
            <a:r>
              <a:rPr lang="en-IN" dirty="0"/>
              <a:t>Chidananda G</a:t>
            </a:r>
          </a:p>
          <a:p>
            <a:pPr algn="just"/>
            <a:r>
              <a:rPr lang="en-IN" dirty="0"/>
              <a:t>Rabi Narayan Sahoo</a:t>
            </a:r>
          </a:p>
          <a:p>
            <a:pPr algn="just"/>
            <a:r>
              <a:rPr lang="en-IN" dirty="0" err="1"/>
              <a:t>Keertimalini</a:t>
            </a:r>
            <a:r>
              <a:rPr lang="en-IN" dirty="0"/>
              <a:t> A</a:t>
            </a:r>
          </a:p>
          <a:p>
            <a:pPr algn="just"/>
            <a:r>
              <a:rPr lang="en-IN" dirty="0" err="1"/>
              <a:t>Kinjarapu</a:t>
            </a:r>
            <a:r>
              <a:rPr lang="en-IN" dirty="0"/>
              <a:t> Sriram</a:t>
            </a:r>
          </a:p>
          <a:p>
            <a:pPr algn="just"/>
            <a:r>
              <a:rPr lang="en-IN" dirty="0"/>
              <a:t>Parth Arora</a:t>
            </a:r>
          </a:p>
          <a:p>
            <a:pPr algn="just"/>
            <a:r>
              <a:rPr lang="en-IN" dirty="0" err="1"/>
              <a:t>Ranjitha</a:t>
            </a:r>
            <a:r>
              <a:rPr lang="en-IN" dirty="0"/>
              <a:t> Murthy</a:t>
            </a:r>
          </a:p>
        </p:txBody>
      </p:sp>
    </p:spTree>
    <p:extLst>
      <p:ext uri="{BB962C8B-B14F-4D97-AF65-F5344CB8AC3E}">
        <p14:creationId xmlns:p14="http://schemas.microsoft.com/office/powerpoint/2010/main" val="1525458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C5BB-F335-7471-C52A-2C91F22AF002}"/>
              </a:ext>
            </a:extLst>
          </p:cNvPr>
          <p:cNvSpPr>
            <a:spLocks noGrp="1"/>
          </p:cNvSpPr>
          <p:nvPr>
            <p:ph type="title"/>
          </p:nvPr>
        </p:nvSpPr>
        <p:spPr/>
        <p:txBody>
          <a:bodyPr/>
          <a:lstStyle/>
          <a:p>
            <a:r>
              <a:rPr lang="en-IN" dirty="0"/>
              <a:t>Overview</a:t>
            </a:r>
          </a:p>
        </p:txBody>
      </p:sp>
      <p:sp>
        <p:nvSpPr>
          <p:cNvPr id="5" name="Content Placeholder 4">
            <a:extLst>
              <a:ext uri="{FF2B5EF4-FFF2-40B4-BE49-F238E27FC236}">
                <a16:creationId xmlns:a16="http://schemas.microsoft.com/office/drawing/2014/main" id="{2A4DD48F-B64C-1CB3-EEE7-B4B5B7C7615C}"/>
              </a:ext>
            </a:extLst>
          </p:cNvPr>
          <p:cNvSpPr>
            <a:spLocks noGrp="1"/>
          </p:cNvSpPr>
          <p:nvPr>
            <p:ph idx="1"/>
          </p:nvPr>
        </p:nvSpPr>
        <p:spPr/>
        <p:txBody>
          <a:bodyPr/>
          <a:lstStyle/>
          <a:p>
            <a:pPr>
              <a:buFont typeface="Wingdings" panose="05000000000000000000" pitchFamily="2" charset="2"/>
              <a:buChar char="Ø"/>
            </a:pPr>
            <a:r>
              <a:rPr lang="en-IN" dirty="0"/>
              <a:t>Title : Automatic Flood Detection</a:t>
            </a:r>
          </a:p>
          <a:p>
            <a:pPr>
              <a:buFont typeface="Wingdings" panose="05000000000000000000" pitchFamily="2" charset="2"/>
              <a:buChar char="Ø"/>
            </a:pPr>
            <a:r>
              <a:rPr lang="en-IN" dirty="0"/>
              <a:t>Description : </a:t>
            </a:r>
            <a:r>
              <a:rPr lang="en-US" dirty="0">
                <a:solidFill>
                  <a:srgbClr val="3C4043"/>
                </a:solidFill>
                <a:latin typeface="Inter"/>
              </a:rPr>
              <a:t>P</a:t>
            </a:r>
            <a:r>
              <a:rPr lang="en-US" b="0" i="0" dirty="0">
                <a:solidFill>
                  <a:srgbClr val="3C4043"/>
                </a:solidFill>
                <a:effectLst/>
                <a:latin typeface="Inter"/>
              </a:rPr>
              <a:t>redict the probability of a region flooding based on various factors.</a:t>
            </a:r>
          </a:p>
          <a:p>
            <a:pPr>
              <a:buFont typeface="Wingdings" panose="05000000000000000000" pitchFamily="2" charset="2"/>
              <a:buChar char="Ø"/>
            </a:pPr>
            <a:r>
              <a:rPr lang="en-US" dirty="0">
                <a:solidFill>
                  <a:srgbClr val="3C4043"/>
                </a:solidFill>
                <a:latin typeface="Inter"/>
              </a:rPr>
              <a:t>ML Model : Logistic Regression</a:t>
            </a:r>
          </a:p>
          <a:p>
            <a:pPr>
              <a:buFont typeface="Wingdings" panose="05000000000000000000" pitchFamily="2" charset="2"/>
              <a:buChar char="Ø"/>
            </a:pPr>
            <a:r>
              <a:rPr lang="en-US" dirty="0">
                <a:solidFill>
                  <a:srgbClr val="3C4043"/>
                </a:solidFill>
                <a:latin typeface="Inter"/>
              </a:rPr>
              <a:t>Data set : Flood predication Dataset from Kaggle.</a:t>
            </a:r>
            <a:endParaRPr lang="en-IN" dirty="0">
              <a:solidFill>
                <a:srgbClr val="3C4043"/>
              </a:solidFill>
              <a:latin typeface="Inter"/>
            </a:endParaRPr>
          </a:p>
          <a:p>
            <a:pPr>
              <a:buFont typeface="Wingdings" panose="05000000000000000000" pitchFamily="2" charset="2"/>
              <a:buChar char="Ø"/>
            </a:pPr>
            <a:r>
              <a:rPr lang="en-IN" dirty="0">
                <a:solidFill>
                  <a:srgbClr val="3C4043"/>
                </a:solidFill>
                <a:latin typeface="Inter"/>
              </a:rPr>
              <a:t>Metrics : Confusion Metrics and ROC Curve.</a:t>
            </a:r>
          </a:p>
          <a:p>
            <a:pPr>
              <a:buFont typeface="Wingdings" panose="05000000000000000000" pitchFamily="2" charset="2"/>
              <a:buChar char="Ø"/>
            </a:pPr>
            <a:r>
              <a:rPr lang="en-IN" dirty="0">
                <a:solidFill>
                  <a:srgbClr val="3C4043"/>
                </a:solidFill>
                <a:latin typeface="Inter"/>
              </a:rPr>
              <a:t>CI-CD Pipeline : GitHub, GitHub Action</a:t>
            </a:r>
            <a:endParaRPr lang="en-US" dirty="0">
              <a:solidFill>
                <a:srgbClr val="3C4043"/>
              </a:solidFill>
              <a:latin typeface="Inter"/>
            </a:endParaRPr>
          </a:p>
        </p:txBody>
      </p:sp>
    </p:spTree>
    <p:extLst>
      <p:ext uri="{BB962C8B-B14F-4D97-AF65-F5344CB8AC3E}">
        <p14:creationId xmlns:p14="http://schemas.microsoft.com/office/powerpoint/2010/main" val="360000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BD58-395E-6FDA-DEC1-0F1298160CD1}"/>
              </a:ext>
            </a:extLst>
          </p:cNvPr>
          <p:cNvSpPr>
            <a:spLocks noGrp="1"/>
          </p:cNvSpPr>
          <p:nvPr>
            <p:ph type="title"/>
          </p:nvPr>
        </p:nvSpPr>
        <p:spPr/>
        <p:txBody>
          <a:bodyPr/>
          <a:lstStyle/>
          <a:p>
            <a:r>
              <a:rPr lang="en-IN" dirty="0"/>
              <a:t>Data Preparation</a:t>
            </a:r>
          </a:p>
        </p:txBody>
      </p:sp>
      <p:sp>
        <p:nvSpPr>
          <p:cNvPr id="3" name="Content Placeholder 2">
            <a:extLst>
              <a:ext uri="{FF2B5EF4-FFF2-40B4-BE49-F238E27FC236}">
                <a16:creationId xmlns:a16="http://schemas.microsoft.com/office/drawing/2014/main" id="{F755843A-06F4-B9BC-6B9D-17F897851EF8}"/>
              </a:ext>
            </a:extLst>
          </p:cNvPr>
          <p:cNvSpPr>
            <a:spLocks noGrp="1"/>
          </p:cNvSpPr>
          <p:nvPr>
            <p:ph idx="1"/>
          </p:nvPr>
        </p:nvSpPr>
        <p:spPr/>
        <p:txBody>
          <a:bodyPr/>
          <a:lstStyle/>
          <a:p>
            <a:r>
              <a:rPr lang="en-IN" dirty="0"/>
              <a:t>Data Cleaning</a:t>
            </a:r>
          </a:p>
          <a:p>
            <a:pPr lvl="1">
              <a:buFont typeface="Wingdings" panose="05000000000000000000" pitchFamily="2" charset="2"/>
              <a:buChar char="ü"/>
            </a:pPr>
            <a:r>
              <a:rPr lang="en-IN" dirty="0"/>
              <a:t>Remove Duplicate Data</a:t>
            </a:r>
          </a:p>
          <a:p>
            <a:pPr lvl="1">
              <a:buFont typeface="Wingdings" panose="05000000000000000000" pitchFamily="2" charset="2"/>
              <a:buChar char="ü"/>
            </a:pPr>
            <a:r>
              <a:rPr lang="en-IN" dirty="0"/>
              <a:t>Filter outliers</a:t>
            </a:r>
          </a:p>
          <a:p>
            <a:pPr lvl="1">
              <a:buFont typeface="Wingdings" panose="05000000000000000000" pitchFamily="2" charset="2"/>
              <a:buChar char="ü"/>
            </a:pPr>
            <a:endParaRPr lang="en-IN" dirty="0"/>
          </a:p>
          <a:p>
            <a:r>
              <a:rPr lang="en-IN" dirty="0"/>
              <a:t>Splitting the data set to training and testing set.</a:t>
            </a:r>
          </a:p>
        </p:txBody>
      </p:sp>
    </p:spTree>
    <p:extLst>
      <p:ext uri="{BB962C8B-B14F-4D97-AF65-F5344CB8AC3E}">
        <p14:creationId xmlns:p14="http://schemas.microsoft.com/office/powerpoint/2010/main" val="242084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DADD-929A-7CD4-6415-EC8ADBCCF6FA}"/>
              </a:ext>
            </a:extLst>
          </p:cNvPr>
          <p:cNvSpPr>
            <a:spLocks noGrp="1"/>
          </p:cNvSpPr>
          <p:nvPr>
            <p:ph type="title"/>
          </p:nvPr>
        </p:nvSpPr>
        <p:spPr/>
        <p:txBody>
          <a:bodyPr/>
          <a:lstStyle/>
          <a:p>
            <a:r>
              <a:rPr lang="en-US" dirty="0"/>
              <a:t>Correlation Matrix Analysis of Flooding Predictive Features</a:t>
            </a:r>
          </a:p>
        </p:txBody>
      </p:sp>
      <p:sp>
        <p:nvSpPr>
          <p:cNvPr id="3" name="Content Placeholder 2">
            <a:extLst>
              <a:ext uri="{FF2B5EF4-FFF2-40B4-BE49-F238E27FC236}">
                <a16:creationId xmlns:a16="http://schemas.microsoft.com/office/drawing/2014/main" id="{ECD16592-2379-4D44-6E0D-0E1140907ED0}"/>
              </a:ext>
            </a:extLst>
          </p:cNvPr>
          <p:cNvSpPr>
            <a:spLocks noGrp="1"/>
          </p:cNvSpPr>
          <p:nvPr>
            <p:ph idx="1"/>
          </p:nvPr>
        </p:nvSpPr>
        <p:spPr/>
        <p:txBody>
          <a:bodyPr/>
          <a:lstStyle/>
          <a:p>
            <a:r>
              <a:rPr lang="en-US" sz="1800" b="1" dirty="0"/>
              <a:t>Objective: </a:t>
            </a:r>
            <a:r>
              <a:rPr lang="en-US" sz="1800" dirty="0"/>
              <a:t>To analyze the relationship between various factors affecting flood risk.</a:t>
            </a:r>
          </a:p>
          <a:p>
            <a:pPr algn="just"/>
            <a:r>
              <a:rPr lang="en-US" sz="1800" b="1" dirty="0"/>
              <a:t>Key Features Analyzed: </a:t>
            </a:r>
            <a:r>
              <a:rPr lang="en-US" sz="1800" dirty="0"/>
              <a:t>Monsoon Intensity, Topography Drainage, River Management, Deforestation, Urbanization, Climate Change, Dams Quality, Siltation, Agricultural Practices, Encroachments, Ineffective Disaster Preparedness, Drainage Systems, Coastal Vulnerability, Landslides, Watersheds, Deteriorating Infrastructure, Population Density, Wetland Loss, Inadequate Planning, Political Factors.</a:t>
            </a:r>
          </a:p>
          <a:p>
            <a:r>
              <a:rPr lang="en-US" sz="1800" b="1" dirty="0"/>
              <a:t>Findings</a:t>
            </a:r>
          </a:p>
          <a:p>
            <a:pPr marL="0" indent="0">
              <a:buNone/>
            </a:pPr>
            <a:endParaRPr lang="en-US" sz="1800" b="1" dirty="0"/>
          </a:p>
        </p:txBody>
      </p:sp>
      <p:pic>
        <p:nvPicPr>
          <p:cNvPr id="5" name="Picture 4">
            <a:extLst>
              <a:ext uri="{FF2B5EF4-FFF2-40B4-BE49-F238E27FC236}">
                <a16:creationId xmlns:a16="http://schemas.microsoft.com/office/drawing/2014/main" id="{454B1525-E555-D789-5D6C-8ABDFFD40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46356"/>
            <a:ext cx="5864774" cy="2846519"/>
          </a:xfrm>
          <a:prstGeom prst="rect">
            <a:avLst/>
          </a:prstGeom>
        </p:spPr>
      </p:pic>
      <p:sp>
        <p:nvSpPr>
          <p:cNvPr id="6" name="TextBox 5">
            <a:extLst>
              <a:ext uri="{FF2B5EF4-FFF2-40B4-BE49-F238E27FC236}">
                <a16:creationId xmlns:a16="http://schemas.microsoft.com/office/drawing/2014/main" id="{9C77F60F-33E7-F302-5D79-94815AA315BD}"/>
              </a:ext>
            </a:extLst>
          </p:cNvPr>
          <p:cNvSpPr txBox="1"/>
          <p:nvPr/>
        </p:nvSpPr>
        <p:spPr>
          <a:xfrm>
            <a:off x="5880538" y="3500175"/>
            <a:ext cx="547326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correlation between all the features and flooding probability is approximately </a:t>
            </a:r>
            <a:r>
              <a:rPr lang="en-US" b="1" dirty="0"/>
              <a:t>0.19</a:t>
            </a:r>
            <a:r>
              <a:rPr lang="en-US" dirty="0"/>
              <a:t>.</a:t>
            </a:r>
          </a:p>
          <a:p>
            <a:pPr marL="285750" indent="-285750">
              <a:buFont typeface="Arial" panose="020B0604020202020204" pitchFamily="34" charset="0"/>
              <a:buChar char="•"/>
            </a:pPr>
            <a:r>
              <a:rPr lang="en-US" dirty="0"/>
              <a:t>A </a:t>
            </a:r>
            <a:r>
              <a:rPr lang="en-US" b="1" dirty="0"/>
              <a:t>0.19 correlation</a:t>
            </a:r>
            <a:r>
              <a:rPr lang="en-US" dirty="0"/>
              <a:t> suggests </a:t>
            </a:r>
            <a:r>
              <a:rPr lang="en-US" b="1" dirty="0"/>
              <a:t>weak to moderate</a:t>
            </a:r>
            <a:r>
              <a:rPr lang="en-US" dirty="0"/>
              <a:t> association between the features and the flooding probability.</a:t>
            </a:r>
          </a:p>
          <a:p>
            <a:pPr marL="285750" indent="-285750">
              <a:buFont typeface="Arial" panose="020B0604020202020204" pitchFamily="34" charset="0"/>
              <a:buChar char="•"/>
            </a:pPr>
            <a:r>
              <a:rPr lang="en-US" dirty="0"/>
              <a:t>The correlation matrix results indicate </a:t>
            </a:r>
            <a:r>
              <a:rPr lang="en-US" b="1" dirty="0"/>
              <a:t>complexity in flood prediction</a:t>
            </a:r>
            <a:r>
              <a:rPr lang="en-US" dirty="0"/>
              <a:t>. </a:t>
            </a:r>
          </a:p>
        </p:txBody>
      </p:sp>
    </p:spTree>
    <p:extLst>
      <p:ext uri="{BB962C8B-B14F-4D97-AF65-F5344CB8AC3E}">
        <p14:creationId xmlns:p14="http://schemas.microsoft.com/office/powerpoint/2010/main" val="223709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F6CA-F061-7025-7C93-536BF8D0909F}"/>
              </a:ext>
            </a:extLst>
          </p:cNvPr>
          <p:cNvSpPr>
            <a:spLocks noGrp="1"/>
          </p:cNvSpPr>
          <p:nvPr>
            <p:ph type="title"/>
          </p:nvPr>
        </p:nvSpPr>
        <p:spPr/>
        <p:txBody>
          <a:bodyPr/>
          <a:lstStyle/>
          <a:p>
            <a:r>
              <a:rPr lang="en-IN" dirty="0"/>
              <a:t>Developing the model</a:t>
            </a:r>
          </a:p>
        </p:txBody>
      </p:sp>
      <p:sp>
        <p:nvSpPr>
          <p:cNvPr id="3" name="Content Placeholder 2">
            <a:extLst>
              <a:ext uri="{FF2B5EF4-FFF2-40B4-BE49-F238E27FC236}">
                <a16:creationId xmlns:a16="http://schemas.microsoft.com/office/drawing/2014/main" id="{8CE3DAD7-67C2-EEE7-9AE5-65D7525C32A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05035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F152-166E-729D-4725-E1E0DBC6EE5E}"/>
              </a:ext>
            </a:extLst>
          </p:cNvPr>
          <p:cNvSpPr>
            <a:spLocks noGrp="1"/>
          </p:cNvSpPr>
          <p:nvPr>
            <p:ph type="title"/>
          </p:nvPr>
        </p:nvSpPr>
        <p:spPr/>
        <p:txBody>
          <a:bodyPr/>
          <a:lstStyle/>
          <a:p>
            <a:r>
              <a:rPr lang="en-IN" dirty="0"/>
              <a:t>Hyperparameter tuning.</a:t>
            </a:r>
          </a:p>
        </p:txBody>
      </p:sp>
      <p:sp>
        <p:nvSpPr>
          <p:cNvPr id="3" name="Content Placeholder 2">
            <a:extLst>
              <a:ext uri="{FF2B5EF4-FFF2-40B4-BE49-F238E27FC236}">
                <a16:creationId xmlns:a16="http://schemas.microsoft.com/office/drawing/2014/main" id="{5031A1EE-4ACB-8F91-ABAF-A4156A23FFE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3603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39C4-F5DB-B582-A957-739905D4D127}"/>
              </a:ext>
            </a:extLst>
          </p:cNvPr>
          <p:cNvSpPr>
            <a:spLocks noGrp="1"/>
          </p:cNvSpPr>
          <p:nvPr>
            <p:ph type="title"/>
          </p:nvPr>
        </p:nvSpPr>
        <p:spPr/>
        <p:txBody>
          <a:bodyPr/>
          <a:lstStyle/>
          <a:p>
            <a:r>
              <a:rPr lang="en-IN" dirty="0"/>
              <a:t>Model performance</a:t>
            </a:r>
          </a:p>
        </p:txBody>
      </p:sp>
      <p:sp>
        <p:nvSpPr>
          <p:cNvPr id="3" name="Content Placeholder 2">
            <a:extLst>
              <a:ext uri="{FF2B5EF4-FFF2-40B4-BE49-F238E27FC236}">
                <a16:creationId xmlns:a16="http://schemas.microsoft.com/office/drawing/2014/main" id="{69C2D854-ADE7-3364-ABCB-3DBB120C856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7888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E7C9-AC14-B0EB-E078-E9E810046EC2}"/>
              </a:ext>
            </a:extLst>
          </p:cNvPr>
          <p:cNvSpPr>
            <a:spLocks noGrp="1"/>
          </p:cNvSpPr>
          <p:nvPr>
            <p:ph type="title"/>
          </p:nvPr>
        </p:nvSpPr>
        <p:spPr/>
        <p:txBody>
          <a:bodyPr/>
          <a:lstStyle/>
          <a:p>
            <a:r>
              <a:rPr lang="en-IN" dirty="0"/>
              <a:t>CI-CD Pipeline</a:t>
            </a:r>
          </a:p>
        </p:txBody>
      </p:sp>
      <p:sp>
        <p:nvSpPr>
          <p:cNvPr id="3" name="Content Placeholder 2">
            <a:extLst>
              <a:ext uri="{FF2B5EF4-FFF2-40B4-BE49-F238E27FC236}">
                <a16:creationId xmlns:a16="http://schemas.microsoft.com/office/drawing/2014/main" id="{9B8D78EB-E955-356C-02EF-33BE753F42AB}"/>
              </a:ext>
            </a:extLst>
          </p:cNvPr>
          <p:cNvSpPr>
            <a:spLocks noGrp="1"/>
          </p:cNvSpPr>
          <p:nvPr>
            <p:ph idx="1"/>
          </p:nvPr>
        </p:nvSpPr>
        <p:spPr/>
        <p:txBody>
          <a:bodyPr/>
          <a:lstStyle/>
          <a:p>
            <a:r>
              <a:rPr lang="en-IN" dirty="0"/>
              <a:t>Code use GitHub (</a:t>
            </a:r>
            <a:r>
              <a:rPr lang="en-US" sz="2400" dirty="0">
                <a:hlinkClick r:id="rId2"/>
              </a:rPr>
              <a:t>Git and GitHub learning resources - GitHub Docs</a:t>
            </a:r>
            <a:r>
              <a:rPr lang="en-US" dirty="0"/>
              <a:t>)</a:t>
            </a:r>
            <a:endParaRPr lang="en-IN" dirty="0"/>
          </a:p>
          <a:p>
            <a:r>
              <a:rPr lang="en-IN" dirty="0"/>
              <a:t>Data use DVC (</a:t>
            </a:r>
            <a:r>
              <a:rPr lang="en-IN" sz="2400" dirty="0">
                <a:hlinkClick r:id="rId3"/>
              </a:rPr>
              <a:t>Data Version Control · DVC</a:t>
            </a:r>
            <a:r>
              <a:rPr lang="en-IN" dirty="0"/>
              <a:t>)</a:t>
            </a:r>
          </a:p>
          <a:p>
            <a:r>
              <a:rPr lang="en-IN" dirty="0"/>
              <a:t>ML Artifacts use (</a:t>
            </a:r>
            <a:r>
              <a:rPr lang="en-US" sz="2400" dirty="0">
                <a:hlinkClick r:id="rId4"/>
              </a:rPr>
              <a:t>W&amp;B Artifacts: Lightweight Dataset and Model Versioning</a:t>
            </a:r>
            <a:r>
              <a:rPr lang="en-US" dirty="0"/>
              <a:t>)</a:t>
            </a:r>
          </a:p>
          <a:p>
            <a:endParaRPr lang="en-US" dirty="0"/>
          </a:p>
          <a:p>
            <a:r>
              <a:rPr lang="en-US" dirty="0"/>
              <a:t>To integrate All these 3 together we can use GitHub Action (</a:t>
            </a:r>
            <a:r>
              <a:rPr lang="en-IN" sz="2400" dirty="0">
                <a:hlinkClick r:id="rId5"/>
              </a:rPr>
              <a:t>GitHub Actions · GitHub</a:t>
            </a:r>
            <a:r>
              <a:rPr lang="en-IN" dirty="0"/>
              <a:t>)</a:t>
            </a:r>
          </a:p>
          <a:p>
            <a:r>
              <a:rPr lang="en-IN" dirty="0"/>
              <a:t>We can use ClearML too(</a:t>
            </a:r>
            <a:r>
              <a:rPr lang="en-US" sz="2400" dirty="0">
                <a:hlinkClick r:id="rId6"/>
              </a:rPr>
              <a:t>Accelerate Your Generative AI, </a:t>
            </a:r>
            <a:r>
              <a:rPr lang="en-US" sz="2400" dirty="0" err="1">
                <a:hlinkClick r:id="rId6"/>
              </a:rPr>
              <a:t>LLMOps</a:t>
            </a:r>
            <a:r>
              <a:rPr lang="en-US" sz="2400" dirty="0">
                <a:hlinkClick r:id="rId6"/>
              </a:rPr>
              <a:t>, and </a:t>
            </a:r>
            <a:r>
              <a:rPr lang="en-US" sz="2400" dirty="0" err="1">
                <a:hlinkClick r:id="rId6"/>
              </a:rPr>
              <a:t>MLOps</a:t>
            </a:r>
            <a:r>
              <a:rPr lang="en-US" sz="2400" dirty="0">
                <a:hlinkClick r:id="rId6"/>
              </a:rPr>
              <a:t> with </a:t>
            </a:r>
            <a:r>
              <a:rPr lang="en-US" sz="2400" dirty="0" err="1">
                <a:hlinkClick r:id="rId6"/>
              </a:rPr>
              <a:t>ClearML</a:t>
            </a:r>
            <a:r>
              <a:rPr lang="en-US" sz="2400" dirty="0">
                <a:hlinkClick r:id="rId6"/>
              </a:rPr>
              <a:t> | </a:t>
            </a:r>
            <a:r>
              <a:rPr lang="en-US" sz="2400" dirty="0" err="1">
                <a:hlinkClick r:id="rId6"/>
              </a:rPr>
              <a:t>ClearML</a:t>
            </a:r>
            <a:r>
              <a:rPr lang="en-IN" dirty="0"/>
              <a:t>).</a:t>
            </a:r>
          </a:p>
        </p:txBody>
      </p:sp>
    </p:spTree>
    <p:extLst>
      <p:ext uri="{BB962C8B-B14F-4D97-AF65-F5344CB8AC3E}">
        <p14:creationId xmlns:p14="http://schemas.microsoft.com/office/powerpoint/2010/main" val="1301555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56</TotalTime>
  <Words>295</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Inter</vt:lpstr>
      <vt:lpstr>Wingdings</vt:lpstr>
      <vt:lpstr>Office Theme</vt:lpstr>
      <vt:lpstr>Capstone Project</vt:lpstr>
      <vt:lpstr>Automatic Flood Detection</vt:lpstr>
      <vt:lpstr>Overview</vt:lpstr>
      <vt:lpstr>Data Preparation</vt:lpstr>
      <vt:lpstr>Correlation Matrix Analysis of Flooding Predictive Features</vt:lpstr>
      <vt:lpstr>Developing the model</vt:lpstr>
      <vt:lpstr>Hyperparameter tuning.</vt:lpstr>
      <vt:lpstr>Model performance</vt:lpstr>
      <vt:lpstr>CI-CD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Rabi Narayan Sahoo</dc:creator>
  <cp:lastModifiedBy>Prince</cp:lastModifiedBy>
  <cp:revision>7</cp:revision>
  <dcterms:created xsi:type="dcterms:W3CDTF">2024-11-10T00:50:48Z</dcterms:created>
  <dcterms:modified xsi:type="dcterms:W3CDTF">2024-11-19T09:16:59Z</dcterms:modified>
</cp:coreProperties>
</file>