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B77B-5F0D-B8AC-B8EA-0BA47A108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40B3B3-D52A-392C-D42D-61F8156AB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BF85C0-8297-EB5A-842B-788B696AB64F}"/>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5" name="Footer Placeholder 4">
            <a:extLst>
              <a:ext uri="{FF2B5EF4-FFF2-40B4-BE49-F238E27FC236}">
                <a16:creationId xmlns:a16="http://schemas.microsoft.com/office/drawing/2014/main" id="{204DED62-4B0B-5245-BB51-7EE71042D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99FDE-30AF-69FA-CB59-24A6E7A0A228}"/>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185233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E327-F2F8-689B-FFA1-EF35CE25C8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74EE3-F857-5318-3A40-8F07BD65A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527C7-71DC-FECA-6157-6BC21EB80ADC}"/>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5" name="Footer Placeholder 4">
            <a:extLst>
              <a:ext uri="{FF2B5EF4-FFF2-40B4-BE49-F238E27FC236}">
                <a16:creationId xmlns:a16="http://schemas.microsoft.com/office/drawing/2014/main" id="{D6D1105A-2700-F7CD-48DA-6CC94F1C5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80E7A-86D1-5929-B343-68319CD68FC9}"/>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411084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9D4CA4-5CCF-70D2-0D15-B84EA6EDBC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BFAC5C-2F36-7C37-24F4-35A55BF95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1626A-7AB9-D57F-4423-065235C19560}"/>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5" name="Footer Placeholder 4">
            <a:extLst>
              <a:ext uri="{FF2B5EF4-FFF2-40B4-BE49-F238E27FC236}">
                <a16:creationId xmlns:a16="http://schemas.microsoft.com/office/drawing/2014/main" id="{7BAA7EF5-8DE8-9803-7BAA-306CD9634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20F94-A5D3-5A16-24A8-27DC946CFE8A}"/>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289229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6ED-2D76-7359-2114-B9D64F491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D902D-5373-2E74-F88A-905E167B8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C20A7-0DCF-C2CD-82C8-CD3661EBA489}"/>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5" name="Footer Placeholder 4">
            <a:extLst>
              <a:ext uri="{FF2B5EF4-FFF2-40B4-BE49-F238E27FC236}">
                <a16:creationId xmlns:a16="http://schemas.microsoft.com/office/drawing/2014/main" id="{A178C58E-53D4-19D5-4A6E-2B7B47345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40FD-D342-13B3-C946-E03209F8872F}"/>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317389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117A-0490-5175-7959-111AF2D18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31C6C5-12A9-2DB6-EBF8-0E3BBD7EE2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3FA5D-0BA9-EE27-F5C7-6571E9959E47}"/>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5" name="Footer Placeholder 4">
            <a:extLst>
              <a:ext uri="{FF2B5EF4-FFF2-40B4-BE49-F238E27FC236}">
                <a16:creationId xmlns:a16="http://schemas.microsoft.com/office/drawing/2014/main" id="{DA9DA3C9-79B0-3FF9-B039-50C11838C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A7F49-294E-5FCD-E36A-E415D9656843}"/>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102767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8305-B1D5-6937-F4D6-7D25B20FA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95AC2-FB1D-ACCC-9E32-25C9270AC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559843-7177-C30C-7903-47DF77311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3B1840-E2EE-EB39-3F07-288C7337EB37}"/>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6" name="Footer Placeholder 5">
            <a:extLst>
              <a:ext uri="{FF2B5EF4-FFF2-40B4-BE49-F238E27FC236}">
                <a16:creationId xmlns:a16="http://schemas.microsoft.com/office/drawing/2014/main" id="{E779953C-540A-8350-C1E6-1B09302A5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FBB90-B8A7-B003-E769-C45756EDD274}"/>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4043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94F7-6B12-FEF7-6D34-B19CAD76DB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5E4A94-CAC9-5381-F2A0-2E0C83CA5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3B09A-7A02-C95A-3238-466CA3E376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9CF9A-DDA3-4555-4D69-78CC9138A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31334-6C09-15FA-1CF9-CDB56E7CC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2DC0F-52A7-0256-2E7B-BB7A56B14FFA}"/>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8" name="Footer Placeholder 7">
            <a:extLst>
              <a:ext uri="{FF2B5EF4-FFF2-40B4-BE49-F238E27FC236}">
                <a16:creationId xmlns:a16="http://schemas.microsoft.com/office/drawing/2014/main" id="{B4E3DA55-1374-33B9-169A-AB569FEE25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66885-05A2-19E5-24EB-9EBE51B0EC8C}"/>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209859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338E-0186-47BA-F38F-DAA9178A2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150132-AE60-AB71-FD22-FBC031B299E2}"/>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4" name="Footer Placeholder 3">
            <a:extLst>
              <a:ext uri="{FF2B5EF4-FFF2-40B4-BE49-F238E27FC236}">
                <a16:creationId xmlns:a16="http://schemas.microsoft.com/office/drawing/2014/main" id="{84CE42EC-44EE-68DE-FDA1-FCDC5BB191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281453-6959-DEC7-D8FB-33E758ED87B8}"/>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273890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23023-DBC9-F1A7-8BCC-F28A3FC0FFC8}"/>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3" name="Footer Placeholder 2">
            <a:extLst>
              <a:ext uri="{FF2B5EF4-FFF2-40B4-BE49-F238E27FC236}">
                <a16:creationId xmlns:a16="http://schemas.microsoft.com/office/drawing/2014/main" id="{016FB76E-2F2D-3380-58D4-8466A387B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F2BF2-375D-612A-75A5-4BADBB6AB3BA}"/>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394201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A6E1-A404-2292-A50B-E41BD610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32C238-A2E6-E48D-9DC9-DCEAF1158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B24EA-36F5-8E1F-864F-78245AB85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DD88A-5A12-BCB0-5FC8-3630050214EB}"/>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6" name="Footer Placeholder 5">
            <a:extLst>
              <a:ext uri="{FF2B5EF4-FFF2-40B4-BE49-F238E27FC236}">
                <a16:creationId xmlns:a16="http://schemas.microsoft.com/office/drawing/2014/main" id="{04C363C4-0569-6903-D784-1D057AFFC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FCFC4-50F2-399C-FC82-9113AD3A1BE7}"/>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185147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F986-9D04-A0ED-C6B7-24C08BBA4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F69C76-27A0-8DFF-92EB-79DBF8883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523D6-3B77-01D6-D517-5D0411AFC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74767-9BDB-A54E-01F4-89B399B79F5F}"/>
              </a:ext>
            </a:extLst>
          </p:cNvPr>
          <p:cNvSpPr>
            <a:spLocks noGrp="1"/>
          </p:cNvSpPr>
          <p:nvPr>
            <p:ph type="dt" sz="half" idx="10"/>
          </p:nvPr>
        </p:nvSpPr>
        <p:spPr/>
        <p:txBody>
          <a:bodyPr/>
          <a:lstStyle/>
          <a:p>
            <a:fld id="{22C4461F-F66B-44DF-AC97-68AA7D75602F}" type="datetimeFigureOut">
              <a:rPr lang="en-US" smtClean="0"/>
              <a:t>11/19/2024</a:t>
            </a:fld>
            <a:endParaRPr lang="en-US"/>
          </a:p>
        </p:txBody>
      </p:sp>
      <p:sp>
        <p:nvSpPr>
          <p:cNvPr id="6" name="Footer Placeholder 5">
            <a:extLst>
              <a:ext uri="{FF2B5EF4-FFF2-40B4-BE49-F238E27FC236}">
                <a16:creationId xmlns:a16="http://schemas.microsoft.com/office/drawing/2014/main" id="{222C86C5-D265-9329-9A60-217E6A2BB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341A-A0E1-123C-DB10-4792F3A0C270}"/>
              </a:ext>
            </a:extLst>
          </p:cNvPr>
          <p:cNvSpPr>
            <a:spLocks noGrp="1"/>
          </p:cNvSpPr>
          <p:nvPr>
            <p:ph type="sldNum" sz="quarter" idx="12"/>
          </p:nvPr>
        </p:nvSpPr>
        <p:spPr/>
        <p:txBody>
          <a:bodyPr/>
          <a:lstStyle/>
          <a:p>
            <a:fld id="{C4303F1B-EBDC-4CEB-BB4C-86174C1E5EF2}" type="slidenum">
              <a:rPr lang="en-US" smtClean="0"/>
              <a:t>‹#›</a:t>
            </a:fld>
            <a:endParaRPr lang="en-US"/>
          </a:p>
        </p:txBody>
      </p:sp>
    </p:spTree>
    <p:extLst>
      <p:ext uri="{BB962C8B-B14F-4D97-AF65-F5344CB8AC3E}">
        <p14:creationId xmlns:p14="http://schemas.microsoft.com/office/powerpoint/2010/main" val="204386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600EF-DD2C-0543-FBBE-5C3188E62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A44AED-4D82-58C2-BB4B-C9562F8AD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5ED96-56D8-9073-5E7C-97D39380A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4461F-F66B-44DF-AC97-68AA7D75602F}" type="datetimeFigureOut">
              <a:rPr lang="en-US" smtClean="0"/>
              <a:t>11/19/2024</a:t>
            </a:fld>
            <a:endParaRPr lang="en-US"/>
          </a:p>
        </p:txBody>
      </p:sp>
      <p:sp>
        <p:nvSpPr>
          <p:cNvPr id="5" name="Footer Placeholder 4">
            <a:extLst>
              <a:ext uri="{FF2B5EF4-FFF2-40B4-BE49-F238E27FC236}">
                <a16:creationId xmlns:a16="http://schemas.microsoft.com/office/drawing/2014/main" id="{AEA7191A-A9A2-B3F2-ABDD-565550435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38D158-EC77-5624-746F-15EE54569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03F1B-EBDC-4CEB-BB4C-86174C1E5EF2}" type="slidenum">
              <a:rPr lang="en-US" smtClean="0"/>
              <a:t>‹#›</a:t>
            </a:fld>
            <a:endParaRPr lang="en-US"/>
          </a:p>
        </p:txBody>
      </p:sp>
    </p:spTree>
    <p:extLst>
      <p:ext uri="{BB962C8B-B14F-4D97-AF65-F5344CB8AC3E}">
        <p14:creationId xmlns:p14="http://schemas.microsoft.com/office/powerpoint/2010/main" val="2663732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DADD-929A-7CD4-6415-EC8ADBCCF6FA}"/>
              </a:ext>
            </a:extLst>
          </p:cNvPr>
          <p:cNvSpPr>
            <a:spLocks noGrp="1"/>
          </p:cNvSpPr>
          <p:nvPr>
            <p:ph type="title"/>
          </p:nvPr>
        </p:nvSpPr>
        <p:spPr/>
        <p:txBody>
          <a:bodyPr/>
          <a:lstStyle/>
          <a:p>
            <a:r>
              <a:rPr lang="en-US" dirty="0"/>
              <a:t>Correlation Matrix Analysis of Flooding Predictive Features</a:t>
            </a:r>
          </a:p>
        </p:txBody>
      </p:sp>
      <p:sp>
        <p:nvSpPr>
          <p:cNvPr id="3" name="Content Placeholder 2">
            <a:extLst>
              <a:ext uri="{FF2B5EF4-FFF2-40B4-BE49-F238E27FC236}">
                <a16:creationId xmlns:a16="http://schemas.microsoft.com/office/drawing/2014/main" id="{ECD16592-2379-4D44-6E0D-0E1140907ED0}"/>
              </a:ext>
            </a:extLst>
          </p:cNvPr>
          <p:cNvSpPr>
            <a:spLocks noGrp="1"/>
          </p:cNvSpPr>
          <p:nvPr>
            <p:ph idx="1"/>
          </p:nvPr>
        </p:nvSpPr>
        <p:spPr/>
        <p:txBody>
          <a:bodyPr/>
          <a:lstStyle/>
          <a:p>
            <a:r>
              <a:rPr lang="en-US" sz="1800" b="1" dirty="0"/>
              <a:t>Objective: </a:t>
            </a:r>
            <a:r>
              <a:rPr lang="en-US" sz="1800" dirty="0"/>
              <a:t>To analyze the relationship between various factors affecting flood risk.</a:t>
            </a:r>
          </a:p>
          <a:p>
            <a:pPr algn="just"/>
            <a:r>
              <a:rPr lang="en-US" sz="1800" b="1" dirty="0"/>
              <a:t>Key Features Analyzed: </a:t>
            </a:r>
            <a:r>
              <a:rPr lang="en-US" sz="1800" dirty="0"/>
              <a:t>Monsoon Intensity, Topography Drainage, River Management, Deforestation, Urbanization, Climate Change, Dams Quality, Siltation, Agricultural Practices, Encroachments, Ineffective Disaster Preparedness, Drainage Systems, Coastal Vulnerability, Landslides, Watersheds, Deteriorating Infrastructure, Population Density, Wetland Loss, Inadequate Planning, Political Factors.</a:t>
            </a:r>
          </a:p>
          <a:p>
            <a:r>
              <a:rPr lang="en-US" sz="1800" b="1" dirty="0"/>
              <a:t>Findings</a:t>
            </a:r>
          </a:p>
          <a:p>
            <a:pPr marL="0" indent="0">
              <a:buNone/>
            </a:pPr>
            <a:endParaRPr lang="en-US" sz="1800" b="1" dirty="0"/>
          </a:p>
        </p:txBody>
      </p:sp>
      <p:pic>
        <p:nvPicPr>
          <p:cNvPr id="5" name="Picture 4">
            <a:extLst>
              <a:ext uri="{FF2B5EF4-FFF2-40B4-BE49-F238E27FC236}">
                <a16:creationId xmlns:a16="http://schemas.microsoft.com/office/drawing/2014/main" id="{454B1525-E555-D789-5D6C-8ABDFFD40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46356"/>
            <a:ext cx="5864774" cy="2846519"/>
          </a:xfrm>
          <a:prstGeom prst="rect">
            <a:avLst/>
          </a:prstGeom>
        </p:spPr>
      </p:pic>
      <p:sp>
        <p:nvSpPr>
          <p:cNvPr id="6" name="TextBox 5">
            <a:extLst>
              <a:ext uri="{FF2B5EF4-FFF2-40B4-BE49-F238E27FC236}">
                <a16:creationId xmlns:a16="http://schemas.microsoft.com/office/drawing/2014/main" id="{9C77F60F-33E7-F302-5D79-94815AA315BD}"/>
              </a:ext>
            </a:extLst>
          </p:cNvPr>
          <p:cNvSpPr txBox="1"/>
          <p:nvPr/>
        </p:nvSpPr>
        <p:spPr>
          <a:xfrm>
            <a:off x="5880538" y="3500175"/>
            <a:ext cx="547326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correlation between all the features and flooding probability is approximately </a:t>
            </a:r>
            <a:r>
              <a:rPr lang="en-US" b="1" dirty="0"/>
              <a:t>0.19</a:t>
            </a:r>
            <a:r>
              <a:rPr lang="en-US" dirty="0"/>
              <a:t>.</a:t>
            </a:r>
          </a:p>
          <a:p>
            <a:pPr marL="285750" indent="-285750">
              <a:buFont typeface="Arial" panose="020B0604020202020204" pitchFamily="34" charset="0"/>
              <a:buChar char="•"/>
            </a:pPr>
            <a:r>
              <a:rPr lang="en-US" dirty="0"/>
              <a:t>A </a:t>
            </a:r>
            <a:r>
              <a:rPr lang="en-US" b="1" dirty="0"/>
              <a:t>0.19 correlation</a:t>
            </a:r>
            <a:r>
              <a:rPr lang="en-US" dirty="0"/>
              <a:t> suggests </a:t>
            </a:r>
            <a:r>
              <a:rPr lang="en-US" b="1" dirty="0"/>
              <a:t>weak to moderate</a:t>
            </a:r>
            <a:r>
              <a:rPr lang="en-US" dirty="0"/>
              <a:t> association between the features and the flooding probability.</a:t>
            </a:r>
          </a:p>
          <a:p>
            <a:pPr marL="285750" indent="-285750">
              <a:buFont typeface="Arial" panose="020B0604020202020204" pitchFamily="34" charset="0"/>
              <a:buChar char="•"/>
            </a:pPr>
            <a:r>
              <a:rPr lang="en-US" dirty="0"/>
              <a:t>The correlation matrix results indicate </a:t>
            </a:r>
            <a:r>
              <a:rPr lang="en-US" b="1" dirty="0"/>
              <a:t>complexity in flood prediction</a:t>
            </a:r>
            <a:r>
              <a:rPr lang="en-US" dirty="0"/>
              <a:t>. </a:t>
            </a:r>
          </a:p>
        </p:txBody>
      </p:sp>
    </p:spTree>
    <p:extLst>
      <p:ext uri="{BB962C8B-B14F-4D97-AF65-F5344CB8AC3E}">
        <p14:creationId xmlns:p14="http://schemas.microsoft.com/office/powerpoint/2010/main" val="2237096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Correlation Matrix Analysis of Flooding Predictive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Prince</dc:creator>
  <cp:lastModifiedBy>Prince</cp:lastModifiedBy>
  <cp:revision>1</cp:revision>
  <dcterms:created xsi:type="dcterms:W3CDTF">2024-11-19T17:43:11Z</dcterms:created>
  <dcterms:modified xsi:type="dcterms:W3CDTF">2024-11-19T17:43:30Z</dcterms:modified>
</cp:coreProperties>
</file>