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handoutMasterIdLst>
    <p:handoutMasterId r:id="rId33"/>
  </p:handoutMasterIdLst>
  <p:sldIdLst>
    <p:sldId id="337" r:id="rId2"/>
    <p:sldId id="299" r:id="rId3"/>
    <p:sldId id="264" r:id="rId4"/>
    <p:sldId id="312" r:id="rId5"/>
    <p:sldId id="314" r:id="rId6"/>
    <p:sldId id="315" r:id="rId7"/>
    <p:sldId id="311" r:id="rId8"/>
    <p:sldId id="316" r:id="rId9"/>
    <p:sldId id="318" r:id="rId10"/>
    <p:sldId id="338" r:id="rId11"/>
    <p:sldId id="320" r:id="rId12"/>
    <p:sldId id="321" r:id="rId13"/>
    <p:sldId id="322" r:id="rId14"/>
    <p:sldId id="339" r:id="rId15"/>
    <p:sldId id="324" r:id="rId16"/>
    <p:sldId id="323" r:id="rId17"/>
    <p:sldId id="325" r:id="rId18"/>
    <p:sldId id="326" r:id="rId19"/>
    <p:sldId id="327" r:id="rId20"/>
    <p:sldId id="328" r:id="rId21"/>
    <p:sldId id="329" r:id="rId22"/>
    <p:sldId id="317" r:id="rId23"/>
    <p:sldId id="330" r:id="rId24"/>
    <p:sldId id="331" r:id="rId25"/>
    <p:sldId id="332" r:id="rId26"/>
    <p:sldId id="333" r:id="rId27"/>
    <p:sldId id="334" r:id="rId28"/>
    <p:sldId id="335" r:id="rId29"/>
    <p:sldId id="336" r:id="rId30"/>
    <p:sldId id="340"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80A9"/>
    <a:srgbClr val="1614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40" autoAdjust="0"/>
    <p:restoredTop sz="94660"/>
  </p:normalViewPr>
  <p:slideViewPr>
    <p:cSldViewPr snapToGrid="0">
      <p:cViewPr varScale="1">
        <p:scale>
          <a:sx n="73" d="100"/>
          <a:sy n="73" d="100"/>
        </p:scale>
        <p:origin x="690" y="6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D652E3-7063-443F-93F5-72B1AD9E8A9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38DAC05D-4916-4455-814B-00DEEC2BE6E6}">
      <dgm:prSet/>
      <dgm:spPr/>
      <dgm:t>
        <a:bodyPr/>
        <a:lstStyle/>
        <a:p>
          <a:r>
            <a:rPr lang="en-US" b="1"/>
            <a:t>Background Information</a:t>
          </a:r>
          <a:endParaRPr lang="en-US"/>
        </a:p>
      </dgm:t>
    </dgm:pt>
    <dgm:pt modelId="{E011EE4C-24CD-4D9A-BB60-368BB736435F}" type="parTrans" cxnId="{7FC14724-BB49-4BF4-B37A-EA9202923312}">
      <dgm:prSet/>
      <dgm:spPr/>
      <dgm:t>
        <a:bodyPr/>
        <a:lstStyle/>
        <a:p>
          <a:endParaRPr lang="en-US"/>
        </a:p>
      </dgm:t>
    </dgm:pt>
    <dgm:pt modelId="{06950B5F-C29C-47E0-8A47-78BC08FE0183}" type="sibTrans" cxnId="{7FC14724-BB49-4BF4-B37A-EA9202923312}">
      <dgm:prSet/>
      <dgm:spPr/>
      <dgm:t>
        <a:bodyPr/>
        <a:lstStyle/>
        <a:p>
          <a:endParaRPr lang="en-US"/>
        </a:p>
      </dgm:t>
    </dgm:pt>
    <dgm:pt modelId="{D59A916D-30AF-453D-A64D-B74C8CD1012B}">
      <dgm:prSet/>
      <dgm:spPr/>
      <dgm:t>
        <a:bodyPr/>
        <a:lstStyle/>
        <a:p>
          <a:r>
            <a:rPr lang="en-US" b="1"/>
            <a:t>What is an ES(Expert System)</a:t>
          </a:r>
          <a:endParaRPr lang="en-US"/>
        </a:p>
      </dgm:t>
    </dgm:pt>
    <dgm:pt modelId="{199AF9AB-4A01-4349-8A99-74592E20A5E9}" type="parTrans" cxnId="{AC3B0D03-9B60-4A77-9E79-AFD104A260AC}">
      <dgm:prSet/>
      <dgm:spPr/>
      <dgm:t>
        <a:bodyPr/>
        <a:lstStyle/>
        <a:p>
          <a:endParaRPr lang="en-US"/>
        </a:p>
      </dgm:t>
    </dgm:pt>
    <dgm:pt modelId="{7731A1C6-3160-4299-8930-7C744F91BEBC}" type="sibTrans" cxnId="{AC3B0D03-9B60-4A77-9E79-AFD104A260AC}">
      <dgm:prSet/>
      <dgm:spPr/>
      <dgm:t>
        <a:bodyPr/>
        <a:lstStyle/>
        <a:p>
          <a:endParaRPr lang="en-US"/>
        </a:p>
      </dgm:t>
    </dgm:pt>
    <dgm:pt modelId="{F2BE40EC-6EF3-4FFC-BF90-7F375943E31A}">
      <dgm:prSet/>
      <dgm:spPr/>
      <dgm:t>
        <a:bodyPr/>
        <a:lstStyle/>
        <a:p>
          <a:r>
            <a:rPr lang="en-US" b="1"/>
            <a:t>Problem Statement</a:t>
          </a:r>
          <a:endParaRPr lang="en-US"/>
        </a:p>
      </dgm:t>
    </dgm:pt>
    <dgm:pt modelId="{EB5D56D8-FA31-4947-901D-E0510CA93419}" type="parTrans" cxnId="{3D699A22-544A-4D3C-97C9-F58E3F1DAE79}">
      <dgm:prSet/>
      <dgm:spPr/>
      <dgm:t>
        <a:bodyPr/>
        <a:lstStyle/>
        <a:p>
          <a:endParaRPr lang="en-US"/>
        </a:p>
      </dgm:t>
    </dgm:pt>
    <dgm:pt modelId="{BF83E4F8-9BAC-4DE0-9BB5-3FA782EB6699}" type="sibTrans" cxnId="{3D699A22-544A-4D3C-97C9-F58E3F1DAE79}">
      <dgm:prSet/>
      <dgm:spPr/>
      <dgm:t>
        <a:bodyPr/>
        <a:lstStyle/>
        <a:p>
          <a:endParaRPr lang="en-US"/>
        </a:p>
      </dgm:t>
    </dgm:pt>
    <dgm:pt modelId="{A7FEB86A-4C87-4175-BFEB-DDD16F358D4C}">
      <dgm:prSet/>
      <dgm:spPr/>
      <dgm:t>
        <a:bodyPr/>
        <a:lstStyle/>
        <a:p>
          <a:r>
            <a:rPr lang="en-US" b="1" dirty="0"/>
            <a:t>Data pre-</a:t>
          </a:r>
          <a:r>
            <a:rPr lang="en-US" b="1" dirty="0" err="1"/>
            <a:t>pocessing</a:t>
          </a:r>
          <a:r>
            <a:rPr lang="en-US" b="1" dirty="0"/>
            <a:t> steps</a:t>
          </a:r>
          <a:endParaRPr lang="en-US" dirty="0"/>
        </a:p>
      </dgm:t>
    </dgm:pt>
    <dgm:pt modelId="{11792C15-85C6-47BF-8E2F-9D9709466C09}" type="parTrans" cxnId="{FCD29C54-1FAA-4144-A72F-4E3D5F1BD2EF}">
      <dgm:prSet/>
      <dgm:spPr/>
      <dgm:t>
        <a:bodyPr/>
        <a:lstStyle/>
        <a:p>
          <a:endParaRPr lang="en-US"/>
        </a:p>
      </dgm:t>
    </dgm:pt>
    <dgm:pt modelId="{C8AC841A-9FC8-46D2-A7BE-0E1A27A83FF3}" type="sibTrans" cxnId="{FCD29C54-1FAA-4144-A72F-4E3D5F1BD2EF}">
      <dgm:prSet/>
      <dgm:spPr/>
      <dgm:t>
        <a:bodyPr/>
        <a:lstStyle/>
        <a:p>
          <a:endParaRPr lang="en-US"/>
        </a:p>
      </dgm:t>
    </dgm:pt>
    <dgm:pt modelId="{E61823CA-1969-4056-A08F-D6FEAB517418}">
      <dgm:prSet/>
      <dgm:spPr/>
      <dgm:t>
        <a:bodyPr/>
        <a:lstStyle/>
        <a:p>
          <a:r>
            <a:rPr lang="en-US" b="1"/>
            <a:t>Model development</a:t>
          </a:r>
          <a:endParaRPr lang="en-US"/>
        </a:p>
      </dgm:t>
    </dgm:pt>
    <dgm:pt modelId="{17A2FDB4-9047-4BCC-8206-90D86450613A}" type="parTrans" cxnId="{89C4EAE8-60A0-4EA7-BE73-330DC40FC3D3}">
      <dgm:prSet/>
      <dgm:spPr/>
      <dgm:t>
        <a:bodyPr/>
        <a:lstStyle/>
        <a:p>
          <a:endParaRPr lang="en-US"/>
        </a:p>
      </dgm:t>
    </dgm:pt>
    <dgm:pt modelId="{008C2FC3-B456-4966-B7FB-EB7C1F568E2B}" type="sibTrans" cxnId="{89C4EAE8-60A0-4EA7-BE73-330DC40FC3D3}">
      <dgm:prSet/>
      <dgm:spPr/>
      <dgm:t>
        <a:bodyPr/>
        <a:lstStyle/>
        <a:p>
          <a:endParaRPr lang="en-US"/>
        </a:p>
      </dgm:t>
    </dgm:pt>
    <dgm:pt modelId="{5A1CD97B-69E2-4114-8741-5A36D74F0817}">
      <dgm:prSet/>
      <dgm:spPr/>
      <dgm:t>
        <a:bodyPr/>
        <a:lstStyle/>
        <a:p>
          <a:r>
            <a:rPr lang="en-US" b="1"/>
            <a:t>Conclusion</a:t>
          </a:r>
          <a:endParaRPr lang="en-US"/>
        </a:p>
      </dgm:t>
    </dgm:pt>
    <dgm:pt modelId="{69578510-F7FC-4A6D-8C33-9887EA00A36C}" type="parTrans" cxnId="{811785DD-DC1F-42B0-BDBD-F4F64D58C8E9}">
      <dgm:prSet/>
      <dgm:spPr/>
      <dgm:t>
        <a:bodyPr/>
        <a:lstStyle/>
        <a:p>
          <a:endParaRPr lang="en-US"/>
        </a:p>
      </dgm:t>
    </dgm:pt>
    <dgm:pt modelId="{A39CD8E9-539F-4684-A5C3-2948ECB15A2F}" type="sibTrans" cxnId="{811785DD-DC1F-42B0-BDBD-F4F64D58C8E9}">
      <dgm:prSet/>
      <dgm:spPr/>
      <dgm:t>
        <a:bodyPr/>
        <a:lstStyle/>
        <a:p>
          <a:endParaRPr lang="en-US"/>
        </a:p>
      </dgm:t>
    </dgm:pt>
    <dgm:pt modelId="{EE9577CA-EBF2-4AEE-B07A-6A9FEF6D7B30}" type="pres">
      <dgm:prSet presAssocID="{0ED652E3-7063-443F-93F5-72B1AD9E8A91}" presName="diagram" presStyleCnt="0">
        <dgm:presLayoutVars>
          <dgm:dir/>
          <dgm:resizeHandles val="exact"/>
        </dgm:presLayoutVars>
      </dgm:prSet>
      <dgm:spPr/>
    </dgm:pt>
    <dgm:pt modelId="{5DB0B1B9-EBD8-4CD0-A3D2-C45D181D7E97}" type="pres">
      <dgm:prSet presAssocID="{38DAC05D-4916-4455-814B-00DEEC2BE6E6}" presName="node" presStyleLbl="node1" presStyleIdx="0" presStyleCnt="6">
        <dgm:presLayoutVars>
          <dgm:bulletEnabled val="1"/>
        </dgm:presLayoutVars>
      </dgm:prSet>
      <dgm:spPr/>
    </dgm:pt>
    <dgm:pt modelId="{20BC8CCC-1156-4E6A-A80B-7FC9EA7958C1}" type="pres">
      <dgm:prSet presAssocID="{06950B5F-C29C-47E0-8A47-78BC08FE0183}" presName="sibTrans" presStyleCnt="0"/>
      <dgm:spPr/>
    </dgm:pt>
    <dgm:pt modelId="{B9892615-E672-497A-B17F-B5E3D2DF5526}" type="pres">
      <dgm:prSet presAssocID="{D59A916D-30AF-453D-A64D-B74C8CD1012B}" presName="node" presStyleLbl="node1" presStyleIdx="1" presStyleCnt="6">
        <dgm:presLayoutVars>
          <dgm:bulletEnabled val="1"/>
        </dgm:presLayoutVars>
      </dgm:prSet>
      <dgm:spPr/>
    </dgm:pt>
    <dgm:pt modelId="{EE1D3891-02B8-4493-8DD6-F0131AAD0A4B}" type="pres">
      <dgm:prSet presAssocID="{7731A1C6-3160-4299-8930-7C744F91BEBC}" presName="sibTrans" presStyleCnt="0"/>
      <dgm:spPr/>
    </dgm:pt>
    <dgm:pt modelId="{3A3E5695-BAE8-42B1-B7EE-8361780709EA}" type="pres">
      <dgm:prSet presAssocID="{F2BE40EC-6EF3-4FFC-BF90-7F375943E31A}" presName="node" presStyleLbl="node1" presStyleIdx="2" presStyleCnt="6">
        <dgm:presLayoutVars>
          <dgm:bulletEnabled val="1"/>
        </dgm:presLayoutVars>
      </dgm:prSet>
      <dgm:spPr/>
    </dgm:pt>
    <dgm:pt modelId="{7DA442BE-7F6B-42D9-8761-8A095A782469}" type="pres">
      <dgm:prSet presAssocID="{BF83E4F8-9BAC-4DE0-9BB5-3FA782EB6699}" presName="sibTrans" presStyleCnt="0"/>
      <dgm:spPr/>
    </dgm:pt>
    <dgm:pt modelId="{C4DA950B-2725-4436-898C-994FF7B064F1}" type="pres">
      <dgm:prSet presAssocID="{A7FEB86A-4C87-4175-BFEB-DDD16F358D4C}" presName="node" presStyleLbl="node1" presStyleIdx="3" presStyleCnt="6">
        <dgm:presLayoutVars>
          <dgm:bulletEnabled val="1"/>
        </dgm:presLayoutVars>
      </dgm:prSet>
      <dgm:spPr/>
    </dgm:pt>
    <dgm:pt modelId="{F2E0ED44-44F1-4B55-8481-31F21908D6C1}" type="pres">
      <dgm:prSet presAssocID="{C8AC841A-9FC8-46D2-A7BE-0E1A27A83FF3}" presName="sibTrans" presStyleCnt="0"/>
      <dgm:spPr/>
    </dgm:pt>
    <dgm:pt modelId="{00940095-598B-4CA3-B756-8D65E0DA0783}" type="pres">
      <dgm:prSet presAssocID="{E61823CA-1969-4056-A08F-D6FEAB517418}" presName="node" presStyleLbl="node1" presStyleIdx="4" presStyleCnt="6">
        <dgm:presLayoutVars>
          <dgm:bulletEnabled val="1"/>
        </dgm:presLayoutVars>
      </dgm:prSet>
      <dgm:spPr/>
    </dgm:pt>
    <dgm:pt modelId="{6496BB81-02C9-4D2F-B0D4-B40719E85F96}" type="pres">
      <dgm:prSet presAssocID="{008C2FC3-B456-4966-B7FB-EB7C1F568E2B}" presName="sibTrans" presStyleCnt="0"/>
      <dgm:spPr/>
    </dgm:pt>
    <dgm:pt modelId="{C500A07D-80F6-4660-99B2-36FB49782107}" type="pres">
      <dgm:prSet presAssocID="{5A1CD97B-69E2-4114-8741-5A36D74F0817}" presName="node" presStyleLbl="node1" presStyleIdx="5" presStyleCnt="6">
        <dgm:presLayoutVars>
          <dgm:bulletEnabled val="1"/>
        </dgm:presLayoutVars>
      </dgm:prSet>
      <dgm:spPr/>
    </dgm:pt>
  </dgm:ptLst>
  <dgm:cxnLst>
    <dgm:cxn modelId="{AC3B0D03-9B60-4A77-9E79-AFD104A260AC}" srcId="{0ED652E3-7063-443F-93F5-72B1AD9E8A91}" destId="{D59A916D-30AF-453D-A64D-B74C8CD1012B}" srcOrd="1" destOrd="0" parTransId="{199AF9AB-4A01-4349-8A99-74592E20A5E9}" sibTransId="{7731A1C6-3160-4299-8930-7C744F91BEBC}"/>
    <dgm:cxn modelId="{5D59C40F-C75E-4941-8072-6AB73C640948}" type="presOf" srcId="{D59A916D-30AF-453D-A64D-B74C8CD1012B}" destId="{B9892615-E672-497A-B17F-B5E3D2DF5526}" srcOrd="0" destOrd="0" presId="urn:microsoft.com/office/officeart/2005/8/layout/default"/>
    <dgm:cxn modelId="{3D699A22-544A-4D3C-97C9-F58E3F1DAE79}" srcId="{0ED652E3-7063-443F-93F5-72B1AD9E8A91}" destId="{F2BE40EC-6EF3-4FFC-BF90-7F375943E31A}" srcOrd="2" destOrd="0" parTransId="{EB5D56D8-FA31-4947-901D-E0510CA93419}" sibTransId="{BF83E4F8-9BAC-4DE0-9BB5-3FA782EB6699}"/>
    <dgm:cxn modelId="{7FC14724-BB49-4BF4-B37A-EA9202923312}" srcId="{0ED652E3-7063-443F-93F5-72B1AD9E8A91}" destId="{38DAC05D-4916-4455-814B-00DEEC2BE6E6}" srcOrd="0" destOrd="0" parTransId="{E011EE4C-24CD-4D9A-BB60-368BB736435F}" sibTransId="{06950B5F-C29C-47E0-8A47-78BC08FE0183}"/>
    <dgm:cxn modelId="{25675330-857B-4CED-B980-6B80C38134F0}" type="presOf" srcId="{38DAC05D-4916-4455-814B-00DEEC2BE6E6}" destId="{5DB0B1B9-EBD8-4CD0-A3D2-C45D181D7E97}" srcOrd="0" destOrd="0" presId="urn:microsoft.com/office/officeart/2005/8/layout/default"/>
    <dgm:cxn modelId="{EB391C5D-76A9-4C27-85B2-810E06ACC172}" type="presOf" srcId="{A7FEB86A-4C87-4175-BFEB-DDD16F358D4C}" destId="{C4DA950B-2725-4436-898C-994FF7B064F1}" srcOrd="0" destOrd="0" presId="urn:microsoft.com/office/officeart/2005/8/layout/default"/>
    <dgm:cxn modelId="{4647E446-2E64-4072-B44B-C1B19CBCA2FF}" type="presOf" srcId="{5A1CD97B-69E2-4114-8741-5A36D74F0817}" destId="{C500A07D-80F6-4660-99B2-36FB49782107}" srcOrd="0" destOrd="0" presId="urn:microsoft.com/office/officeart/2005/8/layout/default"/>
    <dgm:cxn modelId="{FCD29C54-1FAA-4144-A72F-4E3D5F1BD2EF}" srcId="{0ED652E3-7063-443F-93F5-72B1AD9E8A91}" destId="{A7FEB86A-4C87-4175-BFEB-DDD16F358D4C}" srcOrd="3" destOrd="0" parTransId="{11792C15-85C6-47BF-8E2F-9D9709466C09}" sibTransId="{C8AC841A-9FC8-46D2-A7BE-0E1A27A83FF3}"/>
    <dgm:cxn modelId="{43A72D89-66E4-4F0F-8487-49400C41E39C}" type="presOf" srcId="{0ED652E3-7063-443F-93F5-72B1AD9E8A91}" destId="{EE9577CA-EBF2-4AEE-B07A-6A9FEF6D7B30}" srcOrd="0" destOrd="0" presId="urn:microsoft.com/office/officeart/2005/8/layout/default"/>
    <dgm:cxn modelId="{BBE4398B-9FF1-4B36-8955-2446A38C865E}" type="presOf" srcId="{E61823CA-1969-4056-A08F-D6FEAB517418}" destId="{00940095-598B-4CA3-B756-8D65E0DA0783}" srcOrd="0" destOrd="0" presId="urn:microsoft.com/office/officeart/2005/8/layout/default"/>
    <dgm:cxn modelId="{45FB9BBC-F10D-4B12-8572-83A7BF64C1F5}" type="presOf" srcId="{F2BE40EC-6EF3-4FFC-BF90-7F375943E31A}" destId="{3A3E5695-BAE8-42B1-B7EE-8361780709EA}" srcOrd="0" destOrd="0" presId="urn:microsoft.com/office/officeart/2005/8/layout/default"/>
    <dgm:cxn modelId="{811785DD-DC1F-42B0-BDBD-F4F64D58C8E9}" srcId="{0ED652E3-7063-443F-93F5-72B1AD9E8A91}" destId="{5A1CD97B-69E2-4114-8741-5A36D74F0817}" srcOrd="5" destOrd="0" parTransId="{69578510-F7FC-4A6D-8C33-9887EA00A36C}" sibTransId="{A39CD8E9-539F-4684-A5C3-2948ECB15A2F}"/>
    <dgm:cxn modelId="{89C4EAE8-60A0-4EA7-BE73-330DC40FC3D3}" srcId="{0ED652E3-7063-443F-93F5-72B1AD9E8A91}" destId="{E61823CA-1969-4056-A08F-D6FEAB517418}" srcOrd="4" destOrd="0" parTransId="{17A2FDB4-9047-4BCC-8206-90D86450613A}" sibTransId="{008C2FC3-B456-4966-B7FB-EB7C1F568E2B}"/>
    <dgm:cxn modelId="{2BC75788-E0B6-46AE-960C-CBC0E3EF8DEA}" type="presParOf" srcId="{EE9577CA-EBF2-4AEE-B07A-6A9FEF6D7B30}" destId="{5DB0B1B9-EBD8-4CD0-A3D2-C45D181D7E97}" srcOrd="0" destOrd="0" presId="urn:microsoft.com/office/officeart/2005/8/layout/default"/>
    <dgm:cxn modelId="{6F848DD6-B10F-4C88-B591-7ADF20AF126D}" type="presParOf" srcId="{EE9577CA-EBF2-4AEE-B07A-6A9FEF6D7B30}" destId="{20BC8CCC-1156-4E6A-A80B-7FC9EA7958C1}" srcOrd="1" destOrd="0" presId="urn:microsoft.com/office/officeart/2005/8/layout/default"/>
    <dgm:cxn modelId="{BA2800D7-63F5-4F05-9DCF-EE345A514E74}" type="presParOf" srcId="{EE9577CA-EBF2-4AEE-B07A-6A9FEF6D7B30}" destId="{B9892615-E672-497A-B17F-B5E3D2DF5526}" srcOrd="2" destOrd="0" presId="urn:microsoft.com/office/officeart/2005/8/layout/default"/>
    <dgm:cxn modelId="{1746E8EF-0030-439C-BDEE-C56956AD11A3}" type="presParOf" srcId="{EE9577CA-EBF2-4AEE-B07A-6A9FEF6D7B30}" destId="{EE1D3891-02B8-4493-8DD6-F0131AAD0A4B}" srcOrd="3" destOrd="0" presId="urn:microsoft.com/office/officeart/2005/8/layout/default"/>
    <dgm:cxn modelId="{EFB72BAC-C78F-4F49-8830-15980B644D26}" type="presParOf" srcId="{EE9577CA-EBF2-4AEE-B07A-6A9FEF6D7B30}" destId="{3A3E5695-BAE8-42B1-B7EE-8361780709EA}" srcOrd="4" destOrd="0" presId="urn:microsoft.com/office/officeart/2005/8/layout/default"/>
    <dgm:cxn modelId="{FB063EA8-AFD4-44DB-965C-B2A8DF8A08AE}" type="presParOf" srcId="{EE9577CA-EBF2-4AEE-B07A-6A9FEF6D7B30}" destId="{7DA442BE-7F6B-42D9-8761-8A095A782469}" srcOrd="5" destOrd="0" presId="urn:microsoft.com/office/officeart/2005/8/layout/default"/>
    <dgm:cxn modelId="{FA5CECC0-9F80-42B4-80CA-39D5DF4B75D4}" type="presParOf" srcId="{EE9577CA-EBF2-4AEE-B07A-6A9FEF6D7B30}" destId="{C4DA950B-2725-4436-898C-994FF7B064F1}" srcOrd="6" destOrd="0" presId="urn:microsoft.com/office/officeart/2005/8/layout/default"/>
    <dgm:cxn modelId="{0EA6D08F-F975-4D6A-83FD-5E160865A91C}" type="presParOf" srcId="{EE9577CA-EBF2-4AEE-B07A-6A9FEF6D7B30}" destId="{F2E0ED44-44F1-4B55-8481-31F21908D6C1}" srcOrd="7" destOrd="0" presId="urn:microsoft.com/office/officeart/2005/8/layout/default"/>
    <dgm:cxn modelId="{523AF4DB-3304-448A-BA9D-143F94D59D2B}" type="presParOf" srcId="{EE9577CA-EBF2-4AEE-B07A-6A9FEF6D7B30}" destId="{00940095-598B-4CA3-B756-8D65E0DA0783}" srcOrd="8" destOrd="0" presId="urn:microsoft.com/office/officeart/2005/8/layout/default"/>
    <dgm:cxn modelId="{17720AF1-BA51-4992-97F7-2779460BBF4E}" type="presParOf" srcId="{EE9577CA-EBF2-4AEE-B07A-6A9FEF6D7B30}" destId="{6496BB81-02C9-4D2F-B0D4-B40719E85F96}" srcOrd="9" destOrd="0" presId="urn:microsoft.com/office/officeart/2005/8/layout/default"/>
    <dgm:cxn modelId="{9633831F-00C5-4497-81AD-3C5C5EDB1DFA}" type="presParOf" srcId="{EE9577CA-EBF2-4AEE-B07A-6A9FEF6D7B30}" destId="{C500A07D-80F6-4660-99B2-36FB49782107}"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2C35ED-CB1F-4CE6-8E1B-BB40FEFC1F6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0FFF4DE-87E1-4234-9C90-A8A140E4FD61}">
      <dgm:prSet/>
      <dgm:spPr/>
      <dgm:t>
        <a:bodyPr/>
        <a:lstStyle/>
        <a:p>
          <a:r>
            <a:rPr lang="en-GB" dirty="0"/>
            <a:t>This dataset is originally from the National Institute of Diabetes and Digestive and Kidney Diseases and it was downloaded from Kaggle.</a:t>
          </a:r>
          <a:endParaRPr lang="en-US" dirty="0"/>
        </a:p>
      </dgm:t>
    </dgm:pt>
    <dgm:pt modelId="{655A4C61-795B-46E0-97A8-01E4263843D5}" type="parTrans" cxnId="{2A4261AA-7396-4619-BE19-04DF41A34527}">
      <dgm:prSet/>
      <dgm:spPr/>
      <dgm:t>
        <a:bodyPr/>
        <a:lstStyle/>
        <a:p>
          <a:endParaRPr lang="en-US"/>
        </a:p>
      </dgm:t>
    </dgm:pt>
    <dgm:pt modelId="{0EB5179E-CC1D-4392-8EFE-7D4EAD6EE034}" type="sibTrans" cxnId="{2A4261AA-7396-4619-BE19-04DF41A34527}">
      <dgm:prSet/>
      <dgm:spPr/>
      <dgm:t>
        <a:bodyPr/>
        <a:lstStyle/>
        <a:p>
          <a:endParaRPr lang="en-US"/>
        </a:p>
      </dgm:t>
    </dgm:pt>
    <dgm:pt modelId="{792577CD-D6FC-4040-850A-B699793B3770}">
      <dgm:prSet/>
      <dgm:spPr/>
      <dgm:t>
        <a:bodyPr/>
        <a:lstStyle/>
        <a:p>
          <a:r>
            <a:rPr lang="en-GB" dirty="0"/>
            <a:t>It consists of 768 instances and 8 attributes. Out of the 768 instances, 268 are diabetic and 500 are non-diabetic and are described as 1 and 0 respectively in the target attribute (Outcome).</a:t>
          </a:r>
          <a:endParaRPr lang="en-US" dirty="0"/>
        </a:p>
      </dgm:t>
    </dgm:pt>
    <dgm:pt modelId="{FE1AC745-7BC3-45F0-BE7B-57F29FE893DA}" type="parTrans" cxnId="{BCE7439F-C86D-45F5-B105-007F86DFF1A9}">
      <dgm:prSet/>
      <dgm:spPr/>
      <dgm:t>
        <a:bodyPr/>
        <a:lstStyle/>
        <a:p>
          <a:endParaRPr lang="en-US"/>
        </a:p>
      </dgm:t>
    </dgm:pt>
    <dgm:pt modelId="{1A42E022-11FE-455C-B7F6-7DD281F3C9BC}" type="sibTrans" cxnId="{BCE7439F-C86D-45F5-B105-007F86DFF1A9}">
      <dgm:prSet/>
      <dgm:spPr/>
      <dgm:t>
        <a:bodyPr/>
        <a:lstStyle/>
        <a:p>
          <a:endParaRPr lang="en-US"/>
        </a:p>
      </dgm:t>
    </dgm:pt>
    <dgm:pt modelId="{FD4B87BC-1C84-4A5F-8BC7-3E1351ECD70C}">
      <dgm:prSet/>
      <dgm:spPr/>
      <dgm:t>
        <a:bodyPr/>
        <a:lstStyle/>
        <a:p>
          <a:r>
            <a:rPr lang="en-GB" dirty="0"/>
            <a:t>In this database, all patients are females of the Pima Indian </a:t>
          </a:r>
          <a:r>
            <a:rPr lang="en-GB" dirty="0" err="1"/>
            <a:t>heriatge</a:t>
          </a:r>
          <a:r>
            <a:rPr lang="en-GB" dirty="0"/>
            <a:t> and are of age at least 21 years. Attributes in the database are either integers or real numbers.</a:t>
          </a:r>
          <a:endParaRPr lang="en-US" dirty="0"/>
        </a:p>
      </dgm:t>
    </dgm:pt>
    <dgm:pt modelId="{25BB0790-AA1A-4DB8-9D28-4371479758F3}" type="parTrans" cxnId="{78398C8F-F806-4423-A253-8A7D3D880F75}">
      <dgm:prSet/>
      <dgm:spPr/>
      <dgm:t>
        <a:bodyPr/>
        <a:lstStyle/>
        <a:p>
          <a:endParaRPr lang="en-US"/>
        </a:p>
      </dgm:t>
    </dgm:pt>
    <dgm:pt modelId="{D1B2964A-44AE-4DF4-A294-20EADDF0D7AD}" type="sibTrans" cxnId="{78398C8F-F806-4423-A253-8A7D3D880F75}">
      <dgm:prSet/>
      <dgm:spPr/>
      <dgm:t>
        <a:bodyPr/>
        <a:lstStyle/>
        <a:p>
          <a:endParaRPr lang="en-US"/>
        </a:p>
      </dgm:t>
    </dgm:pt>
    <dgm:pt modelId="{CB8857B3-37EC-496B-BA9E-5925825D2930}">
      <dgm:prSet/>
      <dgm:spPr>
        <a:solidFill>
          <a:srgbClr val="002060"/>
        </a:solidFill>
      </dgm:spPr>
      <dgm:t>
        <a:bodyPr/>
        <a:lstStyle/>
        <a:p>
          <a:pPr algn="ctr"/>
          <a:r>
            <a:rPr lang="en-GB" b="1" dirty="0"/>
            <a:t>DATA DESCRIPTION</a:t>
          </a:r>
          <a:endParaRPr lang="en-US" dirty="0"/>
        </a:p>
      </dgm:t>
    </dgm:pt>
    <dgm:pt modelId="{0B80DF43-D2BE-473F-B161-C175155B6917}" type="sibTrans" cxnId="{4C65E7BF-7BE7-48B9-86A7-2F9DF2CE2F67}">
      <dgm:prSet/>
      <dgm:spPr/>
      <dgm:t>
        <a:bodyPr/>
        <a:lstStyle/>
        <a:p>
          <a:endParaRPr lang="en-US"/>
        </a:p>
      </dgm:t>
    </dgm:pt>
    <dgm:pt modelId="{85C03969-DE44-48E7-A8CF-80C0274890F2}" type="parTrans" cxnId="{4C65E7BF-7BE7-48B9-86A7-2F9DF2CE2F67}">
      <dgm:prSet/>
      <dgm:spPr/>
      <dgm:t>
        <a:bodyPr/>
        <a:lstStyle/>
        <a:p>
          <a:endParaRPr lang="en-US"/>
        </a:p>
      </dgm:t>
    </dgm:pt>
    <dgm:pt modelId="{8839642C-81C6-4B5A-AFD3-B8E152A3CEB7}" type="pres">
      <dgm:prSet presAssocID="{C02C35ED-CB1F-4CE6-8E1B-BB40FEFC1F67}" presName="linear" presStyleCnt="0">
        <dgm:presLayoutVars>
          <dgm:animLvl val="lvl"/>
          <dgm:resizeHandles val="exact"/>
        </dgm:presLayoutVars>
      </dgm:prSet>
      <dgm:spPr/>
    </dgm:pt>
    <dgm:pt modelId="{24FCEF57-A711-4FE1-8FDD-D2FFB7E8A9C5}" type="pres">
      <dgm:prSet presAssocID="{CB8857B3-37EC-496B-BA9E-5925825D2930}" presName="parentText" presStyleLbl="node1" presStyleIdx="0" presStyleCnt="1" custLinFactNeighborY="-2301">
        <dgm:presLayoutVars>
          <dgm:chMax val="0"/>
          <dgm:bulletEnabled val="1"/>
        </dgm:presLayoutVars>
      </dgm:prSet>
      <dgm:spPr/>
    </dgm:pt>
    <dgm:pt modelId="{C67A2244-B7AF-45E5-BC8C-EF26D3CCEC64}" type="pres">
      <dgm:prSet presAssocID="{CB8857B3-37EC-496B-BA9E-5925825D2930}" presName="childText" presStyleLbl="revTx" presStyleIdx="0" presStyleCnt="1">
        <dgm:presLayoutVars>
          <dgm:bulletEnabled val="1"/>
        </dgm:presLayoutVars>
      </dgm:prSet>
      <dgm:spPr/>
    </dgm:pt>
  </dgm:ptLst>
  <dgm:cxnLst>
    <dgm:cxn modelId="{4DC6EE26-ACFB-4F3A-AE1B-61FE470E864E}" type="presOf" srcId="{FD4B87BC-1C84-4A5F-8BC7-3E1351ECD70C}" destId="{C67A2244-B7AF-45E5-BC8C-EF26D3CCEC64}" srcOrd="0" destOrd="2" presId="urn:microsoft.com/office/officeart/2005/8/layout/vList2"/>
    <dgm:cxn modelId="{50D7FA50-5164-4175-9C04-3088500EEE6A}" type="presOf" srcId="{CB8857B3-37EC-496B-BA9E-5925825D2930}" destId="{24FCEF57-A711-4FE1-8FDD-D2FFB7E8A9C5}" srcOrd="0" destOrd="0" presId="urn:microsoft.com/office/officeart/2005/8/layout/vList2"/>
    <dgm:cxn modelId="{28DDA888-B2F7-4266-89A0-3F2EA2204B58}" type="presOf" srcId="{E0FFF4DE-87E1-4234-9C90-A8A140E4FD61}" destId="{C67A2244-B7AF-45E5-BC8C-EF26D3CCEC64}" srcOrd="0" destOrd="0" presId="urn:microsoft.com/office/officeart/2005/8/layout/vList2"/>
    <dgm:cxn modelId="{78398C8F-F806-4423-A253-8A7D3D880F75}" srcId="{CB8857B3-37EC-496B-BA9E-5925825D2930}" destId="{FD4B87BC-1C84-4A5F-8BC7-3E1351ECD70C}" srcOrd="2" destOrd="0" parTransId="{25BB0790-AA1A-4DB8-9D28-4371479758F3}" sibTransId="{D1B2964A-44AE-4DF4-A294-20EADDF0D7AD}"/>
    <dgm:cxn modelId="{47ED0C9A-3E84-4428-8AAB-5791628E3BBD}" type="presOf" srcId="{792577CD-D6FC-4040-850A-B699793B3770}" destId="{C67A2244-B7AF-45E5-BC8C-EF26D3CCEC64}" srcOrd="0" destOrd="1" presId="urn:microsoft.com/office/officeart/2005/8/layout/vList2"/>
    <dgm:cxn modelId="{BCE7439F-C86D-45F5-B105-007F86DFF1A9}" srcId="{CB8857B3-37EC-496B-BA9E-5925825D2930}" destId="{792577CD-D6FC-4040-850A-B699793B3770}" srcOrd="1" destOrd="0" parTransId="{FE1AC745-7BC3-45F0-BE7B-57F29FE893DA}" sibTransId="{1A42E022-11FE-455C-B7F6-7DD281F3C9BC}"/>
    <dgm:cxn modelId="{2A4261AA-7396-4619-BE19-04DF41A34527}" srcId="{CB8857B3-37EC-496B-BA9E-5925825D2930}" destId="{E0FFF4DE-87E1-4234-9C90-A8A140E4FD61}" srcOrd="0" destOrd="0" parTransId="{655A4C61-795B-46E0-97A8-01E4263843D5}" sibTransId="{0EB5179E-CC1D-4392-8EFE-7D4EAD6EE034}"/>
    <dgm:cxn modelId="{4C65E7BF-7BE7-48B9-86A7-2F9DF2CE2F67}" srcId="{C02C35ED-CB1F-4CE6-8E1B-BB40FEFC1F67}" destId="{CB8857B3-37EC-496B-BA9E-5925825D2930}" srcOrd="0" destOrd="0" parTransId="{85C03969-DE44-48E7-A8CF-80C0274890F2}" sibTransId="{0B80DF43-D2BE-473F-B161-C175155B6917}"/>
    <dgm:cxn modelId="{41A0E2C5-30D6-434A-8CCC-76EBCF45502F}" type="presOf" srcId="{C02C35ED-CB1F-4CE6-8E1B-BB40FEFC1F67}" destId="{8839642C-81C6-4B5A-AFD3-B8E152A3CEB7}" srcOrd="0" destOrd="0" presId="urn:microsoft.com/office/officeart/2005/8/layout/vList2"/>
    <dgm:cxn modelId="{ADC4D6CF-4D64-494B-9030-7DFBB3082AED}" type="presParOf" srcId="{8839642C-81C6-4B5A-AFD3-B8E152A3CEB7}" destId="{24FCEF57-A711-4FE1-8FDD-D2FFB7E8A9C5}" srcOrd="0" destOrd="0" presId="urn:microsoft.com/office/officeart/2005/8/layout/vList2"/>
    <dgm:cxn modelId="{018C2542-06C0-4B7F-893F-F866D2483252}" type="presParOf" srcId="{8839642C-81C6-4B5A-AFD3-B8E152A3CEB7}" destId="{C67A2244-B7AF-45E5-BC8C-EF26D3CCEC64}"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2C35ED-CB1F-4CE6-8E1B-BB40FEFC1F6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0FFF4DE-87E1-4234-9C90-A8A140E4FD61}">
      <dgm:prSet/>
      <dgm:spPr/>
      <dgm:t>
        <a:bodyPr/>
        <a:lstStyle/>
        <a:p>
          <a:r>
            <a:rPr lang="en-GB" b="1" dirty="0"/>
            <a:t>Pregnancies: </a:t>
          </a:r>
          <a:r>
            <a:rPr lang="en-GB" dirty="0"/>
            <a:t>The number of times the person was pregnant</a:t>
          </a:r>
          <a:endParaRPr lang="en-US" dirty="0"/>
        </a:p>
      </dgm:t>
    </dgm:pt>
    <dgm:pt modelId="{655A4C61-795B-46E0-97A8-01E4263843D5}" type="parTrans" cxnId="{2A4261AA-7396-4619-BE19-04DF41A34527}">
      <dgm:prSet/>
      <dgm:spPr/>
      <dgm:t>
        <a:bodyPr/>
        <a:lstStyle/>
        <a:p>
          <a:endParaRPr lang="en-US"/>
        </a:p>
      </dgm:t>
    </dgm:pt>
    <dgm:pt modelId="{0EB5179E-CC1D-4392-8EFE-7D4EAD6EE034}" type="sibTrans" cxnId="{2A4261AA-7396-4619-BE19-04DF41A34527}">
      <dgm:prSet/>
      <dgm:spPr/>
      <dgm:t>
        <a:bodyPr/>
        <a:lstStyle/>
        <a:p>
          <a:endParaRPr lang="en-US"/>
        </a:p>
      </dgm:t>
    </dgm:pt>
    <dgm:pt modelId="{CB8857B3-37EC-496B-BA9E-5925825D2930}">
      <dgm:prSet custT="1"/>
      <dgm:spPr>
        <a:solidFill>
          <a:srgbClr val="002060"/>
        </a:solidFill>
      </dgm:spPr>
      <dgm:t>
        <a:bodyPr/>
        <a:lstStyle/>
        <a:p>
          <a:pPr algn="ctr"/>
          <a:r>
            <a:rPr lang="en-GB" sz="3000" b="1" dirty="0"/>
            <a:t>DATA ATTRIBUTES</a:t>
          </a:r>
          <a:endParaRPr lang="en-US" sz="3000" dirty="0"/>
        </a:p>
      </dgm:t>
    </dgm:pt>
    <dgm:pt modelId="{0B80DF43-D2BE-473F-B161-C175155B6917}" type="sibTrans" cxnId="{4C65E7BF-7BE7-48B9-86A7-2F9DF2CE2F67}">
      <dgm:prSet/>
      <dgm:spPr/>
      <dgm:t>
        <a:bodyPr/>
        <a:lstStyle/>
        <a:p>
          <a:endParaRPr lang="en-US"/>
        </a:p>
      </dgm:t>
    </dgm:pt>
    <dgm:pt modelId="{85C03969-DE44-48E7-A8CF-80C0274890F2}" type="parTrans" cxnId="{4C65E7BF-7BE7-48B9-86A7-2F9DF2CE2F67}">
      <dgm:prSet/>
      <dgm:spPr/>
      <dgm:t>
        <a:bodyPr/>
        <a:lstStyle/>
        <a:p>
          <a:endParaRPr lang="en-US"/>
        </a:p>
      </dgm:t>
    </dgm:pt>
    <dgm:pt modelId="{D3459216-876C-410D-ADF6-2A27D0DC40F9}">
      <dgm:prSet/>
      <dgm:spPr/>
      <dgm:t>
        <a:bodyPr/>
        <a:lstStyle/>
        <a:p>
          <a:r>
            <a:rPr lang="en-GB" b="1"/>
            <a:t>Glucose: </a:t>
          </a:r>
          <a:r>
            <a:rPr lang="en-GB"/>
            <a:t>Plasma glucose concentration</a:t>
          </a:r>
          <a:endParaRPr lang="en-GB" dirty="0"/>
        </a:p>
      </dgm:t>
    </dgm:pt>
    <dgm:pt modelId="{EDCB3AD8-86E1-464A-BB58-C70030F4A826}" type="parTrans" cxnId="{8748686E-FA19-4DFC-8DE2-28F7FA7F1397}">
      <dgm:prSet/>
      <dgm:spPr/>
      <dgm:t>
        <a:bodyPr/>
        <a:lstStyle/>
        <a:p>
          <a:endParaRPr lang="en-GB"/>
        </a:p>
      </dgm:t>
    </dgm:pt>
    <dgm:pt modelId="{38FC4A83-89AD-4DED-B192-72A034E53995}" type="sibTrans" cxnId="{8748686E-FA19-4DFC-8DE2-28F7FA7F1397}">
      <dgm:prSet/>
      <dgm:spPr/>
      <dgm:t>
        <a:bodyPr/>
        <a:lstStyle/>
        <a:p>
          <a:endParaRPr lang="en-GB"/>
        </a:p>
      </dgm:t>
    </dgm:pt>
    <dgm:pt modelId="{4F45F6D3-F966-4CE9-AD8D-51547BBCBF1D}">
      <dgm:prSet/>
      <dgm:spPr/>
      <dgm:t>
        <a:bodyPr/>
        <a:lstStyle/>
        <a:p>
          <a:r>
            <a:rPr lang="en-GB" b="1" dirty="0"/>
            <a:t>Blood Pressure: </a:t>
          </a:r>
          <a:r>
            <a:rPr lang="en-GB" dirty="0"/>
            <a:t>Diastolic blood pressure (mm Hg)</a:t>
          </a:r>
        </a:p>
      </dgm:t>
    </dgm:pt>
    <dgm:pt modelId="{1C926FC0-2C83-4535-B638-FDB10BE307EF}" type="parTrans" cxnId="{263DB4B4-91AA-4AEE-B324-185C6599279E}">
      <dgm:prSet/>
      <dgm:spPr/>
      <dgm:t>
        <a:bodyPr/>
        <a:lstStyle/>
        <a:p>
          <a:endParaRPr lang="en-GB"/>
        </a:p>
      </dgm:t>
    </dgm:pt>
    <dgm:pt modelId="{7C6A34A2-8F34-4A0D-8B0C-5C4D4689555E}" type="sibTrans" cxnId="{263DB4B4-91AA-4AEE-B324-185C6599279E}">
      <dgm:prSet/>
      <dgm:spPr/>
      <dgm:t>
        <a:bodyPr/>
        <a:lstStyle/>
        <a:p>
          <a:endParaRPr lang="en-GB"/>
        </a:p>
      </dgm:t>
    </dgm:pt>
    <dgm:pt modelId="{D73701D1-8DE2-4BFF-9342-2AA625AE6CF9}">
      <dgm:prSet/>
      <dgm:spPr/>
      <dgm:t>
        <a:bodyPr/>
        <a:lstStyle/>
        <a:p>
          <a:r>
            <a:rPr lang="en-GB" b="1"/>
            <a:t>SkinThickness: </a:t>
          </a:r>
          <a:r>
            <a:rPr lang="en-GB"/>
            <a:t>Triceps skin fold thickness (mm)</a:t>
          </a:r>
          <a:endParaRPr lang="en-GB" dirty="0"/>
        </a:p>
      </dgm:t>
    </dgm:pt>
    <dgm:pt modelId="{F9C4912E-C1DB-4918-88F7-0787BBEFFD32}" type="parTrans" cxnId="{E498CF46-0F2A-4FAA-B29C-CEA9CF7A6641}">
      <dgm:prSet/>
      <dgm:spPr/>
      <dgm:t>
        <a:bodyPr/>
        <a:lstStyle/>
        <a:p>
          <a:endParaRPr lang="en-GB"/>
        </a:p>
      </dgm:t>
    </dgm:pt>
    <dgm:pt modelId="{1D7DB116-0EE1-49A8-917F-D24617A2FD73}" type="sibTrans" cxnId="{E498CF46-0F2A-4FAA-B29C-CEA9CF7A6641}">
      <dgm:prSet/>
      <dgm:spPr/>
      <dgm:t>
        <a:bodyPr/>
        <a:lstStyle/>
        <a:p>
          <a:endParaRPr lang="en-GB"/>
        </a:p>
      </dgm:t>
    </dgm:pt>
    <dgm:pt modelId="{436D95A4-AAFD-4F93-90BE-3EFAEAA0DDF0}">
      <dgm:prSet/>
      <dgm:spPr/>
      <dgm:t>
        <a:bodyPr/>
        <a:lstStyle/>
        <a:p>
          <a:r>
            <a:rPr lang="en-GB" b="1"/>
            <a:t>Insulin: </a:t>
          </a:r>
          <a:r>
            <a:rPr lang="en-GB"/>
            <a:t>2-Hour serum insulin (mu U/ml)</a:t>
          </a:r>
          <a:endParaRPr lang="en-GB" dirty="0"/>
        </a:p>
      </dgm:t>
    </dgm:pt>
    <dgm:pt modelId="{67A787A8-2E50-4131-9B8F-F412AFEF8B67}" type="parTrans" cxnId="{01DD58B6-7F83-4BD7-98C5-58B453CE215B}">
      <dgm:prSet/>
      <dgm:spPr/>
      <dgm:t>
        <a:bodyPr/>
        <a:lstStyle/>
        <a:p>
          <a:endParaRPr lang="en-GB"/>
        </a:p>
      </dgm:t>
    </dgm:pt>
    <dgm:pt modelId="{1573DC48-7775-4388-8E6A-4DB2A35EC687}" type="sibTrans" cxnId="{01DD58B6-7F83-4BD7-98C5-58B453CE215B}">
      <dgm:prSet/>
      <dgm:spPr/>
      <dgm:t>
        <a:bodyPr/>
        <a:lstStyle/>
        <a:p>
          <a:endParaRPr lang="en-GB"/>
        </a:p>
      </dgm:t>
    </dgm:pt>
    <dgm:pt modelId="{328799B2-D5A2-43DD-A2CD-4E4BCE9BF0D7}">
      <dgm:prSet/>
      <dgm:spPr/>
      <dgm:t>
        <a:bodyPr/>
        <a:lstStyle/>
        <a:p>
          <a:r>
            <a:rPr lang="en-GB" b="1"/>
            <a:t>BMI: </a:t>
          </a:r>
          <a:r>
            <a:rPr lang="en-GB"/>
            <a:t>Body mass index (weight in kg/(height in m)²)</a:t>
          </a:r>
          <a:endParaRPr lang="en-GB" dirty="0"/>
        </a:p>
      </dgm:t>
    </dgm:pt>
    <dgm:pt modelId="{D854FFDC-2FB7-44E4-BAB7-F7D68FC8A268}" type="parTrans" cxnId="{D4E14094-62D6-4CB1-B9A2-5D2A8E882252}">
      <dgm:prSet/>
      <dgm:spPr/>
      <dgm:t>
        <a:bodyPr/>
        <a:lstStyle/>
        <a:p>
          <a:endParaRPr lang="en-GB"/>
        </a:p>
      </dgm:t>
    </dgm:pt>
    <dgm:pt modelId="{BB9371C9-0BDC-47A3-AA8B-2EA66EE757C4}" type="sibTrans" cxnId="{D4E14094-62D6-4CB1-B9A2-5D2A8E882252}">
      <dgm:prSet/>
      <dgm:spPr/>
      <dgm:t>
        <a:bodyPr/>
        <a:lstStyle/>
        <a:p>
          <a:endParaRPr lang="en-GB"/>
        </a:p>
      </dgm:t>
    </dgm:pt>
    <dgm:pt modelId="{D664DA1C-E87D-4D03-B6AF-7448582CC418}">
      <dgm:prSet/>
      <dgm:spPr/>
      <dgm:t>
        <a:bodyPr/>
        <a:lstStyle/>
        <a:p>
          <a:r>
            <a:rPr lang="en-GB" b="1"/>
            <a:t>DiabetesPedigreeFunction: </a:t>
          </a:r>
          <a:r>
            <a:rPr lang="en-GB"/>
            <a:t>Diabetes pedigree function</a:t>
          </a:r>
          <a:endParaRPr lang="en-GB" dirty="0"/>
        </a:p>
      </dgm:t>
    </dgm:pt>
    <dgm:pt modelId="{15D74542-8CF4-4A6E-9873-65758BF69827}" type="parTrans" cxnId="{A36A50BA-2815-425E-9342-E30C0900ABF0}">
      <dgm:prSet/>
      <dgm:spPr/>
      <dgm:t>
        <a:bodyPr/>
        <a:lstStyle/>
        <a:p>
          <a:endParaRPr lang="en-GB"/>
        </a:p>
      </dgm:t>
    </dgm:pt>
    <dgm:pt modelId="{BE9E0DB5-6A05-458E-8387-00CC9A515763}" type="sibTrans" cxnId="{A36A50BA-2815-425E-9342-E30C0900ABF0}">
      <dgm:prSet/>
      <dgm:spPr/>
      <dgm:t>
        <a:bodyPr/>
        <a:lstStyle/>
        <a:p>
          <a:endParaRPr lang="en-GB"/>
        </a:p>
      </dgm:t>
    </dgm:pt>
    <dgm:pt modelId="{C49E5B41-3C08-43AE-9161-6C3DE6BE3CDD}">
      <dgm:prSet/>
      <dgm:spPr/>
      <dgm:t>
        <a:bodyPr/>
        <a:lstStyle/>
        <a:p>
          <a:r>
            <a:rPr lang="en-GB" b="1"/>
            <a:t>Age: </a:t>
          </a:r>
          <a:r>
            <a:rPr lang="en-GB"/>
            <a:t>Age (years)</a:t>
          </a:r>
          <a:endParaRPr lang="en-GB" dirty="0"/>
        </a:p>
      </dgm:t>
    </dgm:pt>
    <dgm:pt modelId="{77000C31-4CF4-41A1-A3F8-461859F5B223}" type="parTrans" cxnId="{B3541879-7C80-4CD9-9EF6-2A1825F79554}">
      <dgm:prSet/>
      <dgm:spPr/>
      <dgm:t>
        <a:bodyPr/>
        <a:lstStyle/>
        <a:p>
          <a:endParaRPr lang="en-GB"/>
        </a:p>
      </dgm:t>
    </dgm:pt>
    <dgm:pt modelId="{7D535490-1DF9-4F44-80CF-CF1F1791B3AB}" type="sibTrans" cxnId="{B3541879-7C80-4CD9-9EF6-2A1825F79554}">
      <dgm:prSet/>
      <dgm:spPr/>
      <dgm:t>
        <a:bodyPr/>
        <a:lstStyle/>
        <a:p>
          <a:endParaRPr lang="en-GB"/>
        </a:p>
      </dgm:t>
    </dgm:pt>
    <dgm:pt modelId="{4D235632-18C6-4DB9-BF5A-BAE7282501F2}">
      <dgm:prSet/>
      <dgm:spPr/>
      <dgm:t>
        <a:bodyPr/>
        <a:lstStyle/>
        <a:p>
          <a:r>
            <a:rPr lang="en-GB" b="1" dirty="0"/>
            <a:t>Class variable: </a:t>
          </a:r>
          <a:r>
            <a:rPr lang="en-GB" dirty="0"/>
            <a:t>(0-no diabetes, 1-has diabetes</a:t>
          </a:r>
        </a:p>
      </dgm:t>
    </dgm:pt>
    <dgm:pt modelId="{FC929CE0-541F-4F13-BCE5-BDBF7B8F94EE}" type="parTrans" cxnId="{EF71EEDA-90C5-4A41-88D6-3BEACEB7D3FD}">
      <dgm:prSet/>
      <dgm:spPr/>
      <dgm:t>
        <a:bodyPr/>
        <a:lstStyle/>
        <a:p>
          <a:endParaRPr lang="en-GB"/>
        </a:p>
      </dgm:t>
    </dgm:pt>
    <dgm:pt modelId="{CF2C6C7B-7CCB-4AB7-818A-5D01E6F5D4B2}" type="sibTrans" cxnId="{EF71EEDA-90C5-4A41-88D6-3BEACEB7D3FD}">
      <dgm:prSet/>
      <dgm:spPr/>
      <dgm:t>
        <a:bodyPr/>
        <a:lstStyle/>
        <a:p>
          <a:endParaRPr lang="en-GB"/>
        </a:p>
      </dgm:t>
    </dgm:pt>
    <dgm:pt modelId="{8839642C-81C6-4B5A-AFD3-B8E152A3CEB7}" type="pres">
      <dgm:prSet presAssocID="{C02C35ED-CB1F-4CE6-8E1B-BB40FEFC1F67}" presName="linear" presStyleCnt="0">
        <dgm:presLayoutVars>
          <dgm:animLvl val="lvl"/>
          <dgm:resizeHandles val="exact"/>
        </dgm:presLayoutVars>
      </dgm:prSet>
      <dgm:spPr/>
    </dgm:pt>
    <dgm:pt modelId="{24FCEF57-A711-4FE1-8FDD-D2FFB7E8A9C5}" type="pres">
      <dgm:prSet presAssocID="{CB8857B3-37EC-496B-BA9E-5925825D2930}" presName="parentText" presStyleLbl="node1" presStyleIdx="0" presStyleCnt="1" custLinFactNeighborY="-2762">
        <dgm:presLayoutVars>
          <dgm:chMax val="0"/>
          <dgm:bulletEnabled val="1"/>
        </dgm:presLayoutVars>
      </dgm:prSet>
      <dgm:spPr/>
    </dgm:pt>
    <dgm:pt modelId="{C67A2244-B7AF-45E5-BC8C-EF26D3CCEC64}" type="pres">
      <dgm:prSet presAssocID="{CB8857B3-37EC-496B-BA9E-5925825D2930}" presName="childText" presStyleLbl="revTx" presStyleIdx="0" presStyleCnt="1">
        <dgm:presLayoutVars>
          <dgm:bulletEnabled val="1"/>
        </dgm:presLayoutVars>
      </dgm:prSet>
      <dgm:spPr/>
    </dgm:pt>
  </dgm:ptLst>
  <dgm:cxnLst>
    <dgm:cxn modelId="{4E250401-51C4-4258-A971-B9C38C3CDB5D}" type="presOf" srcId="{D3459216-876C-410D-ADF6-2A27D0DC40F9}" destId="{C67A2244-B7AF-45E5-BC8C-EF26D3CCEC64}" srcOrd="0" destOrd="1" presId="urn:microsoft.com/office/officeart/2005/8/layout/vList2"/>
    <dgm:cxn modelId="{E5A75115-70BD-45B1-BE73-9CBB6BC12D0E}" type="presOf" srcId="{4D235632-18C6-4DB9-BF5A-BAE7282501F2}" destId="{C67A2244-B7AF-45E5-BC8C-EF26D3CCEC64}" srcOrd="0" destOrd="8" presId="urn:microsoft.com/office/officeart/2005/8/layout/vList2"/>
    <dgm:cxn modelId="{FBD88423-DF4B-4E64-B7A0-44A84769EE61}" type="presOf" srcId="{D664DA1C-E87D-4D03-B6AF-7448582CC418}" destId="{C67A2244-B7AF-45E5-BC8C-EF26D3CCEC64}" srcOrd="0" destOrd="6" presId="urn:microsoft.com/office/officeart/2005/8/layout/vList2"/>
    <dgm:cxn modelId="{75DF4328-38F5-452D-B1FA-F301B32457BB}" type="presOf" srcId="{436D95A4-AAFD-4F93-90BE-3EFAEAA0DDF0}" destId="{C67A2244-B7AF-45E5-BC8C-EF26D3CCEC64}" srcOrd="0" destOrd="4" presId="urn:microsoft.com/office/officeart/2005/8/layout/vList2"/>
    <dgm:cxn modelId="{E498CF46-0F2A-4FAA-B29C-CEA9CF7A6641}" srcId="{CB8857B3-37EC-496B-BA9E-5925825D2930}" destId="{D73701D1-8DE2-4BFF-9342-2AA625AE6CF9}" srcOrd="3" destOrd="0" parTransId="{F9C4912E-C1DB-4918-88F7-0787BBEFFD32}" sibTransId="{1D7DB116-0EE1-49A8-917F-D24617A2FD73}"/>
    <dgm:cxn modelId="{FDE4324A-A308-458C-BE56-D4FF9901834A}" type="presOf" srcId="{D73701D1-8DE2-4BFF-9342-2AA625AE6CF9}" destId="{C67A2244-B7AF-45E5-BC8C-EF26D3CCEC64}" srcOrd="0" destOrd="3" presId="urn:microsoft.com/office/officeart/2005/8/layout/vList2"/>
    <dgm:cxn modelId="{8748686E-FA19-4DFC-8DE2-28F7FA7F1397}" srcId="{CB8857B3-37EC-496B-BA9E-5925825D2930}" destId="{D3459216-876C-410D-ADF6-2A27D0DC40F9}" srcOrd="1" destOrd="0" parTransId="{EDCB3AD8-86E1-464A-BB58-C70030F4A826}" sibTransId="{38FC4A83-89AD-4DED-B192-72A034E53995}"/>
    <dgm:cxn modelId="{50D7FA50-5164-4175-9C04-3088500EEE6A}" type="presOf" srcId="{CB8857B3-37EC-496B-BA9E-5925825D2930}" destId="{24FCEF57-A711-4FE1-8FDD-D2FFB7E8A9C5}" srcOrd="0" destOrd="0" presId="urn:microsoft.com/office/officeart/2005/8/layout/vList2"/>
    <dgm:cxn modelId="{B3541879-7C80-4CD9-9EF6-2A1825F79554}" srcId="{CB8857B3-37EC-496B-BA9E-5925825D2930}" destId="{C49E5B41-3C08-43AE-9161-6C3DE6BE3CDD}" srcOrd="7" destOrd="0" parTransId="{77000C31-4CF4-41A1-A3F8-461859F5B223}" sibTransId="{7D535490-1DF9-4F44-80CF-CF1F1791B3AB}"/>
    <dgm:cxn modelId="{28DDA888-B2F7-4266-89A0-3F2EA2204B58}" type="presOf" srcId="{E0FFF4DE-87E1-4234-9C90-A8A140E4FD61}" destId="{C67A2244-B7AF-45E5-BC8C-EF26D3CCEC64}" srcOrd="0" destOrd="0" presId="urn:microsoft.com/office/officeart/2005/8/layout/vList2"/>
    <dgm:cxn modelId="{D4E14094-62D6-4CB1-B9A2-5D2A8E882252}" srcId="{CB8857B3-37EC-496B-BA9E-5925825D2930}" destId="{328799B2-D5A2-43DD-A2CD-4E4BCE9BF0D7}" srcOrd="5" destOrd="0" parTransId="{D854FFDC-2FB7-44E4-BAB7-F7D68FC8A268}" sibTransId="{BB9371C9-0BDC-47A3-AA8B-2EA66EE757C4}"/>
    <dgm:cxn modelId="{2A4261AA-7396-4619-BE19-04DF41A34527}" srcId="{CB8857B3-37EC-496B-BA9E-5925825D2930}" destId="{E0FFF4DE-87E1-4234-9C90-A8A140E4FD61}" srcOrd="0" destOrd="0" parTransId="{655A4C61-795B-46E0-97A8-01E4263843D5}" sibTransId="{0EB5179E-CC1D-4392-8EFE-7D4EAD6EE034}"/>
    <dgm:cxn modelId="{263DB4B4-91AA-4AEE-B324-185C6599279E}" srcId="{CB8857B3-37EC-496B-BA9E-5925825D2930}" destId="{4F45F6D3-F966-4CE9-AD8D-51547BBCBF1D}" srcOrd="2" destOrd="0" parTransId="{1C926FC0-2C83-4535-B638-FDB10BE307EF}" sibTransId="{7C6A34A2-8F34-4A0D-8B0C-5C4D4689555E}"/>
    <dgm:cxn modelId="{01DD58B6-7F83-4BD7-98C5-58B453CE215B}" srcId="{CB8857B3-37EC-496B-BA9E-5925825D2930}" destId="{436D95A4-AAFD-4F93-90BE-3EFAEAA0DDF0}" srcOrd="4" destOrd="0" parTransId="{67A787A8-2E50-4131-9B8F-F412AFEF8B67}" sibTransId="{1573DC48-7775-4388-8E6A-4DB2A35EC687}"/>
    <dgm:cxn modelId="{A36A50BA-2815-425E-9342-E30C0900ABF0}" srcId="{CB8857B3-37EC-496B-BA9E-5925825D2930}" destId="{D664DA1C-E87D-4D03-B6AF-7448582CC418}" srcOrd="6" destOrd="0" parTransId="{15D74542-8CF4-4A6E-9873-65758BF69827}" sibTransId="{BE9E0DB5-6A05-458E-8387-00CC9A515763}"/>
    <dgm:cxn modelId="{4C65E7BF-7BE7-48B9-86A7-2F9DF2CE2F67}" srcId="{C02C35ED-CB1F-4CE6-8E1B-BB40FEFC1F67}" destId="{CB8857B3-37EC-496B-BA9E-5925825D2930}" srcOrd="0" destOrd="0" parTransId="{85C03969-DE44-48E7-A8CF-80C0274890F2}" sibTransId="{0B80DF43-D2BE-473F-B161-C175155B6917}"/>
    <dgm:cxn modelId="{47E719C0-A431-48B3-AEA5-31CEDEB83EC2}" type="presOf" srcId="{4F45F6D3-F966-4CE9-AD8D-51547BBCBF1D}" destId="{C67A2244-B7AF-45E5-BC8C-EF26D3CCEC64}" srcOrd="0" destOrd="2" presId="urn:microsoft.com/office/officeart/2005/8/layout/vList2"/>
    <dgm:cxn modelId="{41A0E2C5-30D6-434A-8CCC-76EBCF45502F}" type="presOf" srcId="{C02C35ED-CB1F-4CE6-8E1B-BB40FEFC1F67}" destId="{8839642C-81C6-4B5A-AFD3-B8E152A3CEB7}" srcOrd="0" destOrd="0" presId="urn:microsoft.com/office/officeart/2005/8/layout/vList2"/>
    <dgm:cxn modelId="{EF71EEDA-90C5-4A41-88D6-3BEACEB7D3FD}" srcId="{CB8857B3-37EC-496B-BA9E-5925825D2930}" destId="{4D235632-18C6-4DB9-BF5A-BAE7282501F2}" srcOrd="8" destOrd="0" parTransId="{FC929CE0-541F-4F13-BCE5-BDBF7B8F94EE}" sibTransId="{CF2C6C7B-7CCB-4AB7-818A-5D01E6F5D4B2}"/>
    <dgm:cxn modelId="{8B9FBAE5-2EB5-4567-B443-0643A68409DE}" type="presOf" srcId="{328799B2-D5A2-43DD-A2CD-4E4BCE9BF0D7}" destId="{C67A2244-B7AF-45E5-BC8C-EF26D3CCEC64}" srcOrd="0" destOrd="5" presId="urn:microsoft.com/office/officeart/2005/8/layout/vList2"/>
    <dgm:cxn modelId="{D3BF75EC-3AE3-4154-8139-09D2F88D30E3}" type="presOf" srcId="{C49E5B41-3C08-43AE-9161-6C3DE6BE3CDD}" destId="{C67A2244-B7AF-45E5-BC8C-EF26D3CCEC64}" srcOrd="0" destOrd="7" presId="urn:microsoft.com/office/officeart/2005/8/layout/vList2"/>
    <dgm:cxn modelId="{ADC4D6CF-4D64-494B-9030-7DFBB3082AED}" type="presParOf" srcId="{8839642C-81C6-4B5A-AFD3-B8E152A3CEB7}" destId="{24FCEF57-A711-4FE1-8FDD-D2FFB7E8A9C5}" srcOrd="0" destOrd="0" presId="urn:microsoft.com/office/officeart/2005/8/layout/vList2"/>
    <dgm:cxn modelId="{018C2542-06C0-4B7F-893F-F866D2483252}" type="presParOf" srcId="{8839642C-81C6-4B5A-AFD3-B8E152A3CEB7}" destId="{C67A2244-B7AF-45E5-BC8C-EF26D3CCEC64}"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B0B1B9-EBD8-4CD0-A3D2-C45D181D7E97}">
      <dsp:nvSpPr>
        <dsp:cNvPr id="0" name=""/>
        <dsp:cNvSpPr/>
      </dsp:nvSpPr>
      <dsp:spPr>
        <a:xfrm>
          <a:off x="0" y="374837"/>
          <a:ext cx="2503032" cy="15018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1" kern="1200"/>
            <a:t>Background Information</a:t>
          </a:r>
          <a:endParaRPr lang="en-US" sz="2700" kern="1200"/>
        </a:p>
      </dsp:txBody>
      <dsp:txXfrm>
        <a:off x="0" y="374837"/>
        <a:ext cx="2503032" cy="1501819"/>
      </dsp:txXfrm>
    </dsp:sp>
    <dsp:sp modelId="{B9892615-E672-497A-B17F-B5E3D2DF5526}">
      <dsp:nvSpPr>
        <dsp:cNvPr id="0" name=""/>
        <dsp:cNvSpPr/>
      </dsp:nvSpPr>
      <dsp:spPr>
        <a:xfrm>
          <a:off x="2753335" y="374837"/>
          <a:ext cx="2503032" cy="15018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1" kern="1200"/>
            <a:t>What is an ES(Expert System)</a:t>
          </a:r>
          <a:endParaRPr lang="en-US" sz="2700" kern="1200"/>
        </a:p>
      </dsp:txBody>
      <dsp:txXfrm>
        <a:off x="2753335" y="374837"/>
        <a:ext cx="2503032" cy="1501819"/>
      </dsp:txXfrm>
    </dsp:sp>
    <dsp:sp modelId="{3A3E5695-BAE8-42B1-B7EE-8361780709EA}">
      <dsp:nvSpPr>
        <dsp:cNvPr id="0" name=""/>
        <dsp:cNvSpPr/>
      </dsp:nvSpPr>
      <dsp:spPr>
        <a:xfrm>
          <a:off x="5506670" y="374837"/>
          <a:ext cx="2503032" cy="15018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1" kern="1200"/>
            <a:t>Problem Statement</a:t>
          </a:r>
          <a:endParaRPr lang="en-US" sz="2700" kern="1200"/>
        </a:p>
      </dsp:txBody>
      <dsp:txXfrm>
        <a:off x="5506670" y="374837"/>
        <a:ext cx="2503032" cy="1501819"/>
      </dsp:txXfrm>
    </dsp:sp>
    <dsp:sp modelId="{C4DA950B-2725-4436-898C-994FF7B064F1}">
      <dsp:nvSpPr>
        <dsp:cNvPr id="0" name=""/>
        <dsp:cNvSpPr/>
      </dsp:nvSpPr>
      <dsp:spPr>
        <a:xfrm>
          <a:off x="0" y="2126959"/>
          <a:ext cx="2503032" cy="15018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1" kern="1200" dirty="0"/>
            <a:t>Data pre-</a:t>
          </a:r>
          <a:r>
            <a:rPr lang="en-US" sz="2700" b="1" kern="1200" dirty="0" err="1"/>
            <a:t>pocessing</a:t>
          </a:r>
          <a:r>
            <a:rPr lang="en-US" sz="2700" b="1" kern="1200" dirty="0"/>
            <a:t> steps</a:t>
          </a:r>
          <a:endParaRPr lang="en-US" sz="2700" kern="1200" dirty="0"/>
        </a:p>
      </dsp:txBody>
      <dsp:txXfrm>
        <a:off x="0" y="2126959"/>
        <a:ext cx="2503032" cy="1501819"/>
      </dsp:txXfrm>
    </dsp:sp>
    <dsp:sp modelId="{00940095-598B-4CA3-B756-8D65E0DA0783}">
      <dsp:nvSpPr>
        <dsp:cNvPr id="0" name=""/>
        <dsp:cNvSpPr/>
      </dsp:nvSpPr>
      <dsp:spPr>
        <a:xfrm>
          <a:off x="2753335" y="2126959"/>
          <a:ext cx="2503032" cy="15018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1" kern="1200"/>
            <a:t>Model development</a:t>
          </a:r>
          <a:endParaRPr lang="en-US" sz="2700" kern="1200"/>
        </a:p>
      </dsp:txBody>
      <dsp:txXfrm>
        <a:off x="2753335" y="2126959"/>
        <a:ext cx="2503032" cy="1501819"/>
      </dsp:txXfrm>
    </dsp:sp>
    <dsp:sp modelId="{C500A07D-80F6-4660-99B2-36FB49782107}">
      <dsp:nvSpPr>
        <dsp:cNvPr id="0" name=""/>
        <dsp:cNvSpPr/>
      </dsp:nvSpPr>
      <dsp:spPr>
        <a:xfrm>
          <a:off x="5506670" y="2126959"/>
          <a:ext cx="2503032" cy="15018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1" kern="1200"/>
            <a:t>Conclusion</a:t>
          </a:r>
          <a:endParaRPr lang="en-US" sz="2700" kern="1200"/>
        </a:p>
      </dsp:txBody>
      <dsp:txXfrm>
        <a:off x="5506670" y="2126959"/>
        <a:ext cx="2503032" cy="15018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FCEF57-A711-4FE1-8FDD-D2FFB7E8A9C5}">
      <dsp:nvSpPr>
        <dsp:cNvPr id="0" name=""/>
        <dsp:cNvSpPr/>
      </dsp:nvSpPr>
      <dsp:spPr>
        <a:xfrm>
          <a:off x="0" y="0"/>
          <a:ext cx="5316583" cy="789750"/>
        </a:xfrm>
        <a:prstGeom prst="round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b="1" kern="1200" dirty="0"/>
            <a:t>DATA DESCRIPTION</a:t>
          </a:r>
          <a:endParaRPr lang="en-US" sz="3000" kern="1200" dirty="0"/>
        </a:p>
      </dsp:txBody>
      <dsp:txXfrm>
        <a:off x="38552" y="38552"/>
        <a:ext cx="5239479" cy="712646"/>
      </dsp:txXfrm>
    </dsp:sp>
    <dsp:sp modelId="{C67A2244-B7AF-45E5-BC8C-EF26D3CCEC64}">
      <dsp:nvSpPr>
        <dsp:cNvPr id="0" name=""/>
        <dsp:cNvSpPr/>
      </dsp:nvSpPr>
      <dsp:spPr>
        <a:xfrm>
          <a:off x="0" y="918340"/>
          <a:ext cx="5316583" cy="5589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802"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GB" sz="2300" kern="1200" dirty="0"/>
            <a:t>This dataset is originally from the National Institute of Diabetes and Digestive and Kidney Diseases and it was downloaded from Kaggle.</a:t>
          </a:r>
          <a:endParaRPr lang="en-US" sz="2300" kern="1200" dirty="0"/>
        </a:p>
        <a:p>
          <a:pPr marL="228600" lvl="1" indent="-228600" algn="l" defTabSz="1022350">
            <a:lnSpc>
              <a:spcPct val="90000"/>
            </a:lnSpc>
            <a:spcBef>
              <a:spcPct val="0"/>
            </a:spcBef>
            <a:spcAft>
              <a:spcPct val="20000"/>
            </a:spcAft>
            <a:buChar char="•"/>
          </a:pPr>
          <a:r>
            <a:rPr lang="en-GB" sz="2300" kern="1200" dirty="0"/>
            <a:t>It consists of 768 instances and 8 attributes. Out of the 768 instances, 268 are diabetic and 500 are non-diabetic and are described as 1 and 0 respectively in the target attribute (Outcome).</a:t>
          </a:r>
          <a:endParaRPr lang="en-US" sz="2300" kern="1200" dirty="0"/>
        </a:p>
        <a:p>
          <a:pPr marL="228600" lvl="1" indent="-228600" algn="l" defTabSz="1022350">
            <a:lnSpc>
              <a:spcPct val="90000"/>
            </a:lnSpc>
            <a:spcBef>
              <a:spcPct val="0"/>
            </a:spcBef>
            <a:spcAft>
              <a:spcPct val="20000"/>
            </a:spcAft>
            <a:buChar char="•"/>
          </a:pPr>
          <a:r>
            <a:rPr lang="en-GB" sz="2300" kern="1200" dirty="0"/>
            <a:t>In this database, all patients are females of the Pima Indian </a:t>
          </a:r>
          <a:r>
            <a:rPr lang="en-GB" sz="2300" kern="1200" dirty="0" err="1"/>
            <a:t>heriatge</a:t>
          </a:r>
          <a:r>
            <a:rPr lang="en-GB" sz="2300" kern="1200" dirty="0"/>
            <a:t> and are of age at least 21 years. Attributes in the database are either integers or real numbers.</a:t>
          </a:r>
          <a:endParaRPr lang="en-US" sz="2300" kern="1200" dirty="0"/>
        </a:p>
      </dsp:txBody>
      <dsp:txXfrm>
        <a:off x="0" y="918340"/>
        <a:ext cx="5316583" cy="5589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FCEF57-A711-4FE1-8FDD-D2FFB7E8A9C5}">
      <dsp:nvSpPr>
        <dsp:cNvPr id="0" name=""/>
        <dsp:cNvSpPr/>
      </dsp:nvSpPr>
      <dsp:spPr>
        <a:xfrm>
          <a:off x="0" y="39537"/>
          <a:ext cx="5316583" cy="789750"/>
        </a:xfrm>
        <a:prstGeom prst="round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b="1" kern="1200" dirty="0"/>
            <a:t>DATA ATTRIBUTES</a:t>
          </a:r>
          <a:endParaRPr lang="en-US" sz="3000" kern="1200" dirty="0"/>
        </a:p>
      </dsp:txBody>
      <dsp:txXfrm>
        <a:off x="38552" y="78089"/>
        <a:ext cx="5239479" cy="712646"/>
      </dsp:txXfrm>
    </dsp:sp>
    <dsp:sp modelId="{C67A2244-B7AF-45E5-BC8C-EF26D3CCEC64}">
      <dsp:nvSpPr>
        <dsp:cNvPr id="0" name=""/>
        <dsp:cNvSpPr/>
      </dsp:nvSpPr>
      <dsp:spPr>
        <a:xfrm>
          <a:off x="0" y="983655"/>
          <a:ext cx="5316583" cy="5589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802"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GB" sz="2100" b="1" kern="1200" dirty="0"/>
            <a:t>Pregnancies: </a:t>
          </a:r>
          <a:r>
            <a:rPr lang="en-GB" sz="2100" kern="1200" dirty="0"/>
            <a:t>The number of times the person was pregnant</a:t>
          </a:r>
          <a:endParaRPr lang="en-US" sz="2100" kern="1200" dirty="0"/>
        </a:p>
        <a:p>
          <a:pPr marL="228600" lvl="1" indent="-228600" algn="l" defTabSz="933450">
            <a:lnSpc>
              <a:spcPct val="90000"/>
            </a:lnSpc>
            <a:spcBef>
              <a:spcPct val="0"/>
            </a:spcBef>
            <a:spcAft>
              <a:spcPct val="20000"/>
            </a:spcAft>
            <a:buChar char="•"/>
          </a:pPr>
          <a:r>
            <a:rPr lang="en-GB" sz="2100" b="1" kern="1200"/>
            <a:t>Glucose: </a:t>
          </a:r>
          <a:r>
            <a:rPr lang="en-GB" sz="2100" kern="1200"/>
            <a:t>Plasma glucose concentration</a:t>
          </a:r>
          <a:endParaRPr lang="en-GB" sz="2100" kern="1200" dirty="0"/>
        </a:p>
        <a:p>
          <a:pPr marL="228600" lvl="1" indent="-228600" algn="l" defTabSz="933450">
            <a:lnSpc>
              <a:spcPct val="90000"/>
            </a:lnSpc>
            <a:spcBef>
              <a:spcPct val="0"/>
            </a:spcBef>
            <a:spcAft>
              <a:spcPct val="20000"/>
            </a:spcAft>
            <a:buChar char="•"/>
          </a:pPr>
          <a:r>
            <a:rPr lang="en-GB" sz="2100" b="1" kern="1200" dirty="0"/>
            <a:t>Blood Pressure: </a:t>
          </a:r>
          <a:r>
            <a:rPr lang="en-GB" sz="2100" kern="1200" dirty="0"/>
            <a:t>Diastolic blood pressure (mm Hg)</a:t>
          </a:r>
        </a:p>
        <a:p>
          <a:pPr marL="228600" lvl="1" indent="-228600" algn="l" defTabSz="933450">
            <a:lnSpc>
              <a:spcPct val="90000"/>
            </a:lnSpc>
            <a:spcBef>
              <a:spcPct val="0"/>
            </a:spcBef>
            <a:spcAft>
              <a:spcPct val="20000"/>
            </a:spcAft>
            <a:buChar char="•"/>
          </a:pPr>
          <a:r>
            <a:rPr lang="en-GB" sz="2100" b="1" kern="1200"/>
            <a:t>SkinThickness: </a:t>
          </a:r>
          <a:r>
            <a:rPr lang="en-GB" sz="2100" kern="1200"/>
            <a:t>Triceps skin fold thickness (mm)</a:t>
          </a:r>
          <a:endParaRPr lang="en-GB" sz="2100" kern="1200" dirty="0"/>
        </a:p>
        <a:p>
          <a:pPr marL="228600" lvl="1" indent="-228600" algn="l" defTabSz="933450">
            <a:lnSpc>
              <a:spcPct val="90000"/>
            </a:lnSpc>
            <a:spcBef>
              <a:spcPct val="0"/>
            </a:spcBef>
            <a:spcAft>
              <a:spcPct val="20000"/>
            </a:spcAft>
            <a:buChar char="•"/>
          </a:pPr>
          <a:r>
            <a:rPr lang="en-GB" sz="2100" b="1" kern="1200"/>
            <a:t>Insulin: </a:t>
          </a:r>
          <a:r>
            <a:rPr lang="en-GB" sz="2100" kern="1200"/>
            <a:t>2-Hour serum insulin (mu U/ml)</a:t>
          </a:r>
          <a:endParaRPr lang="en-GB" sz="2100" kern="1200" dirty="0"/>
        </a:p>
        <a:p>
          <a:pPr marL="228600" lvl="1" indent="-228600" algn="l" defTabSz="933450">
            <a:lnSpc>
              <a:spcPct val="90000"/>
            </a:lnSpc>
            <a:spcBef>
              <a:spcPct val="0"/>
            </a:spcBef>
            <a:spcAft>
              <a:spcPct val="20000"/>
            </a:spcAft>
            <a:buChar char="•"/>
          </a:pPr>
          <a:r>
            <a:rPr lang="en-GB" sz="2100" b="1" kern="1200"/>
            <a:t>BMI: </a:t>
          </a:r>
          <a:r>
            <a:rPr lang="en-GB" sz="2100" kern="1200"/>
            <a:t>Body mass index (weight in kg/(height in m)²)</a:t>
          </a:r>
          <a:endParaRPr lang="en-GB" sz="2100" kern="1200" dirty="0"/>
        </a:p>
        <a:p>
          <a:pPr marL="228600" lvl="1" indent="-228600" algn="l" defTabSz="933450">
            <a:lnSpc>
              <a:spcPct val="90000"/>
            </a:lnSpc>
            <a:spcBef>
              <a:spcPct val="0"/>
            </a:spcBef>
            <a:spcAft>
              <a:spcPct val="20000"/>
            </a:spcAft>
            <a:buChar char="•"/>
          </a:pPr>
          <a:r>
            <a:rPr lang="en-GB" sz="2100" b="1" kern="1200"/>
            <a:t>DiabetesPedigreeFunction: </a:t>
          </a:r>
          <a:r>
            <a:rPr lang="en-GB" sz="2100" kern="1200"/>
            <a:t>Diabetes pedigree function</a:t>
          </a:r>
          <a:endParaRPr lang="en-GB" sz="2100" kern="1200" dirty="0"/>
        </a:p>
        <a:p>
          <a:pPr marL="228600" lvl="1" indent="-228600" algn="l" defTabSz="933450">
            <a:lnSpc>
              <a:spcPct val="90000"/>
            </a:lnSpc>
            <a:spcBef>
              <a:spcPct val="0"/>
            </a:spcBef>
            <a:spcAft>
              <a:spcPct val="20000"/>
            </a:spcAft>
            <a:buChar char="•"/>
          </a:pPr>
          <a:r>
            <a:rPr lang="en-GB" sz="2100" b="1" kern="1200"/>
            <a:t>Age: </a:t>
          </a:r>
          <a:r>
            <a:rPr lang="en-GB" sz="2100" kern="1200"/>
            <a:t>Age (years)</a:t>
          </a:r>
          <a:endParaRPr lang="en-GB" sz="2100" kern="1200" dirty="0"/>
        </a:p>
        <a:p>
          <a:pPr marL="228600" lvl="1" indent="-228600" algn="l" defTabSz="933450">
            <a:lnSpc>
              <a:spcPct val="90000"/>
            </a:lnSpc>
            <a:spcBef>
              <a:spcPct val="0"/>
            </a:spcBef>
            <a:spcAft>
              <a:spcPct val="20000"/>
            </a:spcAft>
            <a:buChar char="•"/>
          </a:pPr>
          <a:r>
            <a:rPr lang="en-GB" sz="2100" b="1" kern="1200" dirty="0"/>
            <a:t>Class variable: </a:t>
          </a:r>
          <a:r>
            <a:rPr lang="en-GB" sz="2100" kern="1200" dirty="0"/>
            <a:t>(0-no diabetes, 1-has diabetes</a:t>
          </a:r>
        </a:p>
      </dsp:txBody>
      <dsp:txXfrm>
        <a:off x="0" y="983655"/>
        <a:ext cx="5316583" cy="55890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4/8/2021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F5ED54-37BF-4A37-8AE3-4DA4C6C19671}" type="datetimeFigureOut">
              <a:rPr lang="zh-CN" altLang="en-US" smtClean="0"/>
              <a:t>2021/4/8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CEA792-08B3-4A15-9729-343F8E6FD0C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8bc00f6a12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8bc00f6a12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8bc00f6a12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8bc00f6a12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3179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D604205-67A0-46A8-ACF0-7354F2BB1D1C}" type="datetimeFigureOut">
              <a:rPr lang="zh-CN" altLang="en-US" smtClean="0"/>
              <a:t>2021/4/8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D604205-67A0-46A8-ACF0-7354F2BB1D1C}" type="datetimeFigureOut">
              <a:rPr lang="zh-CN" altLang="en-US" smtClean="0"/>
              <a:t>2021/4/8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D604205-67A0-46A8-ACF0-7354F2BB1D1C}" type="datetimeFigureOut">
              <a:rPr lang="zh-CN" altLang="en-US" smtClean="0"/>
              <a:t>2021/4/8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D604205-67A0-46A8-ACF0-7354F2BB1D1C}" type="datetimeFigureOut">
              <a:rPr lang="zh-CN" altLang="en-US" smtClean="0"/>
              <a:t>2021/4/8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D604205-67A0-46A8-ACF0-7354F2BB1D1C}" type="datetimeFigureOut">
              <a:rPr lang="zh-CN" altLang="en-US" smtClean="0"/>
              <a:t>2021/4/8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D604205-67A0-46A8-ACF0-7354F2BB1D1C}" type="datetimeFigureOut">
              <a:rPr lang="zh-CN" altLang="en-US" smtClean="0"/>
              <a:t>2021/4/8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44C97-CFD8-4B1A-9809-75060EC224F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D604205-67A0-46A8-ACF0-7354F2BB1D1C}" type="datetimeFigureOut">
              <a:rPr lang="zh-CN" altLang="en-US" smtClean="0"/>
              <a:t>2021/4/8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E644C97-CFD8-4B1A-9809-75060EC224F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D604205-67A0-46A8-ACF0-7354F2BB1D1C}" type="datetimeFigureOut">
              <a:rPr lang="zh-CN" altLang="en-US" smtClean="0"/>
              <a:t>2021/4/8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644C97-CFD8-4B1A-9809-75060EC224F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D604205-67A0-46A8-ACF0-7354F2BB1D1C}" type="datetimeFigureOut">
              <a:rPr lang="zh-CN" altLang="en-US" smtClean="0"/>
              <a:t>2021/4/8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644C97-CFD8-4B1A-9809-75060EC224F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D604205-67A0-46A8-ACF0-7354F2BB1D1C}" type="datetimeFigureOut">
              <a:rPr lang="zh-CN" altLang="en-US" smtClean="0"/>
              <a:t>2021/4/8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44C97-CFD8-4B1A-9809-75060EC224F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D604205-67A0-46A8-ACF0-7354F2BB1D1C}" type="datetimeFigureOut">
              <a:rPr lang="zh-CN" altLang="en-US" smtClean="0"/>
              <a:t>2021/4/8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44C97-CFD8-4B1A-9809-75060EC224F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604205-67A0-46A8-ACF0-7354F2BB1D1C}" type="datetimeFigureOut">
              <a:rPr lang="zh-CN" altLang="en-US" smtClean="0"/>
              <a:t>2021/4/8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644C97-CFD8-4B1A-9809-75060EC224F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 name="Rectangle 9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34B9A01-891C-4A69-9BEB-70621F0F6033}"/>
              </a:ext>
            </a:extLst>
          </p:cNvPr>
          <p:cNvSpPr txBox="1"/>
          <p:nvPr/>
        </p:nvSpPr>
        <p:spPr>
          <a:xfrm>
            <a:off x="546351" y="280374"/>
            <a:ext cx="11139854" cy="1272552"/>
          </a:xfrm>
          <a:prstGeom prst="rect">
            <a:avLst/>
          </a:prstGeom>
        </p:spPr>
        <p:txBody>
          <a:bodyPr vert="horz" lIns="91440" tIns="45720" rIns="91440" bIns="45720" rtlCol="0" anchor="b">
            <a:noAutofit/>
          </a:bodyPr>
          <a:lstStyle/>
          <a:p>
            <a:pPr algn="ctr">
              <a:lnSpc>
                <a:spcPct val="90000"/>
              </a:lnSpc>
              <a:spcBef>
                <a:spcPct val="0"/>
              </a:spcBef>
              <a:spcAft>
                <a:spcPts val="600"/>
              </a:spcAft>
            </a:pPr>
            <a:r>
              <a:rPr lang="en-US" sz="3600" dirty="0">
                <a:solidFill>
                  <a:srgbClr val="FFFFFF"/>
                </a:solidFill>
                <a:ea typeface="+mj-ea"/>
                <a:cs typeface="+mj-cs"/>
              </a:rPr>
              <a:t>DIABETES PREDICTION</a:t>
            </a:r>
          </a:p>
          <a:p>
            <a:pPr algn="ctr">
              <a:lnSpc>
                <a:spcPct val="90000"/>
              </a:lnSpc>
              <a:spcBef>
                <a:spcPct val="0"/>
              </a:spcBef>
              <a:spcAft>
                <a:spcPts val="600"/>
              </a:spcAft>
            </a:pPr>
            <a:r>
              <a:rPr lang="en-US" sz="3600" dirty="0">
                <a:solidFill>
                  <a:srgbClr val="FFFFFF"/>
                </a:solidFill>
                <a:ea typeface="+mj-ea"/>
                <a:cs typeface="+mj-cs"/>
              </a:rPr>
              <a:t>GROUP 8</a:t>
            </a:r>
          </a:p>
        </p:txBody>
      </p:sp>
      <p:cxnSp>
        <p:nvCxnSpPr>
          <p:cNvPr id="101" name="Straight Connector 10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97F9E2E-E80E-4DD8-99F7-8BA6103BCB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567" y="2604724"/>
            <a:ext cx="5455917" cy="3641824"/>
          </a:xfrm>
          <a:prstGeom prst="rect">
            <a:avLst/>
          </a:prstGeom>
        </p:spPr>
      </p:pic>
      <p:cxnSp>
        <p:nvCxnSpPr>
          <p:cNvPr id="103" name="Straight Connector 10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20" name="Picture 19" descr="diabetes 3">
            <a:extLst>
              <a:ext uri="{FF2B5EF4-FFF2-40B4-BE49-F238E27FC236}">
                <a16:creationId xmlns:a16="http://schemas.microsoft.com/office/drawing/2014/main" id="{4251594E-7855-4FF0-AA9B-544607673781}"/>
              </a:ext>
            </a:extLst>
          </p:cNvPr>
          <p:cNvPicPr>
            <a:picLocks noChangeAspect="1"/>
          </p:cNvPicPr>
          <p:nvPr/>
        </p:nvPicPr>
        <p:blipFill>
          <a:blip r:embed="rId3"/>
          <a:stretch>
            <a:fillRect/>
          </a:stretch>
        </p:blipFill>
        <p:spPr>
          <a:xfrm>
            <a:off x="6445073" y="2604724"/>
            <a:ext cx="5455917" cy="3641824"/>
          </a:xfrm>
          <a:prstGeom prst="rect">
            <a:avLst/>
          </a:prstGeom>
        </p:spPr>
      </p:pic>
    </p:spTree>
    <p:extLst>
      <p:ext uri="{BB962C8B-B14F-4D97-AF65-F5344CB8AC3E}">
        <p14:creationId xmlns:p14="http://schemas.microsoft.com/office/powerpoint/2010/main" val="3252377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34B9A01-891C-4A69-9BEB-70621F0F6033}"/>
              </a:ext>
            </a:extLst>
          </p:cNvPr>
          <p:cNvSpPr txBox="1"/>
          <p:nvPr/>
        </p:nvSpPr>
        <p:spPr>
          <a:xfrm>
            <a:off x="526073" y="489439"/>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dirty="0">
                <a:solidFill>
                  <a:schemeClr val="bg1"/>
                </a:solidFill>
                <a:latin typeface="+mj-lt"/>
                <a:ea typeface="+mj-ea"/>
                <a:cs typeface="+mj-cs"/>
              </a:rPr>
              <a:t>2</a:t>
            </a:r>
            <a:r>
              <a:rPr lang="en-US" sz="5400" kern="1200" dirty="0">
                <a:solidFill>
                  <a:schemeClr val="bg1"/>
                </a:solidFill>
                <a:latin typeface="+mj-lt"/>
                <a:ea typeface="+mj-ea"/>
                <a:cs typeface="+mj-cs"/>
              </a:rPr>
              <a:t>. Loading the Data</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picture containing text, screenshot, computer&#10;&#10;Description automatically generated">
            <a:extLst>
              <a:ext uri="{FF2B5EF4-FFF2-40B4-BE49-F238E27FC236}">
                <a16:creationId xmlns:a16="http://schemas.microsoft.com/office/drawing/2014/main" id="{42C23203-858A-4619-AB25-875D8F8D4EBA}"/>
              </a:ext>
            </a:extLst>
          </p:cNvPr>
          <p:cNvPicPr/>
          <p:nvPr/>
        </p:nvPicPr>
        <p:blipFill rotWithShape="1">
          <a:blip r:embed="rId2">
            <a:extLst>
              <a:ext uri="{28A0092B-C50C-407E-A947-70E740481C1C}">
                <a14:useLocalDpi xmlns:a14="http://schemas.microsoft.com/office/drawing/2010/main" val="0"/>
              </a:ext>
            </a:extLst>
          </a:blip>
          <a:srcRect l="9472" t="24828" r="17905" b="38226"/>
          <a:stretch/>
        </p:blipFill>
        <p:spPr bwMode="auto">
          <a:xfrm>
            <a:off x="320040" y="2781370"/>
            <a:ext cx="11496821" cy="3289979"/>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311103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34B9A01-891C-4A69-9BEB-70621F0F6033}"/>
              </a:ext>
            </a:extLst>
          </p:cNvPr>
          <p:cNvSpPr txBox="1"/>
          <p:nvPr/>
        </p:nvSpPr>
        <p:spPr>
          <a:xfrm>
            <a:off x="526073" y="489439"/>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kern="1200" dirty="0">
                <a:solidFill>
                  <a:schemeClr val="bg1"/>
                </a:solidFill>
                <a:latin typeface="+mj-lt"/>
                <a:ea typeface="+mj-ea"/>
                <a:cs typeface="+mj-cs"/>
              </a:rPr>
              <a:t>3. Describing the Data</a:t>
            </a:r>
          </a:p>
        </p:txBody>
      </p:sp>
      <p:cxnSp>
        <p:nvCxnSpPr>
          <p:cNvPr id="26" name="Straight Connector 25">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Picture 8" descr="A picture containing text, screenshot, computer, indoor&#10;&#10;Description automatically generated">
            <a:extLst>
              <a:ext uri="{FF2B5EF4-FFF2-40B4-BE49-F238E27FC236}">
                <a16:creationId xmlns:a16="http://schemas.microsoft.com/office/drawing/2014/main" id="{D3482245-488C-46BE-BD5F-1387B4BCD41C}"/>
              </a:ext>
            </a:extLst>
          </p:cNvPr>
          <p:cNvPicPr/>
          <p:nvPr/>
        </p:nvPicPr>
        <p:blipFill rotWithShape="1">
          <a:blip r:embed="rId2">
            <a:extLst>
              <a:ext uri="{28A0092B-C50C-407E-A947-70E740481C1C}">
                <a14:useLocalDpi xmlns:a14="http://schemas.microsoft.com/office/drawing/2010/main" val="0"/>
              </a:ext>
            </a:extLst>
          </a:blip>
          <a:srcRect l="10259" t="42055" r="23043" b="14612"/>
          <a:stretch/>
        </p:blipFill>
        <p:spPr bwMode="auto">
          <a:xfrm>
            <a:off x="598984" y="2427541"/>
            <a:ext cx="10938932" cy="3997637"/>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3629724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34B9A01-891C-4A69-9BEB-70621F0F6033}"/>
              </a:ext>
            </a:extLst>
          </p:cNvPr>
          <p:cNvSpPr txBox="1"/>
          <p:nvPr/>
        </p:nvSpPr>
        <p:spPr>
          <a:xfrm>
            <a:off x="546351" y="433545"/>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dirty="0">
                <a:solidFill>
                  <a:srgbClr val="FFFFFF"/>
                </a:solidFill>
                <a:latin typeface="+mj-lt"/>
                <a:ea typeface="+mj-ea"/>
                <a:cs typeface="+mj-cs"/>
              </a:rPr>
              <a:t>4. Missing value imputation</a:t>
            </a:r>
          </a:p>
        </p:txBody>
      </p:sp>
      <p:cxnSp>
        <p:nvCxnSpPr>
          <p:cNvPr id="46" name="Straight Connector 4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84BD00C-5427-4AF6-A356-BB0CD59EFE27}"/>
              </a:ext>
            </a:extLst>
          </p:cNvPr>
          <p:cNvPicPr/>
          <p:nvPr/>
        </p:nvPicPr>
        <p:blipFill rotWithShape="1">
          <a:blip r:embed="rId2">
            <a:extLst>
              <a:ext uri="{28A0092B-C50C-407E-A947-70E740481C1C}">
                <a14:useLocalDpi xmlns:a14="http://schemas.microsoft.com/office/drawing/2010/main" val="0"/>
              </a:ext>
            </a:extLst>
          </a:blip>
          <a:srcRect l="7977" t="35975" r="6954" b="22730"/>
          <a:stretch/>
        </p:blipFill>
        <p:spPr bwMode="auto">
          <a:xfrm>
            <a:off x="331567" y="2481943"/>
            <a:ext cx="5455917" cy="4095682"/>
          </a:xfrm>
          <a:prstGeom prst="rect">
            <a:avLst/>
          </a:prstGeom>
          <a:extLst>
            <a:ext uri="{53640926-AAD7-44D8-BBD7-CCE9431645EC}">
              <a14:shadowObscured xmlns:a14="http://schemas.microsoft.com/office/drawing/2010/main"/>
            </a:ext>
          </a:extLst>
        </p:spPr>
      </p:pic>
      <p:cxnSp>
        <p:nvCxnSpPr>
          <p:cNvPr id="48" name="Straight Connector 47">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3" name="Picture 12" descr="Graphical user interface&#10;&#10;Description automatically generated">
            <a:extLst>
              <a:ext uri="{FF2B5EF4-FFF2-40B4-BE49-F238E27FC236}">
                <a16:creationId xmlns:a16="http://schemas.microsoft.com/office/drawing/2014/main" id="{437A3C5C-573C-4D5F-8A89-23C824D22678}"/>
              </a:ext>
            </a:extLst>
          </p:cNvPr>
          <p:cNvPicPr/>
          <p:nvPr/>
        </p:nvPicPr>
        <p:blipFill rotWithShape="1">
          <a:blip r:embed="rId3">
            <a:extLst>
              <a:ext uri="{28A0092B-C50C-407E-A947-70E740481C1C}">
                <a14:useLocalDpi xmlns:a14="http://schemas.microsoft.com/office/drawing/2010/main" val="0"/>
              </a:ext>
            </a:extLst>
          </a:blip>
          <a:srcRect l="14103" t="27615" r="13382" b="23481"/>
          <a:stretch/>
        </p:blipFill>
        <p:spPr bwMode="auto">
          <a:xfrm>
            <a:off x="6445073" y="2481944"/>
            <a:ext cx="5455917" cy="4095682"/>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3831813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34B9A01-891C-4A69-9BEB-70621F0F6033}"/>
              </a:ext>
            </a:extLst>
          </p:cNvPr>
          <p:cNvSpPr txBox="1"/>
          <p:nvPr/>
        </p:nvSpPr>
        <p:spPr>
          <a:xfrm>
            <a:off x="526073" y="489439"/>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dirty="0">
                <a:solidFill>
                  <a:schemeClr val="bg1"/>
                </a:solidFill>
                <a:latin typeface="+mj-lt"/>
                <a:ea typeface="+mj-ea"/>
                <a:cs typeface="+mj-cs"/>
              </a:rPr>
              <a:t>5</a:t>
            </a:r>
            <a:r>
              <a:rPr lang="en-US" sz="5400" kern="1200" dirty="0">
                <a:solidFill>
                  <a:schemeClr val="bg1"/>
                </a:solidFill>
                <a:latin typeface="+mj-lt"/>
                <a:ea typeface="+mj-ea"/>
                <a:cs typeface="+mj-cs"/>
              </a:rPr>
              <a:t>. Scaling the data</a:t>
            </a:r>
          </a:p>
        </p:txBody>
      </p:sp>
      <p:cxnSp>
        <p:nvCxnSpPr>
          <p:cNvPr id="37" name="Straight Connector 36">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Graphical user interface, text, application, email&#10;&#10;Description automatically generated">
            <a:extLst>
              <a:ext uri="{FF2B5EF4-FFF2-40B4-BE49-F238E27FC236}">
                <a16:creationId xmlns:a16="http://schemas.microsoft.com/office/drawing/2014/main" id="{DFA991D9-CDD8-4C79-B6FA-20C1896A465B}"/>
              </a:ext>
            </a:extLst>
          </p:cNvPr>
          <p:cNvPicPr/>
          <p:nvPr/>
        </p:nvPicPr>
        <p:blipFill rotWithShape="1">
          <a:blip r:embed="rId2">
            <a:extLst>
              <a:ext uri="{28A0092B-C50C-407E-A947-70E740481C1C}">
                <a14:useLocalDpi xmlns:a14="http://schemas.microsoft.com/office/drawing/2010/main" val="0"/>
              </a:ext>
            </a:extLst>
          </a:blip>
          <a:srcRect l="12108" t="28374" r="13377" b="15889"/>
          <a:stretch/>
        </p:blipFill>
        <p:spPr bwMode="auto">
          <a:xfrm>
            <a:off x="1317822" y="2427541"/>
            <a:ext cx="9501257" cy="3997637"/>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3559685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41" name="Google Shape;161;p21">
            <a:extLst>
              <a:ext uri="{FF2B5EF4-FFF2-40B4-BE49-F238E27FC236}">
                <a16:creationId xmlns:a16="http://schemas.microsoft.com/office/drawing/2014/main" id="{A01D695F-FAA1-49C1-BF95-551E11490839}"/>
              </a:ext>
            </a:extLst>
          </p:cNvPr>
          <p:cNvSpPr txBox="1">
            <a:spLocks noGrp="1"/>
          </p:cNvSpPr>
          <p:nvPr/>
        </p:nvSpPr>
        <p:spPr>
          <a:xfrm>
            <a:off x="841248" y="475488"/>
            <a:ext cx="10515600" cy="1197864"/>
          </a:xfrm>
          <a:prstGeom prst="rect">
            <a:avLst/>
          </a:prstGeom>
        </p:spPr>
        <p:txBody>
          <a:bodyPr spcFirstLastPara="1" vert="horz" lIns="91440" tIns="45720" rIns="91440" bIns="45720" rtlCol="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pPr marL="0" lvl="0" indent="0">
              <a:lnSpc>
                <a:spcPct val="90000"/>
              </a:lnSpc>
              <a:spcBef>
                <a:spcPct val="0"/>
              </a:spcBef>
              <a:spcAft>
                <a:spcPts val="600"/>
              </a:spcAft>
            </a:pPr>
            <a:r>
              <a:rPr lang="en-US" sz="4400" kern="1200" dirty="0">
                <a:solidFill>
                  <a:schemeClr val="tx1"/>
                </a:solidFill>
                <a:latin typeface="+mj-lt"/>
                <a:ea typeface="+mj-ea"/>
                <a:cs typeface="+mj-cs"/>
              </a:rPr>
              <a:t>EXPLORATORY DATA ANALYSIS (EDA)</a:t>
            </a:r>
          </a:p>
        </p:txBody>
      </p:sp>
      <p:cxnSp>
        <p:nvCxnSpPr>
          <p:cNvPr id="1029" name="Straight Connector 72">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585216"/>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42" name="Google Shape;162;p21">
            <a:extLst>
              <a:ext uri="{FF2B5EF4-FFF2-40B4-BE49-F238E27FC236}">
                <a16:creationId xmlns:a16="http://schemas.microsoft.com/office/drawing/2014/main" id="{4313DF9C-EB34-4F99-B833-703EB104D2FB}"/>
              </a:ext>
            </a:extLst>
          </p:cNvPr>
          <p:cNvSpPr txBox="1">
            <a:spLocks noGrp="1"/>
          </p:cNvSpPr>
          <p:nvPr/>
        </p:nvSpPr>
        <p:spPr>
          <a:xfrm>
            <a:off x="475488" y="1992086"/>
            <a:ext cx="10866120" cy="4280698"/>
          </a:xfrm>
          <a:prstGeom prst="rect">
            <a:avLst/>
          </a:prstGeom>
        </p:spPr>
        <p:txBody>
          <a:bodyPr spcFirstLastPara="1" vert="horz" lIns="91440" tIns="45720" rIns="91440" bIns="45720" rtlCol="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a:lnSpc>
                <a:spcPct val="150000"/>
              </a:lnSpc>
              <a:spcAft>
                <a:spcPts val="800"/>
              </a:spcAft>
            </a:pPr>
            <a:r>
              <a:rPr lang="en-GB" sz="2400" dirty="0">
                <a:solidFill>
                  <a:schemeClr val="tx1"/>
                </a:solidFill>
                <a:effectLst/>
                <a:latin typeface="+mj-lt"/>
                <a:ea typeface="Calibri" panose="020F0502020204030204" pitchFamily="34" charset="0"/>
                <a:cs typeface="Times New Roman" panose="02020603050405020304" pitchFamily="18" charset="0"/>
              </a:rPr>
              <a:t>Exploratory Data Analysis refers to the process of performing initial investigations on data to discover patterns, to spot anomalies, to test hypothesis and to check assumptions with the help of summary statistics and graphical representations. </a:t>
            </a:r>
          </a:p>
          <a:p>
            <a:pPr>
              <a:lnSpc>
                <a:spcPct val="150000"/>
              </a:lnSpc>
              <a:spcAft>
                <a:spcPts val="800"/>
              </a:spcAft>
            </a:pPr>
            <a:r>
              <a:rPr lang="en-GB" sz="2400" dirty="0">
                <a:solidFill>
                  <a:schemeClr val="tx1"/>
                </a:solidFill>
                <a:effectLst/>
                <a:latin typeface="+mj-lt"/>
                <a:ea typeface="Calibri" panose="020F0502020204030204" pitchFamily="34" charset="0"/>
                <a:cs typeface="Times New Roman" panose="02020603050405020304" pitchFamily="18" charset="0"/>
              </a:rPr>
              <a:t>It is a good practice to understand the data first and try to gather insights from it. EDA is all about making sense of data in hand, before building the model. EDA was carried out using three visualization tools.</a:t>
            </a:r>
          </a:p>
          <a:p>
            <a:endParaRPr lang="en-GB" sz="2400" dirty="0">
              <a:solidFill>
                <a:schemeClr val="tx1"/>
              </a:solidFill>
              <a:latin typeface="+mj-lt"/>
            </a:endParaRPr>
          </a:p>
          <a:p>
            <a:pPr marL="0" indent="0">
              <a:buNone/>
            </a:pPr>
            <a:endParaRPr lang="en-GB" sz="2400" dirty="0">
              <a:solidFill>
                <a:schemeClr val="tx1"/>
              </a:solidFill>
            </a:endParaRPr>
          </a:p>
        </p:txBody>
      </p:sp>
    </p:spTree>
    <p:extLst>
      <p:ext uri="{BB962C8B-B14F-4D97-AF65-F5344CB8AC3E}">
        <p14:creationId xmlns:p14="http://schemas.microsoft.com/office/powerpoint/2010/main" val="351153539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4" name="Straight Connector 43">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34B9A01-891C-4A69-9BEB-70621F0F6033}"/>
              </a:ext>
            </a:extLst>
          </p:cNvPr>
          <p:cNvSpPr txBox="1"/>
          <p:nvPr/>
        </p:nvSpPr>
        <p:spPr>
          <a:xfrm>
            <a:off x="526073" y="489439"/>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kern="1200" dirty="0">
                <a:solidFill>
                  <a:schemeClr val="bg1"/>
                </a:solidFill>
                <a:latin typeface="+mj-lt"/>
                <a:ea typeface="+mj-ea"/>
                <a:cs typeface="+mj-cs"/>
              </a:rPr>
              <a:t>Bar Chart</a:t>
            </a:r>
          </a:p>
        </p:txBody>
      </p:sp>
      <p:cxnSp>
        <p:nvCxnSpPr>
          <p:cNvPr id="48" name="Straight Connector 47">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C2EA24B8-5648-4CD2-8F52-14EC9548E414}"/>
              </a:ext>
            </a:extLst>
          </p:cNvPr>
          <p:cNvPicPr/>
          <p:nvPr/>
        </p:nvPicPr>
        <p:blipFill rotWithShape="1">
          <a:blip r:embed="rId2">
            <a:extLst>
              <a:ext uri="{28A0092B-C50C-407E-A947-70E740481C1C}">
                <a14:useLocalDpi xmlns:a14="http://schemas.microsoft.com/office/drawing/2010/main" val="0"/>
              </a:ext>
            </a:extLst>
          </a:blip>
          <a:srcRect l="17522" t="25081" r="15667" b="16392"/>
          <a:stretch/>
        </p:blipFill>
        <p:spPr bwMode="auto">
          <a:xfrm>
            <a:off x="2012032" y="2427541"/>
            <a:ext cx="8112837" cy="3997637"/>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235661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34B9A01-891C-4A69-9BEB-70621F0F6033}"/>
              </a:ext>
            </a:extLst>
          </p:cNvPr>
          <p:cNvSpPr txBox="1"/>
          <p:nvPr/>
        </p:nvSpPr>
        <p:spPr>
          <a:xfrm>
            <a:off x="526073" y="489439"/>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kern="1200" dirty="0">
                <a:solidFill>
                  <a:schemeClr val="bg1"/>
                </a:solidFill>
                <a:latin typeface="+mj-lt"/>
                <a:ea typeface="+mj-ea"/>
                <a:cs typeface="+mj-cs"/>
              </a:rPr>
              <a:t>Pie Chart</a:t>
            </a:r>
          </a:p>
        </p:txBody>
      </p:sp>
      <p:cxnSp>
        <p:nvCxnSpPr>
          <p:cNvPr id="59" name="Straight Connector 58">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4" name="Picture 13" descr="Chart, pie chart&#10;&#10;Description automatically generated">
            <a:extLst>
              <a:ext uri="{FF2B5EF4-FFF2-40B4-BE49-F238E27FC236}">
                <a16:creationId xmlns:a16="http://schemas.microsoft.com/office/drawing/2014/main" id="{FD44D749-A4A7-4328-9C53-E131FE2FA87C}"/>
              </a:ext>
            </a:extLst>
          </p:cNvPr>
          <p:cNvPicPr/>
          <p:nvPr/>
        </p:nvPicPr>
        <p:blipFill rotWithShape="1">
          <a:blip r:embed="rId2">
            <a:extLst>
              <a:ext uri="{28A0092B-C50C-407E-A947-70E740481C1C}">
                <a14:useLocalDpi xmlns:a14="http://schemas.microsoft.com/office/drawing/2010/main" val="0"/>
              </a:ext>
            </a:extLst>
          </a:blip>
          <a:srcRect l="15527" t="34202" r="15509" b="13334"/>
          <a:stretch/>
        </p:blipFill>
        <p:spPr bwMode="auto">
          <a:xfrm>
            <a:off x="1397429" y="2427541"/>
            <a:ext cx="9342043" cy="3997637"/>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1385695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34B9A01-891C-4A69-9BEB-70621F0F6033}"/>
              </a:ext>
            </a:extLst>
          </p:cNvPr>
          <p:cNvSpPr txBox="1"/>
          <p:nvPr/>
        </p:nvSpPr>
        <p:spPr>
          <a:xfrm>
            <a:off x="526073" y="489439"/>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kern="1200" dirty="0">
                <a:solidFill>
                  <a:schemeClr val="bg1"/>
                </a:solidFill>
                <a:latin typeface="+mj-lt"/>
                <a:ea typeface="+mj-ea"/>
                <a:cs typeface="+mj-cs"/>
              </a:rPr>
              <a:t>Correlation Matrix</a:t>
            </a:r>
          </a:p>
        </p:txBody>
      </p:sp>
      <p:cxnSp>
        <p:nvCxnSpPr>
          <p:cNvPr id="59" name="Straight Connector 58">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A picture containing chart&#10;&#10;Description automatically generated">
            <a:extLst>
              <a:ext uri="{FF2B5EF4-FFF2-40B4-BE49-F238E27FC236}">
                <a16:creationId xmlns:a16="http://schemas.microsoft.com/office/drawing/2014/main" id="{E75B79AF-3FC5-4497-BDCC-BBDFB46870D7}"/>
              </a:ext>
            </a:extLst>
          </p:cNvPr>
          <p:cNvPicPr/>
          <p:nvPr/>
        </p:nvPicPr>
        <p:blipFill>
          <a:blip r:embed="rId2">
            <a:extLst>
              <a:ext uri="{28A0092B-C50C-407E-A947-70E740481C1C}">
                <a14:useLocalDpi xmlns:a14="http://schemas.microsoft.com/office/drawing/2010/main" val="0"/>
              </a:ext>
            </a:extLst>
          </a:blip>
          <a:stretch>
            <a:fillRect/>
          </a:stretch>
        </p:blipFill>
        <p:spPr>
          <a:xfrm>
            <a:off x="1210235" y="2224995"/>
            <a:ext cx="9631936" cy="4633006"/>
          </a:xfrm>
          <a:prstGeom prst="rect">
            <a:avLst/>
          </a:prstGeom>
        </p:spPr>
      </p:pic>
    </p:spTree>
    <p:extLst>
      <p:ext uri="{BB962C8B-B14F-4D97-AF65-F5344CB8AC3E}">
        <p14:creationId xmlns:p14="http://schemas.microsoft.com/office/powerpoint/2010/main" val="544604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68" name="Straight Connector 67">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34B9A01-891C-4A69-9BEB-70621F0F6033}"/>
              </a:ext>
            </a:extLst>
          </p:cNvPr>
          <p:cNvSpPr txBox="1"/>
          <p:nvPr/>
        </p:nvSpPr>
        <p:spPr>
          <a:xfrm>
            <a:off x="795338" y="1566473"/>
            <a:ext cx="10601325" cy="21667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600" kern="1200" dirty="0">
                <a:solidFill>
                  <a:schemeClr val="tx1"/>
                </a:solidFill>
                <a:latin typeface="+mj-lt"/>
                <a:ea typeface="+mj-ea"/>
                <a:cs typeface="+mj-cs"/>
              </a:rPr>
              <a:t>Algorithms Used</a:t>
            </a:r>
          </a:p>
        </p:txBody>
      </p:sp>
      <p:cxnSp>
        <p:nvCxnSpPr>
          <p:cNvPr id="72" name="Straight Connector 71">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8150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34B9A01-891C-4A69-9BEB-70621F0F6033}"/>
              </a:ext>
            </a:extLst>
          </p:cNvPr>
          <p:cNvSpPr txBox="1"/>
          <p:nvPr/>
        </p:nvSpPr>
        <p:spPr>
          <a:xfrm>
            <a:off x="526073" y="466578"/>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kern="1200">
                <a:solidFill>
                  <a:srgbClr val="FFFFFF"/>
                </a:solidFill>
                <a:latin typeface="+mj-lt"/>
                <a:ea typeface="+mj-ea"/>
                <a:cs typeface="+mj-cs"/>
              </a:rPr>
              <a:t>Logistic Regression</a:t>
            </a:r>
          </a:p>
        </p:txBody>
      </p:sp>
      <p:cxnSp>
        <p:nvCxnSpPr>
          <p:cNvPr id="71" name="Straight Connector 6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E17DE199-5C72-4651-ACEB-A0AF00E10694}"/>
              </a:ext>
            </a:extLst>
          </p:cNvPr>
          <p:cNvPicPr/>
          <p:nvPr/>
        </p:nvPicPr>
        <p:blipFill rotWithShape="1">
          <a:blip r:embed="rId2">
            <a:extLst>
              <a:ext uri="{28A0092B-C50C-407E-A947-70E740481C1C}">
                <a14:useLocalDpi xmlns:a14="http://schemas.microsoft.com/office/drawing/2010/main" val="0"/>
              </a:ext>
            </a:extLst>
          </a:blip>
          <a:srcRect l="11826" t="22801" r="12795" b="9525"/>
          <a:stretch/>
        </p:blipFill>
        <p:spPr bwMode="auto">
          <a:xfrm>
            <a:off x="954741" y="2509911"/>
            <a:ext cx="10287000" cy="3997637"/>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3785802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3380411"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7" name="išľïḋé"/>
          <p:cNvSpPr txBox="1"/>
          <p:nvPr/>
        </p:nvSpPr>
        <p:spPr>
          <a:xfrm>
            <a:off x="757282" y="1700808"/>
            <a:ext cx="2623091" cy="523220"/>
          </a:xfrm>
          <a:prstGeom prst="rect">
            <a:avLst/>
          </a:prstGeom>
          <a:solidFill>
            <a:schemeClr val="bg1"/>
          </a:solidFill>
        </p:spPr>
        <p:txBody>
          <a:bodyPr wrap="square" rtlCol="0">
            <a:spAutoFit/>
          </a:bodyPr>
          <a:lstStyle/>
          <a:p>
            <a:pPr algn="r"/>
            <a:r>
              <a:rPr lang="tr-TR" sz="2800" b="1" dirty="0">
                <a:solidFill>
                  <a:srgbClr val="002060"/>
                </a:solidFill>
                <a:cs typeface="+mn-ea"/>
                <a:sym typeface="+mn-lt"/>
              </a:rPr>
              <a:t>CONTENTS</a:t>
            </a:r>
          </a:p>
        </p:txBody>
      </p:sp>
      <p:sp>
        <p:nvSpPr>
          <p:cNvPr id="4" name="poetry_91022"/>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solidFill>
                <a:schemeClr val="accent1"/>
              </a:solidFill>
              <a:cs typeface="+mn-ea"/>
              <a:sym typeface="+mn-lt"/>
            </a:endParaRPr>
          </a:p>
        </p:txBody>
      </p:sp>
      <p:graphicFrame>
        <p:nvGraphicFramePr>
          <p:cNvPr id="9" name="iṡľïḑè">
            <a:extLst>
              <a:ext uri="{FF2B5EF4-FFF2-40B4-BE49-F238E27FC236}">
                <a16:creationId xmlns:a16="http://schemas.microsoft.com/office/drawing/2014/main" id="{FEEB4BDE-EB16-458A-A708-D134B94636DF}"/>
              </a:ext>
            </a:extLst>
          </p:cNvPr>
          <p:cNvGraphicFramePr/>
          <p:nvPr>
            <p:extLst>
              <p:ext uri="{D42A27DB-BD31-4B8C-83A1-F6EECF244321}">
                <p14:modId xmlns:p14="http://schemas.microsoft.com/office/powerpoint/2010/main" val="3411199975"/>
              </p:ext>
            </p:extLst>
          </p:nvPr>
        </p:nvGraphicFramePr>
        <p:xfrm>
          <a:off x="3510784" y="1780800"/>
          <a:ext cx="8009703" cy="4003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34B9A01-891C-4A69-9BEB-70621F0F6033}"/>
              </a:ext>
            </a:extLst>
          </p:cNvPr>
          <p:cNvSpPr txBox="1"/>
          <p:nvPr/>
        </p:nvSpPr>
        <p:spPr>
          <a:xfrm>
            <a:off x="526073" y="466578"/>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kern="1200" dirty="0">
                <a:solidFill>
                  <a:srgbClr val="FFFFFF"/>
                </a:solidFill>
                <a:latin typeface="+mj-lt"/>
                <a:ea typeface="+mj-ea"/>
                <a:cs typeface="+mj-cs"/>
              </a:rPr>
              <a:t>Decision Tree</a:t>
            </a:r>
          </a:p>
        </p:txBody>
      </p:sp>
      <p:cxnSp>
        <p:nvCxnSpPr>
          <p:cNvPr id="78" name="Straight Connector 7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descr="Graphical user interface, text, application&#10;&#10;Description automatically generated">
            <a:extLst>
              <a:ext uri="{FF2B5EF4-FFF2-40B4-BE49-F238E27FC236}">
                <a16:creationId xmlns:a16="http://schemas.microsoft.com/office/drawing/2014/main" id="{73C95F9C-B5A3-4C57-9FE8-6A473022E118}"/>
              </a:ext>
            </a:extLst>
          </p:cNvPr>
          <p:cNvPicPr/>
          <p:nvPr/>
        </p:nvPicPr>
        <p:blipFill rotWithShape="1">
          <a:blip r:embed="rId2">
            <a:extLst>
              <a:ext uri="{28A0092B-C50C-407E-A947-70E740481C1C}">
                <a14:useLocalDpi xmlns:a14="http://schemas.microsoft.com/office/drawing/2010/main" val="0"/>
              </a:ext>
            </a:extLst>
          </a:blip>
          <a:srcRect l="12111" t="29389" r="13664" b="9022"/>
          <a:stretch/>
        </p:blipFill>
        <p:spPr bwMode="auto">
          <a:xfrm>
            <a:off x="1048871" y="2509911"/>
            <a:ext cx="10767990" cy="3997637"/>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3322759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34B9A01-891C-4A69-9BEB-70621F0F6033}"/>
              </a:ext>
            </a:extLst>
          </p:cNvPr>
          <p:cNvSpPr txBox="1"/>
          <p:nvPr/>
        </p:nvSpPr>
        <p:spPr>
          <a:xfrm>
            <a:off x="526073" y="466578"/>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kern="1200" dirty="0">
                <a:solidFill>
                  <a:srgbClr val="FFFFFF"/>
                </a:solidFill>
                <a:latin typeface="+mj-lt"/>
                <a:ea typeface="+mj-ea"/>
                <a:cs typeface="+mj-cs"/>
              </a:rPr>
              <a:t>Random Forest</a:t>
            </a:r>
          </a:p>
        </p:txBody>
      </p:sp>
      <p:cxnSp>
        <p:nvCxnSpPr>
          <p:cNvPr id="78" name="Straight Connector 7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27CE9422-AE4C-4520-9842-193172E946A5}"/>
              </a:ext>
            </a:extLst>
          </p:cNvPr>
          <p:cNvPicPr/>
          <p:nvPr/>
        </p:nvPicPr>
        <p:blipFill rotWithShape="1">
          <a:blip r:embed="rId2">
            <a:extLst>
              <a:ext uri="{28A0092B-C50C-407E-A947-70E740481C1C}">
                <a14:useLocalDpi xmlns:a14="http://schemas.microsoft.com/office/drawing/2010/main" val="0"/>
              </a:ext>
            </a:extLst>
          </a:blip>
          <a:srcRect l="12679" t="30908" r="13360" b="6505"/>
          <a:stretch/>
        </p:blipFill>
        <p:spPr bwMode="auto">
          <a:xfrm>
            <a:off x="753035" y="2509911"/>
            <a:ext cx="10912892" cy="3997637"/>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2775208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Graphical user interface, text, application&#10;&#10;Description automatically generated">
            <a:extLst>
              <a:ext uri="{FF2B5EF4-FFF2-40B4-BE49-F238E27FC236}">
                <a16:creationId xmlns:a16="http://schemas.microsoft.com/office/drawing/2014/main" id="{93595690-2E5F-44D6-86F6-B7B2258B0F59}"/>
              </a:ext>
            </a:extLst>
          </p:cNvPr>
          <p:cNvPicPr/>
          <p:nvPr/>
        </p:nvPicPr>
        <p:blipFill rotWithShape="1">
          <a:blip r:embed="rId2">
            <a:extLst>
              <a:ext uri="{28A0092B-C50C-407E-A947-70E740481C1C}">
                <a14:useLocalDpi xmlns:a14="http://schemas.microsoft.com/office/drawing/2010/main" val="0"/>
              </a:ext>
            </a:extLst>
          </a:blip>
          <a:srcRect l="13248" t="50966" r="40254" b="33360"/>
          <a:stretch/>
        </p:blipFill>
        <p:spPr bwMode="auto">
          <a:xfrm>
            <a:off x="0" y="0"/>
            <a:ext cx="12192000" cy="6858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98185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68" name="Straight Connector 67">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34B9A01-891C-4A69-9BEB-70621F0F6033}"/>
              </a:ext>
            </a:extLst>
          </p:cNvPr>
          <p:cNvSpPr txBox="1"/>
          <p:nvPr/>
        </p:nvSpPr>
        <p:spPr>
          <a:xfrm>
            <a:off x="795338" y="1566473"/>
            <a:ext cx="10601325" cy="21667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600" kern="1200" dirty="0">
                <a:solidFill>
                  <a:schemeClr val="tx1"/>
                </a:solidFill>
                <a:latin typeface="+mj-lt"/>
                <a:ea typeface="+mj-ea"/>
                <a:cs typeface="+mj-cs"/>
              </a:rPr>
              <a:t>Building the Expert System</a:t>
            </a:r>
          </a:p>
        </p:txBody>
      </p:sp>
      <p:cxnSp>
        <p:nvCxnSpPr>
          <p:cNvPr id="72" name="Straight Connector 71">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8420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indoor, person, screenshot&#10;&#10;Description automatically generated">
            <a:extLst>
              <a:ext uri="{FF2B5EF4-FFF2-40B4-BE49-F238E27FC236}">
                <a16:creationId xmlns:a16="http://schemas.microsoft.com/office/drawing/2014/main" id="{34D51388-82C1-49B0-A6EC-E4429DC15CCE}"/>
              </a:ext>
            </a:extLst>
          </p:cNvPr>
          <p:cNvPicPr/>
          <p:nvPr/>
        </p:nvPicPr>
        <p:blipFill rotWithShape="1">
          <a:blip r:embed="rId2">
            <a:extLst>
              <a:ext uri="{28A0092B-C50C-407E-A947-70E740481C1C}">
                <a14:useLocalDpi xmlns:a14="http://schemas.microsoft.com/office/drawing/2010/main" val="0"/>
              </a:ext>
            </a:extLst>
          </a:blip>
          <a:srcRect t="9627"/>
          <a:stretch/>
        </p:blipFill>
        <p:spPr bwMode="auto">
          <a:xfrm>
            <a:off x="0" y="0"/>
            <a:ext cx="12192000" cy="68579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07661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905E3007-FF01-4EAB-99EF-53832B479F52}"/>
              </a:ext>
            </a:extLst>
          </p:cNvPr>
          <p:cNvPicPr/>
          <p:nvPr/>
        </p:nvPicPr>
        <p:blipFill rotWithShape="1">
          <a:blip r:embed="rId2">
            <a:extLst>
              <a:ext uri="{28A0092B-C50C-407E-A947-70E740481C1C}">
                <a14:useLocalDpi xmlns:a14="http://schemas.microsoft.com/office/drawing/2010/main" val="0"/>
              </a:ext>
            </a:extLst>
          </a:blip>
          <a:srcRect t="9121"/>
          <a:stretch/>
        </p:blipFill>
        <p:spPr bwMode="auto">
          <a:xfrm>
            <a:off x="0" y="0"/>
            <a:ext cx="12191999" cy="6858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924113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BBF35B-276F-44D8-BBDE-52EB956A13DE}"/>
              </a:ext>
            </a:extLst>
          </p:cNvPr>
          <p:cNvPicPr>
            <a:picLocks noChangeAspect="1"/>
          </p:cNvPicPr>
          <p:nvPr/>
        </p:nvPicPr>
        <p:blipFill rotWithShape="1">
          <a:blip r:embed="rId2"/>
          <a:srcRect t="9313"/>
          <a:stretch/>
        </p:blipFill>
        <p:spPr>
          <a:xfrm>
            <a:off x="0" y="0"/>
            <a:ext cx="12192000" cy="6856326"/>
          </a:xfrm>
          <a:prstGeom prst="rect">
            <a:avLst/>
          </a:prstGeom>
        </p:spPr>
      </p:pic>
    </p:spTree>
    <p:extLst>
      <p:ext uri="{BB962C8B-B14F-4D97-AF65-F5344CB8AC3E}">
        <p14:creationId xmlns:p14="http://schemas.microsoft.com/office/powerpoint/2010/main" val="271950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34B9A01-891C-4A69-9BEB-70621F0F6033}"/>
              </a:ext>
            </a:extLst>
          </p:cNvPr>
          <p:cNvSpPr txBox="1"/>
          <p:nvPr/>
        </p:nvSpPr>
        <p:spPr>
          <a:xfrm>
            <a:off x="526073" y="466578"/>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kern="1200" dirty="0">
                <a:solidFill>
                  <a:srgbClr val="FFFFFF"/>
                </a:solidFill>
                <a:latin typeface="+mj-lt"/>
                <a:ea typeface="+mj-ea"/>
                <a:cs typeface="+mj-cs"/>
              </a:rPr>
              <a:t>Conclusion</a:t>
            </a:r>
          </a:p>
        </p:txBody>
      </p:sp>
      <p:cxnSp>
        <p:nvCxnSpPr>
          <p:cNvPr id="78" name="Straight Connector 7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F0C1A3F-7A4A-44A4-9EF9-E02F60928801}"/>
              </a:ext>
            </a:extLst>
          </p:cNvPr>
          <p:cNvSpPr txBox="1"/>
          <p:nvPr/>
        </p:nvSpPr>
        <p:spPr>
          <a:xfrm>
            <a:off x="378068" y="2412734"/>
            <a:ext cx="11438793" cy="3698192"/>
          </a:xfrm>
          <a:prstGeom prst="rect">
            <a:avLst/>
          </a:prstGeom>
          <a:noFill/>
        </p:spPr>
        <p:txBody>
          <a:bodyPr wrap="square" rtlCol="0">
            <a:spAutoFit/>
          </a:bodyPr>
          <a:lstStyle/>
          <a:p>
            <a:pPr>
              <a:lnSpc>
                <a:spcPct val="150000"/>
              </a:lnSpc>
              <a:spcAft>
                <a:spcPts val="800"/>
              </a:spcAft>
            </a:pPr>
            <a:r>
              <a:rPr lang="en-GB" sz="2200" dirty="0">
                <a:effectLst/>
                <a:latin typeface="+mj-lt"/>
                <a:ea typeface="Calibri" panose="020F0502020204030204" pitchFamily="34" charset="0"/>
                <a:cs typeface="Times New Roman" panose="02020603050405020304" pitchFamily="18" charset="0"/>
              </a:rPr>
              <a:t>The aim of this project was to build a model that can accurately predict if an individual has diabetes or not. Three different models were built: Logistic Regression, Decision Tree, and Random Forest. The Random Forest classifier gave the best model, so it served as the inference engine for the expert system.</a:t>
            </a:r>
          </a:p>
          <a:p>
            <a:pPr>
              <a:lnSpc>
                <a:spcPct val="150000"/>
              </a:lnSpc>
              <a:spcAft>
                <a:spcPts val="800"/>
              </a:spcAft>
            </a:pPr>
            <a:r>
              <a:rPr lang="en-GB" sz="2200" dirty="0">
                <a:effectLst/>
                <a:latin typeface="+mj-lt"/>
                <a:ea typeface="Calibri" panose="020F0502020204030204" pitchFamily="34" charset="0"/>
                <a:cs typeface="Times New Roman" panose="02020603050405020304" pitchFamily="18" charset="0"/>
              </a:rPr>
              <a:t>The variables of the Random Forest model were analysed, and the most significant variables were glucose, BMI, age, and diabetes pedigree function. This corresponds to the most correlated variables as seen in the correlation matrix above. </a:t>
            </a:r>
          </a:p>
        </p:txBody>
      </p:sp>
    </p:spTree>
    <p:extLst>
      <p:ext uri="{BB962C8B-B14F-4D97-AF65-F5344CB8AC3E}">
        <p14:creationId xmlns:p14="http://schemas.microsoft.com/office/powerpoint/2010/main" val="229187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AF6276-18AE-4EA6-BDC9-EB378F1DB3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70" y="1"/>
            <a:ext cx="11865429" cy="6858000"/>
          </a:xfrm>
          <a:prstGeom prst="rect">
            <a:avLst/>
          </a:prstGeom>
        </p:spPr>
      </p:pic>
    </p:spTree>
    <p:extLst>
      <p:ext uri="{BB962C8B-B14F-4D97-AF65-F5344CB8AC3E}">
        <p14:creationId xmlns:p14="http://schemas.microsoft.com/office/powerpoint/2010/main" val="26925672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68" name="Straight Connector 67">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34B9A01-891C-4A69-9BEB-70621F0F6033}"/>
              </a:ext>
            </a:extLst>
          </p:cNvPr>
          <p:cNvSpPr txBox="1"/>
          <p:nvPr/>
        </p:nvSpPr>
        <p:spPr>
          <a:xfrm>
            <a:off x="795338" y="1566473"/>
            <a:ext cx="10601325" cy="21667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600" kern="1200" dirty="0">
                <a:solidFill>
                  <a:schemeClr val="tx1"/>
                </a:solidFill>
                <a:latin typeface="+mj-lt"/>
                <a:ea typeface="+mj-ea"/>
                <a:cs typeface="+mj-cs"/>
              </a:rPr>
              <a:t>THANK YOU!</a:t>
            </a:r>
          </a:p>
        </p:txBody>
      </p:sp>
      <p:cxnSp>
        <p:nvCxnSpPr>
          <p:cNvPr id="72" name="Straight Connector 71">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4651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p:cNvSpPr txBox="1"/>
          <p:nvPr/>
        </p:nvSpPr>
        <p:spPr>
          <a:xfrm>
            <a:off x="259590" y="91440"/>
            <a:ext cx="6792521" cy="78336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altLang="zh-CN" sz="4000" kern="1200" dirty="0">
                <a:solidFill>
                  <a:srgbClr val="002060"/>
                </a:solidFill>
                <a:ea typeface="+mj-ea"/>
                <a:cs typeface="+mj-cs"/>
              </a:rPr>
              <a:t>WHAT IS DIABETES?</a:t>
            </a:r>
          </a:p>
        </p:txBody>
      </p:sp>
      <p:sp>
        <p:nvSpPr>
          <p:cNvPr id="36" name="Freeform 5">
            <a:extLst>
              <a:ext uri="{FF2B5EF4-FFF2-40B4-BE49-F238E27FC236}">
                <a16:creationId xmlns:a16="http://schemas.microsoft.com/office/drawing/2014/main" id="{4300F7B2-2FBB-4B65-B588-633176602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125375" y="131153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8" name="Freeform 5">
            <a:extLst>
              <a:ext uri="{FF2B5EF4-FFF2-40B4-BE49-F238E27FC236}">
                <a16:creationId xmlns:a16="http://schemas.microsoft.com/office/drawing/2014/main" id="{EFA5A327-531A-495C-BCA7-27F04811A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703265" y="105971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 name="Text Box 2"/>
          <p:cNvSpPr txBox="1"/>
          <p:nvPr/>
        </p:nvSpPr>
        <p:spPr>
          <a:xfrm>
            <a:off x="259590" y="1059710"/>
            <a:ext cx="6623266" cy="5706850"/>
          </a:xfrm>
          <a:prstGeom prst="rect">
            <a:avLst/>
          </a:prstGeom>
        </p:spPr>
        <p:txBody>
          <a:bodyPr vert="horz" lIns="91440" tIns="45720" rIns="91440" bIns="45720" rtlCol="0">
            <a:noAutofit/>
          </a:bodyPr>
          <a:lstStyle/>
          <a:p>
            <a:pPr marL="457200" indent="-228600">
              <a:lnSpc>
                <a:spcPct val="90000"/>
              </a:lnSpc>
              <a:spcAft>
                <a:spcPts val="800"/>
              </a:spcAft>
              <a:buFont typeface="Arial" panose="020B0604020202020204" pitchFamily="34" charset="0"/>
              <a:buChar char="•"/>
            </a:pPr>
            <a:r>
              <a:rPr lang="en-US" sz="2600" dirty="0"/>
              <a:t>Diabetes is a disease that occurs when your blood glucose/blood sugar is too high. </a:t>
            </a:r>
          </a:p>
          <a:p>
            <a:pPr marL="457200" indent="-228600">
              <a:lnSpc>
                <a:spcPct val="90000"/>
              </a:lnSpc>
              <a:spcAft>
                <a:spcPts val="800"/>
              </a:spcAft>
              <a:buFont typeface="Arial" panose="020B0604020202020204" pitchFamily="34" charset="0"/>
              <a:buChar char="•"/>
            </a:pPr>
            <a:r>
              <a:rPr lang="en-US" sz="2600" dirty="0"/>
              <a:t>Blood glucose is our main source of energy and comes from the food we eat. </a:t>
            </a:r>
          </a:p>
          <a:p>
            <a:pPr marL="457200" indent="-228600">
              <a:lnSpc>
                <a:spcPct val="90000"/>
              </a:lnSpc>
              <a:spcAft>
                <a:spcPts val="800"/>
              </a:spcAft>
              <a:buFont typeface="Arial" panose="020B0604020202020204" pitchFamily="34" charset="0"/>
              <a:buChar char="•"/>
            </a:pPr>
            <a:r>
              <a:rPr lang="en-US" sz="2600" dirty="0"/>
              <a:t>Insulin, a hormone made by the pancreas, helps glucose from food get into your cells to be used for energy. </a:t>
            </a:r>
          </a:p>
          <a:p>
            <a:pPr marL="457200" indent="-228600">
              <a:lnSpc>
                <a:spcPct val="90000"/>
              </a:lnSpc>
              <a:spcAft>
                <a:spcPts val="800"/>
              </a:spcAft>
              <a:buFont typeface="Arial" panose="020B0604020202020204" pitchFamily="34" charset="0"/>
              <a:buChar char="•"/>
            </a:pPr>
            <a:r>
              <a:rPr lang="en-US" sz="2600" dirty="0"/>
              <a:t>Sometimes your body does not make enough—or any—insulin or does not use insulin well. Glucose then stays in your blood and does not reach your cells.</a:t>
            </a:r>
          </a:p>
        </p:txBody>
      </p:sp>
      <p:sp>
        <p:nvSpPr>
          <p:cNvPr id="40" name="Freeform 5">
            <a:extLst>
              <a:ext uri="{FF2B5EF4-FFF2-40B4-BE49-F238E27FC236}">
                <a16:creationId xmlns:a16="http://schemas.microsoft.com/office/drawing/2014/main" id="{09C89D1D-8C73-4FE3-BB9A-0A66D0F9C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82856" y="1645694"/>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pic>
        <p:nvPicPr>
          <p:cNvPr id="7" name="Picture 6">
            <a:extLst>
              <a:ext uri="{FF2B5EF4-FFF2-40B4-BE49-F238E27FC236}">
                <a16:creationId xmlns:a16="http://schemas.microsoft.com/office/drawing/2014/main" id="{C7A58DEC-714E-4309-9A8B-AB314F5E45D6}"/>
              </a:ext>
            </a:extLst>
          </p:cNvPr>
          <p:cNvPicPr>
            <a:picLocks noChangeAspect="1"/>
          </p:cNvPicPr>
          <p:nvPr/>
        </p:nvPicPr>
        <p:blipFill rotWithShape="1">
          <a:blip r:embed="rId2">
            <a:extLst>
              <a:ext uri="{28A0092B-C50C-407E-A947-70E740481C1C}">
                <a14:useLocalDpi xmlns:a14="http://schemas.microsoft.com/office/drawing/2010/main" val="0"/>
              </a:ext>
            </a:extLst>
          </a:blip>
          <a:srcRect l="2873" t="6527" r="4802" b="12668"/>
          <a:stretch/>
        </p:blipFill>
        <p:spPr>
          <a:xfrm>
            <a:off x="8020594" y="2604725"/>
            <a:ext cx="2481943" cy="247672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68" name="Straight Connector 67">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34B9A01-891C-4A69-9BEB-70621F0F6033}"/>
              </a:ext>
            </a:extLst>
          </p:cNvPr>
          <p:cNvSpPr txBox="1"/>
          <p:nvPr/>
        </p:nvSpPr>
        <p:spPr>
          <a:xfrm>
            <a:off x="793749" y="2031219"/>
            <a:ext cx="10601325" cy="3665195"/>
          </a:xfrm>
          <a:prstGeom prst="rect">
            <a:avLst/>
          </a:prstGeom>
        </p:spPr>
        <p:txBody>
          <a:bodyPr vert="horz" lIns="91440" tIns="45720" rIns="91440" bIns="45720" rtlCol="0" anchor="b">
            <a:noAutofit/>
          </a:bodyPr>
          <a:lstStyle/>
          <a:p>
            <a:pPr marL="285750" indent="-285750">
              <a:lnSpc>
                <a:spcPct val="150000"/>
              </a:lnSpc>
              <a:spcAft>
                <a:spcPts val="800"/>
              </a:spcAft>
              <a:buFont typeface="Wingdings" panose="05000000000000000000" pitchFamily="2" charset="2"/>
              <a:buChar char="Ø"/>
            </a:pP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TAIWO ADEBOLA TEMITOPE-GROUP LEAD (17CG023222)</a:t>
            </a:r>
          </a:p>
          <a:p>
            <a:pPr marL="285750" indent="-285750">
              <a:lnSpc>
                <a:spcPct val="150000"/>
              </a:lnSpc>
              <a:spcAft>
                <a:spcPts val="800"/>
              </a:spcAft>
              <a:buFont typeface="Wingdings" panose="05000000000000000000" pitchFamily="2" charset="2"/>
              <a:buChar char="Ø"/>
            </a:pP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LIADI AKOREDE MUEEZ (17CG023184)</a:t>
            </a:r>
          </a:p>
          <a:p>
            <a:pPr marL="285750" indent="-285750">
              <a:lnSpc>
                <a:spcPct val="150000"/>
              </a:lnSpc>
              <a:spcAft>
                <a:spcPts val="800"/>
              </a:spcAft>
              <a:buFont typeface="Wingdings" panose="05000000000000000000" pitchFamily="2" charset="2"/>
              <a:buChar char="Ø"/>
            </a:pP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ANI CHIDERA PRISCILLA (17CG023150)</a:t>
            </a:r>
          </a:p>
          <a:p>
            <a:pPr marL="285750" indent="-285750">
              <a:lnSpc>
                <a:spcPct val="150000"/>
              </a:lnSpc>
              <a:spcAft>
                <a:spcPts val="800"/>
              </a:spcAft>
              <a:buFont typeface="Wingdings" panose="05000000000000000000" pitchFamily="2" charset="2"/>
              <a:buChar char="Ø"/>
            </a:pP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KEKEOCHA GLORY NDUMBUCHI (17CH023258)</a:t>
            </a:r>
          </a:p>
          <a:p>
            <a:pPr marL="285750" indent="-285750">
              <a:lnSpc>
                <a:spcPct val="150000"/>
              </a:lnSpc>
              <a:spcAft>
                <a:spcPts val="800"/>
              </a:spcAft>
              <a:buFont typeface="Wingdings" panose="05000000000000000000" pitchFamily="2" charset="2"/>
              <a:buChar char="Ø"/>
            </a:pP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ANENE NMESONMA (17CH023244)</a:t>
            </a:r>
          </a:p>
          <a:p>
            <a:pPr marL="285750" indent="-285750">
              <a:lnSpc>
                <a:spcPct val="150000"/>
              </a:lnSpc>
              <a:spcAft>
                <a:spcPts val="800"/>
              </a:spcAft>
              <a:buFont typeface="Wingdings" panose="05000000000000000000" pitchFamily="2" charset="2"/>
              <a:buChar char="Ø"/>
            </a:pP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EKWUNIFE BLESSING (17CD023304)</a:t>
            </a:r>
          </a:p>
        </p:txBody>
      </p:sp>
      <p:cxnSp>
        <p:nvCxnSpPr>
          <p:cNvPr id="72" name="Straight Connector 71">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9095732-328C-46BE-984C-4AD6CBC6B4B9}"/>
              </a:ext>
            </a:extLst>
          </p:cNvPr>
          <p:cNvSpPr txBox="1"/>
          <p:nvPr/>
        </p:nvSpPr>
        <p:spPr>
          <a:xfrm>
            <a:off x="3775508" y="1115030"/>
            <a:ext cx="4637808" cy="769441"/>
          </a:xfrm>
          <a:prstGeom prst="rect">
            <a:avLst/>
          </a:prstGeom>
          <a:noFill/>
        </p:spPr>
        <p:txBody>
          <a:bodyPr wrap="none" rtlCol="0">
            <a:spAutoFit/>
          </a:bodyPr>
          <a:lstStyle/>
          <a:p>
            <a:r>
              <a:rPr lang="en-GB" sz="4400" dirty="0"/>
              <a:t>GROUP MEMBERS</a:t>
            </a:r>
          </a:p>
        </p:txBody>
      </p:sp>
    </p:spTree>
    <p:extLst>
      <p:ext uri="{BB962C8B-B14F-4D97-AF65-F5344CB8AC3E}">
        <p14:creationId xmlns:p14="http://schemas.microsoft.com/office/powerpoint/2010/main" val="3318670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29"/>
          <p:cNvSpPr txBox="1">
            <a:spLocks noGrp="1"/>
          </p:cNvSpPr>
          <p:nvPr>
            <p:ph type="title"/>
          </p:nvPr>
        </p:nvSpPr>
        <p:spPr>
          <a:xfrm>
            <a:off x="893172" y="364837"/>
            <a:ext cx="10298000" cy="641600"/>
          </a:xfrm>
          <a:prstGeom prst="rect">
            <a:avLst/>
          </a:prstGeom>
        </p:spPr>
        <p:txBody>
          <a:bodyPr spcFirstLastPara="1" vert="horz" wrap="square" lIns="121900" tIns="121900" rIns="121900" bIns="121900" rtlCol="0" anchor="ctr" anchorCtr="0">
            <a:noAutofit/>
          </a:bodyPr>
          <a:lstStyle/>
          <a:p>
            <a:pPr algn="ctr">
              <a:spcBef>
                <a:spcPts val="0"/>
              </a:spcBef>
            </a:pPr>
            <a:r>
              <a:rPr lang="en" dirty="0">
                <a:solidFill>
                  <a:srgbClr val="002060"/>
                </a:solidFill>
                <a:latin typeface="+mn-lt"/>
              </a:rPr>
              <a:t>MAJOR TYPES OF DIABETES</a:t>
            </a:r>
            <a:endParaRPr dirty="0">
              <a:solidFill>
                <a:srgbClr val="002060"/>
              </a:solidFill>
              <a:latin typeface="+mn-lt"/>
            </a:endParaRPr>
          </a:p>
        </p:txBody>
      </p:sp>
      <p:sp>
        <p:nvSpPr>
          <p:cNvPr id="787" name="Google Shape;787;p29"/>
          <p:cNvSpPr/>
          <p:nvPr/>
        </p:nvSpPr>
        <p:spPr>
          <a:xfrm>
            <a:off x="6032102" y="1665701"/>
            <a:ext cx="91696" cy="4852666"/>
          </a:xfrm>
          <a:custGeom>
            <a:avLst/>
            <a:gdLst/>
            <a:ahLst/>
            <a:cxnLst/>
            <a:rect l="l" t="t" r="r" b="b"/>
            <a:pathLst>
              <a:path w="3835" h="137351" extrusionOk="0">
                <a:moveTo>
                  <a:pt x="1918" y="0"/>
                </a:moveTo>
                <a:cubicBezTo>
                  <a:pt x="858" y="0"/>
                  <a:pt x="1" y="857"/>
                  <a:pt x="1" y="1917"/>
                </a:cubicBezTo>
                <a:lnTo>
                  <a:pt x="1" y="137350"/>
                </a:lnTo>
                <a:lnTo>
                  <a:pt x="3835" y="137350"/>
                </a:lnTo>
                <a:lnTo>
                  <a:pt x="3835" y="1917"/>
                </a:lnTo>
                <a:cubicBezTo>
                  <a:pt x="3835" y="857"/>
                  <a:pt x="2977" y="0"/>
                  <a:pt x="1918" y="0"/>
                </a:cubicBezTo>
                <a:close/>
              </a:path>
            </a:pathLst>
          </a:custGeom>
          <a:solidFill>
            <a:srgbClr val="AFBDC6"/>
          </a:solidFill>
          <a:ln>
            <a:noFill/>
          </a:ln>
        </p:spPr>
        <p:txBody>
          <a:bodyPr spcFirstLastPara="1" wrap="square" lIns="121900" tIns="121900" rIns="121900" bIns="121900" anchor="ctr" anchorCtr="0">
            <a:noAutofit/>
          </a:bodyPr>
          <a:lstStyle/>
          <a:p>
            <a:endParaRPr sz="2400"/>
          </a:p>
        </p:txBody>
      </p:sp>
      <p:grpSp>
        <p:nvGrpSpPr>
          <p:cNvPr id="792" name="Google Shape;792;p29"/>
          <p:cNvGrpSpPr/>
          <p:nvPr/>
        </p:nvGrpSpPr>
        <p:grpSpPr>
          <a:xfrm>
            <a:off x="6036906" y="3671638"/>
            <a:ext cx="5212919" cy="717967"/>
            <a:chOff x="4524063" y="2001006"/>
            <a:chExt cx="3909689" cy="538475"/>
          </a:xfrm>
        </p:grpSpPr>
        <p:sp>
          <p:nvSpPr>
            <p:cNvPr id="793" name="Google Shape;793;p29"/>
            <p:cNvSpPr/>
            <p:nvPr/>
          </p:nvSpPr>
          <p:spPr>
            <a:xfrm>
              <a:off x="4998850" y="2071550"/>
              <a:ext cx="1422982" cy="397375"/>
            </a:xfrm>
            <a:custGeom>
              <a:avLst/>
              <a:gdLst/>
              <a:ahLst/>
              <a:cxnLst/>
              <a:rect l="l" t="t" r="r" b="b"/>
              <a:pathLst>
                <a:path w="66116" h="15895" fill="none" extrusionOk="0">
                  <a:moveTo>
                    <a:pt x="0" y="15895"/>
                  </a:moveTo>
                  <a:lnTo>
                    <a:pt x="66116" y="15895"/>
                  </a:lnTo>
                  <a:lnTo>
                    <a:pt x="60436" y="7858"/>
                  </a:lnTo>
                  <a:lnTo>
                    <a:pt x="66116" y="0"/>
                  </a:lnTo>
                  <a:lnTo>
                    <a:pt x="0" y="0"/>
                  </a:lnTo>
                  <a:close/>
                </a:path>
              </a:pathLst>
            </a:custGeom>
            <a:noFill/>
            <a:ln w="9525" cap="flat" cmpd="sng">
              <a:solidFill>
                <a:srgbClr val="000000"/>
              </a:solidFill>
              <a:prstDash val="solid"/>
              <a:miter lim="11906"/>
              <a:headEnd type="none" w="sm" len="sm"/>
              <a:tailEnd type="none" w="sm" len="sm"/>
            </a:ln>
          </p:spPr>
          <p:txBody>
            <a:bodyPr spcFirstLastPara="1" wrap="square" lIns="121900" tIns="121900" rIns="121900" bIns="121900" anchor="ctr" anchorCtr="0">
              <a:noAutofit/>
            </a:bodyPr>
            <a:lstStyle/>
            <a:p>
              <a:pPr algn="ctr">
                <a:buClr>
                  <a:schemeClr val="dk1"/>
                </a:buClr>
                <a:buSzPts val="1100"/>
              </a:pPr>
              <a:r>
                <a:rPr lang="en" sz="2267" dirty="0">
                  <a:solidFill>
                    <a:schemeClr val="accent2"/>
                  </a:solidFill>
                  <a:latin typeface="Fira Sans Extra Condensed Medium"/>
                  <a:ea typeface="Fira Sans Extra Condensed Medium"/>
                  <a:cs typeface="Fira Sans Extra Condensed Medium"/>
                  <a:sym typeface="Fira Sans Extra Condensed Medium"/>
                </a:rPr>
                <a:t>TYPE 2</a:t>
              </a:r>
              <a:endParaRPr sz="2400" dirty="0">
                <a:solidFill>
                  <a:schemeClr val="accent2"/>
                </a:solidFill>
              </a:endParaRPr>
            </a:p>
          </p:txBody>
        </p:sp>
        <p:sp>
          <p:nvSpPr>
            <p:cNvPr id="794" name="Google Shape;794;p29"/>
            <p:cNvSpPr/>
            <p:nvPr/>
          </p:nvSpPr>
          <p:spPr>
            <a:xfrm>
              <a:off x="4524063" y="2001006"/>
              <a:ext cx="560225" cy="538475"/>
            </a:xfrm>
            <a:custGeom>
              <a:avLst/>
              <a:gdLst/>
              <a:ahLst/>
              <a:cxnLst/>
              <a:rect l="l" t="t" r="r" b="b"/>
              <a:pathLst>
                <a:path w="22409" h="21539" extrusionOk="0">
                  <a:moveTo>
                    <a:pt x="1" y="0"/>
                  </a:moveTo>
                  <a:lnTo>
                    <a:pt x="1" y="21539"/>
                  </a:lnTo>
                  <a:lnTo>
                    <a:pt x="22408" y="21539"/>
                  </a:lnTo>
                  <a:lnTo>
                    <a:pt x="22408" y="0"/>
                  </a:lnTo>
                  <a:close/>
                </a:path>
              </a:pathLst>
            </a:custGeom>
            <a:solidFill>
              <a:schemeClr val="accent2"/>
            </a:solidFill>
            <a:ln>
              <a:noFill/>
            </a:ln>
          </p:spPr>
          <p:txBody>
            <a:bodyPr spcFirstLastPara="1" wrap="square" lIns="121900" tIns="121900" rIns="121900" bIns="121900" anchor="ctr" anchorCtr="0">
              <a:noAutofit/>
            </a:bodyPr>
            <a:lstStyle/>
            <a:p>
              <a:pPr algn="ctr">
                <a:buClr>
                  <a:schemeClr val="dk1"/>
                </a:buClr>
                <a:buSzPts val="1100"/>
              </a:pPr>
              <a:endParaRPr sz="2000"/>
            </a:p>
          </p:txBody>
        </p:sp>
        <p:sp>
          <p:nvSpPr>
            <p:cNvPr id="795" name="Google Shape;795;p29"/>
            <p:cNvSpPr txBox="1"/>
            <p:nvPr/>
          </p:nvSpPr>
          <p:spPr>
            <a:xfrm>
              <a:off x="6626551" y="2002788"/>
              <a:ext cx="1807200" cy="534900"/>
            </a:xfrm>
            <a:prstGeom prst="rect">
              <a:avLst/>
            </a:prstGeom>
            <a:noFill/>
            <a:ln>
              <a:noFill/>
            </a:ln>
          </p:spPr>
          <p:txBody>
            <a:bodyPr spcFirstLastPara="1" wrap="square" lIns="121900" tIns="121900" rIns="121900" bIns="121900" anchor="ctr" anchorCtr="0">
              <a:noAutofit/>
            </a:bodyPr>
            <a:lstStyle/>
            <a:p>
              <a:r>
                <a:rPr lang="en-GB" sz="1600" dirty="0">
                  <a:latin typeface="Roboto"/>
                  <a:ea typeface="Roboto"/>
                  <a:cs typeface="Roboto"/>
                  <a:sym typeface="Roboto"/>
                </a:rPr>
                <a:t>When the body does not make enough insulin</a:t>
              </a:r>
            </a:p>
          </p:txBody>
        </p:sp>
      </p:grpSp>
      <p:grpSp>
        <p:nvGrpSpPr>
          <p:cNvPr id="800" name="Google Shape;800;p29"/>
          <p:cNvGrpSpPr/>
          <p:nvPr/>
        </p:nvGrpSpPr>
        <p:grpSpPr>
          <a:xfrm>
            <a:off x="947033" y="5520407"/>
            <a:ext cx="5148967" cy="717967"/>
            <a:chOff x="710275" y="2634863"/>
            <a:chExt cx="3909663" cy="538475"/>
          </a:xfrm>
        </p:grpSpPr>
        <p:sp>
          <p:nvSpPr>
            <p:cNvPr id="801" name="Google Shape;801;p29"/>
            <p:cNvSpPr/>
            <p:nvPr/>
          </p:nvSpPr>
          <p:spPr>
            <a:xfrm>
              <a:off x="2581875" y="2705413"/>
              <a:ext cx="1563306" cy="397400"/>
            </a:xfrm>
            <a:custGeom>
              <a:avLst/>
              <a:gdLst/>
              <a:ahLst/>
              <a:cxnLst/>
              <a:rect l="l" t="t" r="r" b="b"/>
              <a:pathLst>
                <a:path w="66116" h="15896" fill="none" extrusionOk="0">
                  <a:moveTo>
                    <a:pt x="66116" y="15895"/>
                  </a:moveTo>
                  <a:lnTo>
                    <a:pt x="1" y="15895"/>
                  </a:lnTo>
                  <a:lnTo>
                    <a:pt x="5680" y="7859"/>
                  </a:lnTo>
                  <a:lnTo>
                    <a:pt x="1" y="0"/>
                  </a:lnTo>
                  <a:lnTo>
                    <a:pt x="66116" y="0"/>
                  </a:lnTo>
                  <a:close/>
                </a:path>
              </a:pathLst>
            </a:custGeom>
            <a:noFill/>
            <a:ln w="9525" cap="flat" cmpd="sng">
              <a:solidFill>
                <a:srgbClr val="000000"/>
              </a:solidFill>
              <a:prstDash val="solid"/>
              <a:miter lim="11906"/>
              <a:headEnd type="none" w="sm" len="sm"/>
              <a:tailEnd type="none" w="sm" len="sm"/>
            </a:ln>
          </p:spPr>
          <p:txBody>
            <a:bodyPr spcFirstLastPara="1" wrap="square" lIns="121900" tIns="121900" rIns="121900" bIns="121900" anchor="ctr" anchorCtr="0">
              <a:noAutofit/>
            </a:bodyPr>
            <a:lstStyle/>
            <a:p>
              <a:pPr algn="ctr">
                <a:buClr>
                  <a:schemeClr val="dk1"/>
                </a:buClr>
                <a:buSzPts val="1100"/>
              </a:pPr>
              <a:r>
                <a:rPr lang="en" sz="2267" dirty="0">
                  <a:solidFill>
                    <a:schemeClr val="accent3"/>
                  </a:solidFill>
                  <a:latin typeface="Fira Sans Extra Condensed Medium"/>
                  <a:ea typeface="Fira Sans Extra Condensed Medium"/>
                  <a:cs typeface="Fira Sans Extra Condensed Medium"/>
                  <a:sym typeface="Fira Sans Extra Condensed Medium"/>
                </a:rPr>
                <a:t>GESTATIONAL</a:t>
              </a:r>
              <a:endParaRPr sz="2400" dirty="0">
                <a:solidFill>
                  <a:schemeClr val="accent3"/>
                </a:solidFill>
              </a:endParaRPr>
            </a:p>
          </p:txBody>
        </p:sp>
        <p:sp>
          <p:nvSpPr>
            <p:cNvPr id="802" name="Google Shape;802;p29"/>
            <p:cNvSpPr/>
            <p:nvPr/>
          </p:nvSpPr>
          <p:spPr>
            <a:xfrm>
              <a:off x="4059738" y="2634863"/>
              <a:ext cx="560200" cy="538475"/>
            </a:xfrm>
            <a:custGeom>
              <a:avLst/>
              <a:gdLst/>
              <a:ahLst/>
              <a:cxnLst/>
              <a:rect l="l" t="t" r="r" b="b"/>
              <a:pathLst>
                <a:path w="22408" h="21539" extrusionOk="0">
                  <a:moveTo>
                    <a:pt x="0" y="1"/>
                  </a:moveTo>
                  <a:lnTo>
                    <a:pt x="0" y="21539"/>
                  </a:lnTo>
                  <a:lnTo>
                    <a:pt x="22408" y="21539"/>
                  </a:lnTo>
                  <a:lnTo>
                    <a:pt x="22408" y="1"/>
                  </a:lnTo>
                  <a:close/>
                </a:path>
              </a:pathLst>
            </a:custGeom>
            <a:solidFill>
              <a:schemeClr val="accent3"/>
            </a:solidFill>
            <a:ln>
              <a:noFill/>
            </a:ln>
          </p:spPr>
          <p:txBody>
            <a:bodyPr spcFirstLastPara="1" wrap="square" lIns="121900" tIns="121900" rIns="121900" bIns="121900" anchor="ctr" anchorCtr="0">
              <a:noAutofit/>
            </a:bodyPr>
            <a:lstStyle/>
            <a:p>
              <a:pPr algn="ctr">
                <a:buClr>
                  <a:schemeClr val="dk1"/>
                </a:buClr>
                <a:buSzPts val="1100"/>
              </a:pPr>
              <a:endParaRPr sz="2000"/>
            </a:p>
          </p:txBody>
        </p:sp>
        <p:sp>
          <p:nvSpPr>
            <p:cNvPr id="803" name="Google Shape;803;p29"/>
            <p:cNvSpPr txBox="1"/>
            <p:nvPr/>
          </p:nvSpPr>
          <p:spPr>
            <a:xfrm>
              <a:off x="710275" y="2636675"/>
              <a:ext cx="1807200" cy="534900"/>
            </a:xfrm>
            <a:prstGeom prst="rect">
              <a:avLst/>
            </a:prstGeom>
            <a:noFill/>
            <a:ln>
              <a:noFill/>
            </a:ln>
          </p:spPr>
          <p:txBody>
            <a:bodyPr spcFirstLastPara="1" wrap="square" lIns="121900" tIns="121900" rIns="121900" bIns="121900" anchor="ctr" anchorCtr="0">
              <a:noAutofit/>
            </a:bodyPr>
            <a:lstStyle/>
            <a:p>
              <a:r>
                <a:rPr lang="en" sz="1600" dirty="0">
                  <a:latin typeface="Roboto"/>
                  <a:ea typeface="Roboto"/>
                  <a:cs typeface="Roboto"/>
                  <a:sym typeface="Roboto"/>
                </a:rPr>
                <a:t>Develops in some women when they are pregnant</a:t>
              </a:r>
              <a:endParaRPr sz="1600" dirty="0">
                <a:latin typeface="Roboto"/>
                <a:ea typeface="Roboto"/>
                <a:cs typeface="Roboto"/>
                <a:sym typeface="Roboto"/>
              </a:endParaRPr>
            </a:p>
          </p:txBody>
        </p:sp>
      </p:grpSp>
      <p:grpSp>
        <p:nvGrpSpPr>
          <p:cNvPr id="804" name="Google Shape;804;p29"/>
          <p:cNvGrpSpPr/>
          <p:nvPr/>
        </p:nvGrpSpPr>
        <p:grpSpPr>
          <a:xfrm>
            <a:off x="784026" y="1822467"/>
            <a:ext cx="5339772" cy="745100"/>
            <a:chOff x="710275" y="1366850"/>
            <a:chExt cx="3909663" cy="558825"/>
          </a:xfrm>
        </p:grpSpPr>
        <p:sp>
          <p:nvSpPr>
            <p:cNvPr id="805" name="Google Shape;805;p29"/>
            <p:cNvSpPr/>
            <p:nvPr/>
          </p:nvSpPr>
          <p:spPr>
            <a:xfrm>
              <a:off x="2722199" y="1437675"/>
              <a:ext cx="1422982" cy="397100"/>
            </a:xfrm>
            <a:custGeom>
              <a:avLst/>
              <a:gdLst/>
              <a:ahLst/>
              <a:cxnLst/>
              <a:rect l="l" t="t" r="r" b="b"/>
              <a:pathLst>
                <a:path w="66116" h="15884" fill="none" extrusionOk="0">
                  <a:moveTo>
                    <a:pt x="66116" y="15884"/>
                  </a:moveTo>
                  <a:lnTo>
                    <a:pt x="1" y="15884"/>
                  </a:lnTo>
                  <a:lnTo>
                    <a:pt x="5680" y="7847"/>
                  </a:lnTo>
                  <a:lnTo>
                    <a:pt x="1" y="1"/>
                  </a:lnTo>
                  <a:lnTo>
                    <a:pt x="66116" y="1"/>
                  </a:lnTo>
                  <a:close/>
                </a:path>
              </a:pathLst>
            </a:custGeom>
            <a:noFill/>
            <a:ln w="9525" cap="flat" cmpd="sng">
              <a:solidFill>
                <a:srgbClr val="000000"/>
              </a:solidFill>
              <a:prstDash val="solid"/>
              <a:miter lim="11906"/>
              <a:headEnd type="none" w="sm" len="sm"/>
              <a:tailEnd type="none" w="sm" len="sm"/>
            </a:ln>
          </p:spPr>
          <p:txBody>
            <a:bodyPr spcFirstLastPara="1" wrap="square" lIns="121900" tIns="121900" rIns="121900" bIns="121900" anchor="ctr" anchorCtr="0">
              <a:noAutofit/>
            </a:bodyPr>
            <a:lstStyle/>
            <a:p>
              <a:pPr algn="ctr">
                <a:buClr>
                  <a:schemeClr val="dk1"/>
                </a:buClr>
                <a:buSzPts val="1100"/>
              </a:pPr>
              <a:r>
                <a:rPr lang="en" sz="2267" dirty="0">
                  <a:solidFill>
                    <a:schemeClr val="accent1"/>
                  </a:solidFill>
                  <a:latin typeface="Fira Sans Extra Condensed Medium"/>
                  <a:ea typeface="Fira Sans Extra Condensed Medium"/>
                  <a:cs typeface="Fira Sans Extra Condensed Medium"/>
                  <a:sym typeface="Fira Sans Extra Condensed Medium"/>
                </a:rPr>
                <a:t>TYPE 1</a:t>
              </a:r>
              <a:endParaRPr sz="2400" dirty="0">
                <a:solidFill>
                  <a:schemeClr val="accent1"/>
                </a:solidFill>
              </a:endParaRPr>
            </a:p>
          </p:txBody>
        </p:sp>
        <p:sp>
          <p:nvSpPr>
            <p:cNvPr id="806" name="Google Shape;806;p29"/>
            <p:cNvSpPr/>
            <p:nvPr/>
          </p:nvSpPr>
          <p:spPr>
            <a:xfrm>
              <a:off x="4059738" y="1366850"/>
              <a:ext cx="560200" cy="538775"/>
            </a:xfrm>
            <a:custGeom>
              <a:avLst/>
              <a:gdLst/>
              <a:ahLst/>
              <a:cxnLst/>
              <a:rect l="l" t="t" r="r" b="b"/>
              <a:pathLst>
                <a:path w="22408" h="21551" extrusionOk="0">
                  <a:moveTo>
                    <a:pt x="0" y="0"/>
                  </a:moveTo>
                  <a:lnTo>
                    <a:pt x="0" y="21550"/>
                  </a:lnTo>
                  <a:lnTo>
                    <a:pt x="22408" y="21550"/>
                  </a:lnTo>
                  <a:lnTo>
                    <a:pt x="22408" y="0"/>
                  </a:lnTo>
                  <a:close/>
                </a:path>
              </a:pathLst>
            </a:custGeom>
            <a:solidFill>
              <a:schemeClr val="accent1"/>
            </a:solidFill>
            <a:ln>
              <a:noFill/>
            </a:ln>
          </p:spPr>
          <p:txBody>
            <a:bodyPr spcFirstLastPara="1" wrap="square" lIns="121900" tIns="121900" rIns="121900" bIns="121900" anchor="ctr" anchorCtr="0">
              <a:noAutofit/>
            </a:bodyPr>
            <a:lstStyle/>
            <a:p>
              <a:pPr algn="ctr">
                <a:buClr>
                  <a:schemeClr val="dk1"/>
                </a:buClr>
                <a:buSzPts val="1100"/>
              </a:pPr>
              <a:endParaRPr sz="1733">
                <a:solidFill>
                  <a:srgbClr val="FFFFFF"/>
                </a:solidFill>
                <a:latin typeface="Roboto"/>
                <a:ea typeface="Roboto"/>
                <a:cs typeface="Roboto"/>
                <a:sym typeface="Roboto"/>
              </a:endParaRPr>
            </a:p>
          </p:txBody>
        </p:sp>
        <p:sp>
          <p:nvSpPr>
            <p:cNvPr id="807" name="Google Shape;807;p29"/>
            <p:cNvSpPr txBox="1"/>
            <p:nvPr/>
          </p:nvSpPr>
          <p:spPr>
            <a:xfrm>
              <a:off x="710275" y="1390775"/>
              <a:ext cx="1807200" cy="534900"/>
            </a:xfrm>
            <a:prstGeom prst="rect">
              <a:avLst/>
            </a:prstGeom>
            <a:noFill/>
            <a:ln>
              <a:noFill/>
            </a:ln>
          </p:spPr>
          <p:txBody>
            <a:bodyPr spcFirstLastPara="1" wrap="square" lIns="121900" tIns="121900" rIns="121900" bIns="121900" anchor="ctr" anchorCtr="0">
              <a:noAutofit/>
            </a:bodyPr>
            <a:lstStyle/>
            <a:p>
              <a:r>
                <a:rPr lang="en" sz="1600" dirty="0">
                  <a:latin typeface="Roboto"/>
                  <a:ea typeface="Roboto"/>
                  <a:cs typeface="Roboto"/>
                  <a:sym typeface="Roboto"/>
                </a:rPr>
                <a:t>When the body does not make insulin</a:t>
              </a:r>
              <a:endParaRPr sz="1600" dirty="0">
                <a:latin typeface="Roboto"/>
                <a:ea typeface="Roboto"/>
                <a:cs typeface="Roboto"/>
                <a:sym typeface="Roboto"/>
              </a:endParaRPr>
            </a:p>
          </p:txBody>
        </p:sp>
      </p:grpSp>
      <p:grpSp>
        <p:nvGrpSpPr>
          <p:cNvPr id="808" name="Google Shape;808;p29"/>
          <p:cNvGrpSpPr/>
          <p:nvPr/>
        </p:nvGrpSpPr>
        <p:grpSpPr>
          <a:xfrm>
            <a:off x="5577227" y="1979228"/>
            <a:ext cx="404860" cy="404797"/>
            <a:chOff x="2685825" y="840375"/>
            <a:chExt cx="481900" cy="481825"/>
          </a:xfrm>
        </p:grpSpPr>
        <p:sp>
          <p:nvSpPr>
            <p:cNvPr id="809" name="Google Shape;809;p29"/>
            <p:cNvSpPr/>
            <p:nvPr/>
          </p:nvSpPr>
          <p:spPr>
            <a:xfrm>
              <a:off x="2685825" y="840375"/>
              <a:ext cx="481900" cy="481825"/>
            </a:xfrm>
            <a:custGeom>
              <a:avLst/>
              <a:gdLst/>
              <a:ahLst/>
              <a:cxnLst/>
              <a:rect l="l" t="t" r="r" b="b"/>
              <a:pathLst>
                <a:path w="19276" h="19273" extrusionOk="0">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435D74"/>
                </a:solidFill>
              </a:endParaRPr>
            </a:p>
          </p:txBody>
        </p:sp>
        <p:sp>
          <p:nvSpPr>
            <p:cNvPr id="810" name="Google Shape;810;p29"/>
            <p:cNvSpPr/>
            <p:nvPr/>
          </p:nvSpPr>
          <p:spPr>
            <a:xfrm>
              <a:off x="2819200" y="983400"/>
              <a:ext cx="205475" cy="197625"/>
            </a:xfrm>
            <a:custGeom>
              <a:avLst/>
              <a:gdLst/>
              <a:ahLst/>
              <a:cxnLst/>
              <a:rect l="l" t="t" r="r" b="b"/>
              <a:pathLst>
                <a:path w="8219" h="7905" extrusionOk="0">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435D74"/>
                </a:solidFill>
              </a:endParaRPr>
            </a:p>
          </p:txBody>
        </p:sp>
      </p:grpSp>
      <p:grpSp>
        <p:nvGrpSpPr>
          <p:cNvPr id="811" name="Google Shape;811;p29"/>
          <p:cNvGrpSpPr/>
          <p:nvPr/>
        </p:nvGrpSpPr>
        <p:grpSpPr>
          <a:xfrm>
            <a:off x="5570590" y="3669584"/>
            <a:ext cx="418135" cy="405553"/>
            <a:chOff x="3270675" y="841800"/>
            <a:chExt cx="497700" cy="482725"/>
          </a:xfrm>
        </p:grpSpPr>
        <p:sp>
          <p:nvSpPr>
            <p:cNvPr id="812" name="Google Shape;812;p29"/>
            <p:cNvSpPr/>
            <p:nvPr/>
          </p:nvSpPr>
          <p:spPr>
            <a:xfrm>
              <a:off x="3270675" y="902000"/>
              <a:ext cx="447125" cy="422525"/>
            </a:xfrm>
            <a:custGeom>
              <a:avLst/>
              <a:gdLst/>
              <a:ahLst/>
              <a:cxnLst/>
              <a:rect l="l" t="t" r="r" b="b"/>
              <a:pathLst>
                <a:path w="17885" h="16901" extrusionOk="0">
                  <a:moveTo>
                    <a:pt x="3454" y="0"/>
                  </a:moveTo>
                  <a:cubicBezTo>
                    <a:pt x="3343" y="0"/>
                    <a:pt x="3231" y="40"/>
                    <a:pt x="3141" y="122"/>
                  </a:cubicBezTo>
                  <a:cubicBezTo>
                    <a:pt x="1160" y="1940"/>
                    <a:pt x="0" y="4548"/>
                    <a:pt x="0" y="7246"/>
                  </a:cubicBezTo>
                  <a:cubicBezTo>
                    <a:pt x="0" y="12579"/>
                    <a:pt x="4325" y="16900"/>
                    <a:pt x="9657" y="16900"/>
                  </a:cubicBezTo>
                  <a:cubicBezTo>
                    <a:pt x="10907" y="16900"/>
                    <a:pt x="12175" y="16662"/>
                    <a:pt x="13331" y="16178"/>
                  </a:cubicBezTo>
                  <a:cubicBezTo>
                    <a:pt x="15126" y="15434"/>
                    <a:pt x="16659" y="14169"/>
                    <a:pt x="17728" y="12546"/>
                  </a:cubicBezTo>
                  <a:cubicBezTo>
                    <a:pt x="17884" y="12305"/>
                    <a:pt x="17788" y="11983"/>
                    <a:pt x="17526" y="11866"/>
                  </a:cubicBezTo>
                  <a:lnTo>
                    <a:pt x="9158" y="8171"/>
                  </a:lnTo>
                  <a:cubicBezTo>
                    <a:pt x="9016" y="8108"/>
                    <a:pt x="8896" y="8005"/>
                    <a:pt x="8811" y="7876"/>
                  </a:cubicBezTo>
                  <a:lnTo>
                    <a:pt x="8405" y="7246"/>
                  </a:lnTo>
                  <a:lnTo>
                    <a:pt x="3846" y="212"/>
                  </a:lnTo>
                  <a:cubicBezTo>
                    <a:pt x="3756" y="73"/>
                    <a:pt x="3606" y="0"/>
                    <a:pt x="3454" y="0"/>
                  </a:cubicBez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435D74"/>
                </a:solidFill>
              </a:endParaRPr>
            </a:p>
          </p:txBody>
        </p:sp>
        <p:sp>
          <p:nvSpPr>
            <p:cNvPr id="813" name="Google Shape;813;p29"/>
            <p:cNvSpPr/>
            <p:nvPr/>
          </p:nvSpPr>
          <p:spPr>
            <a:xfrm>
              <a:off x="3385250" y="841800"/>
              <a:ext cx="279700" cy="220925"/>
            </a:xfrm>
            <a:custGeom>
              <a:avLst/>
              <a:gdLst/>
              <a:ahLst/>
              <a:cxnLst/>
              <a:rect l="l" t="t" r="r" b="b"/>
              <a:pathLst>
                <a:path w="11188" h="8837" extrusionOk="0">
                  <a:moveTo>
                    <a:pt x="5070" y="0"/>
                  </a:moveTo>
                  <a:cubicBezTo>
                    <a:pt x="3434" y="0"/>
                    <a:pt x="1792" y="415"/>
                    <a:pt x="308" y="1256"/>
                  </a:cubicBezTo>
                  <a:cubicBezTo>
                    <a:pt x="76" y="1388"/>
                    <a:pt x="1" y="1690"/>
                    <a:pt x="148" y="1912"/>
                  </a:cubicBezTo>
                  <a:lnTo>
                    <a:pt x="4532" y="8676"/>
                  </a:lnTo>
                  <a:cubicBezTo>
                    <a:pt x="4601" y="8781"/>
                    <a:pt x="4714" y="8837"/>
                    <a:pt x="4828" y="8837"/>
                  </a:cubicBezTo>
                  <a:cubicBezTo>
                    <a:pt x="4919" y="8837"/>
                    <a:pt x="5010" y="8802"/>
                    <a:pt x="5081" y="8730"/>
                  </a:cubicBezTo>
                  <a:lnTo>
                    <a:pt x="10992" y="2683"/>
                  </a:lnTo>
                  <a:cubicBezTo>
                    <a:pt x="11187" y="2482"/>
                    <a:pt x="11163" y="2156"/>
                    <a:pt x="10940" y="1988"/>
                  </a:cubicBezTo>
                  <a:cubicBezTo>
                    <a:pt x="9218" y="670"/>
                    <a:pt x="7149" y="0"/>
                    <a:pt x="5070" y="0"/>
                  </a:cubicBez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435D74"/>
                </a:solidFill>
              </a:endParaRPr>
            </a:p>
          </p:txBody>
        </p:sp>
        <p:sp>
          <p:nvSpPr>
            <p:cNvPr id="814" name="Google Shape;814;p29"/>
            <p:cNvSpPr/>
            <p:nvPr/>
          </p:nvSpPr>
          <p:spPr>
            <a:xfrm>
              <a:off x="3530100" y="924750"/>
              <a:ext cx="238275" cy="250200"/>
            </a:xfrm>
            <a:custGeom>
              <a:avLst/>
              <a:gdLst/>
              <a:ahLst/>
              <a:cxnLst/>
              <a:rect l="l" t="t" r="r" b="b"/>
              <a:pathLst>
                <a:path w="9531" h="10008" extrusionOk="0">
                  <a:moveTo>
                    <a:pt x="6350" y="1"/>
                  </a:moveTo>
                  <a:cubicBezTo>
                    <a:pt x="6230" y="1"/>
                    <a:pt x="6108" y="47"/>
                    <a:pt x="6017" y="142"/>
                  </a:cubicBezTo>
                  <a:lnTo>
                    <a:pt x="172" y="6123"/>
                  </a:lnTo>
                  <a:cubicBezTo>
                    <a:pt x="0" y="6297"/>
                    <a:pt x="57" y="6589"/>
                    <a:pt x="283" y="6689"/>
                  </a:cubicBezTo>
                  <a:lnTo>
                    <a:pt x="7706" y="9968"/>
                  </a:lnTo>
                  <a:cubicBezTo>
                    <a:pt x="7767" y="9995"/>
                    <a:pt x="7830" y="10007"/>
                    <a:pt x="7893" y="10007"/>
                  </a:cubicBezTo>
                  <a:cubicBezTo>
                    <a:pt x="8082" y="10007"/>
                    <a:pt x="8261" y="9890"/>
                    <a:pt x="8329" y="9700"/>
                  </a:cubicBezTo>
                  <a:cubicBezTo>
                    <a:pt x="9531" y="6463"/>
                    <a:pt x="8913" y="2828"/>
                    <a:pt x="6706" y="169"/>
                  </a:cubicBezTo>
                  <a:cubicBezTo>
                    <a:pt x="6615" y="57"/>
                    <a:pt x="6483" y="1"/>
                    <a:pt x="6350" y="1"/>
                  </a:cubicBez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435D74"/>
                </a:solidFill>
              </a:endParaRPr>
            </a:p>
          </p:txBody>
        </p:sp>
      </p:grpSp>
      <p:sp>
        <p:nvSpPr>
          <p:cNvPr id="815" name="Google Shape;815;p29"/>
          <p:cNvSpPr/>
          <p:nvPr/>
        </p:nvSpPr>
        <p:spPr>
          <a:xfrm>
            <a:off x="6251940" y="3840868"/>
            <a:ext cx="404797" cy="379509"/>
          </a:xfrm>
          <a:custGeom>
            <a:avLst/>
            <a:gdLst/>
            <a:ahLst/>
            <a:cxnLst/>
            <a:rect l="l" t="t" r="r" b="b"/>
            <a:pathLst>
              <a:path w="19273" h="18069" extrusionOk="0">
                <a:moveTo>
                  <a:pt x="5456" y="7679"/>
                </a:moveTo>
                <a:cubicBezTo>
                  <a:pt x="6294" y="7679"/>
                  <a:pt x="6715" y="8694"/>
                  <a:pt x="6122" y="9284"/>
                </a:cubicBezTo>
                <a:cubicBezTo>
                  <a:pt x="5930" y="9476"/>
                  <a:pt x="5694" y="9562"/>
                  <a:pt x="5462" y="9562"/>
                </a:cubicBezTo>
                <a:cubicBezTo>
                  <a:pt x="4979" y="9562"/>
                  <a:pt x="4517" y="9188"/>
                  <a:pt x="4517" y="8622"/>
                </a:cubicBezTo>
                <a:cubicBezTo>
                  <a:pt x="4517" y="8101"/>
                  <a:pt x="4936" y="7679"/>
                  <a:pt x="5456" y="7679"/>
                </a:cubicBezTo>
                <a:close/>
                <a:moveTo>
                  <a:pt x="9636" y="7679"/>
                </a:moveTo>
                <a:cubicBezTo>
                  <a:pt x="10473" y="7679"/>
                  <a:pt x="10892" y="8694"/>
                  <a:pt x="10299" y="9284"/>
                </a:cubicBezTo>
                <a:cubicBezTo>
                  <a:pt x="10107" y="9476"/>
                  <a:pt x="9872" y="9562"/>
                  <a:pt x="9640" y="9562"/>
                </a:cubicBezTo>
                <a:cubicBezTo>
                  <a:pt x="9157" y="9562"/>
                  <a:pt x="8694" y="9188"/>
                  <a:pt x="8694" y="8622"/>
                </a:cubicBezTo>
                <a:cubicBezTo>
                  <a:pt x="8694" y="8101"/>
                  <a:pt x="9115" y="7679"/>
                  <a:pt x="9636" y="7679"/>
                </a:cubicBezTo>
                <a:close/>
                <a:moveTo>
                  <a:pt x="13813" y="7679"/>
                </a:moveTo>
                <a:cubicBezTo>
                  <a:pt x="14650" y="7679"/>
                  <a:pt x="15071" y="8694"/>
                  <a:pt x="14478" y="9284"/>
                </a:cubicBezTo>
                <a:cubicBezTo>
                  <a:pt x="14286" y="9476"/>
                  <a:pt x="14050" y="9562"/>
                  <a:pt x="13819" y="9562"/>
                </a:cubicBezTo>
                <a:cubicBezTo>
                  <a:pt x="13336" y="9562"/>
                  <a:pt x="12873" y="9188"/>
                  <a:pt x="12873" y="8622"/>
                </a:cubicBezTo>
                <a:cubicBezTo>
                  <a:pt x="12873" y="8101"/>
                  <a:pt x="13292" y="7679"/>
                  <a:pt x="13813" y="7679"/>
                </a:cubicBezTo>
                <a:close/>
                <a:moveTo>
                  <a:pt x="9597" y="1"/>
                </a:moveTo>
                <a:cubicBezTo>
                  <a:pt x="4303" y="1"/>
                  <a:pt x="0" y="3801"/>
                  <a:pt x="0" y="8471"/>
                </a:cubicBezTo>
                <a:cubicBezTo>
                  <a:pt x="0" y="10444"/>
                  <a:pt x="780" y="12356"/>
                  <a:pt x="2201" y="13870"/>
                </a:cubicBezTo>
                <a:cubicBezTo>
                  <a:pt x="2481" y="15033"/>
                  <a:pt x="2138" y="16258"/>
                  <a:pt x="1292" y="17104"/>
                </a:cubicBezTo>
                <a:cubicBezTo>
                  <a:pt x="940" y="17460"/>
                  <a:pt x="1190" y="18068"/>
                  <a:pt x="1692" y="18068"/>
                </a:cubicBezTo>
                <a:cubicBezTo>
                  <a:pt x="3300" y="18065"/>
                  <a:pt x="4845" y="17442"/>
                  <a:pt x="6005" y="16328"/>
                </a:cubicBezTo>
                <a:cubicBezTo>
                  <a:pt x="7150" y="16731"/>
                  <a:pt x="8357" y="16939"/>
                  <a:pt x="9571" y="16939"/>
                </a:cubicBezTo>
                <a:cubicBezTo>
                  <a:pt x="9579" y="16939"/>
                  <a:pt x="9588" y="16939"/>
                  <a:pt x="9597" y="16939"/>
                </a:cubicBezTo>
                <a:cubicBezTo>
                  <a:pt x="14891" y="16939"/>
                  <a:pt x="19272" y="13139"/>
                  <a:pt x="19272" y="8471"/>
                </a:cubicBezTo>
                <a:cubicBezTo>
                  <a:pt x="19272" y="3801"/>
                  <a:pt x="14891" y="1"/>
                  <a:pt x="9597" y="1"/>
                </a:cubicBez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435D74"/>
              </a:solidFill>
            </a:endParaRPr>
          </a:p>
        </p:txBody>
      </p:sp>
      <p:grpSp>
        <p:nvGrpSpPr>
          <p:cNvPr id="816" name="Google Shape;816;p29"/>
          <p:cNvGrpSpPr/>
          <p:nvPr/>
        </p:nvGrpSpPr>
        <p:grpSpPr>
          <a:xfrm>
            <a:off x="6209434" y="4515094"/>
            <a:ext cx="404797" cy="404797"/>
            <a:chOff x="3271200" y="1435075"/>
            <a:chExt cx="481825" cy="481825"/>
          </a:xfrm>
        </p:grpSpPr>
        <p:sp>
          <p:nvSpPr>
            <p:cNvPr id="817" name="Google Shape;817;p29"/>
            <p:cNvSpPr/>
            <p:nvPr/>
          </p:nvSpPr>
          <p:spPr>
            <a:xfrm>
              <a:off x="3271200" y="1435075"/>
              <a:ext cx="481825" cy="481825"/>
            </a:xfrm>
            <a:custGeom>
              <a:avLst/>
              <a:gdLst/>
              <a:ahLst/>
              <a:cxnLst/>
              <a:rect l="l" t="t" r="r" b="b"/>
              <a:pathLst>
                <a:path w="19273" h="19273" extrusionOk="0">
                  <a:moveTo>
                    <a:pt x="9597" y="2259"/>
                  </a:moveTo>
                  <a:cubicBezTo>
                    <a:pt x="13635" y="2259"/>
                    <a:pt x="17014" y="5545"/>
                    <a:pt x="17014" y="9601"/>
                  </a:cubicBezTo>
                  <a:cubicBezTo>
                    <a:pt x="17014" y="13636"/>
                    <a:pt x="13654" y="17014"/>
                    <a:pt x="9597" y="17014"/>
                  </a:cubicBezTo>
                  <a:cubicBezTo>
                    <a:pt x="5562" y="17014"/>
                    <a:pt x="2259" y="13654"/>
                    <a:pt x="2259" y="9601"/>
                  </a:cubicBezTo>
                  <a:cubicBezTo>
                    <a:pt x="2259" y="5563"/>
                    <a:pt x="5541" y="2259"/>
                    <a:pt x="9597" y="2259"/>
                  </a:cubicBezTo>
                  <a:close/>
                  <a:moveTo>
                    <a:pt x="9597" y="1"/>
                  </a:moveTo>
                  <a:cubicBezTo>
                    <a:pt x="4304" y="1"/>
                    <a:pt x="0" y="4307"/>
                    <a:pt x="0" y="9601"/>
                  </a:cubicBezTo>
                  <a:cubicBezTo>
                    <a:pt x="0" y="14892"/>
                    <a:pt x="4304" y="19273"/>
                    <a:pt x="9597" y="19273"/>
                  </a:cubicBezTo>
                  <a:cubicBezTo>
                    <a:pt x="14891" y="19273"/>
                    <a:pt x="19272" y="14892"/>
                    <a:pt x="19272" y="9601"/>
                  </a:cubicBezTo>
                  <a:cubicBezTo>
                    <a:pt x="19272" y="4307"/>
                    <a:pt x="14891" y="1"/>
                    <a:pt x="9597" y="1"/>
                  </a:cubicBez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435D74"/>
                </a:solidFill>
              </a:endParaRPr>
            </a:p>
          </p:txBody>
        </p:sp>
        <p:sp>
          <p:nvSpPr>
            <p:cNvPr id="818" name="Google Shape;818;p29"/>
            <p:cNvSpPr/>
            <p:nvPr/>
          </p:nvSpPr>
          <p:spPr>
            <a:xfrm>
              <a:off x="3356575" y="1520525"/>
              <a:ext cx="311000" cy="311025"/>
            </a:xfrm>
            <a:custGeom>
              <a:avLst/>
              <a:gdLst/>
              <a:ahLst/>
              <a:cxnLst/>
              <a:rect l="l" t="t" r="r" b="b"/>
              <a:pathLst>
                <a:path w="12440" h="12441" extrusionOk="0">
                  <a:moveTo>
                    <a:pt x="8516" y="3359"/>
                  </a:moveTo>
                  <a:cubicBezTo>
                    <a:pt x="8661" y="3359"/>
                    <a:pt x="8805" y="3414"/>
                    <a:pt x="8917" y="3524"/>
                  </a:cubicBezTo>
                  <a:cubicBezTo>
                    <a:pt x="9136" y="3744"/>
                    <a:pt x="9136" y="4102"/>
                    <a:pt x="8917" y="4322"/>
                  </a:cubicBezTo>
                  <a:lnTo>
                    <a:pt x="7056" y="6183"/>
                  </a:lnTo>
                  <a:lnTo>
                    <a:pt x="8917" y="8041"/>
                  </a:lnTo>
                  <a:cubicBezTo>
                    <a:pt x="9326" y="8453"/>
                    <a:pt x="8939" y="9009"/>
                    <a:pt x="8502" y="9009"/>
                  </a:cubicBezTo>
                  <a:cubicBezTo>
                    <a:pt x="8371" y="9009"/>
                    <a:pt x="8235" y="8959"/>
                    <a:pt x="8116" y="8839"/>
                  </a:cubicBezTo>
                  <a:lnTo>
                    <a:pt x="5857" y="6580"/>
                  </a:lnTo>
                  <a:cubicBezTo>
                    <a:pt x="5637" y="6360"/>
                    <a:pt x="5637" y="6002"/>
                    <a:pt x="5857" y="5782"/>
                  </a:cubicBezTo>
                  <a:lnTo>
                    <a:pt x="8116" y="3524"/>
                  </a:lnTo>
                  <a:cubicBezTo>
                    <a:pt x="8227" y="3414"/>
                    <a:pt x="8372" y="3359"/>
                    <a:pt x="8516" y="3359"/>
                  </a:cubicBezTo>
                  <a:close/>
                  <a:moveTo>
                    <a:pt x="5619" y="1"/>
                  </a:moveTo>
                  <a:cubicBezTo>
                    <a:pt x="4367" y="112"/>
                    <a:pt x="3177" y="606"/>
                    <a:pt x="2214" y="1413"/>
                  </a:cubicBezTo>
                  <a:lnTo>
                    <a:pt x="2590" y="1789"/>
                  </a:lnTo>
                  <a:cubicBezTo>
                    <a:pt x="3002" y="2199"/>
                    <a:pt x="2615" y="2757"/>
                    <a:pt x="2178" y="2757"/>
                  </a:cubicBezTo>
                  <a:cubicBezTo>
                    <a:pt x="2047" y="2757"/>
                    <a:pt x="1912" y="2707"/>
                    <a:pt x="1792" y="2587"/>
                  </a:cubicBezTo>
                  <a:lnTo>
                    <a:pt x="1416" y="2211"/>
                  </a:lnTo>
                  <a:cubicBezTo>
                    <a:pt x="609" y="3175"/>
                    <a:pt x="118" y="4364"/>
                    <a:pt x="3" y="5617"/>
                  </a:cubicBezTo>
                  <a:lnTo>
                    <a:pt x="536" y="5617"/>
                  </a:lnTo>
                  <a:cubicBezTo>
                    <a:pt x="1280" y="5617"/>
                    <a:pt x="1283" y="6746"/>
                    <a:pt x="536" y="6746"/>
                  </a:cubicBezTo>
                  <a:lnTo>
                    <a:pt x="0" y="6746"/>
                  </a:lnTo>
                  <a:cubicBezTo>
                    <a:pt x="118" y="8035"/>
                    <a:pt x="627" y="9287"/>
                    <a:pt x="1413" y="10227"/>
                  </a:cubicBezTo>
                  <a:lnTo>
                    <a:pt x="1789" y="9850"/>
                  </a:lnTo>
                  <a:cubicBezTo>
                    <a:pt x="1910" y="9730"/>
                    <a:pt x="2045" y="9679"/>
                    <a:pt x="2176" y="9679"/>
                  </a:cubicBezTo>
                  <a:cubicBezTo>
                    <a:pt x="2613" y="9679"/>
                    <a:pt x="2995" y="10244"/>
                    <a:pt x="2587" y="10651"/>
                  </a:cubicBezTo>
                  <a:lnTo>
                    <a:pt x="2211" y="11028"/>
                  </a:lnTo>
                  <a:cubicBezTo>
                    <a:pt x="3174" y="11832"/>
                    <a:pt x="4364" y="12326"/>
                    <a:pt x="5616" y="12440"/>
                  </a:cubicBezTo>
                  <a:lnTo>
                    <a:pt x="5616" y="11904"/>
                  </a:lnTo>
                  <a:cubicBezTo>
                    <a:pt x="5616" y="11530"/>
                    <a:pt x="5899" y="11343"/>
                    <a:pt x="6182" y="11343"/>
                  </a:cubicBezTo>
                  <a:cubicBezTo>
                    <a:pt x="6464" y="11343"/>
                    <a:pt x="6745" y="11530"/>
                    <a:pt x="6745" y="11904"/>
                  </a:cubicBezTo>
                  <a:lnTo>
                    <a:pt x="6745" y="12440"/>
                  </a:lnTo>
                  <a:cubicBezTo>
                    <a:pt x="8034" y="12323"/>
                    <a:pt x="9287" y="11811"/>
                    <a:pt x="10226" y="11028"/>
                  </a:cubicBezTo>
                  <a:lnTo>
                    <a:pt x="9850" y="10651"/>
                  </a:lnTo>
                  <a:cubicBezTo>
                    <a:pt x="9445" y="10246"/>
                    <a:pt x="9822" y="9678"/>
                    <a:pt x="10259" y="9678"/>
                  </a:cubicBezTo>
                  <a:cubicBezTo>
                    <a:pt x="10390" y="9678"/>
                    <a:pt x="10526" y="9729"/>
                    <a:pt x="10648" y="9850"/>
                  </a:cubicBezTo>
                  <a:lnTo>
                    <a:pt x="11024" y="10227"/>
                  </a:lnTo>
                  <a:cubicBezTo>
                    <a:pt x="11810" y="9287"/>
                    <a:pt x="12319" y="8035"/>
                    <a:pt x="12437" y="6746"/>
                  </a:cubicBezTo>
                  <a:lnTo>
                    <a:pt x="11904" y="6746"/>
                  </a:lnTo>
                  <a:cubicBezTo>
                    <a:pt x="11160" y="6746"/>
                    <a:pt x="11157" y="5617"/>
                    <a:pt x="11904" y="5617"/>
                  </a:cubicBezTo>
                  <a:lnTo>
                    <a:pt x="12440" y="5617"/>
                  </a:lnTo>
                  <a:cubicBezTo>
                    <a:pt x="12325" y="4364"/>
                    <a:pt x="11834" y="3175"/>
                    <a:pt x="11027" y="2211"/>
                  </a:cubicBezTo>
                  <a:lnTo>
                    <a:pt x="10651" y="2587"/>
                  </a:lnTo>
                  <a:cubicBezTo>
                    <a:pt x="10529" y="2709"/>
                    <a:pt x="10392" y="2760"/>
                    <a:pt x="10261" y="2760"/>
                  </a:cubicBezTo>
                  <a:cubicBezTo>
                    <a:pt x="9823" y="2760"/>
                    <a:pt x="9443" y="2197"/>
                    <a:pt x="9853" y="1789"/>
                  </a:cubicBezTo>
                  <a:lnTo>
                    <a:pt x="10232" y="1413"/>
                  </a:lnTo>
                  <a:cubicBezTo>
                    <a:pt x="9290" y="627"/>
                    <a:pt x="8037" y="115"/>
                    <a:pt x="6748" y="1"/>
                  </a:cubicBezTo>
                  <a:lnTo>
                    <a:pt x="6748" y="537"/>
                  </a:lnTo>
                  <a:cubicBezTo>
                    <a:pt x="6748" y="909"/>
                    <a:pt x="6466" y="1096"/>
                    <a:pt x="6183" y="1096"/>
                  </a:cubicBezTo>
                  <a:cubicBezTo>
                    <a:pt x="5901" y="1096"/>
                    <a:pt x="5619" y="910"/>
                    <a:pt x="5619" y="537"/>
                  </a:cubicBezTo>
                  <a:lnTo>
                    <a:pt x="5619" y="1"/>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435D74"/>
                </a:solidFill>
              </a:endParaRPr>
            </a:p>
          </p:txBody>
        </p:sp>
      </p:grpSp>
      <p:grpSp>
        <p:nvGrpSpPr>
          <p:cNvPr id="819" name="Google Shape;819;p29"/>
          <p:cNvGrpSpPr/>
          <p:nvPr/>
        </p:nvGrpSpPr>
        <p:grpSpPr>
          <a:xfrm>
            <a:off x="5644977" y="5626201"/>
            <a:ext cx="397195" cy="397195"/>
            <a:chOff x="6239925" y="2032450"/>
            <a:chExt cx="472775" cy="472775"/>
          </a:xfrm>
        </p:grpSpPr>
        <p:sp>
          <p:nvSpPr>
            <p:cNvPr id="820" name="Google Shape;820;p29"/>
            <p:cNvSpPr/>
            <p:nvPr/>
          </p:nvSpPr>
          <p:spPr>
            <a:xfrm>
              <a:off x="6239925" y="2032450"/>
              <a:ext cx="472775" cy="472775"/>
            </a:xfrm>
            <a:custGeom>
              <a:avLst/>
              <a:gdLst/>
              <a:ahLst/>
              <a:cxnLst/>
              <a:rect l="l" t="t" r="r" b="b"/>
              <a:pathLst>
                <a:path w="18911" h="18911" extrusionOk="0">
                  <a:moveTo>
                    <a:pt x="9455" y="2466"/>
                  </a:moveTo>
                  <a:cubicBezTo>
                    <a:pt x="13307" y="2466"/>
                    <a:pt x="16442" y="5601"/>
                    <a:pt x="16442" y="9456"/>
                  </a:cubicBezTo>
                  <a:cubicBezTo>
                    <a:pt x="16442" y="13310"/>
                    <a:pt x="13307" y="16445"/>
                    <a:pt x="9455" y="16445"/>
                  </a:cubicBezTo>
                  <a:cubicBezTo>
                    <a:pt x="5601" y="16445"/>
                    <a:pt x="2466" y="13310"/>
                    <a:pt x="2466" y="9456"/>
                  </a:cubicBezTo>
                  <a:cubicBezTo>
                    <a:pt x="2466" y="5601"/>
                    <a:pt x="5601" y="2466"/>
                    <a:pt x="9455" y="2466"/>
                  </a:cubicBezTo>
                  <a:close/>
                  <a:moveTo>
                    <a:pt x="9455" y="0"/>
                  </a:moveTo>
                  <a:cubicBezTo>
                    <a:pt x="4228" y="0"/>
                    <a:pt x="0" y="4228"/>
                    <a:pt x="0" y="9456"/>
                  </a:cubicBezTo>
                  <a:cubicBezTo>
                    <a:pt x="0" y="14683"/>
                    <a:pt x="4228" y="18911"/>
                    <a:pt x="9455" y="18911"/>
                  </a:cubicBezTo>
                  <a:cubicBezTo>
                    <a:pt x="14680" y="18911"/>
                    <a:pt x="18911" y="14683"/>
                    <a:pt x="18911" y="9456"/>
                  </a:cubicBezTo>
                  <a:cubicBezTo>
                    <a:pt x="18911" y="4231"/>
                    <a:pt x="14680" y="0"/>
                    <a:pt x="9455" y="0"/>
                  </a:cubicBez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435D74"/>
                </a:solidFill>
              </a:endParaRPr>
            </a:p>
          </p:txBody>
        </p:sp>
        <p:sp>
          <p:nvSpPr>
            <p:cNvPr id="821" name="Google Shape;821;p29"/>
            <p:cNvSpPr/>
            <p:nvPr/>
          </p:nvSpPr>
          <p:spPr>
            <a:xfrm>
              <a:off x="6329800" y="2122325"/>
              <a:ext cx="292950" cy="293025"/>
            </a:xfrm>
            <a:custGeom>
              <a:avLst/>
              <a:gdLst/>
              <a:ahLst/>
              <a:cxnLst/>
              <a:rect l="l" t="t" r="r" b="b"/>
              <a:pathLst>
                <a:path w="11718" h="11721" extrusionOk="0">
                  <a:moveTo>
                    <a:pt x="5860" y="1043"/>
                  </a:moveTo>
                  <a:cubicBezTo>
                    <a:pt x="6171" y="1043"/>
                    <a:pt x="6424" y="1295"/>
                    <a:pt x="6424" y="1609"/>
                  </a:cubicBezTo>
                  <a:lnTo>
                    <a:pt x="6424" y="2542"/>
                  </a:lnTo>
                  <a:cubicBezTo>
                    <a:pt x="7264" y="2792"/>
                    <a:pt x="7839" y="3566"/>
                    <a:pt x="7842" y="4442"/>
                  </a:cubicBezTo>
                  <a:cubicBezTo>
                    <a:pt x="7842" y="4755"/>
                    <a:pt x="7589" y="5008"/>
                    <a:pt x="7276" y="5008"/>
                  </a:cubicBezTo>
                  <a:cubicBezTo>
                    <a:pt x="6966" y="5008"/>
                    <a:pt x="6713" y="4755"/>
                    <a:pt x="6713" y="4442"/>
                  </a:cubicBezTo>
                  <a:cubicBezTo>
                    <a:pt x="6713" y="3929"/>
                    <a:pt x="6292" y="3588"/>
                    <a:pt x="5853" y="3588"/>
                  </a:cubicBezTo>
                  <a:cubicBezTo>
                    <a:pt x="5644" y="3588"/>
                    <a:pt x="5429" y="3666"/>
                    <a:pt x="5255" y="3840"/>
                  </a:cubicBezTo>
                  <a:cubicBezTo>
                    <a:pt x="4719" y="4376"/>
                    <a:pt x="5099" y="5297"/>
                    <a:pt x="5860" y="5297"/>
                  </a:cubicBezTo>
                  <a:cubicBezTo>
                    <a:pt x="5862" y="5297"/>
                    <a:pt x="5865" y="5297"/>
                    <a:pt x="5867" y="5297"/>
                  </a:cubicBezTo>
                  <a:cubicBezTo>
                    <a:pt x="6849" y="5297"/>
                    <a:pt x="7680" y="6019"/>
                    <a:pt x="7821" y="6993"/>
                  </a:cubicBezTo>
                  <a:cubicBezTo>
                    <a:pt x="7962" y="7968"/>
                    <a:pt x="7369" y="8899"/>
                    <a:pt x="6424" y="9179"/>
                  </a:cubicBezTo>
                  <a:lnTo>
                    <a:pt x="6424" y="10115"/>
                  </a:lnTo>
                  <a:cubicBezTo>
                    <a:pt x="6424" y="10426"/>
                    <a:pt x="6171" y="10679"/>
                    <a:pt x="5860" y="10679"/>
                  </a:cubicBezTo>
                  <a:cubicBezTo>
                    <a:pt x="5547" y="10679"/>
                    <a:pt x="5294" y="10426"/>
                    <a:pt x="5294" y="10115"/>
                  </a:cubicBezTo>
                  <a:lnTo>
                    <a:pt x="5294" y="9179"/>
                  </a:lnTo>
                  <a:cubicBezTo>
                    <a:pt x="4454" y="8929"/>
                    <a:pt x="3879" y="8155"/>
                    <a:pt x="3876" y="7279"/>
                  </a:cubicBezTo>
                  <a:cubicBezTo>
                    <a:pt x="3876" y="6966"/>
                    <a:pt x="4129" y="6713"/>
                    <a:pt x="4442" y="6713"/>
                  </a:cubicBezTo>
                  <a:cubicBezTo>
                    <a:pt x="4752" y="6713"/>
                    <a:pt x="5005" y="6966"/>
                    <a:pt x="5005" y="7279"/>
                  </a:cubicBezTo>
                  <a:cubicBezTo>
                    <a:pt x="5005" y="7792"/>
                    <a:pt x="5426" y="8133"/>
                    <a:pt x="5865" y="8133"/>
                  </a:cubicBezTo>
                  <a:cubicBezTo>
                    <a:pt x="6074" y="8133"/>
                    <a:pt x="6288" y="8055"/>
                    <a:pt x="6463" y="7881"/>
                  </a:cubicBezTo>
                  <a:cubicBezTo>
                    <a:pt x="6999" y="7345"/>
                    <a:pt x="6619" y="6427"/>
                    <a:pt x="5860" y="6427"/>
                  </a:cubicBezTo>
                  <a:cubicBezTo>
                    <a:pt x="4873" y="6427"/>
                    <a:pt x="4039" y="5704"/>
                    <a:pt x="3897" y="4728"/>
                  </a:cubicBezTo>
                  <a:cubicBezTo>
                    <a:pt x="3756" y="3753"/>
                    <a:pt x="4349" y="2822"/>
                    <a:pt x="5294" y="2542"/>
                  </a:cubicBezTo>
                  <a:lnTo>
                    <a:pt x="5294" y="1609"/>
                  </a:lnTo>
                  <a:cubicBezTo>
                    <a:pt x="5294" y="1295"/>
                    <a:pt x="5547" y="1043"/>
                    <a:pt x="5860" y="1043"/>
                  </a:cubicBezTo>
                  <a:close/>
                  <a:moveTo>
                    <a:pt x="5860" y="1"/>
                  </a:moveTo>
                  <a:cubicBezTo>
                    <a:pt x="2629" y="1"/>
                    <a:pt x="1" y="2629"/>
                    <a:pt x="1" y="5861"/>
                  </a:cubicBezTo>
                  <a:cubicBezTo>
                    <a:pt x="1" y="9092"/>
                    <a:pt x="2629" y="11720"/>
                    <a:pt x="5860" y="11720"/>
                  </a:cubicBezTo>
                  <a:cubicBezTo>
                    <a:pt x="9088" y="11720"/>
                    <a:pt x="11717" y="9092"/>
                    <a:pt x="11717" y="5861"/>
                  </a:cubicBezTo>
                  <a:cubicBezTo>
                    <a:pt x="11717" y="2629"/>
                    <a:pt x="9088" y="1"/>
                    <a:pt x="5860" y="1"/>
                  </a:cubicBez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435D74"/>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85"/>
        <p:cNvGrpSpPr/>
        <p:nvPr/>
      </p:nvGrpSpPr>
      <p:grpSpPr>
        <a:xfrm>
          <a:off x="0" y="0"/>
          <a:ext cx="0" cy="0"/>
          <a:chOff x="0" y="0"/>
          <a:chExt cx="0" cy="0"/>
        </a:xfrm>
      </p:grpSpPr>
      <p:cxnSp>
        <p:nvCxnSpPr>
          <p:cNvPr id="790" name="Straight Connector 152">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91" name="Rectangle 154">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6" name="Google Shape;786;p29"/>
          <p:cNvSpPr txBox="1">
            <a:spLocks noGrp="1"/>
          </p:cNvSpPr>
          <p:nvPr>
            <p:ph type="title"/>
          </p:nvPr>
        </p:nvSpPr>
        <p:spPr>
          <a:xfrm>
            <a:off x="526073" y="489439"/>
            <a:ext cx="11139854" cy="930447"/>
          </a:xfrm>
          <a:prstGeom prst="rect">
            <a:avLst/>
          </a:prstGeom>
        </p:spPr>
        <p:txBody>
          <a:bodyPr spcFirstLastPara="1" vert="horz" lIns="91440" tIns="45720" rIns="91440" bIns="45720" rtlCol="0" anchor="b" anchorCtr="0">
            <a:normAutofit/>
          </a:bodyPr>
          <a:lstStyle/>
          <a:p>
            <a:pPr algn="ctr"/>
            <a:r>
              <a:rPr lang="en-US" sz="4200" kern="1200" dirty="0">
                <a:solidFill>
                  <a:schemeClr val="bg1"/>
                </a:solidFill>
                <a:latin typeface="+mj-lt"/>
                <a:ea typeface="+mj-ea"/>
                <a:cs typeface="+mj-cs"/>
              </a:rPr>
              <a:t>COMPONENTS OF AN EXPERT SYSTEM SHELL</a:t>
            </a:r>
          </a:p>
        </p:txBody>
      </p:sp>
      <p:cxnSp>
        <p:nvCxnSpPr>
          <p:cNvPr id="792" name="Straight Connector 156">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0" name="Picture 2">
            <a:extLst>
              <a:ext uri="{FF2B5EF4-FFF2-40B4-BE49-F238E27FC236}">
                <a16:creationId xmlns:a16="http://schemas.microsoft.com/office/drawing/2014/main" id="{B7192C08-3214-4309-B0DD-46E6F149B60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20040" y="2515013"/>
            <a:ext cx="11496821" cy="382269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4059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7"/>
          <p:cNvSpPr txBox="1"/>
          <p:nvPr/>
        </p:nvSpPr>
        <p:spPr>
          <a:xfrm>
            <a:off x="481013" y="215775"/>
            <a:ext cx="5324477" cy="78749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altLang="zh-CN" sz="3600" dirty="0">
                <a:solidFill>
                  <a:srgbClr val="002060"/>
                </a:solidFill>
                <a:ea typeface="+mj-ea"/>
                <a:cs typeface="+mj-cs"/>
              </a:rPr>
              <a:t>PROBLEM STATEMENT</a:t>
            </a:r>
          </a:p>
        </p:txBody>
      </p:sp>
      <p:sp>
        <p:nvSpPr>
          <p:cNvPr id="3" name="Text Box 2"/>
          <p:cNvSpPr txBox="1"/>
          <p:nvPr/>
        </p:nvSpPr>
        <p:spPr>
          <a:xfrm>
            <a:off x="193630" y="1342176"/>
            <a:ext cx="5324475" cy="5025729"/>
          </a:xfrm>
          <a:prstGeom prst="rect">
            <a:avLst/>
          </a:prstGeom>
        </p:spPr>
        <p:txBody>
          <a:bodyPr vert="horz" lIns="91440" tIns="45720" rIns="91440" bIns="45720" rtlCol="0" anchor="t">
            <a:noAutofit/>
          </a:bodyPr>
          <a:lstStyle/>
          <a:p>
            <a:pPr marL="457200" indent="-228600">
              <a:lnSpc>
                <a:spcPct val="90000"/>
              </a:lnSpc>
              <a:spcAft>
                <a:spcPts val="800"/>
              </a:spcAft>
              <a:buFont typeface="Arial" panose="020B0604020202020204" pitchFamily="34" charset="0"/>
              <a:buChar char="•"/>
            </a:pPr>
            <a:r>
              <a:rPr lang="en-US" sz="2200" dirty="0">
                <a:effectLst/>
              </a:rPr>
              <a:t>Diabetes is a common, chronic disease that dramatically increases the risk of various cardiovascular problems.</a:t>
            </a:r>
          </a:p>
          <a:p>
            <a:pPr marL="457200" indent="-228600">
              <a:lnSpc>
                <a:spcPct val="90000"/>
              </a:lnSpc>
              <a:spcAft>
                <a:spcPts val="800"/>
              </a:spcAft>
              <a:buFont typeface="Arial" panose="020B0604020202020204" pitchFamily="34" charset="0"/>
              <a:buChar char="•"/>
            </a:pPr>
            <a:r>
              <a:rPr lang="en-US" sz="2200" dirty="0">
                <a:effectLst/>
              </a:rPr>
              <a:t>If you have diabetes, you are more likely to have heart disease or stroke. Hence, the prediction of diabetes at an early stage is very essential as it can lead to improved treatment.</a:t>
            </a:r>
          </a:p>
          <a:p>
            <a:pPr marL="457200" indent="-228600">
              <a:lnSpc>
                <a:spcPct val="90000"/>
              </a:lnSpc>
              <a:spcAft>
                <a:spcPts val="800"/>
              </a:spcAft>
              <a:buFont typeface="Arial" panose="020B0604020202020204" pitchFamily="34" charset="0"/>
              <a:buChar char="•"/>
            </a:pPr>
            <a:r>
              <a:rPr lang="en-US" sz="2200" dirty="0">
                <a:effectLst/>
              </a:rPr>
              <a:t>The aim of this project is to develop an application that can quickly and efficiently determine if a person has diabetes.</a:t>
            </a:r>
          </a:p>
          <a:p>
            <a:pPr marL="457200" indent="-228600">
              <a:lnSpc>
                <a:spcPct val="90000"/>
              </a:lnSpc>
              <a:spcAft>
                <a:spcPts val="800"/>
              </a:spcAft>
              <a:buFont typeface="Arial" panose="020B0604020202020204" pitchFamily="34" charset="0"/>
              <a:buChar char="•"/>
            </a:pPr>
            <a:r>
              <a:rPr lang="en-US" sz="2200" dirty="0">
                <a:effectLst/>
              </a:rPr>
              <a:t> This application system is backed up with data that has been </a:t>
            </a:r>
            <a:r>
              <a:rPr lang="en-US" sz="2200" dirty="0" err="1">
                <a:effectLst/>
              </a:rPr>
              <a:t>analysed</a:t>
            </a:r>
            <a:r>
              <a:rPr lang="en-US" sz="2200" dirty="0">
                <a:effectLst/>
              </a:rPr>
              <a:t> using an effective machine learning model. </a:t>
            </a:r>
          </a:p>
          <a:p>
            <a:pPr marL="457200" indent="-228600">
              <a:lnSpc>
                <a:spcPct val="90000"/>
              </a:lnSpc>
              <a:spcAft>
                <a:spcPts val="800"/>
              </a:spcAft>
              <a:buFont typeface="Arial" panose="020B0604020202020204" pitchFamily="34" charset="0"/>
              <a:buChar char="•"/>
            </a:pPr>
            <a:endParaRPr lang="en-US" sz="2200" dirty="0"/>
          </a:p>
        </p:txBody>
      </p:sp>
      <p:pic>
        <p:nvPicPr>
          <p:cNvPr id="5" name="Picture 4" descr="Graphical user interface&#10;&#10;Description automatically generated with medium confidence">
            <a:extLst>
              <a:ext uri="{FF2B5EF4-FFF2-40B4-BE49-F238E27FC236}">
                <a16:creationId xmlns:a16="http://schemas.microsoft.com/office/drawing/2014/main" id="{3DC720F6-DF80-434F-95E8-CC693C1824B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4462" r="24463"/>
          <a:stretch/>
        </p:blipFill>
        <p:spPr>
          <a:xfrm>
            <a:off x="5966355" y="1"/>
            <a:ext cx="6225645" cy="6856412"/>
          </a:xfrm>
          <a:custGeom>
            <a:avLst/>
            <a:gdLst/>
            <a:ahLst/>
            <a:cxnLst/>
            <a:rect l="l" t="t" r="r" b="b"/>
            <a:pathLst>
              <a:path w="5620032" h="6856412">
                <a:moveTo>
                  <a:pt x="13187" y="0"/>
                </a:moveTo>
                <a:lnTo>
                  <a:pt x="5620032" y="0"/>
                </a:lnTo>
                <a:lnTo>
                  <a:pt x="5620032" y="6856412"/>
                </a:lnTo>
                <a:lnTo>
                  <a:pt x="0" y="6856412"/>
                </a:lnTo>
                <a:lnTo>
                  <a:pt x="64318" y="6298274"/>
                </a:lnTo>
                <a:cubicBezTo>
                  <a:pt x="203221" y="4970220"/>
                  <a:pt x="240510" y="3632077"/>
                  <a:pt x="97152" y="2276000"/>
                </a:cubicBezTo>
                <a:cubicBezTo>
                  <a:pt x="35713" y="1694824"/>
                  <a:pt x="7455" y="1116942"/>
                  <a:pt x="6154" y="541737"/>
                </a:cubicBezTo>
                <a:close/>
              </a:path>
            </a:pathLst>
          </a:custGeom>
        </p:spPr>
      </p:pic>
    </p:spTree>
    <p:extLst>
      <p:ext uri="{BB962C8B-B14F-4D97-AF65-F5344CB8AC3E}">
        <p14:creationId xmlns:p14="http://schemas.microsoft.com/office/powerpoint/2010/main" val="2385749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35;p19">
            <a:extLst>
              <a:ext uri="{FF2B5EF4-FFF2-40B4-BE49-F238E27FC236}">
                <a16:creationId xmlns:a16="http://schemas.microsoft.com/office/drawing/2014/main" id="{C21752BE-3B5C-45D8-BA6C-67F7BF928C7A}"/>
              </a:ext>
            </a:extLst>
          </p:cNvPr>
          <p:cNvSpPr txBox="1">
            <a:spLocks noGrp="1"/>
          </p:cNvSpPr>
          <p:nvPr>
            <p:ph type="sldNum" idx="12"/>
          </p:nvPr>
        </p:nvSpPr>
        <p:spPr>
          <a:xfrm>
            <a:off x="9397161" y="603001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graphicFrame>
        <p:nvGraphicFramePr>
          <p:cNvPr id="10" name="Google Shape;132;p19">
            <a:extLst>
              <a:ext uri="{FF2B5EF4-FFF2-40B4-BE49-F238E27FC236}">
                <a16:creationId xmlns:a16="http://schemas.microsoft.com/office/drawing/2014/main" id="{AF8EBFFB-CB70-4579-B706-C7B00A8375C2}"/>
              </a:ext>
            </a:extLst>
          </p:cNvPr>
          <p:cNvGraphicFramePr/>
          <p:nvPr>
            <p:extLst>
              <p:ext uri="{D42A27DB-BD31-4B8C-83A1-F6EECF244321}">
                <p14:modId xmlns:p14="http://schemas.microsoft.com/office/powerpoint/2010/main" val="409410523"/>
              </p:ext>
            </p:extLst>
          </p:nvPr>
        </p:nvGraphicFramePr>
        <p:xfrm>
          <a:off x="404948" y="0"/>
          <a:ext cx="5316583" cy="66359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Google Shape;132;p19">
            <a:extLst>
              <a:ext uri="{FF2B5EF4-FFF2-40B4-BE49-F238E27FC236}">
                <a16:creationId xmlns:a16="http://schemas.microsoft.com/office/drawing/2014/main" id="{EF0215AF-1653-46E2-9561-1E619013DCA2}"/>
              </a:ext>
            </a:extLst>
          </p:cNvPr>
          <p:cNvGraphicFramePr/>
          <p:nvPr>
            <p:extLst>
              <p:ext uri="{D42A27DB-BD31-4B8C-83A1-F6EECF244321}">
                <p14:modId xmlns:p14="http://schemas.microsoft.com/office/powerpoint/2010/main" val="2226335166"/>
              </p:ext>
            </p:extLst>
          </p:nvPr>
        </p:nvGraphicFramePr>
        <p:xfrm>
          <a:off x="6361611" y="0"/>
          <a:ext cx="5316583" cy="676656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506965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41" name="Google Shape;161;p21">
            <a:extLst>
              <a:ext uri="{FF2B5EF4-FFF2-40B4-BE49-F238E27FC236}">
                <a16:creationId xmlns:a16="http://schemas.microsoft.com/office/drawing/2014/main" id="{A01D695F-FAA1-49C1-BF95-551E11490839}"/>
              </a:ext>
            </a:extLst>
          </p:cNvPr>
          <p:cNvSpPr txBox="1">
            <a:spLocks noGrp="1"/>
          </p:cNvSpPr>
          <p:nvPr/>
        </p:nvSpPr>
        <p:spPr>
          <a:xfrm>
            <a:off x="841248" y="475488"/>
            <a:ext cx="10515600" cy="1197864"/>
          </a:xfrm>
          <a:prstGeom prst="rect">
            <a:avLst/>
          </a:prstGeom>
        </p:spPr>
        <p:txBody>
          <a:bodyPr spcFirstLastPara="1" vert="horz" lIns="91440" tIns="45720" rIns="91440" bIns="45720" rtlCol="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pPr marL="0" lvl="0" indent="0">
              <a:lnSpc>
                <a:spcPct val="90000"/>
              </a:lnSpc>
              <a:spcBef>
                <a:spcPct val="0"/>
              </a:spcBef>
              <a:spcAft>
                <a:spcPts val="600"/>
              </a:spcAft>
            </a:pPr>
            <a:r>
              <a:rPr lang="en-US" sz="4400" kern="1200" dirty="0">
                <a:solidFill>
                  <a:schemeClr val="tx1"/>
                </a:solidFill>
                <a:latin typeface="+mj-lt"/>
                <a:ea typeface="+mj-ea"/>
                <a:cs typeface="+mj-cs"/>
              </a:rPr>
              <a:t>DATA PRE-PROCESSING</a:t>
            </a:r>
          </a:p>
        </p:txBody>
      </p:sp>
      <p:cxnSp>
        <p:nvCxnSpPr>
          <p:cNvPr id="1029" name="Straight Connector 72">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585216"/>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Person Using Computer Images | Free Vectors, Stock Photos &amp; PSD">
            <a:extLst>
              <a:ext uri="{FF2B5EF4-FFF2-40B4-BE49-F238E27FC236}">
                <a16:creationId xmlns:a16="http://schemas.microsoft.com/office/drawing/2014/main" id="{5FFEB276-B68C-4297-B87D-47BD4AE0808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4632" y="2018496"/>
            <a:ext cx="6217920" cy="4137743"/>
          </a:xfrm>
          <a:prstGeom prst="rect">
            <a:avLst/>
          </a:prstGeom>
          <a:noFill/>
          <a:extLst>
            <a:ext uri="{909E8E84-426E-40DD-AFC4-6F175D3DCCD1}">
              <a14:hiddenFill xmlns:a14="http://schemas.microsoft.com/office/drawing/2010/main">
                <a:solidFill>
                  <a:srgbClr val="FFFFFF"/>
                </a:solidFill>
              </a14:hiddenFill>
            </a:ext>
          </a:extLst>
        </p:spPr>
      </p:pic>
      <p:sp>
        <p:nvSpPr>
          <p:cNvPr id="42" name="Google Shape;162;p21">
            <a:extLst>
              <a:ext uri="{FF2B5EF4-FFF2-40B4-BE49-F238E27FC236}">
                <a16:creationId xmlns:a16="http://schemas.microsoft.com/office/drawing/2014/main" id="{4313DF9C-EB34-4F99-B833-703EB104D2FB}"/>
              </a:ext>
            </a:extLst>
          </p:cNvPr>
          <p:cNvSpPr txBox="1">
            <a:spLocks noGrp="1"/>
          </p:cNvSpPr>
          <p:nvPr/>
        </p:nvSpPr>
        <p:spPr>
          <a:xfrm>
            <a:off x="7080069" y="2002536"/>
            <a:ext cx="4627299" cy="4280698"/>
          </a:xfrm>
          <a:prstGeom prst="rect">
            <a:avLst/>
          </a:prstGeom>
        </p:spPr>
        <p:txBody>
          <a:bodyPr spcFirstLastPara="1" vert="horz" lIns="91440" tIns="45720" rIns="91440" bIns="45720" rtlCol="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342900" indent="-228600">
              <a:lnSpc>
                <a:spcPct val="90000"/>
              </a:lnSpc>
              <a:buFont typeface="Arial" panose="020B0604020202020204" pitchFamily="34" charset="0"/>
              <a:buChar char="•"/>
            </a:pPr>
            <a:r>
              <a:rPr lang="en-US" sz="2200" dirty="0">
                <a:solidFill>
                  <a:schemeClr val="tx1"/>
                </a:solidFill>
                <a:effectLst/>
                <a:latin typeface="+mn-lt"/>
                <a:ea typeface="+mn-ea"/>
                <a:cs typeface="+mn-cs"/>
              </a:rPr>
              <a:t>Data pre-processing includes all necessary steps to transform the dataset into a format that is acceptable by the machine model that will be built. </a:t>
            </a:r>
          </a:p>
          <a:p>
            <a:pPr marL="342900" indent="-228600">
              <a:lnSpc>
                <a:spcPct val="90000"/>
              </a:lnSpc>
              <a:buFont typeface="Arial" panose="020B0604020202020204" pitchFamily="34" charset="0"/>
              <a:buChar char="•"/>
            </a:pPr>
            <a:endParaRPr lang="en-US" sz="2200" dirty="0">
              <a:solidFill>
                <a:schemeClr val="tx1"/>
              </a:solidFill>
              <a:effectLst/>
              <a:latin typeface="+mn-lt"/>
              <a:ea typeface="+mn-ea"/>
              <a:cs typeface="+mn-cs"/>
            </a:endParaRPr>
          </a:p>
          <a:p>
            <a:pPr marL="342900" indent="-228600">
              <a:lnSpc>
                <a:spcPct val="90000"/>
              </a:lnSpc>
              <a:buFont typeface="Arial" panose="020B0604020202020204" pitchFamily="34" charset="0"/>
              <a:buChar char="•"/>
            </a:pPr>
            <a:r>
              <a:rPr lang="en-US" sz="2200" dirty="0">
                <a:solidFill>
                  <a:schemeClr val="tx1"/>
                </a:solidFill>
                <a:effectLst/>
                <a:latin typeface="+mn-lt"/>
                <a:ea typeface="+mn-ea"/>
                <a:cs typeface="+mn-cs"/>
              </a:rPr>
              <a:t>This could include missing value detection and imputation or removal, outlier detection, or scaling the variables. </a:t>
            </a:r>
          </a:p>
          <a:p>
            <a:pPr marL="0" lvl="0" indent="-228600">
              <a:lnSpc>
                <a:spcPct val="90000"/>
              </a:lnSpc>
              <a:spcBef>
                <a:spcPts val="600"/>
              </a:spcBef>
              <a:spcAft>
                <a:spcPts val="0"/>
              </a:spcAft>
              <a:buFont typeface="Arial" panose="020B0604020202020204" pitchFamily="34" charset="0"/>
              <a:buChar char="•"/>
            </a:pPr>
            <a:endParaRPr lang="en-US" sz="2200" dirty="0">
              <a:solidFill>
                <a:schemeClr val="tx1"/>
              </a:solidFill>
              <a:latin typeface="+mn-lt"/>
              <a:ea typeface="+mn-ea"/>
              <a:cs typeface="+mn-cs"/>
            </a:endParaRPr>
          </a:p>
        </p:txBody>
      </p:sp>
    </p:spTree>
    <p:extLst>
      <p:ext uri="{BB962C8B-B14F-4D97-AF65-F5344CB8AC3E}">
        <p14:creationId xmlns:p14="http://schemas.microsoft.com/office/powerpoint/2010/main" val="391362593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34B9A01-891C-4A69-9BEB-70621F0F6033}"/>
              </a:ext>
            </a:extLst>
          </p:cNvPr>
          <p:cNvSpPr txBox="1"/>
          <p:nvPr/>
        </p:nvSpPr>
        <p:spPr>
          <a:xfrm>
            <a:off x="526073" y="489439"/>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kern="1200" dirty="0">
                <a:solidFill>
                  <a:schemeClr val="bg1"/>
                </a:solidFill>
                <a:latin typeface="+mj-lt"/>
                <a:ea typeface="+mj-ea"/>
                <a:cs typeface="+mj-cs"/>
              </a:rPr>
              <a:t>1. Importing Libraries</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1936D962-F710-4C79-BFD2-0E53774ECDF2}"/>
              </a:ext>
            </a:extLst>
          </p:cNvPr>
          <p:cNvPicPr/>
          <p:nvPr/>
        </p:nvPicPr>
        <p:blipFill rotWithShape="1">
          <a:blip r:embed="rId2">
            <a:extLst>
              <a:ext uri="{28A0092B-C50C-407E-A947-70E740481C1C}">
                <a14:useLocalDpi xmlns:a14="http://schemas.microsoft.com/office/drawing/2010/main" val="0"/>
              </a:ext>
            </a:extLst>
          </a:blip>
          <a:srcRect l="7147" t="28965" r="18114" b="23449"/>
          <a:stretch/>
        </p:blipFill>
        <p:spPr bwMode="auto">
          <a:xfrm>
            <a:off x="418011" y="2560322"/>
            <a:ext cx="11247916" cy="41278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6071490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1606</TotalTime>
  <Words>747</Words>
  <Application>Microsoft Office PowerPoint</Application>
  <PresentationFormat>Widescreen</PresentationFormat>
  <Paragraphs>74</Paragraphs>
  <Slides>30</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等线</vt:lpstr>
      <vt:lpstr>等线 Light</vt:lpstr>
      <vt:lpstr>Arial</vt:lpstr>
      <vt:lpstr>Calibri</vt:lpstr>
      <vt:lpstr>Fira Sans Extra Condensed Medium</vt:lpstr>
      <vt:lpstr>Lato</vt:lpstr>
      <vt:lpstr>Raleway</vt:lpstr>
      <vt:lpstr>Roboto</vt:lpstr>
      <vt:lpstr>Times New Roman</vt:lpstr>
      <vt:lpstr>Tw Cen MT</vt:lpstr>
      <vt:lpstr>Wingdings</vt:lpstr>
      <vt:lpstr>Office 主题​​</vt:lpstr>
      <vt:lpstr>PowerPoint Presentation</vt:lpstr>
      <vt:lpstr>PowerPoint Presentation</vt:lpstr>
      <vt:lpstr>PowerPoint Presentation</vt:lpstr>
      <vt:lpstr>MAJOR TYPES OF DIABETES</vt:lpstr>
      <vt:lpstr>COMPONENTS OF AN EXPERT SYSTEM SHELL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美仑设计</dc:creator>
  <cp:keywords>www.51pptmoban.com</cp:keywords>
  <cp:lastModifiedBy>CHIDERA PRISCILLA ANI</cp:lastModifiedBy>
  <cp:revision>49</cp:revision>
  <dcterms:created xsi:type="dcterms:W3CDTF">2018-09-12T16:22:00Z</dcterms:created>
  <dcterms:modified xsi:type="dcterms:W3CDTF">2021-04-09T16:15:14Z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