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0275213" cy="427672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0" userDrawn="1">
          <p15:clr>
            <a:srgbClr val="A4A3A4"/>
          </p15:clr>
        </p15:guide>
        <p15:guide id="2" pos="95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54"/>
    <p:restoredTop sz="94640"/>
  </p:normalViewPr>
  <p:slideViewPr>
    <p:cSldViewPr snapToGrid="0">
      <p:cViewPr>
        <p:scale>
          <a:sx n="50" d="100"/>
          <a:sy n="50" d="100"/>
        </p:scale>
        <p:origin x="872" y="-672"/>
      </p:cViewPr>
      <p:guideLst>
        <p:guide orient="horz" pos="13470"/>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81C4B5-EAA5-A547-8B8C-4F947A2801F3}" type="datetimeFigureOut">
              <a:rPr lang="en-NG" smtClean="0"/>
              <a:t>21/01/2024</a:t>
            </a:fld>
            <a:endParaRPr lang="en-NG"/>
          </a:p>
        </p:txBody>
      </p:sp>
      <p:sp>
        <p:nvSpPr>
          <p:cNvPr id="4" name="Slide Image Placeholder 3"/>
          <p:cNvSpPr>
            <a:spLocks noGrp="1" noRot="1" noChangeAspect="1"/>
          </p:cNvSpPr>
          <p:nvPr>
            <p:ph type="sldImg" idx="2"/>
          </p:nvPr>
        </p:nvSpPr>
        <p:spPr>
          <a:xfrm>
            <a:off x="2336800" y="1143000"/>
            <a:ext cx="2184400" cy="3086100"/>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E0ADDA-36F7-7B44-9D6E-2BDA2D6E39B9}" type="slidenum">
              <a:rPr lang="en-NG" smtClean="0"/>
              <a:t>‹#›</a:t>
            </a:fld>
            <a:endParaRPr lang="en-NG"/>
          </a:p>
        </p:txBody>
      </p:sp>
    </p:spTree>
    <p:extLst>
      <p:ext uri="{BB962C8B-B14F-4D97-AF65-F5344CB8AC3E}">
        <p14:creationId xmlns:p14="http://schemas.microsoft.com/office/powerpoint/2010/main" val="3134588631"/>
      </p:ext>
    </p:extLst>
  </p:cSld>
  <p:clrMap bg1="lt1" tx1="dk1" bg2="lt2" tx2="dk2" accent1="accent1" accent2="accent2" accent3="accent3" accent4="accent4" accent5="accent5" accent6="accent6" hlink="hlink" folHlink="folHlink"/>
  <p:notesStyle>
    <a:lvl1pPr marL="0" algn="l" defTabSz="3505992" rtl="0" eaLnBrk="1" latinLnBrk="0" hangingPunct="1">
      <a:defRPr sz="4601" kern="1200">
        <a:solidFill>
          <a:schemeClr val="tx1"/>
        </a:solidFill>
        <a:latin typeface="+mn-lt"/>
        <a:ea typeface="+mn-ea"/>
        <a:cs typeface="+mn-cs"/>
      </a:defRPr>
    </a:lvl1pPr>
    <a:lvl2pPr marL="1752996" algn="l" defTabSz="3505992" rtl="0" eaLnBrk="1" latinLnBrk="0" hangingPunct="1">
      <a:defRPr sz="4601" kern="1200">
        <a:solidFill>
          <a:schemeClr val="tx1"/>
        </a:solidFill>
        <a:latin typeface="+mn-lt"/>
        <a:ea typeface="+mn-ea"/>
        <a:cs typeface="+mn-cs"/>
      </a:defRPr>
    </a:lvl2pPr>
    <a:lvl3pPr marL="3505992" algn="l" defTabSz="3505992" rtl="0" eaLnBrk="1" latinLnBrk="0" hangingPunct="1">
      <a:defRPr sz="4601" kern="1200">
        <a:solidFill>
          <a:schemeClr val="tx1"/>
        </a:solidFill>
        <a:latin typeface="+mn-lt"/>
        <a:ea typeface="+mn-ea"/>
        <a:cs typeface="+mn-cs"/>
      </a:defRPr>
    </a:lvl3pPr>
    <a:lvl4pPr marL="5258989" algn="l" defTabSz="3505992" rtl="0" eaLnBrk="1" latinLnBrk="0" hangingPunct="1">
      <a:defRPr sz="4601" kern="1200">
        <a:solidFill>
          <a:schemeClr val="tx1"/>
        </a:solidFill>
        <a:latin typeface="+mn-lt"/>
        <a:ea typeface="+mn-ea"/>
        <a:cs typeface="+mn-cs"/>
      </a:defRPr>
    </a:lvl4pPr>
    <a:lvl5pPr marL="7011985" algn="l" defTabSz="3505992" rtl="0" eaLnBrk="1" latinLnBrk="0" hangingPunct="1">
      <a:defRPr sz="4601" kern="1200">
        <a:solidFill>
          <a:schemeClr val="tx1"/>
        </a:solidFill>
        <a:latin typeface="+mn-lt"/>
        <a:ea typeface="+mn-ea"/>
        <a:cs typeface="+mn-cs"/>
      </a:defRPr>
    </a:lvl5pPr>
    <a:lvl6pPr marL="8764981" algn="l" defTabSz="3505992" rtl="0" eaLnBrk="1" latinLnBrk="0" hangingPunct="1">
      <a:defRPr sz="4601" kern="1200">
        <a:solidFill>
          <a:schemeClr val="tx1"/>
        </a:solidFill>
        <a:latin typeface="+mn-lt"/>
        <a:ea typeface="+mn-ea"/>
        <a:cs typeface="+mn-cs"/>
      </a:defRPr>
    </a:lvl6pPr>
    <a:lvl7pPr marL="10517977" algn="l" defTabSz="3505992" rtl="0" eaLnBrk="1" latinLnBrk="0" hangingPunct="1">
      <a:defRPr sz="4601" kern="1200">
        <a:solidFill>
          <a:schemeClr val="tx1"/>
        </a:solidFill>
        <a:latin typeface="+mn-lt"/>
        <a:ea typeface="+mn-ea"/>
        <a:cs typeface="+mn-cs"/>
      </a:defRPr>
    </a:lvl7pPr>
    <a:lvl8pPr marL="12270974" algn="l" defTabSz="3505992" rtl="0" eaLnBrk="1" latinLnBrk="0" hangingPunct="1">
      <a:defRPr sz="4601" kern="1200">
        <a:solidFill>
          <a:schemeClr val="tx1"/>
        </a:solidFill>
        <a:latin typeface="+mn-lt"/>
        <a:ea typeface="+mn-ea"/>
        <a:cs typeface="+mn-cs"/>
      </a:defRPr>
    </a:lvl8pPr>
    <a:lvl9pPr marL="14023970" algn="l" defTabSz="3505992" rtl="0" eaLnBrk="1" latinLnBrk="0" hangingPunct="1">
      <a:defRPr sz="460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dirty="0"/>
          </a:p>
        </p:txBody>
      </p:sp>
      <p:sp>
        <p:nvSpPr>
          <p:cNvPr id="4" name="Slide Number Placeholder 3"/>
          <p:cNvSpPr>
            <a:spLocks noGrp="1"/>
          </p:cNvSpPr>
          <p:nvPr>
            <p:ph type="sldNum" sz="quarter" idx="5"/>
          </p:nvPr>
        </p:nvSpPr>
        <p:spPr/>
        <p:txBody>
          <a:bodyPr/>
          <a:lstStyle/>
          <a:p>
            <a:fld id="{71E0ADDA-36F7-7B44-9D6E-2BDA2D6E39B9}" type="slidenum">
              <a:rPr lang="en-NG" smtClean="0"/>
              <a:t>1</a:t>
            </a:fld>
            <a:endParaRPr lang="en-NG"/>
          </a:p>
        </p:txBody>
      </p:sp>
    </p:spTree>
    <p:extLst>
      <p:ext uri="{BB962C8B-B14F-4D97-AF65-F5344CB8AC3E}">
        <p14:creationId xmlns:p14="http://schemas.microsoft.com/office/powerpoint/2010/main" val="869797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6999180"/>
            <a:ext cx="25733931" cy="14889339"/>
          </a:xfrm>
        </p:spPr>
        <p:txBody>
          <a:bodyPr anchor="b"/>
          <a:lstStyle>
            <a:lvl1pPr algn="ctr">
              <a:defRPr sz="19865"/>
            </a:lvl1pPr>
          </a:lstStyle>
          <a:p>
            <a:r>
              <a:rPr lang="en-GB"/>
              <a:t>Click to edit Master title style</a:t>
            </a:r>
            <a:endParaRPr lang="en-US" dirty="0"/>
          </a:p>
        </p:txBody>
      </p:sp>
      <p:sp>
        <p:nvSpPr>
          <p:cNvPr id="3" name="Subtitle 2"/>
          <p:cNvSpPr>
            <a:spLocks noGrp="1"/>
          </p:cNvSpPr>
          <p:nvPr>
            <p:ph type="subTitle" idx="1"/>
          </p:nvPr>
        </p:nvSpPr>
        <p:spPr>
          <a:xfrm>
            <a:off x="3784402" y="22462709"/>
            <a:ext cx="22706410" cy="10325516"/>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FE5BD28-115D-A34E-92D5-C19B677AF329}" type="datetimeFigureOut">
              <a:rPr lang="en-NG" smtClean="0"/>
              <a:t>21/01/2024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E3CC2F52-B9E5-6F49-A7A1-034110E1E26C}" type="slidenum">
              <a:rPr lang="en-NG" smtClean="0"/>
              <a:t>‹#›</a:t>
            </a:fld>
            <a:endParaRPr lang="en-NG"/>
          </a:p>
        </p:txBody>
      </p:sp>
    </p:spTree>
    <p:extLst>
      <p:ext uri="{BB962C8B-B14F-4D97-AF65-F5344CB8AC3E}">
        <p14:creationId xmlns:p14="http://schemas.microsoft.com/office/powerpoint/2010/main" val="1913767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FE5BD28-115D-A34E-92D5-C19B677AF329}" type="datetimeFigureOut">
              <a:rPr lang="en-NG" smtClean="0"/>
              <a:t>21/01/2024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E3CC2F52-B9E5-6F49-A7A1-034110E1E26C}" type="slidenum">
              <a:rPr lang="en-NG" smtClean="0"/>
              <a:t>‹#›</a:t>
            </a:fld>
            <a:endParaRPr lang="en-NG"/>
          </a:p>
        </p:txBody>
      </p:sp>
    </p:spTree>
    <p:extLst>
      <p:ext uri="{BB962C8B-B14F-4D97-AF65-F5344CB8AC3E}">
        <p14:creationId xmlns:p14="http://schemas.microsoft.com/office/powerpoint/2010/main" val="245736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6960"/>
            <a:ext cx="6528093" cy="3624326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081423" y="2276960"/>
            <a:ext cx="19205838" cy="3624326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FE5BD28-115D-A34E-92D5-C19B677AF329}" type="datetimeFigureOut">
              <a:rPr lang="en-NG" smtClean="0"/>
              <a:t>21/01/2024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E3CC2F52-B9E5-6F49-A7A1-034110E1E26C}" type="slidenum">
              <a:rPr lang="en-NG" smtClean="0"/>
              <a:t>‹#›</a:t>
            </a:fld>
            <a:endParaRPr lang="en-NG"/>
          </a:p>
        </p:txBody>
      </p:sp>
    </p:spTree>
    <p:extLst>
      <p:ext uri="{BB962C8B-B14F-4D97-AF65-F5344CB8AC3E}">
        <p14:creationId xmlns:p14="http://schemas.microsoft.com/office/powerpoint/2010/main" val="1924909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FE5BD28-115D-A34E-92D5-C19B677AF329}" type="datetimeFigureOut">
              <a:rPr lang="en-NG" smtClean="0"/>
              <a:t>21/01/2024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E3CC2F52-B9E5-6F49-A7A1-034110E1E26C}" type="slidenum">
              <a:rPr lang="en-NG" smtClean="0"/>
              <a:t>‹#›</a:t>
            </a:fld>
            <a:endParaRPr lang="en-NG"/>
          </a:p>
        </p:txBody>
      </p:sp>
    </p:spTree>
    <p:extLst>
      <p:ext uri="{BB962C8B-B14F-4D97-AF65-F5344CB8AC3E}">
        <p14:creationId xmlns:p14="http://schemas.microsoft.com/office/powerpoint/2010/main" val="3727079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62125"/>
            <a:ext cx="26112371" cy="17789985"/>
          </a:xfrm>
        </p:spPr>
        <p:txBody>
          <a:bodyPr anchor="b"/>
          <a:lstStyle>
            <a:lvl1pPr>
              <a:defRPr sz="19865"/>
            </a:lvl1pPr>
          </a:lstStyle>
          <a:p>
            <a:r>
              <a:rPr lang="en-GB"/>
              <a:t>Click to edit Master title style</a:t>
            </a:r>
            <a:endParaRPr lang="en-US" dirty="0"/>
          </a:p>
        </p:txBody>
      </p:sp>
      <p:sp>
        <p:nvSpPr>
          <p:cNvPr id="3" name="Text Placeholder 2"/>
          <p:cNvSpPr>
            <a:spLocks noGrp="1"/>
          </p:cNvSpPr>
          <p:nvPr>
            <p:ph type="body" idx="1"/>
          </p:nvPr>
        </p:nvSpPr>
        <p:spPr>
          <a:xfrm>
            <a:off x="2065654" y="28620410"/>
            <a:ext cx="26112371" cy="9355333"/>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FE5BD28-115D-A34E-92D5-C19B677AF329}" type="datetimeFigureOut">
              <a:rPr lang="en-NG" smtClean="0"/>
              <a:t>21/01/2024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E3CC2F52-B9E5-6F49-A7A1-034110E1E26C}" type="slidenum">
              <a:rPr lang="en-NG" smtClean="0"/>
              <a:t>‹#›</a:t>
            </a:fld>
            <a:endParaRPr lang="en-NG"/>
          </a:p>
        </p:txBody>
      </p:sp>
    </p:spTree>
    <p:extLst>
      <p:ext uri="{BB962C8B-B14F-4D97-AF65-F5344CB8AC3E}">
        <p14:creationId xmlns:p14="http://schemas.microsoft.com/office/powerpoint/2010/main" val="4014451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081421" y="11384800"/>
            <a:ext cx="12866966" cy="2713542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15326826" y="11384800"/>
            <a:ext cx="12866966" cy="2713542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FE5BD28-115D-A34E-92D5-C19B677AF329}" type="datetimeFigureOut">
              <a:rPr lang="en-NG" smtClean="0"/>
              <a:t>21/01/2024</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E3CC2F52-B9E5-6F49-A7A1-034110E1E26C}" type="slidenum">
              <a:rPr lang="en-NG" smtClean="0"/>
              <a:t>‹#›</a:t>
            </a:fld>
            <a:endParaRPr lang="en-NG"/>
          </a:p>
        </p:txBody>
      </p:sp>
    </p:spTree>
    <p:extLst>
      <p:ext uri="{BB962C8B-B14F-4D97-AF65-F5344CB8AC3E}">
        <p14:creationId xmlns:p14="http://schemas.microsoft.com/office/powerpoint/2010/main" val="3431616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6970"/>
            <a:ext cx="26112371" cy="8266358"/>
          </a:xfrm>
        </p:spPr>
        <p:txBody>
          <a:bodyPr/>
          <a:lstStyle/>
          <a:p>
            <a:r>
              <a:rPr lang="en-GB"/>
              <a:t>Click to edit Master title style</a:t>
            </a:r>
            <a:endParaRPr lang="en-US" dirty="0"/>
          </a:p>
        </p:txBody>
      </p:sp>
      <p:sp>
        <p:nvSpPr>
          <p:cNvPr id="3" name="Text Placeholder 2"/>
          <p:cNvSpPr>
            <a:spLocks noGrp="1"/>
          </p:cNvSpPr>
          <p:nvPr>
            <p:ph type="body" idx="1"/>
          </p:nvPr>
        </p:nvSpPr>
        <p:spPr>
          <a:xfrm>
            <a:off x="2085368" y="10483919"/>
            <a:ext cx="12807832" cy="5138007"/>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GB"/>
              <a:t>Click to edit Master text styles</a:t>
            </a:r>
          </a:p>
        </p:txBody>
      </p:sp>
      <p:sp>
        <p:nvSpPr>
          <p:cNvPr id="4" name="Content Placeholder 3"/>
          <p:cNvSpPr>
            <a:spLocks noGrp="1"/>
          </p:cNvSpPr>
          <p:nvPr>
            <p:ph sz="half" idx="2"/>
          </p:nvPr>
        </p:nvSpPr>
        <p:spPr>
          <a:xfrm>
            <a:off x="2085368" y="15621926"/>
            <a:ext cx="12807832" cy="22977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15326828" y="10483919"/>
            <a:ext cx="12870909" cy="5138007"/>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GB"/>
              <a:t>Click to edit Master text styles</a:t>
            </a:r>
          </a:p>
        </p:txBody>
      </p:sp>
      <p:sp>
        <p:nvSpPr>
          <p:cNvPr id="6" name="Content Placeholder 5"/>
          <p:cNvSpPr>
            <a:spLocks noGrp="1"/>
          </p:cNvSpPr>
          <p:nvPr>
            <p:ph sz="quarter" idx="4"/>
          </p:nvPr>
        </p:nvSpPr>
        <p:spPr>
          <a:xfrm>
            <a:off x="15326828" y="15621926"/>
            <a:ext cx="12870909" cy="22977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FE5BD28-115D-A34E-92D5-C19B677AF329}" type="datetimeFigureOut">
              <a:rPr lang="en-NG" smtClean="0"/>
              <a:t>21/01/2024</a:t>
            </a:fld>
            <a:endParaRPr lang="en-NG"/>
          </a:p>
        </p:txBody>
      </p:sp>
      <p:sp>
        <p:nvSpPr>
          <p:cNvPr id="8" name="Footer Placeholder 7"/>
          <p:cNvSpPr>
            <a:spLocks noGrp="1"/>
          </p:cNvSpPr>
          <p:nvPr>
            <p:ph type="ftr" sz="quarter" idx="11"/>
          </p:nvPr>
        </p:nvSpPr>
        <p:spPr/>
        <p:txBody>
          <a:bodyPr/>
          <a:lstStyle/>
          <a:p>
            <a:endParaRPr lang="en-NG"/>
          </a:p>
        </p:txBody>
      </p:sp>
      <p:sp>
        <p:nvSpPr>
          <p:cNvPr id="9" name="Slide Number Placeholder 8"/>
          <p:cNvSpPr>
            <a:spLocks noGrp="1"/>
          </p:cNvSpPr>
          <p:nvPr>
            <p:ph type="sldNum" sz="quarter" idx="12"/>
          </p:nvPr>
        </p:nvSpPr>
        <p:spPr/>
        <p:txBody>
          <a:bodyPr/>
          <a:lstStyle/>
          <a:p>
            <a:fld id="{E3CC2F52-B9E5-6F49-A7A1-034110E1E26C}" type="slidenum">
              <a:rPr lang="en-NG" smtClean="0"/>
              <a:t>‹#›</a:t>
            </a:fld>
            <a:endParaRPr lang="en-NG"/>
          </a:p>
        </p:txBody>
      </p:sp>
    </p:spTree>
    <p:extLst>
      <p:ext uri="{BB962C8B-B14F-4D97-AF65-F5344CB8AC3E}">
        <p14:creationId xmlns:p14="http://schemas.microsoft.com/office/powerpoint/2010/main" val="1306711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FE5BD28-115D-A34E-92D5-C19B677AF329}" type="datetimeFigureOut">
              <a:rPr lang="en-NG" smtClean="0"/>
              <a:t>21/01/2024</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E3CC2F52-B9E5-6F49-A7A1-034110E1E26C}" type="slidenum">
              <a:rPr lang="en-NG" smtClean="0"/>
              <a:t>‹#›</a:t>
            </a:fld>
            <a:endParaRPr lang="en-NG"/>
          </a:p>
        </p:txBody>
      </p:sp>
    </p:spTree>
    <p:extLst>
      <p:ext uri="{BB962C8B-B14F-4D97-AF65-F5344CB8AC3E}">
        <p14:creationId xmlns:p14="http://schemas.microsoft.com/office/powerpoint/2010/main" val="395375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E5BD28-115D-A34E-92D5-C19B677AF329}" type="datetimeFigureOut">
              <a:rPr lang="en-NG" smtClean="0"/>
              <a:t>21/01/2024</a:t>
            </a:fld>
            <a:endParaRPr lang="en-NG"/>
          </a:p>
        </p:txBody>
      </p:sp>
      <p:sp>
        <p:nvSpPr>
          <p:cNvPr id="3" name="Footer Placeholder 2"/>
          <p:cNvSpPr>
            <a:spLocks noGrp="1"/>
          </p:cNvSpPr>
          <p:nvPr>
            <p:ph type="ftr" sz="quarter" idx="11"/>
          </p:nvPr>
        </p:nvSpPr>
        <p:spPr/>
        <p:txBody>
          <a:bodyPr/>
          <a:lstStyle/>
          <a:p>
            <a:endParaRPr lang="en-NG"/>
          </a:p>
        </p:txBody>
      </p:sp>
      <p:sp>
        <p:nvSpPr>
          <p:cNvPr id="4" name="Slide Number Placeholder 3"/>
          <p:cNvSpPr>
            <a:spLocks noGrp="1"/>
          </p:cNvSpPr>
          <p:nvPr>
            <p:ph type="sldNum" sz="quarter" idx="12"/>
          </p:nvPr>
        </p:nvSpPr>
        <p:spPr/>
        <p:txBody>
          <a:bodyPr/>
          <a:lstStyle/>
          <a:p>
            <a:fld id="{E3CC2F52-B9E5-6F49-A7A1-034110E1E26C}" type="slidenum">
              <a:rPr lang="en-NG" smtClean="0"/>
              <a:t>‹#›</a:t>
            </a:fld>
            <a:endParaRPr lang="en-NG"/>
          </a:p>
        </p:txBody>
      </p:sp>
    </p:spTree>
    <p:extLst>
      <p:ext uri="{BB962C8B-B14F-4D97-AF65-F5344CB8AC3E}">
        <p14:creationId xmlns:p14="http://schemas.microsoft.com/office/powerpoint/2010/main" val="165963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1150"/>
            <a:ext cx="9764544" cy="9979025"/>
          </a:xfrm>
        </p:spPr>
        <p:txBody>
          <a:bodyPr anchor="b"/>
          <a:lstStyle>
            <a:lvl1pPr>
              <a:defRPr sz="10595"/>
            </a:lvl1pPr>
          </a:lstStyle>
          <a:p>
            <a:r>
              <a:rPr lang="en-GB"/>
              <a:t>Click to edit Master title style</a:t>
            </a:r>
            <a:endParaRPr lang="en-US" dirty="0"/>
          </a:p>
        </p:txBody>
      </p:sp>
      <p:sp>
        <p:nvSpPr>
          <p:cNvPr id="3" name="Content Placeholder 2"/>
          <p:cNvSpPr>
            <a:spLocks noGrp="1"/>
          </p:cNvSpPr>
          <p:nvPr>
            <p:ph idx="1"/>
          </p:nvPr>
        </p:nvSpPr>
        <p:spPr>
          <a:xfrm>
            <a:off x="12870909" y="6157701"/>
            <a:ext cx="15326827" cy="30392467"/>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085364" y="12830175"/>
            <a:ext cx="9764544" cy="23769486"/>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GB"/>
              <a:t>Click to edit Master text styles</a:t>
            </a:r>
          </a:p>
        </p:txBody>
      </p:sp>
      <p:sp>
        <p:nvSpPr>
          <p:cNvPr id="5" name="Date Placeholder 4"/>
          <p:cNvSpPr>
            <a:spLocks noGrp="1"/>
          </p:cNvSpPr>
          <p:nvPr>
            <p:ph type="dt" sz="half" idx="10"/>
          </p:nvPr>
        </p:nvSpPr>
        <p:spPr/>
        <p:txBody>
          <a:bodyPr/>
          <a:lstStyle/>
          <a:p>
            <a:fld id="{FFE5BD28-115D-A34E-92D5-C19B677AF329}" type="datetimeFigureOut">
              <a:rPr lang="en-NG" smtClean="0"/>
              <a:t>21/01/2024</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E3CC2F52-B9E5-6F49-A7A1-034110E1E26C}" type="slidenum">
              <a:rPr lang="en-NG" smtClean="0"/>
              <a:t>‹#›</a:t>
            </a:fld>
            <a:endParaRPr lang="en-NG"/>
          </a:p>
        </p:txBody>
      </p:sp>
    </p:spTree>
    <p:extLst>
      <p:ext uri="{BB962C8B-B14F-4D97-AF65-F5344CB8AC3E}">
        <p14:creationId xmlns:p14="http://schemas.microsoft.com/office/powerpoint/2010/main" val="1128154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1150"/>
            <a:ext cx="9764544" cy="9979025"/>
          </a:xfrm>
        </p:spPr>
        <p:txBody>
          <a:bodyPr anchor="b"/>
          <a:lstStyle>
            <a:lvl1pPr>
              <a:defRPr sz="10595"/>
            </a:lvl1pPr>
          </a:lstStyle>
          <a:p>
            <a:r>
              <a:rPr lang="en-GB"/>
              <a:t>Click to edit Master title style</a:t>
            </a:r>
            <a:endParaRPr lang="en-US" dirty="0"/>
          </a:p>
        </p:txBody>
      </p:sp>
      <p:sp>
        <p:nvSpPr>
          <p:cNvPr id="3" name="Picture Placeholder 2"/>
          <p:cNvSpPr>
            <a:spLocks noGrp="1" noChangeAspect="1"/>
          </p:cNvSpPr>
          <p:nvPr>
            <p:ph type="pic" idx="1"/>
          </p:nvPr>
        </p:nvSpPr>
        <p:spPr>
          <a:xfrm>
            <a:off x="12870909" y="6157701"/>
            <a:ext cx="15326827" cy="30392467"/>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GB"/>
              <a:t>Click icon to add picture</a:t>
            </a:r>
            <a:endParaRPr lang="en-US" dirty="0"/>
          </a:p>
        </p:txBody>
      </p:sp>
      <p:sp>
        <p:nvSpPr>
          <p:cNvPr id="4" name="Text Placeholder 3"/>
          <p:cNvSpPr>
            <a:spLocks noGrp="1"/>
          </p:cNvSpPr>
          <p:nvPr>
            <p:ph type="body" sz="half" idx="2"/>
          </p:nvPr>
        </p:nvSpPr>
        <p:spPr>
          <a:xfrm>
            <a:off x="2085364" y="12830175"/>
            <a:ext cx="9764544" cy="23769486"/>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GB"/>
              <a:t>Click to edit Master text styles</a:t>
            </a:r>
          </a:p>
        </p:txBody>
      </p:sp>
      <p:sp>
        <p:nvSpPr>
          <p:cNvPr id="5" name="Date Placeholder 4"/>
          <p:cNvSpPr>
            <a:spLocks noGrp="1"/>
          </p:cNvSpPr>
          <p:nvPr>
            <p:ph type="dt" sz="half" idx="10"/>
          </p:nvPr>
        </p:nvSpPr>
        <p:spPr/>
        <p:txBody>
          <a:bodyPr/>
          <a:lstStyle/>
          <a:p>
            <a:fld id="{FFE5BD28-115D-A34E-92D5-C19B677AF329}" type="datetimeFigureOut">
              <a:rPr lang="en-NG" smtClean="0"/>
              <a:t>21/01/2024</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E3CC2F52-B9E5-6F49-A7A1-034110E1E26C}" type="slidenum">
              <a:rPr lang="en-NG" smtClean="0"/>
              <a:t>‹#›</a:t>
            </a:fld>
            <a:endParaRPr lang="en-NG"/>
          </a:p>
        </p:txBody>
      </p:sp>
    </p:spTree>
    <p:extLst>
      <p:ext uri="{BB962C8B-B14F-4D97-AF65-F5344CB8AC3E}">
        <p14:creationId xmlns:p14="http://schemas.microsoft.com/office/powerpoint/2010/main" val="946971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6970"/>
            <a:ext cx="26112371" cy="826635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081421" y="11384800"/>
            <a:ext cx="26112371" cy="2713542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081421" y="39638914"/>
            <a:ext cx="6811923" cy="2276960"/>
          </a:xfrm>
          <a:prstGeom prst="rect">
            <a:avLst/>
          </a:prstGeom>
        </p:spPr>
        <p:txBody>
          <a:bodyPr vert="horz" lIns="91440" tIns="45720" rIns="91440" bIns="45720" rtlCol="0" anchor="ctr"/>
          <a:lstStyle>
            <a:lvl1pPr algn="l">
              <a:defRPr sz="3973">
                <a:solidFill>
                  <a:schemeClr val="tx1">
                    <a:tint val="75000"/>
                  </a:schemeClr>
                </a:solidFill>
              </a:defRPr>
            </a:lvl1pPr>
          </a:lstStyle>
          <a:p>
            <a:fld id="{FFE5BD28-115D-A34E-92D5-C19B677AF329}" type="datetimeFigureOut">
              <a:rPr lang="en-NG" smtClean="0"/>
              <a:t>21/01/2024</a:t>
            </a:fld>
            <a:endParaRPr lang="en-NG"/>
          </a:p>
        </p:txBody>
      </p:sp>
      <p:sp>
        <p:nvSpPr>
          <p:cNvPr id="5" name="Footer Placeholder 4"/>
          <p:cNvSpPr>
            <a:spLocks noGrp="1"/>
          </p:cNvSpPr>
          <p:nvPr>
            <p:ph type="ftr" sz="quarter" idx="3"/>
          </p:nvPr>
        </p:nvSpPr>
        <p:spPr>
          <a:xfrm>
            <a:off x="10028665" y="39638914"/>
            <a:ext cx="10217884" cy="2276960"/>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NG"/>
          </a:p>
        </p:txBody>
      </p:sp>
      <p:sp>
        <p:nvSpPr>
          <p:cNvPr id="6" name="Slide Number Placeholder 5"/>
          <p:cNvSpPr>
            <a:spLocks noGrp="1"/>
          </p:cNvSpPr>
          <p:nvPr>
            <p:ph type="sldNum" sz="quarter" idx="4"/>
          </p:nvPr>
        </p:nvSpPr>
        <p:spPr>
          <a:xfrm>
            <a:off x="21381869" y="39638914"/>
            <a:ext cx="6811923" cy="2276960"/>
          </a:xfrm>
          <a:prstGeom prst="rect">
            <a:avLst/>
          </a:prstGeom>
        </p:spPr>
        <p:txBody>
          <a:bodyPr vert="horz" lIns="91440" tIns="45720" rIns="91440" bIns="45720" rtlCol="0" anchor="ctr"/>
          <a:lstStyle>
            <a:lvl1pPr algn="r">
              <a:defRPr sz="3973">
                <a:solidFill>
                  <a:schemeClr val="tx1">
                    <a:tint val="75000"/>
                  </a:schemeClr>
                </a:solidFill>
              </a:defRPr>
            </a:lvl1pPr>
          </a:lstStyle>
          <a:p>
            <a:fld id="{E3CC2F52-B9E5-6F49-A7A1-034110E1E26C}" type="slidenum">
              <a:rPr lang="en-NG" smtClean="0"/>
              <a:t>‹#›</a:t>
            </a:fld>
            <a:endParaRPr lang="en-NG"/>
          </a:p>
        </p:txBody>
      </p:sp>
    </p:spTree>
    <p:extLst>
      <p:ext uri="{BB962C8B-B14F-4D97-AF65-F5344CB8AC3E}">
        <p14:creationId xmlns:p14="http://schemas.microsoft.com/office/powerpoint/2010/main" val="5307759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4985EA-D1DC-857C-16FA-E7E2B11BEE2B}"/>
              </a:ext>
            </a:extLst>
          </p:cNvPr>
          <p:cNvSpPr txBox="1"/>
          <p:nvPr/>
        </p:nvSpPr>
        <p:spPr>
          <a:xfrm>
            <a:off x="-1" y="0"/>
            <a:ext cx="30275213" cy="1135623"/>
          </a:xfrm>
          <a:prstGeom prst="rect">
            <a:avLst/>
          </a:prstGeom>
          <a:solidFill>
            <a:srgbClr val="7030A0"/>
          </a:solidFill>
          <a:effectLst>
            <a:outerShdw blurRad="127000" dist="127000" dir="5400000" algn="t" rotWithShape="0">
              <a:prstClr val="black">
                <a:alpha val="40000"/>
              </a:prstClr>
            </a:outerShdw>
          </a:effectLst>
        </p:spPr>
        <p:txBody>
          <a:bodyPr wrap="square" lIns="90000" tIns="288000" bIns="288000" rtlCol="0">
            <a:spAutoFit/>
          </a:bodyPr>
          <a:lstStyle/>
          <a:p>
            <a:pPr algn="ctr"/>
            <a:r>
              <a:rPr lang="en-NG" sz="3600" dirty="0">
                <a:solidFill>
                  <a:schemeClr val="bg1"/>
                </a:solidFill>
                <a:latin typeface="Arial" panose="020B0604020202020204" pitchFamily="34" charset="0"/>
                <a:cs typeface="Arial" panose="020B0604020202020204" pitchFamily="34" charset="0"/>
              </a:rPr>
              <a:t>Exploring Global Development with KMeans Clustering</a:t>
            </a:r>
          </a:p>
        </p:txBody>
      </p:sp>
      <p:grpSp>
        <p:nvGrpSpPr>
          <p:cNvPr id="9" name="Group 8">
            <a:extLst>
              <a:ext uri="{FF2B5EF4-FFF2-40B4-BE49-F238E27FC236}">
                <a16:creationId xmlns:a16="http://schemas.microsoft.com/office/drawing/2014/main" id="{53B1819D-07D2-9A42-7FC3-4AA723379787}"/>
              </a:ext>
            </a:extLst>
          </p:cNvPr>
          <p:cNvGrpSpPr/>
          <p:nvPr/>
        </p:nvGrpSpPr>
        <p:grpSpPr>
          <a:xfrm>
            <a:off x="16087716" y="37026679"/>
            <a:ext cx="13336322" cy="4555793"/>
            <a:chOff x="355600" y="991488"/>
            <a:chExt cx="14782006" cy="6759588"/>
          </a:xfrm>
        </p:grpSpPr>
        <p:sp>
          <p:nvSpPr>
            <p:cNvPr id="5" name="TextBox 4">
              <a:extLst>
                <a:ext uri="{FF2B5EF4-FFF2-40B4-BE49-F238E27FC236}">
                  <a16:creationId xmlns:a16="http://schemas.microsoft.com/office/drawing/2014/main" id="{87EEC232-7B4A-2C6F-F141-15F2E2548A78}"/>
                </a:ext>
              </a:extLst>
            </p:cNvPr>
            <p:cNvSpPr txBox="1"/>
            <p:nvPr/>
          </p:nvSpPr>
          <p:spPr>
            <a:xfrm>
              <a:off x="355601" y="2134173"/>
              <a:ext cx="14400212" cy="5616903"/>
            </a:xfrm>
            <a:prstGeom prst="rect">
              <a:avLst/>
            </a:prstGeom>
            <a:noFill/>
          </p:spPr>
          <p:txBody>
            <a:bodyPr wrap="square" rtlCol="0">
              <a:spAutoFit/>
            </a:bodyPr>
            <a:lstStyle/>
            <a:p>
              <a:pPr algn="just"/>
              <a:r>
                <a:rPr lang="en-NG" sz="2000" dirty="0">
                  <a:latin typeface="Arial" panose="020B0604020202020204" pitchFamily="34" charset="0"/>
                  <a:cs typeface="Arial" panose="020B0604020202020204" pitchFamily="34" charset="0"/>
                </a:rPr>
                <a:t>The objective of this project is </a:t>
              </a:r>
              <a:r>
                <a:rPr lang="en-GB" sz="2000" dirty="0">
                  <a:effectLst/>
                  <a:latin typeface="Arial" panose="020B0604020202020204" pitchFamily="34" charset="0"/>
                  <a:cs typeface="Arial" panose="020B0604020202020204" pitchFamily="34" charset="0"/>
                </a:rPr>
                <a:t>to identify distinct groups of countries that exhibit similar economic characteristics and trajectories and compare the economic performance across 168 countries using the K-Means clustering.</a:t>
              </a:r>
            </a:p>
            <a:p>
              <a:pPr algn="just"/>
              <a:endParaRPr lang="en-GB" sz="2000" dirty="0">
                <a:latin typeface="Arial" panose="020B0604020202020204" pitchFamily="34" charset="0"/>
                <a:cs typeface="Arial" panose="020B0604020202020204" pitchFamily="34" charset="0"/>
              </a:endParaRPr>
            </a:p>
            <a:p>
              <a:pPr algn="just"/>
              <a:r>
                <a:rPr lang="en-GB" sz="2000" dirty="0">
                  <a:effectLst/>
                  <a:latin typeface="Arial" panose="020B0604020202020204" pitchFamily="34" charset="0"/>
                  <a:cs typeface="Arial" panose="020B0604020202020204" pitchFamily="34" charset="0"/>
                </a:rPr>
                <a:t>The K-Means clustering algorithm, an unsupervised machine learning technique, is applied to categorize countries into clusters based on their economic performance. </a:t>
              </a:r>
              <a:r>
                <a:rPr lang="en-NG" sz="2000" dirty="0">
                  <a:latin typeface="Arial" panose="020B0604020202020204" pitchFamily="34" charset="0"/>
                  <a:cs typeface="Arial" panose="020B0604020202020204" pitchFamily="34" charset="0"/>
                </a:rPr>
                <a:t>While Economic performance can be measured by various factors, this study focuses on the Gross National Income (GNI) per capital </a:t>
              </a:r>
              <a:r>
                <a:rPr lang="en-GB" sz="2000" dirty="0">
                  <a:effectLst/>
                  <a:latin typeface="Arial" panose="020B0604020202020204" pitchFamily="34" charset="0"/>
                  <a:cs typeface="Arial" panose="020B0604020202020204" pitchFamily="34" charset="0"/>
                </a:rPr>
                <a:t>as a primary indicator along with other relevant economic factors like Access to Electricity, Political stability and Absence of Violence/Terrorism, Control of corruption, Life expectancy at birth, and Population growth. </a:t>
              </a:r>
            </a:p>
            <a:p>
              <a:pPr algn="just"/>
              <a:endParaRPr lang="en-GB" sz="2000" dirty="0">
                <a:latin typeface="Arial" panose="020B0604020202020204" pitchFamily="34" charset="0"/>
                <a:cs typeface="Arial" panose="020B0604020202020204" pitchFamily="34" charset="0"/>
              </a:endParaRPr>
            </a:p>
            <a:p>
              <a:pPr algn="just"/>
              <a:r>
                <a:rPr lang="en-GB" sz="2000" dirty="0">
                  <a:effectLst/>
                  <a:latin typeface="Arial" panose="020B0604020202020204" pitchFamily="34" charset="0"/>
                  <a:cs typeface="Arial" panose="020B0604020202020204" pitchFamily="34" charset="0"/>
                </a:rPr>
                <a:t>The poster will showcase visually compelling representations of the clustered data, allowing for a nuanced exploration of the similarities and differences among various groups of countries and a clear interpretation of the identified clusters.</a:t>
              </a:r>
            </a:p>
          </p:txBody>
        </p:sp>
        <p:sp>
          <p:nvSpPr>
            <p:cNvPr id="8" name="TextBox 7">
              <a:extLst>
                <a:ext uri="{FF2B5EF4-FFF2-40B4-BE49-F238E27FC236}">
                  <a16:creationId xmlns:a16="http://schemas.microsoft.com/office/drawing/2014/main" id="{8B18FD3D-C9A8-3458-A1C7-FAB8891E1E5C}"/>
                </a:ext>
              </a:extLst>
            </p:cNvPr>
            <p:cNvSpPr txBox="1"/>
            <p:nvPr/>
          </p:nvSpPr>
          <p:spPr>
            <a:xfrm>
              <a:off x="355600" y="991488"/>
              <a:ext cx="14782006" cy="752446"/>
            </a:xfrm>
            <a:prstGeom prst="rect">
              <a:avLst/>
            </a:prstGeom>
            <a:solidFill>
              <a:srgbClr val="7030A0"/>
            </a:solidFill>
            <a:effectLst>
              <a:softEdge rad="0"/>
            </a:effectLst>
          </p:spPr>
          <p:txBody>
            <a:bodyPr wrap="square" rtlCol="0">
              <a:spAutoFit/>
            </a:bodyPr>
            <a:lstStyle/>
            <a:p>
              <a:r>
                <a:rPr lang="en-NG" sz="2800" dirty="0">
                  <a:solidFill>
                    <a:schemeClr val="bg1"/>
                  </a:solidFill>
                  <a:latin typeface="Arial" panose="020B0604020202020204" pitchFamily="34" charset="0"/>
                  <a:cs typeface="Arial" panose="020B0604020202020204" pitchFamily="34" charset="0"/>
                </a:rPr>
                <a:t>Reference</a:t>
              </a:r>
            </a:p>
          </p:txBody>
        </p:sp>
      </p:grpSp>
      <p:grpSp>
        <p:nvGrpSpPr>
          <p:cNvPr id="10" name="Group 9">
            <a:extLst>
              <a:ext uri="{FF2B5EF4-FFF2-40B4-BE49-F238E27FC236}">
                <a16:creationId xmlns:a16="http://schemas.microsoft.com/office/drawing/2014/main" id="{E31819BF-0369-6FBB-9B1F-39128C3E4AFA}"/>
              </a:ext>
            </a:extLst>
          </p:cNvPr>
          <p:cNvGrpSpPr/>
          <p:nvPr/>
        </p:nvGrpSpPr>
        <p:grpSpPr>
          <a:xfrm>
            <a:off x="16087716" y="1935417"/>
            <a:ext cx="13438436" cy="3760806"/>
            <a:chOff x="355600" y="1518824"/>
            <a:chExt cx="14813730" cy="2687072"/>
          </a:xfrm>
        </p:grpSpPr>
        <p:sp>
          <p:nvSpPr>
            <p:cNvPr id="11" name="TextBox 10">
              <a:extLst>
                <a:ext uri="{FF2B5EF4-FFF2-40B4-BE49-F238E27FC236}">
                  <a16:creationId xmlns:a16="http://schemas.microsoft.com/office/drawing/2014/main" id="{12BE9618-0ABE-00B4-7334-F8AE49E95A87}"/>
                </a:ext>
              </a:extLst>
            </p:cNvPr>
            <p:cNvSpPr txBox="1"/>
            <p:nvPr/>
          </p:nvSpPr>
          <p:spPr>
            <a:xfrm>
              <a:off x="355600" y="2053653"/>
              <a:ext cx="14813730" cy="2152243"/>
            </a:xfrm>
            <a:prstGeom prst="rect">
              <a:avLst/>
            </a:prstGeom>
            <a:noFill/>
          </p:spPr>
          <p:txBody>
            <a:bodyPr wrap="square" rtlCol="0">
              <a:spAutoFit/>
            </a:bodyPr>
            <a:lstStyle/>
            <a:p>
              <a:r>
                <a:rPr lang="en-NG" sz="2000" dirty="0">
                  <a:latin typeface="Arial" panose="020B0604020202020204" pitchFamily="34" charset="0"/>
                  <a:cs typeface="Arial" panose="020B0604020202020204" pitchFamily="34" charset="0"/>
                </a:rPr>
                <a:t>We will further analyse the produced clusters by randomly selecting two countries from cluster 1, the cluster containing the high developed countries, and see if those countries have similarlar trend. We will also fit a logistic function to the GNI per capita of the selected countries and see how well the model will explain the data.</a:t>
              </a:r>
            </a:p>
            <a:p>
              <a:endParaRPr lang="en-NG" sz="2000" dirty="0">
                <a:latin typeface="Arial" panose="020B0604020202020204" pitchFamily="34" charset="0"/>
                <a:cs typeface="Arial" panose="020B0604020202020204" pitchFamily="34" charset="0"/>
              </a:endParaRPr>
            </a:p>
            <a:p>
              <a:r>
                <a:rPr lang="en-NG" sz="2000" dirty="0">
                  <a:latin typeface="Arial" panose="020B0604020202020204" pitchFamily="34" charset="0"/>
                  <a:cs typeface="Arial" panose="020B0604020202020204" pitchFamily="34" charset="0"/>
                </a:rPr>
                <a:t>The selected countries are Luxembourg and the United Kingdom, even though Luxemnourg had a higher GNI per capita than United Kingdom throughout the observed period, we can see that they have similar trend. With the GNI per capital rising and fall at almost the same period.</a:t>
              </a:r>
            </a:p>
            <a:p>
              <a:endParaRPr lang="en-NG" sz="2000" dirty="0">
                <a:latin typeface="Arial" panose="020B0604020202020204" pitchFamily="34" charset="0"/>
                <a:cs typeface="Arial" panose="020B0604020202020204" pitchFamily="34" charset="0"/>
              </a:endParaRPr>
            </a:p>
            <a:p>
              <a:r>
                <a:rPr lang="en-NG" sz="2000" dirty="0">
                  <a:latin typeface="Arial" panose="020B0604020202020204" pitchFamily="34" charset="0"/>
                  <a:cs typeface="Arial" panose="020B0604020202020204" pitchFamily="34" charset="0"/>
                </a:rPr>
                <a:t>Both countries GNI per capita has been roughly increasing over the years</a:t>
              </a:r>
            </a:p>
          </p:txBody>
        </p:sp>
        <p:sp>
          <p:nvSpPr>
            <p:cNvPr id="12" name="TextBox 11">
              <a:extLst>
                <a:ext uri="{FF2B5EF4-FFF2-40B4-BE49-F238E27FC236}">
                  <a16:creationId xmlns:a16="http://schemas.microsoft.com/office/drawing/2014/main" id="{517F9B3A-C5D6-9B98-5F67-638D0857E5A5}"/>
                </a:ext>
              </a:extLst>
            </p:cNvPr>
            <p:cNvSpPr txBox="1"/>
            <p:nvPr/>
          </p:nvSpPr>
          <p:spPr>
            <a:xfrm>
              <a:off x="355600" y="1518824"/>
              <a:ext cx="14782005" cy="393421"/>
            </a:xfrm>
            <a:prstGeom prst="rect">
              <a:avLst/>
            </a:prstGeom>
            <a:solidFill>
              <a:srgbClr val="7030A0"/>
            </a:solidFill>
          </p:spPr>
          <p:txBody>
            <a:bodyPr wrap="square" rtlCol="0">
              <a:spAutoFit/>
            </a:bodyPr>
            <a:lstStyle/>
            <a:p>
              <a:r>
                <a:rPr lang="en-NG" sz="2800" dirty="0">
                  <a:solidFill>
                    <a:schemeClr val="bg1"/>
                  </a:solidFill>
                  <a:latin typeface="Arial" panose="020B0604020202020204" pitchFamily="34" charset="0"/>
                  <a:cs typeface="Arial" panose="020B0604020202020204" pitchFamily="34" charset="0"/>
                </a:rPr>
                <a:t>Fitting and Prediction</a:t>
              </a:r>
            </a:p>
          </p:txBody>
        </p:sp>
      </p:grpSp>
      <p:grpSp>
        <p:nvGrpSpPr>
          <p:cNvPr id="17" name="Group 16">
            <a:extLst>
              <a:ext uri="{FF2B5EF4-FFF2-40B4-BE49-F238E27FC236}">
                <a16:creationId xmlns:a16="http://schemas.microsoft.com/office/drawing/2014/main" id="{807DA16C-14D7-8932-3E1A-CE15E2D5E537}"/>
              </a:ext>
            </a:extLst>
          </p:cNvPr>
          <p:cNvGrpSpPr/>
          <p:nvPr/>
        </p:nvGrpSpPr>
        <p:grpSpPr>
          <a:xfrm>
            <a:off x="879930" y="9070765"/>
            <a:ext cx="13308651" cy="4989801"/>
            <a:chOff x="355600" y="1518824"/>
            <a:chExt cx="14782006" cy="5016555"/>
          </a:xfrm>
        </p:grpSpPr>
        <p:sp>
          <p:nvSpPr>
            <p:cNvPr id="18" name="TextBox 17">
              <a:extLst>
                <a:ext uri="{FF2B5EF4-FFF2-40B4-BE49-F238E27FC236}">
                  <a16:creationId xmlns:a16="http://schemas.microsoft.com/office/drawing/2014/main" id="{408A3F0B-96E0-3322-0707-DEA105B4ACB0}"/>
                </a:ext>
              </a:extLst>
            </p:cNvPr>
            <p:cNvSpPr txBox="1"/>
            <p:nvPr/>
          </p:nvSpPr>
          <p:spPr>
            <a:xfrm>
              <a:off x="355601" y="2134174"/>
              <a:ext cx="14782005" cy="4401205"/>
            </a:xfrm>
            <a:prstGeom prst="rect">
              <a:avLst/>
            </a:prstGeom>
            <a:noFill/>
          </p:spPr>
          <p:txBody>
            <a:bodyPr wrap="square" rtlCol="0">
              <a:spAutoFit/>
            </a:bodyPr>
            <a:lstStyle/>
            <a:p>
              <a:pPr algn="just"/>
              <a:r>
                <a:rPr lang="en-GB" sz="2000" dirty="0">
                  <a:latin typeface="Arial" panose="020B0604020202020204" pitchFamily="34" charset="0"/>
                  <a:cs typeface="Arial" panose="020B0604020202020204" pitchFamily="34" charset="0"/>
                </a:rPr>
                <a:t>In a globalized world, understanding the diverse trajectories of economic development across countries is paramount for policymakers, economists, and researchers alike. </a:t>
              </a:r>
            </a:p>
            <a:p>
              <a:pPr algn="just"/>
              <a:r>
                <a:rPr lang="en-GB" sz="2000" dirty="0">
                  <a:latin typeface="Arial" panose="020B0604020202020204" pitchFamily="34" charset="0"/>
                  <a:cs typeface="Arial" panose="020B0604020202020204" pitchFamily="34" charset="0"/>
                </a:rPr>
                <a:t>This poster presents a comprehensive examination of economic development across countries, employing K-Means clustering as a powerful tool for pattern recognition and grouping.</a:t>
              </a:r>
            </a:p>
            <a:p>
              <a:pPr algn="just"/>
              <a:r>
                <a:rPr lang="en-GB" sz="2000" dirty="0">
                  <a:effectLst/>
                  <a:latin typeface="Arial" panose="020B0604020202020204" pitchFamily="34" charset="0"/>
                  <a:cs typeface="Arial" panose="020B0604020202020204" pitchFamily="34" charset="0"/>
                </a:rPr>
                <a:t>The K-Means clustering algorithm is a widely used unsupervised machine learning technique that partitions data into distinct clusters based on similarity. This unsupervised machine learning approach allows for the identification of patterns and relationships within the data without pre-defined labels. By applying this approach to economic indicators, we aim to uncover homogeneous groups of countries with similar economic development characteristics. Our analysis focuses on key metrics such as Gross National Income (GNI) and additional relevant factors, providing a nuanced perspective on the multifaceted nature of economic development.</a:t>
              </a:r>
            </a:p>
            <a:p>
              <a:pPr algn="just"/>
              <a:r>
                <a:rPr lang="en-GB" sz="2000" dirty="0">
                  <a:effectLst/>
                  <a:latin typeface="Arial" panose="020B0604020202020204" pitchFamily="34" charset="0"/>
                  <a:cs typeface="Arial" panose="020B0604020202020204" pitchFamily="34" charset="0"/>
                </a:rPr>
                <a:t>As we delve into the intricacies of the clustering results, we seek to identify countries that exhibit shared economic patterns, allowing for more targeted and effective policy recommendations. The insights derived from this analysis can pave the way for a deeper understanding of the global economic landscape, enabling stakeholders to make informed decisions and fostering international collaboration for sustainable development.</a:t>
              </a:r>
            </a:p>
          </p:txBody>
        </p:sp>
        <p:sp>
          <p:nvSpPr>
            <p:cNvPr id="19" name="TextBox 18">
              <a:extLst>
                <a:ext uri="{FF2B5EF4-FFF2-40B4-BE49-F238E27FC236}">
                  <a16:creationId xmlns:a16="http://schemas.microsoft.com/office/drawing/2014/main" id="{BB218792-8494-F8A6-FA33-567C350EE35D}"/>
                </a:ext>
              </a:extLst>
            </p:cNvPr>
            <p:cNvSpPr txBox="1"/>
            <p:nvPr/>
          </p:nvSpPr>
          <p:spPr>
            <a:xfrm>
              <a:off x="355600" y="1518824"/>
              <a:ext cx="14782006" cy="523220"/>
            </a:xfrm>
            <a:prstGeom prst="rect">
              <a:avLst/>
            </a:prstGeom>
            <a:solidFill>
              <a:srgbClr val="7030A0"/>
            </a:solidFill>
          </p:spPr>
          <p:txBody>
            <a:bodyPr wrap="square" rtlCol="0">
              <a:spAutoFit/>
            </a:bodyPr>
            <a:lstStyle/>
            <a:p>
              <a:r>
                <a:rPr lang="en-NG" sz="2800" dirty="0">
                  <a:solidFill>
                    <a:schemeClr val="bg1"/>
                  </a:solidFill>
                  <a:latin typeface="Arial" panose="020B0604020202020204" pitchFamily="34" charset="0"/>
                  <a:cs typeface="Arial" panose="020B0604020202020204" pitchFamily="34" charset="0"/>
                </a:rPr>
                <a:t>Introduction</a:t>
              </a:r>
            </a:p>
          </p:txBody>
        </p:sp>
      </p:grpSp>
      <p:pic>
        <p:nvPicPr>
          <p:cNvPr id="47" name="Picture 46" descr="A graph showing the average of the average of the united kingdom and the united kingdom&#10;&#10;Description automatically generated">
            <a:extLst>
              <a:ext uri="{FF2B5EF4-FFF2-40B4-BE49-F238E27FC236}">
                <a16:creationId xmlns:a16="http://schemas.microsoft.com/office/drawing/2014/main" id="{E0C86A7F-AED5-727E-1374-10C128B2FB6D}"/>
              </a:ext>
            </a:extLst>
          </p:cNvPr>
          <p:cNvPicPr>
            <a:picLocks noChangeAspect="1"/>
          </p:cNvPicPr>
          <p:nvPr/>
        </p:nvPicPr>
        <p:blipFill>
          <a:blip r:embed="rId3"/>
          <a:stretch>
            <a:fillRect/>
          </a:stretch>
        </p:blipFill>
        <p:spPr>
          <a:xfrm>
            <a:off x="16087716" y="6585295"/>
            <a:ext cx="13438436" cy="8958958"/>
          </a:xfrm>
          <a:prstGeom prst="rect">
            <a:avLst/>
          </a:prstGeom>
        </p:spPr>
      </p:pic>
      <p:pic>
        <p:nvPicPr>
          <p:cNvPr id="49" name="Picture 48" descr="A graph with a line and a line&#10;&#10;Description automatically generated with medium confidence">
            <a:extLst>
              <a:ext uri="{FF2B5EF4-FFF2-40B4-BE49-F238E27FC236}">
                <a16:creationId xmlns:a16="http://schemas.microsoft.com/office/drawing/2014/main" id="{CBD0E1FF-C9E6-AFA5-C7FA-9875F19F9A60}"/>
              </a:ext>
            </a:extLst>
          </p:cNvPr>
          <p:cNvPicPr>
            <a:picLocks noChangeAspect="1"/>
          </p:cNvPicPr>
          <p:nvPr/>
        </p:nvPicPr>
        <p:blipFill>
          <a:blip r:embed="rId4"/>
          <a:stretch>
            <a:fillRect/>
          </a:stretch>
        </p:blipFill>
        <p:spPr>
          <a:xfrm>
            <a:off x="16583532" y="19354284"/>
            <a:ext cx="12556954" cy="8371302"/>
          </a:xfrm>
          <a:prstGeom prst="rect">
            <a:avLst/>
          </a:prstGeom>
        </p:spPr>
      </p:pic>
      <p:grpSp>
        <p:nvGrpSpPr>
          <p:cNvPr id="52" name="Group 51">
            <a:extLst>
              <a:ext uri="{FF2B5EF4-FFF2-40B4-BE49-F238E27FC236}">
                <a16:creationId xmlns:a16="http://schemas.microsoft.com/office/drawing/2014/main" id="{A31829CA-C340-85BC-4DDD-0ADF386B7468}"/>
              </a:ext>
            </a:extLst>
          </p:cNvPr>
          <p:cNvGrpSpPr/>
          <p:nvPr/>
        </p:nvGrpSpPr>
        <p:grpSpPr>
          <a:xfrm>
            <a:off x="795529" y="1935417"/>
            <a:ext cx="13391969" cy="6646230"/>
            <a:chOff x="350205" y="1518824"/>
            <a:chExt cx="14787401" cy="5791695"/>
          </a:xfrm>
        </p:grpSpPr>
        <p:sp>
          <p:nvSpPr>
            <p:cNvPr id="53" name="TextBox 52">
              <a:extLst>
                <a:ext uri="{FF2B5EF4-FFF2-40B4-BE49-F238E27FC236}">
                  <a16:creationId xmlns:a16="http://schemas.microsoft.com/office/drawing/2014/main" id="{AB796267-2EA0-104C-4F72-039EEB6BDEB8}"/>
                </a:ext>
              </a:extLst>
            </p:cNvPr>
            <p:cNvSpPr txBox="1"/>
            <p:nvPr/>
          </p:nvSpPr>
          <p:spPr>
            <a:xfrm>
              <a:off x="355601" y="2134174"/>
              <a:ext cx="14782005" cy="5176345"/>
            </a:xfrm>
            <a:prstGeom prst="rect">
              <a:avLst/>
            </a:prstGeom>
            <a:noFill/>
          </p:spPr>
          <p:txBody>
            <a:bodyPr wrap="square" lIns="90000" rtlCol="0">
              <a:spAutoFit/>
            </a:bodyPr>
            <a:lstStyle/>
            <a:p>
              <a:pPr algn="just"/>
              <a:r>
                <a:rPr lang="en-NG" sz="2000" dirty="0">
                  <a:latin typeface="Arial" panose="020B0604020202020204" pitchFamily="34" charset="0"/>
                  <a:cs typeface="Arial" panose="020B0604020202020204" pitchFamily="34" charset="0"/>
                </a:rPr>
                <a:t>The objective of this project is </a:t>
              </a:r>
              <a:r>
                <a:rPr lang="en-GB" sz="2000" dirty="0">
                  <a:effectLst/>
                  <a:latin typeface="Arial" panose="020B0604020202020204" pitchFamily="34" charset="0"/>
                  <a:cs typeface="Arial" panose="020B0604020202020204" pitchFamily="34" charset="0"/>
                </a:rPr>
                <a:t>to identify distinct groups of countries that exhibit similar economic characteristics and compare the economic performance across 186 countries using the K-Means clustering.</a:t>
              </a:r>
            </a:p>
            <a:p>
              <a:pPr algn="just"/>
              <a:endParaRPr lang="en-GB" sz="2000" dirty="0">
                <a:latin typeface="Arial" panose="020B0604020202020204" pitchFamily="34" charset="0"/>
                <a:cs typeface="Arial" panose="020B0604020202020204" pitchFamily="34" charset="0"/>
              </a:endParaRPr>
            </a:p>
            <a:p>
              <a:pPr algn="just"/>
              <a:r>
                <a:rPr lang="en-GB" sz="2000" dirty="0">
                  <a:effectLst/>
                  <a:latin typeface="Arial" panose="020B0604020202020204" pitchFamily="34" charset="0"/>
                  <a:cs typeface="Arial" panose="020B0604020202020204" pitchFamily="34" charset="0"/>
                </a:rPr>
                <a:t>The K-Means clustering algorithm, an unsupervised machine learning technique, </a:t>
              </a:r>
              <a:r>
                <a:rPr lang="en-GB" sz="2000" dirty="0">
                  <a:latin typeface="Arial" panose="020B0604020202020204" pitchFamily="34" charset="0"/>
                  <a:cs typeface="Arial" panose="020B0604020202020204" pitchFamily="34" charset="0"/>
                </a:rPr>
                <a:t>was</a:t>
              </a:r>
              <a:r>
                <a:rPr lang="en-GB" sz="2000" dirty="0">
                  <a:effectLst/>
                  <a:latin typeface="Arial" panose="020B0604020202020204" pitchFamily="34" charset="0"/>
                  <a:cs typeface="Arial" panose="020B0604020202020204" pitchFamily="34" charset="0"/>
                </a:rPr>
                <a:t> applied to categorize countries into clusters based on their economic performance. </a:t>
              </a:r>
              <a:r>
                <a:rPr lang="en-NG" sz="2000" dirty="0">
                  <a:latin typeface="Arial" panose="020B0604020202020204" pitchFamily="34" charset="0"/>
                  <a:cs typeface="Arial" panose="020B0604020202020204" pitchFamily="34" charset="0"/>
                </a:rPr>
                <a:t>While Economic performance can be measured by various factors, this study focused on the Gross National Income (GNI) per capita </a:t>
              </a:r>
              <a:r>
                <a:rPr lang="en-GB" sz="2000" dirty="0">
                  <a:effectLst/>
                  <a:latin typeface="Arial" panose="020B0604020202020204" pitchFamily="34" charset="0"/>
                  <a:cs typeface="Arial" panose="020B0604020202020204" pitchFamily="34" charset="0"/>
                </a:rPr>
                <a:t>as a primary indicator along with other relevant economic factors like Access to Electricity, Political stability and Absence of Violence/Terrorism, Control of corruption, Life expectancy at birth, and Population growth.</a:t>
              </a:r>
            </a:p>
            <a:p>
              <a:pPr algn="just"/>
              <a:endParaRPr lang="en-GB" sz="2000" dirty="0">
                <a:latin typeface="Arial" panose="020B0604020202020204" pitchFamily="34" charset="0"/>
                <a:cs typeface="Arial" panose="020B0604020202020204" pitchFamily="34" charset="0"/>
              </a:endParaRPr>
            </a:p>
            <a:p>
              <a:pPr algn="just"/>
              <a:r>
                <a:rPr lang="en-GB" sz="2000" dirty="0">
                  <a:effectLst/>
                  <a:latin typeface="Arial" panose="020B0604020202020204" pitchFamily="34" charset="0"/>
                  <a:cs typeface="Arial" panose="020B0604020202020204" pitchFamily="34" charset="0"/>
                </a:rPr>
                <a:t>The generated clusters were visualised to examine their characteristics and how they differ from each other. We found that the countries were grouped into High-income, Middle-income and Low-income countries.</a:t>
              </a:r>
            </a:p>
            <a:p>
              <a:pPr algn="just"/>
              <a:endParaRPr lang="en-GB" sz="2000" dirty="0">
                <a:latin typeface="Arial" panose="020B0604020202020204" pitchFamily="34" charset="0"/>
                <a:cs typeface="Arial" panose="020B0604020202020204" pitchFamily="34" charset="0"/>
              </a:endParaRPr>
            </a:p>
            <a:p>
              <a:pPr algn="just"/>
              <a:r>
                <a:rPr lang="en-GB" sz="2000" dirty="0">
                  <a:effectLst/>
                  <a:latin typeface="Arial" panose="020B0604020202020204" pitchFamily="34" charset="0"/>
                  <a:cs typeface="Arial" panose="020B0604020202020204" pitchFamily="34" charset="0"/>
                </a:rPr>
                <a:t>Also, the trend of GNI per capita for two randomly selected countries </a:t>
              </a:r>
              <a:r>
                <a:rPr lang="en-GB" sz="2000" dirty="0">
                  <a:latin typeface="Arial" panose="020B0604020202020204" pitchFamily="34" charset="0"/>
                  <a:cs typeface="Arial" panose="020B0604020202020204" pitchFamily="34" charset="0"/>
                </a:rPr>
                <a:t>from the high-income countries </a:t>
              </a:r>
              <a:r>
                <a:rPr lang="en-GB" sz="2000" dirty="0">
                  <a:effectLst/>
                  <a:latin typeface="Arial" panose="020B0604020202020204" pitchFamily="34" charset="0"/>
                  <a:cs typeface="Arial" panose="020B0604020202020204" pitchFamily="34" charset="0"/>
                </a:rPr>
                <a:t>was examined to observe the trajectory of data in the same cluster. The plot showed that the selected countries had similar GNI per capita trend all through the observed period.</a:t>
              </a:r>
            </a:p>
            <a:p>
              <a:pPr algn="just"/>
              <a:endParaRPr lang="en-GB" sz="2000" dirty="0">
                <a:effectLst/>
                <a:latin typeface="Arial" panose="020B0604020202020204" pitchFamily="34" charset="0"/>
                <a:cs typeface="Arial" panose="020B0604020202020204" pitchFamily="34" charset="0"/>
              </a:endParaRPr>
            </a:p>
            <a:p>
              <a:pPr algn="just"/>
              <a:r>
                <a:rPr lang="en-GB" sz="2000" dirty="0">
                  <a:latin typeface="Arial" panose="020B0604020202020204" pitchFamily="34" charset="0"/>
                  <a:cs typeface="Arial" panose="020B0604020202020204" pitchFamily="34" charset="0"/>
                </a:rPr>
                <a:t>A </a:t>
              </a:r>
              <a:r>
                <a:rPr lang="en-GB" sz="2000" dirty="0">
                  <a:effectLst/>
                  <a:latin typeface="Arial" panose="020B0604020202020204" pitchFamily="34" charset="0"/>
                  <a:cs typeface="Arial" panose="020B0604020202020204" pitchFamily="34" charset="0"/>
                </a:rPr>
                <a:t>logistic function was fitted to the United Kingdom (One of the </a:t>
              </a:r>
              <a:r>
                <a:rPr lang="en-GB" sz="2000">
                  <a:effectLst/>
                  <a:latin typeface="Arial" panose="020B0604020202020204" pitchFamily="34" charset="0"/>
                  <a:cs typeface="Arial" panose="020B0604020202020204" pitchFamily="34" charset="0"/>
                </a:rPr>
                <a:t>selected high-income countries</a:t>
              </a:r>
              <a:r>
                <a:rPr lang="en-GB" sz="2000" dirty="0">
                  <a:effectLst/>
                  <a:latin typeface="Arial" panose="020B0604020202020204" pitchFamily="34" charset="0"/>
                  <a:cs typeface="Arial" panose="020B0604020202020204" pitchFamily="34" charset="0"/>
                </a:rPr>
                <a:t>) GNI per capita, and the fitted model was used to predict the GNI per capita for 8 years. The prediction showed that the GNI of the united kingdom is expected to maintain an upward trend and be approximately 60,000 by 2030.</a:t>
              </a:r>
            </a:p>
          </p:txBody>
        </p:sp>
        <p:sp>
          <p:nvSpPr>
            <p:cNvPr id="54" name="TextBox 53">
              <a:extLst>
                <a:ext uri="{FF2B5EF4-FFF2-40B4-BE49-F238E27FC236}">
                  <a16:creationId xmlns:a16="http://schemas.microsoft.com/office/drawing/2014/main" id="{298694E7-90A6-8655-C7F0-EE4AA2B51123}"/>
                </a:ext>
              </a:extLst>
            </p:cNvPr>
            <p:cNvSpPr txBox="1"/>
            <p:nvPr/>
          </p:nvSpPr>
          <p:spPr>
            <a:xfrm>
              <a:off x="350205" y="1518824"/>
              <a:ext cx="14787401" cy="455947"/>
            </a:xfrm>
            <a:prstGeom prst="rect">
              <a:avLst/>
            </a:prstGeom>
            <a:solidFill>
              <a:srgbClr val="7030A0"/>
            </a:solidFill>
            <a:effectLst>
              <a:softEdge rad="0"/>
            </a:effectLst>
          </p:spPr>
          <p:txBody>
            <a:bodyPr wrap="square" rtlCol="0">
              <a:spAutoFit/>
            </a:bodyPr>
            <a:lstStyle/>
            <a:p>
              <a:r>
                <a:rPr lang="en-NG" sz="2800" dirty="0">
                  <a:solidFill>
                    <a:schemeClr val="bg1"/>
                  </a:solidFill>
                  <a:latin typeface="Arial" panose="020B0604020202020204" pitchFamily="34" charset="0"/>
                  <a:cs typeface="Arial" panose="020B0604020202020204" pitchFamily="34" charset="0"/>
                </a:rPr>
                <a:t>Abstract</a:t>
              </a:r>
            </a:p>
          </p:txBody>
        </p:sp>
      </p:grpSp>
      <p:grpSp>
        <p:nvGrpSpPr>
          <p:cNvPr id="56" name="Group 55">
            <a:extLst>
              <a:ext uri="{FF2B5EF4-FFF2-40B4-BE49-F238E27FC236}">
                <a16:creationId xmlns:a16="http://schemas.microsoft.com/office/drawing/2014/main" id="{0BDA86AE-BAEA-4BB4-0343-6FE2D95752D3}"/>
              </a:ext>
            </a:extLst>
          </p:cNvPr>
          <p:cNvGrpSpPr/>
          <p:nvPr/>
        </p:nvGrpSpPr>
        <p:grpSpPr>
          <a:xfrm>
            <a:off x="16189830" y="29360813"/>
            <a:ext cx="13307542" cy="4428589"/>
            <a:chOff x="355600" y="1518824"/>
            <a:chExt cx="14782006" cy="4781291"/>
          </a:xfrm>
        </p:grpSpPr>
        <p:sp>
          <p:nvSpPr>
            <p:cNvPr id="57" name="TextBox 56">
              <a:extLst>
                <a:ext uri="{FF2B5EF4-FFF2-40B4-BE49-F238E27FC236}">
                  <a16:creationId xmlns:a16="http://schemas.microsoft.com/office/drawing/2014/main" id="{20D00032-A819-BDC7-2ADA-3D2975404423}"/>
                </a:ext>
              </a:extLst>
            </p:cNvPr>
            <p:cNvSpPr txBox="1"/>
            <p:nvPr/>
          </p:nvSpPr>
          <p:spPr>
            <a:xfrm>
              <a:off x="355601" y="2212966"/>
              <a:ext cx="14706288" cy="4087149"/>
            </a:xfrm>
            <a:prstGeom prst="rect">
              <a:avLst/>
            </a:prstGeom>
            <a:noFill/>
          </p:spPr>
          <p:txBody>
            <a:bodyPr wrap="square" rtlCol="0">
              <a:spAutoFit/>
            </a:bodyPr>
            <a:lstStyle/>
            <a:p>
              <a:pPr algn="just"/>
              <a:r>
                <a:rPr lang="en-NG" sz="2000" dirty="0">
                  <a:latin typeface="Arial" panose="020B0604020202020204" pitchFamily="34" charset="0"/>
                  <a:cs typeface="Arial" panose="020B0604020202020204" pitchFamily="34" charset="0"/>
                </a:rPr>
                <a:t>The objective of this project is </a:t>
              </a:r>
              <a:r>
                <a:rPr lang="en-GB" sz="2000" dirty="0">
                  <a:effectLst/>
                  <a:latin typeface="Arial" panose="020B0604020202020204" pitchFamily="34" charset="0"/>
                  <a:cs typeface="Arial" panose="020B0604020202020204" pitchFamily="34" charset="0"/>
                </a:rPr>
                <a:t>to identify distinct groups of countries that exhibit similar economic characteristics and trajectories and compare the economic performance across 168 countries using the K-Means clustering.</a:t>
              </a:r>
            </a:p>
            <a:p>
              <a:pPr algn="just"/>
              <a:endParaRPr lang="en-GB" sz="2000" dirty="0">
                <a:latin typeface="Arial" panose="020B0604020202020204" pitchFamily="34" charset="0"/>
                <a:cs typeface="Arial" panose="020B0604020202020204" pitchFamily="34" charset="0"/>
              </a:endParaRPr>
            </a:p>
            <a:p>
              <a:pPr algn="just"/>
              <a:r>
                <a:rPr lang="en-GB" sz="2000" dirty="0">
                  <a:effectLst/>
                  <a:latin typeface="Arial" panose="020B0604020202020204" pitchFamily="34" charset="0"/>
                  <a:cs typeface="Arial" panose="020B0604020202020204" pitchFamily="34" charset="0"/>
                </a:rPr>
                <a:t>The K-Means clustering algorithm, an unsupervised machine learning technique, is applied to categorize countries into clusters based on their economic performance. </a:t>
              </a:r>
              <a:r>
                <a:rPr lang="en-NG" sz="2000" dirty="0">
                  <a:latin typeface="Arial" panose="020B0604020202020204" pitchFamily="34" charset="0"/>
                  <a:cs typeface="Arial" panose="020B0604020202020204" pitchFamily="34" charset="0"/>
                </a:rPr>
                <a:t>While Economic performance can be measured by various factors, this study focuses on the Gross National Income (GNI) per capital </a:t>
              </a:r>
              <a:r>
                <a:rPr lang="en-GB" sz="2000" dirty="0">
                  <a:effectLst/>
                  <a:latin typeface="Arial" panose="020B0604020202020204" pitchFamily="34" charset="0"/>
                  <a:cs typeface="Arial" panose="020B0604020202020204" pitchFamily="34" charset="0"/>
                </a:rPr>
                <a:t>as a primary indicator along with other relevant economic factors like Access to Electricity, Political stability and Absence of Violence/Terrorism, Control of corruption, Life expectancy at birth, and Population growth. </a:t>
              </a:r>
            </a:p>
            <a:p>
              <a:pPr algn="just"/>
              <a:endParaRPr lang="en-GB" sz="2000" dirty="0">
                <a:latin typeface="Arial" panose="020B0604020202020204" pitchFamily="34" charset="0"/>
                <a:cs typeface="Arial" panose="020B0604020202020204" pitchFamily="34" charset="0"/>
              </a:endParaRPr>
            </a:p>
            <a:p>
              <a:pPr algn="just"/>
              <a:r>
                <a:rPr lang="en-GB" sz="2000" dirty="0">
                  <a:effectLst/>
                  <a:latin typeface="Arial" panose="020B0604020202020204" pitchFamily="34" charset="0"/>
                  <a:cs typeface="Arial" panose="020B0604020202020204" pitchFamily="34" charset="0"/>
                </a:rPr>
                <a:t>The poster will showcase visually compelling representations of the clustered data, allowing for a nuanced exploration of the similarities and differences among various groups of countries and a clear interpretation of the identified clusters.</a:t>
              </a:r>
            </a:p>
          </p:txBody>
        </p:sp>
        <p:sp>
          <p:nvSpPr>
            <p:cNvPr id="58" name="TextBox 57">
              <a:extLst>
                <a:ext uri="{FF2B5EF4-FFF2-40B4-BE49-F238E27FC236}">
                  <a16:creationId xmlns:a16="http://schemas.microsoft.com/office/drawing/2014/main" id="{42396646-7572-3275-B314-973EC87C5157}"/>
                </a:ext>
              </a:extLst>
            </p:cNvPr>
            <p:cNvSpPr txBox="1"/>
            <p:nvPr/>
          </p:nvSpPr>
          <p:spPr>
            <a:xfrm>
              <a:off x="355600" y="1518824"/>
              <a:ext cx="14782006" cy="523220"/>
            </a:xfrm>
            <a:prstGeom prst="rect">
              <a:avLst/>
            </a:prstGeom>
            <a:solidFill>
              <a:srgbClr val="7030A0"/>
            </a:solidFill>
            <a:effectLst>
              <a:softEdge rad="0"/>
            </a:effectLst>
          </p:spPr>
          <p:txBody>
            <a:bodyPr wrap="square" rtlCol="0">
              <a:spAutoFit/>
            </a:bodyPr>
            <a:lstStyle/>
            <a:p>
              <a:r>
                <a:rPr lang="en-NG" sz="2800" dirty="0">
                  <a:solidFill>
                    <a:schemeClr val="bg1"/>
                  </a:solidFill>
                  <a:latin typeface="Arial" panose="020B0604020202020204" pitchFamily="34" charset="0"/>
                  <a:cs typeface="Arial" panose="020B0604020202020204" pitchFamily="34" charset="0"/>
                </a:rPr>
                <a:t>Conclusion</a:t>
              </a:r>
            </a:p>
          </p:txBody>
        </p:sp>
      </p:grpSp>
      <p:grpSp>
        <p:nvGrpSpPr>
          <p:cNvPr id="20" name="Group 19">
            <a:extLst>
              <a:ext uri="{FF2B5EF4-FFF2-40B4-BE49-F238E27FC236}">
                <a16:creationId xmlns:a16="http://schemas.microsoft.com/office/drawing/2014/main" id="{28BE70FE-7346-85F9-E5C1-099527485C29}"/>
              </a:ext>
            </a:extLst>
          </p:cNvPr>
          <p:cNvGrpSpPr/>
          <p:nvPr/>
        </p:nvGrpSpPr>
        <p:grpSpPr>
          <a:xfrm>
            <a:off x="656064" y="14647417"/>
            <a:ext cx="13598066" cy="1348160"/>
            <a:chOff x="329970" y="13441428"/>
            <a:chExt cx="14406515" cy="1195177"/>
          </a:xfrm>
        </p:grpSpPr>
        <p:sp>
          <p:nvSpPr>
            <p:cNvPr id="22" name="TextBox 21">
              <a:extLst>
                <a:ext uri="{FF2B5EF4-FFF2-40B4-BE49-F238E27FC236}">
                  <a16:creationId xmlns:a16="http://schemas.microsoft.com/office/drawing/2014/main" id="{43ACB69D-4D0C-20D6-0BAF-24706C0B0B5E}"/>
                </a:ext>
              </a:extLst>
            </p:cNvPr>
            <p:cNvSpPr txBox="1"/>
            <p:nvPr/>
          </p:nvSpPr>
          <p:spPr>
            <a:xfrm>
              <a:off x="477727" y="13441428"/>
              <a:ext cx="14258758" cy="523220"/>
            </a:xfrm>
            <a:prstGeom prst="rect">
              <a:avLst/>
            </a:prstGeom>
            <a:solidFill>
              <a:srgbClr val="7030A0"/>
            </a:solidFill>
          </p:spPr>
          <p:txBody>
            <a:bodyPr wrap="square" rtlCol="0">
              <a:spAutoFit/>
            </a:bodyPr>
            <a:lstStyle/>
            <a:p>
              <a:r>
                <a:rPr lang="en-GB" sz="2800" dirty="0">
                  <a:solidFill>
                    <a:schemeClr val="bg1"/>
                  </a:solidFill>
                  <a:latin typeface="Arial" panose="020B0604020202020204" pitchFamily="34" charset="0"/>
                  <a:cs typeface="Arial" panose="020B0604020202020204" pitchFamily="34" charset="0"/>
                </a:rPr>
                <a:t>K-Means Clustering Analysis Across Countries</a:t>
              </a:r>
              <a:endParaRPr lang="en-NG" sz="2800" dirty="0">
                <a:solidFill>
                  <a:schemeClr val="bg1"/>
                </a:solidFill>
                <a:latin typeface="Arial" panose="020B0604020202020204" pitchFamily="34" charset="0"/>
                <a:cs typeface="Arial" panose="020B0604020202020204" pitchFamily="34" charset="0"/>
              </a:endParaRPr>
            </a:p>
          </p:txBody>
        </p:sp>
        <p:sp>
          <p:nvSpPr>
            <p:cNvPr id="63" name="TextBox 62">
              <a:extLst>
                <a:ext uri="{FF2B5EF4-FFF2-40B4-BE49-F238E27FC236}">
                  <a16:creationId xmlns:a16="http://schemas.microsoft.com/office/drawing/2014/main" id="{CE191B12-A113-CC83-6E38-76092FEA5C9A}"/>
                </a:ext>
              </a:extLst>
            </p:cNvPr>
            <p:cNvSpPr txBox="1"/>
            <p:nvPr/>
          </p:nvSpPr>
          <p:spPr>
            <a:xfrm>
              <a:off x="329970" y="14236495"/>
              <a:ext cx="9586279" cy="400110"/>
            </a:xfrm>
            <a:prstGeom prst="rect">
              <a:avLst/>
            </a:prstGeom>
            <a:noFill/>
          </p:spPr>
          <p:txBody>
            <a:bodyPr wrap="none" rtlCol="0">
              <a:spAutoFit/>
            </a:bodyPr>
            <a:lstStyle/>
            <a:p>
              <a:r>
                <a:rPr lang="en-NG" sz="2000" dirty="0">
                  <a:latin typeface="Arial" panose="020B0604020202020204" pitchFamily="34" charset="0"/>
                  <a:cs typeface="Arial" panose="020B0604020202020204" pitchFamily="34" charset="0"/>
                </a:rPr>
                <a:t>The graphs below shows the countries clusters obtained from the K</a:t>
              </a:r>
              <a:r>
                <a:rPr lang="en-GB" sz="2000" dirty="0">
                  <a:latin typeface="Arial" panose="020B0604020202020204" pitchFamily="34" charset="0"/>
                  <a:cs typeface="Arial" panose="020B0604020202020204" pitchFamily="34" charset="0"/>
                </a:rPr>
                <a:t>m</a:t>
              </a:r>
              <a:r>
                <a:rPr lang="en-NG" sz="2000" dirty="0">
                  <a:latin typeface="Arial" panose="020B0604020202020204" pitchFamily="34" charset="0"/>
                  <a:cs typeface="Arial" panose="020B0604020202020204" pitchFamily="34" charset="0"/>
                </a:rPr>
                <a:t>eans analysis</a:t>
              </a:r>
            </a:p>
          </p:txBody>
        </p:sp>
      </p:grpSp>
      <p:sp>
        <p:nvSpPr>
          <p:cNvPr id="64" name="TextBox 63">
            <a:extLst>
              <a:ext uri="{FF2B5EF4-FFF2-40B4-BE49-F238E27FC236}">
                <a16:creationId xmlns:a16="http://schemas.microsoft.com/office/drawing/2014/main" id="{F03A8077-67AB-77B4-A3D9-AA715FC74C7B}"/>
              </a:ext>
            </a:extLst>
          </p:cNvPr>
          <p:cNvSpPr txBox="1"/>
          <p:nvPr/>
        </p:nvSpPr>
        <p:spPr>
          <a:xfrm>
            <a:off x="9508276" y="17676107"/>
            <a:ext cx="4679222" cy="3206208"/>
          </a:xfrm>
          <a:prstGeom prst="rect">
            <a:avLst/>
          </a:prstGeom>
          <a:solidFill>
            <a:srgbClr val="7030A0">
              <a:alpha val="90000"/>
            </a:srgbClr>
          </a:solidFill>
          <a:ln w="12700">
            <a:noFill/>
          </a:ln>
        </p:spPr>
        <p:txBody>
          <a:bodyPr wrap="square" lIns="216000" tIns="216000" rIns="216000" bIns="216000" rtlCol="0">
            <a:spAutoFit/>
          </a:bodyPr>
          <a:lstStyle/>
          <a:p>
            <a:pPr algn="just"/>
            <a:r>
              <a:rPr lang="en-NG" sz="2000" dirty="0">
                <a:solidFill>
                  <a:schemeClr val="bg1"/>
                </a:solidFill>
                <a:latin typeface="Arial" panose="020B0604020202020204" pitchFamily="34" charset="0"/>
                <a:cs typeface="Arial" panose="020B0604020202020204" pitchFamily="34" charset="0"/>
              </a:rPr>
              <a:t>The clusters were formed from the analysis. One cluster seems to have low GNI per capita and low Life Expectancy, the second cluster is for countries with low to middle level GNI per capita but relatively higher life expectancy. While the third cluster groups countries with high GNI per capita and high life expectancy.</a:t>
            </a:r>
          </a:p>
        </p:txBody>
      </p:sp>
      <p:sp>
        <p:nvSpPr>
          <p:cNvPr id="65" name="TextBox 64">
            <a:extLst>
              <a:ext uri="{FF2B5EF4-FFF2-40B4-BE49-F238E27FC236}">
                <a16:creationId xmlns:a16="http://schemas.microsoft.com/office/drawing/2014/main" id="{4A69187D-4747-0EC6-B89D-3434DDAE7073}"/>
              </a:ext>
            </a:extLst>
          </p:cNvPr>
          <p:cNvSpPr txBox="1"/>
          <p:nvPr/>
        </p:nvSpPr>
        <p:spPr>
          <a:xfrm>
            <a:off x="9508276" y="24266718"/>
            <a:ext cx="4679222" cy="2590655"/>
          </a:xfrm>
          <a:prstGeom prst="rect">
            <a:avLst/>
          </a:prstGeom>
          <a:solidFill>
            <a:srgbClr val="7030A0">
              <a:alpha val="90000"/>
            </a:srgbClr>
          </a:solidFill>
          <a:ln w="12700">
            <a:noFill/>
          </a:ln>
        </p:spPr>
        <p:txBody>
          <a:bodyPr wrap="square" lIns="216000" tIns="216000" rIns="216000" bIns="216000" rtlCol="0">
            <a:spAutoFit/>
          </a:bodyPr>
          <a:lstStyle/>
          <a:p>
            <a:pPr algn="just"/>
            <a:r>
              <a:rPr lang="en-NG" sz="2000" dirty="0">
                <a:solidFill>
                  <a:schemeClr val="bg1"/>
                </a:solidFill>
                <a:latin typeface="Arial" panose="020B0604020202020204" pitchFamily="34" charset="0"/>
                <a:cs typeface="Arial" panose="020B0604020202020204" pitchFamily="34" charset="0"/>
              </a:rPr>
              <a:t>The third cluster had the highest number of countries grouped into it, while the second cluster contain the least number of countries. In the graphs below we’ll examine the characteristics of this clusters and how they differ from each other.</a:t>
            </a:r>
          </a:p>
        </p:txBody>
      </p:sp>
      <p:sp>
        <p:nvSpPr>
          <p:cNvPr id="66" name="TextBox 65">
            <a:extLst>
              <a:ext uri="{FF2B5EF4-FFF2-40B4-BE49-F238E27FC236}">
                <a16:creationId xmlns:a16="http://schemas.microsoft.com/office/drawing/2014/main" id="{8AF0FF9D-5572-E330-B99B-1597DF98F4D9}"/>
              </a:ext>
            </a:extLst>
          </p:cNvPr>
          <p:cNvSpPr txBox="1"/>
          <p:nvPr/>
        </p:nvSpPr>
        <p:spPr>
          <a:xfrm>
            <a:off x="9508276" y="36529605"/>
            <a:ext cx="4679222" cy="5052867"/>
          </a:xfrm>
          <a:prstGeom prst="rect">
            <a:avLst/>
          </a:prstGeom>
          <a:solidFill>
            <a:srgbClr val="7030A0">
              <a:alpha val="90000"/>
            </a:srgbClr>
          </a:solidFill>
          <a:ln w="12700">
            <a:noFill/>
          </a:ln>
        </p:spPr>
        <p:txBody>
          <a:bodyPr wrap="square" lIns="216000" tIns="216000" rIns="216000" bIns="216000" rtlCol="0">
            <a:spAutoFit/>
          </a:bodyPr>
          <a:lstStyle/>
          <a:p>
            <a:pPr algn="just"/>
            <a:r>
              <a:rPr lang="en-NG" sz="2000" dirty="0">
                <a:solidFill>
                  <a:schemeClr val="bg1"/>
                </a:solidFill>
                <a:latin typeface="Arial" panose="020B0604020202020204" pitchFamily="34" charset="0"/>
                <a:cs typeface="Arial" panose="020B0604020202020204" pitchFamily="34" charset="0"/>
              </a:rPr>
              <a:t>This graph shows a sample of countries from each clusters to see if our assumption above is correct.</a:t>
            </a:r>
          </a:p>
          <a:p>
            <a:pPr algn="just"/>
            <a:endParaRPr lang="en-NG" sz="2000" dirty="0">
              <a:solidFill>
                <a:schemeClr val="bg1"/>
              </a:solidFill>
              <a:latin typeface="Arial" panose="020B0604020202020204" pitchFamily="34" charset="0"/>
              <a:cs typeface="Arial" panose="020B0604020202020204" pitchFamily="34" charset="0"/>
            </a:endParaRPr>
          </a:p>
          <a:p>
            <a:pPr algn="just"/>
            <a:r>
              <a:rPr lang="en-NG" sz="2000" dirty="0">
                <a:solidFill>
                  <a:schemeClr val="bg1"/>
                </a:solidFill>
                <a:latin typeface="Arial" panose="020B0604020202020204" pitchFamily="34" charset="0"/>
                <a:cs typeface="Arial" panose="020B0604020202020204" pitchFamily="34" charset="0"/>
              </a:rPr>
              <a:t>It also shows the actual GNI per capital for the examined year for the selected countries.</a:t>
            </a:r>
          </a:p>
          <a:p>
            <a:pPr algn="just"/>
            <a:endParaRPr lang="en-NG" sz="2000" dirty="0">
              <a:solidFill>
                <a:schemeClr val="bg1"/>
              </a:solidFill>
              <a:latin typeface="Arial" panose="020B0604020202020204" pitchFamily="34" charset="0"/>
              <a:cs typeface="Arial" panose="020B0604020202020204" pitchFamily="34" charset="0"/>
            </a:endParaRPr>
          </a:p>
          <a:p>
            <a:pPr algn="just"/>
            <a:r>
              <a:rPr lang="en-GB" sz="2000" dirty="0">
                <a:solidFill>
                  <a:schemeClr val="bg1"/>
                </a:solidFill>
                <a:latin typeface="Arial" panose="020B0604020202020204" pitchFamily="34" charset="0"/>
                <a:cs typeface="Arial" panose="020B0604020202020204" pitchFamily="34" charset="0"/>
              </a:rPr>
              <a:t>W</a:t>
            </a:r>
            <a:r>
              <a:rPr lang="en-NG" sz="2000" dirty="0">
                <a:solidFill>
                  <a:schemeClr val="bg1"/>
                </a:solidFill>
                <a:latin typeface="Arial" panose="020B0604020202020204" pitchFamily="34" charset="0"/>
                <a:cs typeface="Arial" panose="020B0604020202020204" pitchFamily="34" charset="0"/>
              </a:rPr>
              <a:t>e can conclude that:</a:t>
            </a:r>
          </a:p>
          <a:p>
            <a:pPr marL="342900" indent="-342900" algn="just">
              <a:buFont typeface="Arial" panose="020B0604020202020204" pitchFamily="34" charset="0"/>
              <a:buChar char="•"/>
            </a:pPr>
            <a:r>
              <a:rPr lang="en-NG" sz="2000" dirty="0">
                <a:solidFill>
                  <a:schemeClr val="bg1"/>
                </a:solidFill>
                <a:latin typeface="Arial" panose="020B0604020202020204" pitchFamily="34" charset="0"/>
                <a:cs typeface="Arial" panose="020B0604020202020204" pitchFamily="34" charset="0"/>
              </a:rPr>
              <a:t> Cluster 1 contains highly developed countries</a:t>
            </a:r>
          </a:p>
          <a:p>
            <a:pPr marL="342900" indent="-342900" algn="just">
              <a:buFont typeface="Arial" panose="020B0604020202020204" pitchFamily="34" charset="0"/>
              <a:buChar char="•"/>
            </a:pPr>
            <a:r>
              <a:rPr lang="en-NG" sz="2000" dirty="0">
                <a:solidFill>
                  <a:schemeClr val="bg1"/>
                </a:solidFill>
                <a:latin typeface="Arial" panose="020B0604020202020204" pitchFamily="34" charset="0"/>
                <a:cs typeface="Arial" panose="020B0604020202020204" pitchFamily="34" charset="0"/>
              </a:rPr>
              <a:t>Cluster 2 contains medium developed countries</a:t>
            </a:r>
          </a:p>
          <a:p>
            <a:pPr marL="342900" indent="-342900" algn="just">
              <a:buFont typeface="Arial" panose="020B0604020202020204" pitchFamily="34" charset="0"/>
              <a:buChar char="•"/>
            </a:pPr>
            <a:r>
              <a:rPr lang="en-NG" sz="2000" dirty="0">
                <a:solidFill>
                  <a:schemeClr val="bg1"/>
                </a:solidFill>
                <a:latin typeface="Arial" panose="020B0604020202020204" pitchFamily="34" charset="0"/>
                <a:cs typeface="Arial" panose="020B0604020202020204" pitchFamily="34" charset="0"/>
              </a:rPr>
              <a:t> Clluster 3 contains lower developed countries</a:t>
            </a:r>
          </a:p>
        </p:txBody>
      </p:sp>
      <p:sp>
        <p:nvSpPr>
          <p:cNvPr id="67" name="TextBox 66">
            <a:extLst>
              <a:ext uri="{FF2B5EF4-FFF2-40B4-BE49-F238E27FC236}">
                <a16:creationId xmlns:a16="http://schemas.microsoft.com/office/drawing/2014/main" id="{6DD561EB-3F52-2EED-4513-0831AC52AFF4}"/>
              </a:ext>
            </a:extLst>
          </p:cNvPr>
          <p:cNvSpPr txBox="1"/>
          <p:nvPr/>
        </p:nvSpPr>
        <p:spPr>
          <a:xfrm>
            <a:off x="9508276" y="28845823"/>
            <a:ext cx="4679222" cy="5976197"/>
          </a:xfrm>
          <a:prstGeom prst="rect">
            <a:avLst/>
          </a:prstGeom>
          <a:solidFill>
            <a:srgbClr val="7030A0">
              <a:alpha val="90000"/>
            </a:srgbClr>
          </a:solidFill>
          <a:ln w="12700">
            <a:noFill/>
          </a:ln>
        </p:spPr>
        <p:txBody>
          <a:bodyPr wrap="square" lIns="216000" tIns="216000" rIns="216000" bIns="216000" rtlCol="0">
            <a:spAutoFit/>
          </a:bodyPr>
          <a:lstStyle/>
          <a:p>
            <a:pPr algn="just"/>
            <a:r>
              <a:rPr lang="en-NG" sz="2000" dirty="0">
                <a:solidFill>
                  <a:schemeClr val="bg1"/>
                </a:solidFill>
                <a:latin typeface="Arial" panose="020B0604020202020204" pitchFamily="34" charset="0"/>
                <a:cs typeface="Arial" panose="020B0604020202020204" pitchFamily="34" charset="0"/>
              </a:rPr>
              <a:t>To ensure comparability among the indicators, their values has been scaled so we can’t directly interprete or measure the indicators values but we can get a sense of the relative size as </a:t>
            </a:r>
            <a:r>
              <a:rPr lang="en-GB" sz="2000" dirty="0">
                <a:solidFill>
                  <a:schemeClr val="bg1"/>
                </a:solidFill>
                <a:latin typeface="Arial" panose="020B0604020202020204" pitchFamily="34" charset="0"/>
                <a:cs typeface="Arial" panose="020B0604020202020204" pitchFamily="34" charset="0"/>
              </a:rPr>
              <a:t>higher bars indicate higher values. </a:t>
            </a:r>
          </a:p>
          <a:p>
            <a:pPr algn="just"/>
            <a:r>
              <a:rPr lang="en-GB" sz="2000" dirty="0">
                <a:solidFill>
                  <a:schemeClr val="bg1"/>
                </a:solidFill>
                <a:latin typeface="Arial" panose="020B0604020202020204" pitchFamily="34" charset="0"/>
                <a:cs typeface="Arial" panose="020B0604020202020204" pitchFamily="34" charset="0"/>
              </a:rPr>
              <a:t>From the graph, Cluster 1 has higher access to electricity, control of corruption, GNI per capita, Life expectancy at birth, and political stability than the other clusters. It also has the lowest population growth. This points to the fact that the cluster likely contains highly developed countries.</a:t>
            </a:r>
          </a:p>
          <a:p>
            <a:pPr algn="just"/>
            <a:r>
              <a:rPr lang="en-GB" sz="2000" dirty="0">
                <a:solidFill>
                  <a:schemeClr val="bg1"/>
                </a:solidFill>
                <a:latin typeface="Arial" panose="020B0604020202020204" pitchFamily="34" charset="0"/>
                <a:cs typeface="Arial" panose="020B0604020202020204" pitchFamily="34" charset="0"/>
              </a:rPr>
              <a:t>While cluster 3 is likely a group of least developed countries.</a:t>
            </a:r>
            <a:endParaRPr lang="en-NG" sz="2000" dirty="0">
              <a:solidFill>
                <a:schemeClr val="bg1"/>
              </a:solidFill>
              <a:latin typeface="Arial" panose="020B0604020202020204" pitchFamily="34" charset="0"/>
              <a:cs typeface="Arial" panose="020B0604020202020204" pitchFamily="34" charset="0"/>
            </a:endParaRPr>
          </a:p>
        </p:txBody>
      </p:sp>
      <p:sp>
        <p:nvSpPr>
          <p:cNvPr id="68" name="TextBox 67">
            <a:extLst>
              <a:ext uri="{FF2B5EF4-FFF2-40B4-BE49-F238E27FC236}">
                <a16:creationId xmlns:a16="http://schemas.microsoft.com/office/drawing/2014/main" id="{1B15A0B4-B160-7F22-E3EF-DBADEA89C67E}"/>
              </a:ext>
            </a:extLst>
          </p:cNvPr>
          <p:cNvSpPr txBox="1"/>
          <p:nvPr/>
        </p:nvSpPr>
        <p:spPr>
          <a:xfrm>
            <a:off x="16823661" y="16473034"/>
            <a:ext cx="11937765" cy="1975102"/>
          </a:xfrm>
          <a:prstGeom prst="rect">
            <a:avLst/>
          </a:prstGeom>
          <a:solidFill>
            <a:srgbClr val="7030A0">
              <a:alpha val="90000"/>
            </a:srgbClr>
          </a:solidFill>
        </p:spPr>
        <p:txBody>
          <a:bodyPr wrap="none" lIns="216000" tIns="216000" rIns="216000" bIns="216000" rtlCol="0">
            <a:spAutoFit/>
          </a:bodyPr>
          <a:lstStyle/>
          <a:p>
            <a:r>
              <a:rPr lang="en-NG" sz="2000" dirty="0">
                <a:solidFill>
                  <a:schemeClr val="bg1"/>
                </a:solidFill>
                <a:latin typeface="Arial" panose="020B0604020202020204" pitchFamily="34" charset="0"/>
                <a:cs typeface="Arial" panose="020B0604020202020204" pitchFamily="34" charset="0"/>
              </a:rPr>
              <a:t>Using the fitted model, the GNI per capita for the United Kingdom was forecasted from 2023 to 2030.</a:t>
            </a:r>
          </a:p>
          <a:p>
            <a:r>
              <a:rPr lang="en-NG" sz="2000" dirty="0">
                <a:solidFill>
                  <a:schemeClr val="bg1"/>
                </a:solidFill>
                <a:latin typeface="Arial" panose="020B0604020202020204" pitchFamily="34" charset="0"/>
                <a:cs typeface="Arial" panose="020B0604020202020204" pitchFamily="34" charset="0"/>
              </a:rPr>
              <a:t>The graph below shows the </a:t>
            </a:r>
            <a:r>
              <a:rPr lang="en-GB" sz="2000" dirty="0">
                <a:solidFill>
                  <a:schemeClr val="bg1"/>
                </a:solidFill>
                <a:latin typeface="Arial" panose="020B0604020202020204" pitchFamily="34" charset="0"/>
                <a:cs typeface="Arial" panose="020B0604020202020204" pitchFamily="34" charset="0"/>
              </a:rPr>
              <a:t>F</a:t>
            </a:r>
            <a:r>
              <a:rPr lang="en-NG" sz="2000" dirty="0">
                <a:solidFill>
                  <a:schemeClr val="bg1"/>
                </a:solidFill>
                <a:latin typeface="Arial" panose="020B0604020202020204" pitchFamily="34" charset="0"/>
                <a:cs typeface="Arial" panose="020B0604020202020204" pitchFamily="34" charset="0"/>
              </a:rPr>
              <a:t>orecasted values.</a:t>
            </a:r>
          </a:p>
          <a:p>
            <a:br>
              <a:rPr lang="en-NG" sz="2000" dirty="0">
                <a:solidFill>
                  <a:schemeClr val="bg1"/>
                </a:solidFill>
                <a:latin typeface="Arial" panose="020B0604020202020204" pitchFamily="34" charset="0"/>
                <a:cs typeface="Arial" panose="020B0604020202020204" pitchFamily="34" charset="0"/>
              </a:rPr>
            </a:br>
            <a:r>
              <a:rPr lang="en-NG" sz="2000" dirty="0">
                <a:solidFill>
                  <a:schemeClr val="bg1"/>
                </a:solidFill>
                <a:latin typeface="Arial" panose="020B0604020202020204" pitchFamily="34" charset="0"/>
                <a:cs typeface="Arial" panose="020B0604020202020204" pitchFamily="34" charset="0"/>
              </a:rPr>
              <a:t>It shows an upward trend and we can see that the GNI per capita for the United Kingdom is expected </a:t>
            </a:r>
          </a:p>
          <a:p>
            <a:r>
              <a:rPr lang="en-NG" sz="2000" dirty="0">
                <a:solidFill>
                  <a:schemeClr val="bg1"/>
                </a:solidFill>
                <a:latin typeface="Arial" panose="020B0604020202020204" pitchFamily="34" charset="0"/>
                <a:cs typeface="Arial" panose="020B0604020202020204" pitchFamily="34" charset="0"/>
              </a:rPr>
              <a:t>to rise to almost 60,000 by 2030.</a:t>
            </a:r>
          </a:p>
        </p:txBody>
      </p:sp>
      <p:pic>
        <p:nvPicPr>
          <p:cNvPr id="3" name="Picture 2" descr="A graph showing different colored dots&#10;&#10;Description automatically generated with medium confidence">
            <a:extLst>
              <a:ext uri="{FF2B5EF4-FFF2-40B4-BE49-F238E27FC236}">
                <a16:creationId xmlns:a16="http://schemas.microsoft.com/office/drawing/2014/main" id="{3A0E02E6-30CE-177D-7FD5-B93E886029EB}"/>
              </a:ext>
            </a:extLst>
          </p:cNvPr>
          <p:cNvPicPr>
            <a:picLocks noChangeAspect="1"/>
          </p:cNvPicPr>
          <p:nvPr/>
        </p:nvPicPr>
        <p:blipFill>
          <a:blip r:embed="rId5"/>
          <a:stretch>
            <a:fillRect/>
          </a:stretch>
        </p:blipFill>
        <p:spPr>
          <a:xfrm>
            <a:off x="783100" y="16544588"/>
            <a:ext cx="8429088" cy="5619392"/>
          </a:xfrm>
          <a:prstGeom prst="rect">
            <a:avLst/>
          </a:prstGeom>
        </p:spPr>
      </p:pic>
      <p:pic>
        <p:nvPicPr>
          <p:cNvPr id="7" name="Picture 6" descr="A graph with numbers and a bar&#10;&#10;Description automatically generated with medium confidence">
            <a:extLst>
              <a:ext uri="{FF2B5EF4-FFF2-40B4-BE49-F238E27FC236}">
                <a16:creationId xmlns:a16="http://schemas.microsoft.com/office/drawing/2014/main" id="{F456AFC3-9D06-C647-94C3-EBD11B0F3EC4}"/>
              </a:ext>
            </a:extLst>
          </p:cNvPr>
          <p:cNvPicPr>
            <a:picLocks noChangeAspect="1"/>
          </p:cNvPicPr>
          <p:nvPr/>
        </p:nvPicPr>
        <p:blipFill>
          <a:blip r:embed="rId6"/>
          <a:stretch>
            <a:fillRect/>
          </a:stretch>
        </p:blipFill>
        <p:spPr>
          <a:xfrm>
            <a:off x="878847" y="22982724"/>
            <a:ext cx="7735903" cy="5569040"/>
          </a:xfrm>
          <a:prstGeom prst="rect">
            <a:avLst/>
          </a:prstGeom>
        </p:spPr>
      </p:pic>
      <p:pic>
        <p:nvPicPr>
          <p:cNvPr id="14" name="Picture 13" descr="A graph with different colored bars&#10;&#10;Description automatically generated">
            <a:extLst>
              <a:ext uri="{FF2B5EF4-FFF2-40B4-BE49-F238E27FC236}">
                <a16:creationId xmlns:a16="http://schemas.microsoft.com/office/drawing/2014/main" id="{E94F944D-28D4-9BB8-DF0E-7856C008A4DC}"/>
              </a:ext>
            </a:extLst>
          </p:cNvPr>
          <p:cNvPicPr>
            <a:picLocks noChangeAspect="1"/>
          </p:cNvPicPr>
          <p:nvPr/>
        </p:nvPicPr>
        <p:blipFill>
          <a:blip r:embed="rId7"/>
          <a:stretch>
            <a:fillRect/>
          </a:stretch>
        </p:blipFill>
        <p:spPr>
          <a:xfrm>
            <a:off x="652103" y="29058868"/>
            <a:ext cx="8170630" cy="6663427"/>
          </a:xfrm>
          <a:prstGeom prst="rect">
            <a:avLst/>
          </a:prstGeom>
        </p:spPr>
      </p:pic>
      <p:pic>
        <p:nvPicPr>
          <p:cNvPr id="16" name="Picture 15" descr="A graph of different colored bars&#10;&#10;Description automatically generated">
            <a:extLst>
              <a:ext uri="{FF2B5EF4-FFF2-40B4-BE49-F238E27FC236}">
                <a16:creationId xmlns:a16="http://schemas.microsoft.com/office/drawing/2014/main" id="{2E5A7B74-8261-3A77-756F-079233D9C012}"/>
              </a:ext>
            </a:extLst>
          </p:cNvPr>
          <p:cNvPicPr>
            <a:picLocks noChangeAspect="1"/>
          </p:cNvPicPr>
          <p:nvPr/>
        </p:nvPicPr>
        <p:blipFill>
          <a:blip r:embed="rId8"/>
          <a:stretch>
            <a:fillRect/>
          </a:stretch>
        </p:blipFill>
        <p:spPr>
          <a:xfrm>
            <a:off x="661483" y="36421501"/>
            <a:ext cx="8170630" cy="5269077"/>
          </a:xfrm>
          <a:prstGeom prst="rect">
            <a:avLst/>
          </a:prstGeom>
        </p:spPr>
      </p:pic>
    </p:spTree>
    <p:extLst>
      <p:ext uri="{BB962C8B-B14F-4D97-AF65-F5344CB8AC3E}">
        <p14:creationId xmlns:p14="http://schemas.microsoft.com/office/powerpoint/2010/main" val="597245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4442</TotalTime>
  <Words>1252</Words>
  <Application>Microsoft Macintosh PowerPoint</Application>
  <PresentationFormat>Custom</PresentationFormat>
  <Paragraphs>54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Chidinma Esther Stephen [Student-PECS]</dc:creator>
  <cp:lastModifiedBy>Chidinma Esther Stephen [Student-PECS]</cp:lastModifiedBy>
  <cp:revision>5</cp:revision>
  <dcterms:created xsi:type="dcterms:W3CDTF">2024-01-18T01:35:41Z</dcterms:created>
  <dcterms:modified xsi:type="dcterms:W3CDTF">2024-01-21T03:51:43Z</dcterms:modified>
</cp:coreProperties>
</file>