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57" r:id="rId3"/>
    <p:sldId id="264" r:id="rId4"/>
    <p:sldId id="266" r:id="rId5"/>
    <p:sldId id="258" r:id="rId6"/>
    <p:sldId id="260" r:id="rId7"/>
    <p:sldId id="262" r:id="rId8"/>
    <p:sldId id="261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32" autoAdjust="0"/>
    <p:restoredTop sz="94660"/>
  </p:normalViewPr>
  <p:slideViewPr>
    <p:cSldViewPr>
      <p:cViewPr>
        <p:scale>
          <a:sx n="100" d="100"/>
          <a:sy n="100" d="100"/>
        </p:scale>
        <p:origin x="-1110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6B003-F69F-422C-97DC-808FEE5A282C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077E0-F424-4326-8E86-BDFE49469D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1991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077E0-F424-4326-8E86-BDFE49469DB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6887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285728"/>
            <a:ext cx="81439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Государственное бюджетное профессиональное образовательное учреждение </a:t>
            </a:r>
          </a:p>
          <a:p>
            <a:pPr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Ростовской области </a:t>
            </a:r>
          </a:p>
          <a:p>
            <a:pPr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ТАГАНРОГСКИЙ АВИАЦИОННЫЙ КОЛЛЕДЖ им. В.М. Петлякова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b="1" dirty="0" smtClean="0">
              <a:latin typeface="Times New Roman" pitchFamily="18" charset="0"/>
            </a:endParaRPr>
          </a:p>
          <a:p>
            <a:pPr algn="ctr">
              <a:buNone/>
            </a:pPr>
            <a:endParaRPr lang="ru-RU" b="1" dirty="0" smtClean="0">
              <a:latin typeface="Times New Roman" pitchFamily="18" charset="0"/>
            </a:endParaRPr>
          </a:p>
          <a:p>
            <a:pPr algn="ctr">
              <a:buNone/>
            </a:pPr>
            <a:endParaRPr lang="ru-RU" b="1" dirty="0" smtClean="0">
              <a:latin typeface="Times New Roman" pitchFamily="18" charset="0"/>
            </a:endParaRPr>
          </a:p>
          <a:p>
            <a:pPr algn="ctr">
              <a:buNone/>
            </a:pPr>
            <a:r>
              <a:rPr lang="ru-RU" sz="3600" b="1" dirty="0" smtClean="0">
                <a:latin typeface="Times New Roman" pitchFamily="18" charset="0"/>
              </a:rPr>
              <a:t>Дипломная работа</a:t>
            </a:r>
            <a:r>
              <a:rPr lang="en-US" sz="3200" b="1" dirty="0" smtClean="0">
                <a:latin typeface="Times New Roman" pitchFamily="18" charset="0"/>
              </a:rPr>
              <a:t> </a:t>
            </a:r>
          </a:p>
          <a:p>
            <a:pPr algn="ctr">
              <a:buNone/>
            </a:pPr>
            <a:r>
              <a:rPr lang="ru-RU" sz="2400" b="1" dirty="0" smtClean="0">
                <a:latin typeface="Times New Roman" pitchFamily="18" charset="0"/>
              </a:rPr>
              <a:t> </a:t>
            </a:r>
          </a:p>
          <a:p>
            <a:pPr algn="ctr">
              <a:buNone/>
            </a:pPr>
            <a:r>
              <a:rPr lang="ru-RU" b="1" i="1" dirty="0" smtClean="0">
                <a:latin typeface="Times New Roman" pitchFamily="18" charset="0"/>
              </a:rPr>
              <a:t>(Пишем  тему как в приказе )</a:t>
            </a:r>
          </a:p>
          <a:p>
            <a:pPr algn="ctr"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Разработка 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веб-приложения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«Информационная система расчёта </a:t>
            </a:r>
          </a:p>
          <a:p>
            <a:pPr algn="ctr"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нагрузки преподавателей»</a:t>
            </a:r>
            <a:endParaRPr lang="ru-RU" b="1" dirty="0" smtClean="0">
              <a:latin typeface="Times New Roman" pitchFamily="18" charset="0"/>
            </a:endParaRPr>
          </a:p>
          <a:p>
            <a:pPr algn="r">
              <a:buNone/>
            </a:pPr>
            <a:endParaRPr lang="ru-RU" sz="2400" b="1" dirty="0" smtClean="0">
              <a:latin typeface="Times New Roman" pitchFamily="18" charset="0"/>
            </a:endParaRPr>
          </a:p>
          <a:p>
            <a:pPr algn="r">
              <a:buNone/>
            </a:pPr>
            <a:endParaRPr lang="ru-RU" sz="2400" b="1" dirty="0" smtClean="0">
              <a:latin typeface="Times New Roman" pitchFamily="18" charset="0"/>
            </a:endParaRPr>
          </a:p>
          <a:p>
            <a:pPr algn="r">
              <a:buNone/>
            </a:pPr>
            <a:endParaRPr lang="ru-RU" sz="2400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ru-RU" sz="2400" b="1" dirty="0" smtClean="0">
                <a:latin typeface="Times New Roman" pitchFamily="18" charset="0"/>
              </a:rPr>
              <a:t>				 Выполнил: ФИО</a:t>
            </a:r>
          </a:p>
          <a:p>
            <a:pPr>
              <a:buNone/>
            </a:pPr>
            <a:r>
              <a:rPr lang="ru-RU" sz="2400" b="1" dirty="0" smtClean="0">
                <a:latin typeface="Times New Roman" pitchFamily="18" charset="0"/>
              </a:rPr>
              <a:t>				 Руководитель: ФИО	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1538" y="1300693"/>
            <a:ext cx="78581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берем из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диплома !!!!!!!!!!	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разработки является получение полноценного информационного ресурса, позволяющего организовать работу с информацией о часах учебной нагрузки, основанного на принципах гипертекстовых технологий. При помощи интуитивно-понятного интерфейса взаимодействия с конечным пользователем, наглядно демонстрирующего все основные информационные разделы ресурса планируется достичь быстрого доступ к необходимой информации пользователем.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14612" y="285728"/>
            <a:ext cx="37359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Цель разработки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0100" y="1142985"/>
            <a:ext cx="78581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Берем Из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ДИПЛОМА!!!!	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Разработанная информационная система предназначена для распределения нагрузки преподавательского состава, информирования сотрудников о полученной нагрузке.  Реализуемые функции позволяют использовать информационную  систему внутри учебного заведения, для оптимизации учебной нагрузки  преподавателей, а так же правильного расчета количества рабочих часов по каждому предмету и группе.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ускорения работы учебной части при составлении расписания и учебных планов.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для бухгалтерии при расчете заработной платы преподавателей.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Эта информационная система очень важна для учебных заведений, при этом разработку можно использовать как в средних профессиональных  и высших учреждениях, так и в школах.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14414" y="285728"/>
            <a:ext cx="74611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Анализ использования разработки</a:t>
            </a:r>
            <a:endParaRPr lang="ru-RU" sz="36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0100" y="1142985"/>
            <a:ext cx="7858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 ДИПЛОМА!!!!</a:t>
            </a: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много в пояснительной записке сокращаем по главным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пунктам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сокращаем на 1 слайд !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57554" y="142852"/>
            <a:ext cx="41721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Постановка задачи</a:t>
            </a:r>
            <a:endParaRPr lang="ru-RU" sz="36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643306" y="142852"/>
            <a:ext cx="25591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Блок-схема</a:t>
            </a:r>
            <a:endParaRPr lang="ru-RU" sz="3600" b="1" dirty="0">
              <a:solidFill>
                <a:srgbClr val="FF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857232"/>
            <a:ext cx="7715304" cy="569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22897668"/>
              </p:ext>
            </p:extLst>
          </p:nvPr>
        </p:nvGraphicFramePr>
        <p:xfrm>
          <a:off x="1071538" y="1556792"/>
          <a:ext cx="7858180" cy="36317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911363"/>
                <a:gridCol w="2946817"/>
              </a:tblGrid>
              <a:tr h="864000">
                <a:tc>
                  <a:txBody>
                    <a:bodyPr/>
                    <a:lstStyle/>
                    <a:p>
                      <a:pPr marL="21590" algn="just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kumimoji="0" lang="ru-RU" sz="2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Себестоимость разработки</a:t>
                      </a:r>
                      <a:endParaRPr kumimoji="0" lang="ru-RU" sz="28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3543" marR="43543" marT="0" marB="0" anchor="ctr"/>
                </a:tc>
                <a:tc>
                  <a:txBody>
                    <a:bodyPr/>
                    <a:lstStyle/>
                    <a:p>
                      <a:pPr marL="21590" algn="ctr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78 571 </a:t>
                      </a:r>
                      <a:r>
                        <a:rPr kumimoji="0" lang="ru-RU" sz="2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руб</a:t>
                      </a:r>
                      <a:endParaRPr kumimoji="0" lang="ru-RU" sz="28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3543" marR="43543" marT="0" marB="0" anchor="ctr"/>
                </a:tc>
              </a:tr>
              <a:tr h="864000">
                <a:tc>
                  <a:txBody>
                    <a:bodyPr/>
                    <a:lstStyle/>
                    <a:p>
                      <a:pPr marL="21590" algn="l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ru-RU" sz="2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Годовой экономический</a:t>
                      </a:r>
                      <a:r>
                        <a:rPr kumimoji="0" lang="en-US" sz="2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эффект</a:t>
                      </a:r>
                      <a:endParaRPr kumimoji="0" lang="ru-RU" sz="28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3543" marR="43543" marT="0" marB="0" anchor="ctr"/>
                </a:tc>
                <a:tc>
                  <a:txBody>
                    <a:bodyPr/>
                    <a:lstStyle/>
                    <a:p>
                      <a:pPr marL="21590" algn="ctr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47 586 </a:t>
                      </a:r>
                      <a:r>
                        <a:rPr kumimoji="0" lang="ru-RU" sz="2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руб</a:t>
                      </a:r>
                      <a:endParaRPr kumimoji="0" lang="ru-RU" sz="28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3543" marR="43543" marT="0" marB="0" anchor="ctr"/>
                </a:tc>
              </a:tr>
              <a:tr h="715712">
                <a:tc>
                  <a:txBody>
                    <a:bodyPr/>
                    <a:lstStyle/>
                    <a:p>
                      <a:pPr marL="21590" algn="just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ru-RU" sz="2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Срок окупаемости</a:t>
                      </a:r>
                      <a:endParaRPr kumimoji="0" lang="ru-RU" sz="28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3543" marR="43543" marT="0" marB="0" anchor="ctr"/>
                </a:tc>
                <a:tc>
                  <a:txBody>
                    <a:bodyPr/>
                    <a:lstStyle/>
                    <a:p>
                      <a:pPr marL="21590" algn="ctr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</a:t>
                      </a:r>
                      <a:r>
                        <a:rPr kumimoji="0" lang="ru-RU" sz="2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месяцев</a:t>
                      </a:r>
                      <a:endParaRPr kumimoji="0" lang="ru-RU" sz="28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3543" marR="43543" marT="0" marB="0" anchor="ctr"/>
                </a:tc>
              </a:tr>
              <a:tr h="1188000">
                <a:tc>
                  <a:txBody>
                    <a:bodyPr/>
                    <a:lstStyle/>
                    <a:p>
                      <a:pPr marL="21590" algn="l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ru-RU" sz="2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Коэффициент экономической эффективности:</a:t>
                      </a:r>
                      <a:endParaRPr kumimoji="0" lang="ru-RU" sz="28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3543" marR="43543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0,37</a:t>
                      </a:r>
                      <a:endParaRPr kumimoji="0" lang="ru-RU" sz="28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3543" marR="43543" marT="0" marB="0" anchor="ctr"/>
                </a:tc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000099" y="142852"/>
            <a:ext cx="81439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Экономическое обоснование дипломной работы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28860" y="285728"/>
            <a:ext cx="385349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0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Форма ввода данных</a:t>
            </a:r>
          </a:p>
          <a:p>
            <a:pPr algn="ctr"/>
            <a:r>
              <a:rPr lang="ru-RU" sz="2000" b="1" i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Несколько </a:t>
            </a:r>
            <a:r>
              <a:rPr lang="ru-RU" sz="2000" b="1" i="1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скринов</a:t>
            </a:r>
            <a:r>
              <a:rPr lang="ru-RU" sz="2000" b="1" i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программы!!</a:t>
            </a:r>
          </a:p>
          <a:p>
            <a:pPr algn="ctr"/>
            <a:endParaRPr lang="ru-RU" sz="2000" b="1" i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071546"/>
            <a:ext cx="7500990" cy="524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231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643042" y="142852"/>
            <a:ext cx="63579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Вывод введенных данных</a:t>
            </a:r>
            <a:endParaRPr lang="ru-RU" sz="3600" b="1" dirty="0" smtClean="0">
              <a:solidFill>
                <a:srgbClr val="FF0000"/>
              </a:solidFill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1142976" y="1214422"/>
            <a:ext cx="7715304" cy="3714776"/>
            <a:chOff x="1142976" y="2143116"/>
            <a:chExt cx="7000924" cy="350046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 r="68411"/>
            <a:stretch>
              <a:fillRect/>
            </a:stretch>
          </p:blipFill>
          <p:spPr bwMode="auto">
            <a:xfrm>
              <a:off x="1142976" y="2143116"/>
              <a:ext cx="4143404" cy="3495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/>
            <a:srcRect l="77847" r="681"/>
            <a:stretch>
              <a:fillRect/>
            </a:stretch>
          </p:blipFill>
          <p:spPr bwMode="auto">
            <a:xfrm>
              <a:off x="5286380" y="2143116"/>
              <a:ext cx="2857520" cy="3500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="" xmlns:p14="http://schemas.microsoft.com/office/powerpoint/2010/main" val="28962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643042" y="142852"/>
            <a:ext cx="63579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Формы регистрации и входа</a:t>
            </a:r>
            <a:endParaRPr lang="ru-RU" sz="3600" b="1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00240"/>
            <a:ext cx="4048141" cy="329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2285992"/>
            <a:ext cx="3460779" cy="232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962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212</TotalTime>
  <Words>108</Words>
  <Application>Microsoft Office PowerPoint</Application>
  <PresentationFormat>Экран (4:3)</PresentationFormat>
  <Paragraphs>44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Солнцестояние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администратор</dc:creator>
  <cp:lastModifiedBy>Lisichkina</cp:lastModifiedBy>
  <cp:revision>36</cp:revision>
  <dcterms:modified xsi:type="dcterms:W3CDTF">2022-05-12T11:51:18Z</dcterms:modified>
</cp:coreProperties>
</file>