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Fira Sans Extra Condensed Medium"/>
      <p:regular r:id="rId33"/>
      <p:bold r:id="rId34"/>
      <p:italic r:id="rId35"/>
      <p:boldItalic r:id="rId36"/>
    </p:embeddedFont>
    <p:embeddedFont>
      <p:font typeface="Fira Sans Extra Condensed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FiraSansExtraCondensed-boldItalic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11" Type="http://schemas.openxmlformats.org/officeDocument/2006/relationships/slide" Target="slides/slide7.xml"/><Relationship Id="rId33" Type="http://schemas.openxmlformats.org/officeDocument/2006/relationships/font" Target="fonts/FiraSansExtraCondensedMedium-regular.fntdata"/><Relationship Id="rId10" Type="http://schemas.openxmlformats.org/officeDocument/2006/relationships/slide" Target="slides/slide6.xml"/><Relationship Id="rId32" Type="http://schemas.openxmlformats.org/officeDocument/2006/relationships/font" Target="fonts/Roboto-boldItalic.fntdata"/><Relationship Id="rId13" Type="http://schemas.openxmlformats.org/officeDocument/2006/relationships/slide" Target="slides/slide9.xml"/><Relationship Id="rId35" Type="http://schemas.openxmlformats.org/officeDocument/2006/relationships/font" Target="fonts/FiraSansExtraCondensedMedium-italic.fntdata"/><Relationship Id="rId12" Type="http://schemas.openxmlformats.org/officeDocument/2006/relationships/slide" Target="slides/slide8.xml"/><Relationship Id="rId34" Type="http://schemas.openxmlformats.org/officeDocument/2006/relationships/font" Target="fonts/FiraSansExtraCondensedMedium-bold.fntdata"/><Relationship Id="rId15" Type="http://schemas.openxmlformats.org/officeDocument/2006/relationships/slide" Target="slides/slide11.xml"/><Relationship Id="rId37" Type="http://schemas.openxmlformats.org/officeDocument/2006/relationships/font" Target="fonts/FiraSansExtraCondensed-regular.fntdata"/><Relationship Id="rId14" Type="http://schemas.openxmlformats.org/officeDocument/2006/relationships/slide" Target="slides/slide10.xml"/><Relationship Id="rId36" Type="http://schemas.openxmlformats.org/officeDocument/2006/relationships/font" Target="fonts/FiraSansExtraCondensedMedium-boldItalic.fntdata"/><Relationship Id="rId17" Type="http://schemas.openxmlformats.org/officeDocument/2006/relationships/slide" Target="slides/slide13.xml"/><Relationship Id="rId39" Type="http://schemas.openxmlformats.org/officeDocument/2006/relationships/font" Target="fonts/FiraSansExtraCondensed-italic.fntdata"/><Relationship Id="rId16" Type="http://schemas.openxmlformats.org/officeDocument/2006/relationships/slide" Target="slides/slide12.xml"/><Relationship Id="rId38" Type="http://schemas.openxmlformats.org/officeDocument/2006/relationships/font" Target="fonts/FiraSansExtraCondensed-bold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8ea72f4a77_6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8ea72f4a77_6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679a776d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679a776d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43834cd0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43834cd0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f43834cd07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f43834cd0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34f192e93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34f192e93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f43834cd07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f43834cd07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7fe545eae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7fe545eae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8a22a4a535_2_9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8a22a4a535_2_9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7fe545eae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7fe545eae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f34f192e9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f34f192e9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f43834cd0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f43834cd0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ab8bef9c2_0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ab8bef9c2_0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f679a776d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f679a776d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f34f192e9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f34f192e9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f43834cd07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f43834cd07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f43834cd0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f43834cd0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f7edc31af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f7edc31af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8a22a4a535_2_8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8a22a4a535_2_8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a22a4a535_2_7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a22a4a535_2_7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7fe545eae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7fe545eae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7fe545ea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7fe545ea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7fe545eae1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7fe545eae1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8a22a4a535_2_9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8a22a4a535_2_9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43834cd0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43834cd0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0280" y="536650"/>
            <a:ext cx="49182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0275" y="2589250"/>
            <a:ext cx="4918200" cy="53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Fira Sans Extra Condensed Medium"/>
              <a:buNone/>
              <a:defRPr sz="25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83675" y="1031250"/>
            <a:ext cx="8203200" cy="36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288">
          <p15:clr>
            <a:srgbClr val="EA4335"/>
          </p15:clr>
        </p15:guide>
        <p15:guide id="4" pos="5472">
          <p15:clr>
            <a:srgbClr val="EA4335"/>
          </p15:clr>
        </p15:guide>
        <p15:guide id="5" orient="horz" pos="262">
          <p15:clr>
            <a:srgbClr val="EA4335"/>
          </p15:clr>
        </p15:guide>
        <p15:guide id="6" orient="horz" pos="29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4294" y="0"/>
            <a:ext cx="3226582" cy="17842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2" name="Google Shape;52;p13"/>
          <p:cNvSpPr txBox="1"/>
          <p:nvPr>
            <p:ph type="ctrTitle"/>
          </p:nvPr>
        </p:nvSpPr>
        <p:spPr>
          <a:xfrm>
            <a:off x="1414955" y="1943300"/>
            <a:ext cx="6314100" cy="90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ANALYSIS OF CAR PRICES AND MARKET TRENDS</a:t>
            </a:r>
            <a:endParaRPr>
              <a:solidFill>
                <a:schemeClr val="accent1"/>
              </a:solidFill>
            </a:endParaRPr>
          </a:p>
        </p:txBody>
      </p:sp>
      <p:grpSp>
        <p:nvGrpSpPr>
          <p:cNvPr id="53" name="Google Shape;53;p13"/>
          <p:cNvGrpSpPr/>
          <p:nvPr/>
        </p:nvGrpSpPr>
        <p:grpSpPr>
          <a:xfrm>
            <a:off x="599564" y="3006539"/>
            <a:ext cx="7812690" cy="1637724"/>
            <a:chOff x="711150" y="1559663"/>
            <a:chExt cx="7721575" cy="2350013"/>
          </a:xfrm>
        </p:grpSpPr>
        <p:sp>
          <p:nvSpPr>
            <p:cNvPr id="54" name="Google Shape;54;p13"/>
            <p:cNvSpPr/>
            <p:nvPr/>
          </p:nvSpPr>
          <p:spPr>
            <a:xfrm>
              <a:off x="711150" y="1595125"/>
              <a:ext cx="7721575" cy="2314550"/>
            </a:xfrm>
            <a:custGeom>
              <a:rect b="b" l="l" r="r" t="t"/>
              <a:pathLst>
                <a:path extrusionOk="0" h="92582" w="308863">
                  <a:moveTo>
                    <a:pt x="0" y="92445"/>
                  </a:moveTo>
                  <a:lnTo>
                    <a:pt x="24529" y="34740"/>
                  </a:lnTo>
                  <a:lnTo>
                    <a:pt x="73382" y="80857"/>
                  </a:lnTo>
                  <a:lnTo>
                    <a:pt x="97740" y="23146"/>
                  </a:lnTo>
                  <a:lnTo>
                    <a:pt x="122133" y="46302"/>
                  </a:lnTo>
                  <a:lnTo>
                    <a:pt x="146543" y="0"/>
                  </a:lnTo>
                  <a:lnTo>
                    <a:pt x="195411" y="69356"/>
                  </a:lnTo>
                  <a:lnTo>
                    <a:pt x="219734" y="57794"/>
                  </a:lnTo>
                  <a:lnTo>
                    <a:pt x="244161" y="80952"/>
                  </a:lnTo>
                  <a:lnTo>
                    <a:pt x="268621" y="11652"/>
                  </a:lnTo>
                  <a:lnTo>
                    <a:pt x="293020" y="44"/>
                  </a:lnTo>
                  <a:lnTo>
                    <a:pt x="308863" y="92582"/>
                  </a:lnTo>
                </a:path>
              </a:pathLst>
            </a:cu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55" name="Google Shape;55;p13"/>
            <p:cNvSpPr/>
            <p:nvPr/>
          </p:nvSpPr>
          <p:spPr>
            <a:xfrm>
              <a:off x="1287538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1897863" y="3003575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2508163" y="3580788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3118475" y="2137738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728788" y="2714950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339088" y="1559938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949400" y="2426363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5559713" y="3292175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6170025" y="3006938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6780338" y="3580775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7390650" y="1849138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8006675" y="1559663"/>
              <a:ext cx="71400" cy="71400"/>
            </a:xfrm>
            <a:prstGeom prst="ellipse">
              <a:avLst/>
            </a:prstGeom>
            <a:solidFill>
              <a:schemeClr val="accent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7" name="Google Shape;67;p13"/>
          <p:cNvSpPr txBox="1"/>
          <p:nvPr/>
        </p:nvSpPr>
        <p:spPr>
          <a:xfrm>
            <a:off x="7209900" y="4644275"/>
            <a:ext cx="193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Çiğdem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Akdemir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2725" y="268275"/>
            <a:ext cx="6378551" cy="487522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700" y="237950"/>
            <a:ext cx="6776400" cy="475752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3325" y="233614"/>
            <a:ext cx="6914300" cy="4676276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825" y="118750"/>
            <a:ext cx="6724249" cy="4848974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2700" y="116602"/>
            <a:ext cx="7532626" cy="4767849"/>
          </a:xfrm>
          <a:prstGeom prst="rect">
            <a:avLst/>
          </a:prstGeom>
          <a:noFill/>
          <a:ln cap="flat" cmpd="sng" w="952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Distribution</a:t>
            </a:r>
            <a:r>
              <a:rPr lang="en"/>
              <a:t> of Transmission </a:t>
            </a:r>
            <a:endParaRPr/>
          </a:p>
        </p:txBody>
      </p:sp>
      <p:pic>
        <p:nvPicPr>
          <p:cNvPr id="157" name="Google Shape;15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24700" y="1058275"/>
            <a:ext cx="6380224" cy="39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7650" y="1953700"/>
            <a:ext cx="3334676" cy="1634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Preparing of Correlation Plots</a:t>
            </a:r>
            <a:endParaRPr/>
          </a:p>
        </p:txBody>
      </p:sp>
      <p:cxnSp>
        <p:nvCxnSpPr>
          <p:cNvPr id="164" name="Google Shape;164;p28"/>
          <p:cNvCxnSpPr/>
          <p:nvPr/>
        </p:nvCxnSpPr>
        <p:spPr>
          <a:xfrm>
            <a:off x="1297950" y="896630"/>
            <a:ext cx="6548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65" name="Google Shape;16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034" y="1731226"/>
            <a:ext cx="7096643" cy="3043651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66" name="Google Shape;166;p28"/>
          <p:cNvSpPr txBox="1"/>
          <p:nvPr/>
        </p:nvSpPr>
        <p:spPr>
          <a:xfrm>
            <a:off x="520025" y="1175525"/>
            <a:ext cx="3575400" cy="369300"/>
          </a:xfrm>
          <a:prstGeom prst="rect">
            <a:avLst/>
          </a:prstGeom>
          <a:solidFill>
            <a:srgbClr val="B6D7A8"/>
          </a:solidFill>
          <a:ln cap="flat" cmpd="sng" w="9525">
            <a:solidFill>
              <a:srgbClr val="B6D7A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#selecting only the numeric variables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9"/>
          <p:cNvSpPr txBox="1"/>
          <p:nvPr>
            <p:ph type="title"/>
          </p:nvPr>
        </p:nvSpPr>
        <p:spPr>
          <a:xfrm>
            <a:off x="159875" y="230400"/>
            <a:ext cx="86316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orrelation</a:t>
            </a:r>
            <a:r>
              <a:rPr lang="en"/>
              <a:t> Plots</a:t>
            </a:r>
            <a:endParaRPr/>
          </a:p>
        </p:txBody>
      </p:sp>
      <p:pic>
        <p:nvPicPr>
          <p:cNvPr id="172" name="Google Shape;172;p29"/>
          <p:cNvPicPr preferRelativeResize="0"/>
          <p:nvPr/>
        </p:nvPicPr>
        <p:blipFill rotWithShape="1">
          <a:blip r:embed="rId3">
            <a:alphaModFix/>
          </a:blip>
          <a:srcRect b="1569" l="0" r="0" t="1569"/>
          <a:stretch/>
        </p:blipFill>
        <p:spPr>
          <a:xfrm>
            <a:off x="76600" y="1430725"/>
            <a:ext cx="5043899" cy="2152550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5951" y="1235417"/>
            <a:ext cx="3615676" cy="3908082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4" name="Google Shape;174;p29"/>
          <p:cNvSpPr txBox="1"/>
          <p:nvPr/>
        </p:nvSpPr>
        <p:spPr>
          <a:xfrm>
            <a:off x="159875" y="4098150"/>
            <a:ext cx="2460600" cy="4617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Library: ggcorrplot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9"/>
          <p:cNvSpPr txBox="1"/>
          <p:nvPr/>
        </p:nvSpPr>
        <p:spPr>
          <a:xfrm>
            <a:off x="5175950" y="773713"/>
            <a:ext cx="3375000" cy="4617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Predictive Modelling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0"/>
          <p:cNvSpPr txBox="1"/>
          <p:nvPr>
            <p:ph type="title"/>
          </p:nvPr>
        </p:nvSpPr>
        <p:spPr>
          <a:xfrm>
            <a:off x="152400" y="415425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</a:t>
            </a:r>
            <a:r>
              <a:rPr lang="en"/>
              <a:t> Regression Model 1 </a:t>
            </a:r>
            <a:endParaRPr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049375"/>
            <a:ext cx="5115500" cy="306132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2" name="Google Shape;182;p30"/>
          <p:cNvCxnSpPr/>
          <p:nvPr/>
        </p:nvCxnSpPr>
        <p:spPr>
          <a:xfrm>
            <a:off x="1607425" y="4615375"/>
            <a:ext cx="5043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0"/>
          <p:cNvCxnSpPr/>
          <p:nvPr/>
        </p:nvCxnSpPr>
        <p:spPr>
          <a:xfrm>
            <a:off x="2111725" y="4440425"/>
            <a:ext cx="8235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30"/>
          <p:cNvCxnSpPr/>
          <p:nvPr/>
        </p:nvCxnSpPr>
        <p:spPr>
          <a:xfrm flipH="1" rot="10800000">
            <a:off x="1336525" y="1778625"/>
            <a:ext cx="1598700" cy="4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5" name="Google Shape;18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321163"/>
            <a:ext cx="5875175" cy="7282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86" name="Google Shape;186;p30"/>
          <p:cNvCxnSpPr/>
          <p:nvPr/>
        </p:nvCxnSpPr>
        <p:spPr>
          <a:xfrm flipH="1" rot="10800000">
            <a:off x="1370425" y="1778775"/>
            <a:ext cx="15843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7" name="Google Shape;187;p30"/>
          <p:cNvSpPr txBox="1"/>
          <p:nvPr/>
        </p:nvSpPr>
        <p:spPr>
          <a:xfrm>
            <a:off x="5267900" y="2750575"/>
            <a:ext cx="3450300" cy="12930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Model-1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shows that the MMR (Manheim Market Report) value can explain about </a:t>
            </a: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96.39%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of the variation in car selling prices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-2 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5" y="1728775"/>
            <a:ext cx="5532626" cy="33109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94" name="Google Shape;194;p31"/>
          <p:cNvSpPr txBox="1"/>
          <p:nvPr>
            <p:ph type="title"/>
          </p:nvPr>
        </p:nvSpPr>
        <p:spPr>
          <a:xfrm>
            <a:off x="152400" y="415425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2</a:t>
            </a:r>
            <a:endParaRPr/>
          </a:p>
        </p:txBody>
      </p:sp>
      <p:pic>
        <p:nvPicPr>
          <p:cNvPr id="195" name="Google Shape;19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675" y="1111302"/>
            <a:ext cx="5913276" cy="61747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96" name="Google Shape;196;p31"/>
          <p:cNvCxnSpPr/>
          <p:nvPr/>
        </p:nvCxnSpPr>
        <p:spPr>
          <a:xfrm flipH="1" rot="10800000">
            <a:off x="1506500" y="1516350"/>
            <a:ext cx="2264700" cy="9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31"/>
          <p:cNvCxnSpPr/>
          <p:nvPr/>
        </p:nvCxnSpPr>
        <p:spPr>
          <a:xfrm flipH="1" rot="10800000">
            <a:off x="2410400" y="4451600"/>
            <a:ext cx="962100" cy="9600"/>
          </a:xfrm>
          <a:prstGeom prst="straightConnector1">
            <a:avLst/>
          </a:prstGeom>
          <a:noFill/>
          <a:ln cap="flat" cmpd="sng" w="19050">
            <a:solidFill>
              <a:srgbClr val="FF99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8" name="Google Shape;198;p31"/>
          <p:cNvCxnSpPr/>
          <p:nvPr/>
        </p:nvCxnSpPr>
        <p:spPr>
          <a:xfrm>
            <a:off x="2060500" y="4607000"/>
            <a:ext cx="515100" cy="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9" name="Google Shape;199;p31"/>
          <p:cNvSpPr txBox="1"/>
          <p:nvPr/>
        </p:nvSpPr>
        <p:spPr>
          <a:xfrm>
            <a:off x="6016300" y="2915750"/>
            <a:ext cx="2575500" cy="18471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Model-2 shows that the odometer and the year together explain only about </a:t>
            </a:r>
            <a:r>
              <a:rPr lang="en" sz="1800"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40.46%</a:t>
            </a:r>
            <a:r>
              <a:rPr lang="en" sz="1800">
                <a:latin typeface="Roboto"/>
                <a:ea typeface="Roboto"/>
                <a:cs typeface="Roboto"/>
                <a:sym typeface="Roboto"/>
              </a:rPr>
              <a:t> of the variation in selling prices.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57200" y="415425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Description</a:t>
            </a:r>
            <a:r>
              <a:rPr lang="en" sz="3300"/>
              <a:t> About </a:t>
            </a:r>
            <a:r>
              <a:rPr lang="en" sz="3300">
                <a:solidFill>
                  <a:srgbClr val="000000"/>
                </a:solidFill>
              </a:rPr>
              <a:t>Data</a:t>
            </a:r>
            <a:r>
              <a:rPr lang="en" sz="3300"/>
              <a:t>set</a:t>
            </a:r>
            <a:endParaRPr sz="3300">
              <a:solidFill>
                <a:srgbClr val="000000"/>
              </a:solidFill>
            </a:endParaRPr>
          </a:p>
        </p:txBody>
      </p:sp>
      <p:grpSp>
        <p:nvGrpSpPr>
          <p:cNvPr id="73" name="Google Shape;73;p14"/>
          <p:cNvGrpSpPr/>
          <p:nvPr/>
        </p:nvGrpSpPr>
        <p:grpSpPr>
          <a:xfrm>
            <a:off x="457200" y="1058225"/>
            <a:ext cx="3897600" cy="3998234"/>
            <a:chOff x="379275" y="909715"/>
            <a:chExt cx="3897600" cy="2114573"/>
          </a:xfrm>
        </p:grpSpPr>
        <p:sp>
          <p:nvSpPr>
            <p:cNvPr id="74" name="Google Shape;74;p14"/>
            <p:cNvSpPr/>
            <p:nvPr/>
          </p:nvSpPr>
          <p:spPr>
            <a:xfrm>
              <a:off x="379275" y="909715"/>
              <a:ext cx="3778800" cy="15021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It contains information about car sales, including details about the car's make, model, year, condition, and selling price among other attributes.</a:t>
              </a:r>
              <a:endParaRPr sz="250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379275" y="2606988"/>
              <a:ext cx="3897600" cy="4173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 cap="flat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https://www.kaggle.com/code/mattiazitelli99/simple-eda-on-car-sales-dataset/input</a:t>
              </a:r>
              <a:endParaRPr sz="1200">
                <a:solidFill>
                  <a:schemeClr val="lt1"/>
                </a:solidFill>
              </a:endParaRPr>
            </a:p>
          </p:txBody>
        </p:sp>
      </p:grpSp>
      <p:sp>
        <p:nvSpPr>
          <p:cNvPr id="76" name="Google Shape;76;p14"/>
          <p:cNvSpPr txBox="1"/>
          <p:nvPr/>
        </p:nvSpPr>
        <p:spPr>
          <a:xfrm>
            <a:off x="4801375" y="1058225"/>
            <a:ext cx="3693300" cy="4155900"/>
          </a:xfrm>
          <a:prstGeom prst="rect">
            <a:avLst/>
          </a:prstGeom>
          <a:solidFill>
            <a:srgbClr val="C9DAF8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Describe the variables used in dataset</a:t>
            </a:r>
            <a:endParaRPr b="1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year: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The year the car was manufactured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make: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manufacturer of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model: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The model of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trim: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trim level of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body: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body type of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transmission: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type of transmission in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vin: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The Vehicle Identification Number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state: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The state where the car was sold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condition: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condition of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odometer: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mileage on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color: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exterior color of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interior: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interior color of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seller: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seller of the car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mmr: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The Manheim Market Report value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sellingprice: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price at which the car was sold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# </a:t>
            </a:r>
            <a:r>
              <a:rPr b="1"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saledate: </a:t>
            </a:r>
            <a:r>
              <a:rPr lang="en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The date the car was sold</a:t>
            </a:r>
            <a:endParaRPr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2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675" y="896625"/>
            <a:ext cx="4412674" cy="4253451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6" name="Google Shape;206;p32"/>
          <p:cNvSpPr txBox="1"/>
          <p:nvPr>
            <p:ph type="title"/>
          </p:nvPr>
        </p:nvSpPr>
        <p:spPr>
          <a:xfrm>
            <a:off x="152400" y="415425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Model 3</a:t>
            </a:r>
            <a:endParaRPr/>
          </a:p>
        </p:txBody>
      </p:sp>
      <p:sp>
        <p:nvSpPr>
          <p:cNvPr id="207" name="Google Shape;207;p32"/>
          <p:cNvSpPr txBox="1"/>
          <p:nvPr/>
        </p:nvSpPr>
        <p:spPr>
          <a:xfrm>
            <a:off x="5152875" y="2321975"/>
            <a:ext cx="3534000" cy="600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50">
                <a:solidFill>
                  <a:srgbClr val="3C4043"/>
                </a:solidFill>
                <a:highlight>
                  <a:srgbClr val="FFF2CC"/>
                </a:highlight>
                <a:latin typeface="Roboto"/>
                <a:ea typeface="Roboto"/>
                <a:cs typeface="Roboto"/>
                <a:sym typeface="Roboto"/>
              </a:rPr>
              <a:t>Interior color is not very affecting variable for the Selling price.</a:t>
            </a:r>
            <a:endParaRPr b="1" sz="2100">
              <a:highlight>
                <a:srgbClr val="FFF2CC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8" name="Google Shape;208;p32"/>
          <p:cNvCxnSpPr/>
          <p:nvPr/>
        </p:nvCxnSpPr>
        <p:spPr>
          <a:xfrm>
            <a:off x="1424650" y="1174875"/>
            <a:ext cx="1489500" cy="93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14" name="Google Shape;214;p33"/>
          <p:cNvSpPr txBox="1"/>
          <p:nvPr/>
        </p:nvSpPr>
        <p:spPr>
          <a:xfrm>
            <a:off x="408600" y="1206600"/>
            <a:ext cx="6235200" cy="29553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Model 1 works better than Model 2 and 3.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Model 1, which predicts the Selling Price based on MMR, can be considered the best model.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A high R-squared value like 0,9639 means that MMR is a very strong factor in predicting how much a car will sell for.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Interior color (Model 3) is not effective on selling price.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title"/>
          </p:nvPr>
        </p:nvSpPr>
        <p:spPr>
          <a:xfrm>
            <a:off x="470400" y="174825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ANOVA Models</a:t>
            </a:r>
            <a:endParaRPr/>
          </a:p>
        </p:txBody>
      </p:sp>
      <p:pic>
        <p:nvPicPr>
          <p:cNvPr id="220" name="Google Shape;22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75" y="846400"/>
            <a:ext cx="5151575" cy="2046086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1" name="Google Shape;22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0775" y="2990375"/>
            <a:ext cx="5151575" cy="20606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40551"/>
            <a:ext cx="9144001" cy="3262399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38963"/>
            <a:ext cx="8839198" cy="386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/>
          <p:nvPr/>
        </p:nvSpPr>
        <p:spPr>
          <a:xfrm>
            <a:off x="104400" y="3043525"/>
            <a:ext cx="1008300" cy="512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104400" y="838288"/>
            <a:ext cx="4709700" cy="4812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Understanding Data</a:t>
            </a:r>
            <a:endParaRPr sz="2000"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00" y="1587275"/>
            <a:ext cx="3299925" cy="19689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4" name="Google Shape;84;p15"/>
          <p:cNvSpPr txBox="1"/>
          <p:nvPr>
            <p:ph type="title"/>
          </p:nvPr>
        </p:nvSpPr>
        <p:spPr>
          <a:xfrm>
            <a:off x="104400" y="1748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1- </a:t>
            </a:r>
            <a:r>
              <a:rPr lang="en" sz="3300">
                <a:solidFill>
                  <a:srgbClr val="000000"/>
                </a:solidFill>
              </a:rPr>
              <a:t>Data</a:t>
            </a:r>
            <a:r>
              <a:rPr lang="en" sz="3300"/>
              <a:t>set Introduction</a:t>
            </a:r>
            <a:endParaRPr sz="3300">
              <a:solidFill>
                <a:srgbClr val="000000"/>
              </a:solidFill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91700" y="1933450"/>
            <a:ext cx="6414777" cy="3210050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86" name="Google Shape;86;p15"/>
          <p:cNvSpPr/>
          <p:nvPr/>
        </p:nvSpPr>
        <p:spPr>
          <a:xfrm rot="10800000">
            <a:off x="1112698" y="2898969"/>
            <a:ext cx="888000" cy="5574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2- Summary of Data Features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7025" y="1674176"/>
            <a:ext cx="7335701" cy="314387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93" name="Google Shape;93;p16"/>
          <p:cNvSpPr/>
          <p:nvPr/>
        </p:nvSpPr>
        <p:spPr>
          <a:xfrm>
            <a:off x="2964725" y="1192981"/>
            <a:ext cx="2220300" cy="481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Numeric Variables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/>
          <p:nvPr/>
        </p:nvSpPr>
        <p:spPr>
          <a:xfrm>
            <a:off x="3112725" y="924706"/>
            <a:ext cx="2220300" cy="481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Categorical Variables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9" name="Google Shape;9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58306"/>
            <a:ext cx="8839198" cy="2318925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483675" y="415425"/>
            <a:ext cx="8203200" cy="4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Missing Data Analysis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6575" y="1202600"/>
            <a:ext cx="7334548" cy="3684124"/>
          </a:xfrm>
          <a:prstGeom prst="rect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06" name="Google Shape;106;p18"/>
          <p:cNvCxnSpPr/>
          <p:nvPr/>
        </p:nvCxnSpPr>
        <p:spPr>
          <a:xfrm>
            <a:off x="869575" y="1896425"/>
            <a:ext cx="1073100" cy="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7" name="Google Shape;107;p18"/>
          <p:cNvSpPr txBox="1"/>
          <p:nvPr/>
        </p:nvSpPr>
        <p:spPr>
          <a:xfrm>
            <a:off x="869575" y="1535650"/>
            <a:ext cx="2536800" cy="46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Roboto"/>
                <a:ea typeface="Roboto"/>
                <a:cs typeface="Roboto"/>
                <a:sym typeface="Roboto"/>
              </a:rPr>
              <a:t>28,528 NA </a:t>
            </a:r>
            <a:endParaRPr sz="18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8" name="Google Shape;108;p18"/>
          <p:cNvCxnSpPr/>
          <p:nvPr/>
        </p:nvCxnSpPr>
        <p:spPr>
          <a:xfrm flipH="1" rot="10800000">
            <a:off x="1803925" y="4667925"/>
            <a:ext cx="860400" cy="9300"/>
          </a:xfrm>
          <a:prstGeom prst="straightConnector1">
            <a:avLst/>
          </a:prstGeom>
          <a:noFill/>
          <a:ln cap="flat" cmpd="sng" w="38100">
            <a:solidFill>
              <a:srgbClr val="00FF00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75" y="1315825"/>
            <a:ext cx="9024851" cy="251185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14" name="Google Shape;114;p19"/>
          <p:cNvSpPr txBox="1"/>
          <p:nvPr>
            <p:ph type="title"/>
          </p:nvPr>
        </p:nvSpPr>
        <p:spPr>
          <a:xfrm>
            <a:off x="124050" y="415425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Mean values for numeric variables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470400" y="128650"/>
            <a:ext cx="8203200" cy="4812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4-</a:t>
            </a:r>
            <a:r>
              <a:rPr lang="en">
                <a:solidFill>
                  <a:schemeClr val="dk1"/>
                </a:solidFill>
              </a:rPr>
              <a:t>Data Visualization</a:t>
            </a:r>
            <a:endParaRPr/>
          </a:p>
        </p:txBody>
      </p:sp>
      <p:pic>
        <p:nvPicPr>
          <p:cNvPr id="120" name="Google Shape;12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647575"/>
            <a:ext cx="6741274" cy="408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/>
          <p:nvPr/>
        </p:nvSpPr>
        <p:spPr>
          <a:xfrm>
            <a:off x="6923700" y="4662306"/>
            <a:ext cx="2220300" cy="481200"/>
          </a:xfrm>
          <a:prstGeom prst="roundRect">
            <a:avLst>
              <a:gd fmla="val 50000" name="adj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Library: dplyr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Library: ggplot</a:t>
            </a:r>
            <a:endParaRPr sz="1500">
              <a:solidFill>
                <a:schemeClr val="dk1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12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0600" y="207713"/>
            <a:ext cx="7012202" cy="4728074"/>
          </a:xfrm>
          <a:prstGeom prst="rect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ta Chart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1E35A1"/>
      </a:accent1>
      <a:accent2>
        <a:srgbClr val="0C79F3"/>
      </a:accent2>
      <a:accent3>
        <a:srgbClr val="00D4F0"/>
      </a:accent3>
      <a:accent4>
        <a:srgbClr val="2170B7"/>
      </a:accent4>
      <a:accent5>
        <a:srgbClr val="59A7FF"/>
      </a:accent5>
      <a:accent6>
        <a:srgbClr val="071554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