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  <p:embeddedFont>
      <p:font typeface="Roboto Light"/>
      <p:regular r:id="rId28"/>
      <p:bold r:id="rId29"/>
      <p:italic r:id="rId30"/>
      <p:boldItalic r:id="rId31"/>
    </p:embeddedFont>
    <p:embeddedFont>
      <p:font typeface="Oswald"/>
      <p:regular r:id="rId32"/>
      <p:bold r:id="rId33"/>
    </p:embeddedFont>
    <p:embeddedFont>
      <p:font typeface="Nunito Ligh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Nuni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RobotoLight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Light-boldItalic.fntdata"/><Relationship Id="rId30" Type="http://schemas.openxmlformats.org/officeDocument/2006/relationships/font" Target="fonts/RobotoLight-italic.fntdata"/><Relationship Id="rId11" Type="http://schemas.openxmlformats.org/officeDocument/2006/relationships/slide" Target="slides/slide6.xml"/><Relationship Id="rId33" Type="http://schemas.openxmlformats.org/officeDocument/2006/relationships/font" Target="fonts/Oswald-bold.fntdata"/><Relationship Id="rId10" Type="http://schemas.openxmlformats.org/officeDocument/2006/relationships/slide" Target="slides/slide5.xml"/><Relationship Id="rId32" Type="http://schemas.openxmlformats.org/officeDocument/2006/relationships/font" Target="fonts/Oswald-regular.fntdata"/><Relationship Id="rId13" Type="http://schemas.openxmlformats.org/officeDocument/2006/relationships/slide" Target="slides/slide8.xml"/><Relationship Id="rId35" Type="http://schemas.openxmlformats.org/officeDocument/2006/relationships/font" Target="fonts/NunitoLight-bold.fntdata"/><Relationship Id="rId12" Type="http://schemas.openxmlformats.org/officeDocument/2006/relationships/slide" Target="slides/slide7.xml"/><Relationship Id="rId34" Type="http://schemas.openxmlformats.org/officeDocument/2006/relationships/font" Target="fonts/NunitoLight-regular.fntdata"/><Relationship Id="rId15" Type="http://schemas.openxmlformats.org/officeDocument/2006/relationships/slide" Target="slides/slide10.xml"/><Relationship Id="rId37" Type="http://schemas.openxmlformats.org/officeDocument/2006/relationships/font" Target="fonts/NunitoLight-boldItalic.fntdata"/><Relationship Id="rId14" Type="http://schemas.openxmlformats.org/officeDocument/2006/relationships/slide" Target="slides/slide9.xml"/><Relationship Id="rId36" Type="http://schemas.openxmlformats.org/officeDocument/2006/relationships/font" Target="fonts/NunitoLigh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9f517ca5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9f517ca5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9f517ca5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9f517ca5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9f517ca5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9f517ca5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9f517ca5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9f517ca5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9f517ca5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9f517ca5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4f4bc9a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4f4bc9a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f517ca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f517ca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9f517ca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9f517ca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9f517ca5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9f517ca5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9f517ca5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9f517ca5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9f517ca5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9f517ca5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9f517ca5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9f517ca5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9f517ca5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9f517ca5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itibikenyc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/>
          <p:nvPr/>
        </p:nvSpPr>
        <p:spPr>
          <a:xfrm>
            <a:off x="541650" y="1829483"/>
            <a:ext cx="8061300" cy="924300"/>
          </a:xfrm>
          <a:prstGeom prst="roundRect">
            <a:avLst>
              <a:gd fmla="val 3356" name="adj"/>
            </a:avLst>
          </a:prstGeom>
          <a:solidFill>
            <a:srgbClr val="CCB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type="ctrTitle"/>
          </p:nvPr>
        </p:nvSpPr>
        <p:spPr>
          <a:xfrm>
            <a:off x="731250" y="1734111"/>
            <a:ext cx="7871700" cy="10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Citi Bike Data Analysis</a:t>
            </a:r>
            <a:endParaRPr/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311700" y="290406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By Edike Chimdiebere Stanley</a:t>
            </a:r>
            <a:endParaRPr sz="2200">
              <a:solidFill>
                <a:schemeClr val="dk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findings:</a:t>
            </a:r>
            <a:endParaRPr sz="2700"/>
          </a:p>
        </p:txBody>
      </p:sp>
      <p:sp>
        <p:nvSpPr>
          <p:cNvPr id="192" name="Google Shape;192;p23"/>
          <p:cNvSpPr txBox="1"/>
          <p:nvPr/>
        </p:nvSpPr>
        <p:spPr>
          <a:xfrm>
            <a:off x="438150" y="1670125"/>
            <a:ext cx="8267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3864"/>
              <a:buFont typeface="Roboto Light"/>
              <a:buChar char="●"/>
            </a:pPr>
            <a:r>
              <a:rPr b="1" i="1" lang="en" sz="191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Top 5 pick-up locations for bikes:</a:t>
            </a:r>
            <a:r>
              <a:rPr i="1" lang="en" sz="1917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br>
              <a:rPr i="1" lang="en" sz="1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i="1" sz="18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1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436"/>
              <a:buFont typeface="Roboto Light"/>
              <a:buChar char="○"/>
            </a:pPr>
            <a:r>
              <a:rPr i="1" lang="en" sz="1658">
                <a:latin typeface="Roboto Light"/>
                <a:ea typeface="Roboto Light"/>
                <a:cs typeface="Roboto Light"/>
                <a:sym typeface="Roboto Light"/>
              </a:rPr>
              <a:t>Grove St Path, Exchange Place, Sip Ave, Hamilton Park, &amp; Morris Canal</a:t>
            </a:r>
            <a:br>
              <a:rPr i="1" lang="en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i="1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3311"/>
              <a:buFont typeface="Roboto Light"/>
              <a:buChar char="●"/>
            </a:pPr>
            <a:r>
              <a:rPr b="1" i="1" lang="en" sz="192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Customer base: </a:t>
            </a:r>
            <a:br>
              <a:rPr b="1" i="1"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1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809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Light"/>
              <a:buChar char="○"/>
            </a:pPr>
            <a:r>
              <a:rPr i="1" lang="en" sz="1658">
                <a:latin typeface="Roboto Light"/>
                <a:ea typeface="Roboto Light"/>
                <a:cs typeface="Roboto Light"/>
                <a:sym typeface="Roboto Light"/>
              </a:rPr>
              <a:t>In Grove st path, bikes should be more installed in that location hence the usage/rents is in high rate for people within the ages of 35-44 with bike count 7697</a:t>
            </a:r>
            <a:br>
              <a:rPr i="1" lang="en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i="1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271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Light"/>
              <a:buChar char="●"/>
            </a:pPr>
            <a:r>
              <a:rPr i="1" lang="en" sz="1929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b="1" i="1" lang="en" sz="192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Citi Bike customer behavior:</a:t>
            </a:r>
            <a:br>
              <a:rPr b="1" i="1" lang="en" sz="192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1" sz="1929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809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Light"/>
              <a:buChar char="○"/>
            </a:pPr>
            <a:r>
              <a:rPr i="1" lang="en" sz="1658">
                <a:latin typeface="Roboto Light"/>
                <a:ea typeface="Roboto Light"/>
                <a:cs typeface="Roboto Light"/>
                <a:sym typeface="Roboto Light"/>
              </a:rPr>
              <a:t>Wednesday users takes the longest trip on average </a:t>
            </a:r>
            <a:endParaRPr i="1" sz="1658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809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Light"/>
              <a:buChar char="○"/>
            </a:pPr>
            <a:r>
              <a:rPr i="1" lang="en" sz="1658">
                <a:latin typeface="Roboto Light"/>
                <a:ea typeface="Roboto Light"/>
                <a:cs typeface="Roboto Light"/>
                <a:sym typeface="Roboto Light"/>
              </a:rPr>
              <a:t>Saturday users takes the shortest trip on average</a:t>
            </a:r>
            <a:endParaRPr i="1" sz="1658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 &amp; Recommendations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actions:</a:t>
            </a:r>
            <a:endParaRPr sz="2700"/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311700" y="1391000"/>
            <a:ext cx="82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Roboto"/>
                <a:ea typeface="Roboto"/>
                <a:cs typeface="Roboto"/>
                <a:sym typeface="Roboto"/>
              </a:rPr>
              <a:t>Product recommendations:</a:t>
            </a:r>
            <a:endParaRPr b="1" i="1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Install more bikes at </a:t>
            </a:r>
            <a:r>
              <a:rPr i="1" lang="en" u="sng">
                <a:hlinkClick r:id="rId3"/>
              </a:rPr>
              <a:t>https://citibikenyc.com</a:t>
            </a:r>
            <a:r>
              <a:rPr i="1" lang="en"/>
              <a:t> </a:t>
            </a:r>
            <a:r>
              <a:rPr i="1" lang="en" sz="1635"/>
              <a:t>(New york citi bike) </a:t>
            </a:r>
            <a:endParaRPr i="1" sz="163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latin typeface="Roboto"/>
                <a:ea typeface="Roboto"/>
                <a:cs typeface="Roboto"/>
                <a:sym typeface="Roboto"/>
              </a:rPr>
              <a:t>Marketing recommendations:</a:t>
            </a:r>
            <a:endParaRPr b="1" i="1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The Citi Bike customer base is mostly subscribe</a:t>
            </a:r>
            <a:r>
              <a:rPr i="1" lang="en"/>
              <a:t>, </a:t>
            </a:r>
            <a:r>
              <a:rPr i="1" lang="en"/>
              <a:t>aged between...35-44, who are most active </a:t>
            </a:r>
            <a:r>
              <a:rPr lang="en">
                <a:highlight>
                  <a:schemeClr val="dk1"/>
                </a:highlight>
              </a:rPr>
              <a:t>weekday. </a:t>
            </a:r>
            <a:r>
              <a:rPr i="1" lang="en"/>
              <a:t>This tells us that they are probably people who live in New York and use Citi Bikes to commute. Marketing and advertising campaigns should therefore target this particular demographic. </a:t>
            </a:r>
            <a:endParaRPr i="1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Goal: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To better understand the behavior of Citi Bike’s customer base (both one-time users and subscribers) and how they use Citi Bikes</a:t>
            </a:r>
            <a:br>
              <a:rPr i="1" lang="en"/>
            </a:b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This will help us to:</a:t>
            </a:r>
            <a:br>
              <a:rPr i="1" lang="en"/>
            </a:br>
            <a:endParaRPr i="1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i="1" lang="en" sz="1300"/>
              <a:t>Identify where more bikes should be installed</a:t>
            </a:r>
            <a:endParaRPr i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i="1" lang="en" sz="1300"/>
              <a:t>Create targeted </a:t>
            </a:r>
            <a:r>
              <a:rPr i="1" lang="en" sz="1300"/>
              <a:t>marketing</a:t>
            </a:r>
            <a:r>
              <a:rPr i="1" lang="en" sz="1300"/>
              <a:t> campaigns that will appeal to different customer segments</a:t>
            </a:r>
            <a:endParaRPr i="1" sz="13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questions: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are the most popular pick-up locations across the city for Citi Bike rental?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does the average trip duration vary across different age groups?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Which age group rents the most bikes?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does bike rental vary across the two user groups (one-time users vs long-term subscribers) on different days of the week? 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Does the factor of user age impact the average bike trip duration?</a:t>
            </a:r>
            <a:endParaRPr i="1"/>
          </a:p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&amp; Insights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345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What are the most popular Citi Bike pick-up locations?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438150" y="1300425"/>
            <a:ext cx="8267700" cy="170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Station Name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Grove St PATH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2115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Exchange Place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1224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Sip Ave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1084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Hamilton Park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1069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Morris Canal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710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Newport PATH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651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City Hall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576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Van Vorst Park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530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Newark Ave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510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Warren St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481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Brunswick St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472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Dixon Mills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470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Jersey &amp; 6th St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462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Jersey &amp; 3rd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455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Marin Light Rail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452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Paulus Hook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431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Brunswick &amp; 6th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394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Monmouth and 6th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388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Essex Light Rail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383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McGinley Square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381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Newport Pkwy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342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Oakland Ave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331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Columbus Drive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329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Liberty Light Rail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303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Manila &amp; 1st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229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JC Medical Center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222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Baldwin at Montgomery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197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Pershing Field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163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Corners Library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146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Astor Place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134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Christ Hospital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122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Hilltop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122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Lincoln Park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119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Lafayette Park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116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Central Ave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114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Heights Elevator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91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Riverview Park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77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North St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74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Dey St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68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Garfield Ave Station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66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Leonard Gordon Park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NJCU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Communipaw &amp; Berry Lane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42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West Side Light Rail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Columbia Park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Union St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Danforth Light Rail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MLK Light Rail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Bayside Park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Bethune Center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i="1" sz="1850">
              <a:solidFill>
                <a:srgbClr val="FF0000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i="1" sz="18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338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How does the average trip duration vary across different age groups?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311700" y="1391000"/>
            <a:ext cx="82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Char char="●"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i="1" lang="en">
                <a:solidFill>
                  <a:srgbClr val="FF0000"/>
                </a:solidFill>
              </a:rPr>
            </a:br>
            <a:endParaRPr i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graph above shows average trip duration across different age, we can see that at age 75+ has a trip duration of 0-49 and so on.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91000"/>
            <a:ext cx="8519624" cy="27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348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Which age group rents the most bikes?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574475" y="1618775"/>
            <a:ext cx="8267700" cy="32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i="1" lang="en">
                <a:solidFill>
                  <a:srgbClr val="FF0000"/>
                </a:solidFill>
              </a:rPr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From the graph above, we can see the age group that rents the most bikes are the ages between 35-44.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25" y="1060150"/>
            <a:ext cx="8540350" cy="32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37025" y="260125"/>
            <a:ext cx="75057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</a:t>
            </a:r>
            <a:r>
              <a:rPr lang="en" sz="2700">
                <a:latin typeface="Oswald"/>
                <a:ea typeface="Oswald"/>
                <a:cs typeface="Oswald"/>
                <a:sym typeface="Oswald"/>
              </a:rPr>
              <a:t>How does bike rental vary across the two user groups (one-time users vs long-term subscribers) on different days of the week? </a:t>
            </a:r>
            <a:endParaRPr sz="2700"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311700" y="1521925"/>
            <a:ext cx="8267700" cy="3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i="1" lang="en">
                <a:solidFill>
                  <a:srgbClr val="FF0000"/>
                </a:solidFill>
              </a:rPr>
            </a:br>
            <a:r>
              <a:rPr i="1" lang="en">
                <a:solidFill>
                  <a:srgbClr val="000000"/>
                </a:solidFill>
              </a:rPr>
              <a:t>In the graph above, it shows the variation across the two user group (one-time users vs long-term subscribers)where there is 26 one-time user on Friday with 2422 subscribers and </a:t>
            </a:r>
            <a:r>
              <a:rPr lang="en">
                <a:solidFill>
                  <a:srgbClr val="000000"/>
                </a:solidFill>
              </a:rPr>
              <a:t>so on.</a:t>
            </a:r>
            <a:endParaRPr i="1"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1925"/>
            <a:ext cx="8556349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</a:t>
            </a:r>
            <a:r>
              <a:rPr lang="en" sz="2700">
                <a:latin typeface="Oswald"/>
                <a:ea typeface="Oswald"/>
                <a:cs typeface="Oswald"/>
                <a:sym typeface="Oswald"/>
              </a:rPr>
              <a:t>Do factors like weather and age impact the average bike trip duration?</a:t>
            </a:r>
            <a:r>
              <a:rPr lang="en" sz="2700">
                <a:latin typeface="Oswald"/>
                <a:ea typeface="Oswald"/>
                <a:cs typeface="Oswald"/>
                <a:sym typeface="Oswald"/>
              </a:rPr>
              <a:t> </a:t>
            </a:r>
            <a:endParaRPr sz="2700"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438150" y="1800200"/>
            <a:ext cx="82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Factors like weather and age does impact the average bike trip. As stated in the graph above, at age between 30-40 we see weather impact on the trip duration.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925" y="1696075"/>
            <a:ext cx="8356150" cy="25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