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9" r:id="rId26"/>
    <p:sldId id="264" r:id="rId27"/>
    <p:sldId id="290" r:id="rId28"/>
    <p:sldId id="291" r:id="rId29"/>
    <p:sldId id="292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1160-FE7C-4282-9AAA-FF86298BAB4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18F2A-4EF7-4B51-BD1D-0F1EF4455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9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drup29/Phishing-Website-Detec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894" y="1745615"/>
            <a:ext cx="10570210" cy="49504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TECHNICAL CAMPUS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I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omputer </a:t>
            </a:r>
            <a:r>
              <a:rPr lang="en-I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cience and </a:t>
            </a:r>
            <a:r>
              <a:rPr lang="en-I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NO:13</a:t>
            </a:r>
          </a:p>
          <a:p>
            <a:pPr algn="ctr"/>
            <a:r>
              <a:rPr lang="en-US" sz="2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 DETECTION USING 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54" y="161925"/>
            <a:ext cx="2569489" cy="15148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700502" y="5358765"/>
            <a:ext cx="3171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N.Sowmya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207R1A05A3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V.Chidrup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207R1A05B6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Ch.Kushal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207R1A0588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430655" y="5497195"/>
            <a:ext cx="3105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  <a:endParaRPr lang="en-US" b="1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Saba Sultana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 professor)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280217" y="500170"/>
            <a:ext cx="3631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132675" y="1720840"/>
            <a:ext cx="7926647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modules that can be used to develop phishing website detection project. Here are some key modules: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Data manupulation and scientific computing.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frameworks.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and valid url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detection.</a:t>
            </a:r>
          </a:p>
          <a:p>
            <a:pPr marL="342900" indent="-34290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988181" y="131733"/>
            <a:ext cx="42156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 DIAGRAMS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285583" y="1041132"/>
            <a:ext cx="362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</a:t>
            </a: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I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20189" y="2215941"/>
            <a:ext cx="77516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System  </a:t>
            </a:r>
            <a:r>
              <a:rPr lang="en-IN" altLang="en-US" dirty="0"/>
              <a:t>                                                                        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User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6794" y="2215941"/>
            <a:ext cx="10018395" cy="428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259191" y="745090"/>
            <a:ext cx="367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708" r="28604"/>
          <a:stretch>
            <a:fillRect/>
          </a:stretch>
        </p:blipFill>
        <p:spPr>
          <a:xfrm rot="253076">
            <a:off x="4822907" y="2580293"/>
            <a:ext cx="2662392" cy="23258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31" y="2583313"/>
            <a:ext cx="2009524" cy="2257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655" y="2614650"/>
            <a:ext cx="2057143" cy="2161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2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78098" y="430384"/>
            <a:ext cx="40358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3" y="1212851"/>
            <a:ext cx="8173591" cy="5382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B54058-914C-4C5C-120B-7B5E03E4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202" y="1368162"/>
            <a:ext cx="8173591" cy="50717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398009" y="733830"/>
            <a:ext cx="3395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47" y="1577552"/>
            <a:ext cx="2981505" cy="52804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B80D7C-59B2-231F-F64B-9DF69BDBB790}"/>
              </a:ext>
            </a:extLst>
          </p:cNvPr>
          <p:cNvSpPr txBox="1"/>
          <p:nvPr/>
        </p:nvSpPr>
        <p:spPr>
          <a:xfrm>
            <a:off x="4678017" y="0"/>
            <a:ext cx="283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A0933-F02C-D574-CF89-840183942305}"/>
              </a:ext>
            </a:extLst>
          </p:cNvPr>
          <p:cNvSpPr txBox="1"/>
          <p:nvPr/>
        </p:nvSpPr>
        <p:spPr>
          <a:xfrm>
            <a:off x="1835426" y="646331"/>
            <a:ext cx="85211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RunSVM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'GET':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precision, recall,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accuracy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precision = []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accuracy = []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recall = []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predict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svm_cls.predict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y_test,predict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precision_score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y_test,predict,average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='macro') * 100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recall_score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y_test,predict,average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='macro') * 100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 = f1_score(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y_test,predict,average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='macro') * 100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precision.append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recall.append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fscore.append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2657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A8C22-94FB-D280-EEED-6A282BEC03CD}"/>
              </a:ext>
            </a:extLst>
          </p:cNvPr>
          <p:cNvSpPr txBox="1"/>
          <p:nvPr/>
        </p:nvSpPr>
        <p:spPr>
          <a:xfrm>
            <a:off x="1789043" y="66261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accuracy.append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= ""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output+='&lt;tr&gt;&lt;td&gt;&lt;font size=""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="black"&gt;SVM&lt;/td&gt;'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output+='&lt;td&gt;&lt;font size=""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="black"&gt;'+str(accuracy[0])+'&lt;/td&gt;'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output+='&lt;td&gt;&lt;font size=""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="black"&gt;'+str(precision[0])+'&lt;/td&gt;'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output+='&lt;td&gt;&lt;font size=""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="black"&gt;'+str(recall[0])+'&lt;/td&gt;'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output+='&lt;td&gt;&lt;font size=""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="black"&gt;'+str(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[0])+'&lt;/td&gt;'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conf_matrix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xticklabels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LABELS,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yticklabels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LABELS,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="g");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ax.set_ylim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([0,2])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("SVM Confusion matrix")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('True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class'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('Predicted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class'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context= {'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data':output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render(request, 'ViewOutput.html', context)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247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7D2B7-220F-15AA-9517-74F902039703}"/>
              </a:ext>
            </a:extLst>
          </p:cNvPr>
          <p:cNvSpPr txBox="1"/>
          <p:nvPr/>
        </p:nvSpPr>
        <p:spPr>
          <a:xfrm>
            <a:off x="1378226" y="243512"/>
            <a:ext cx="94355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RunLGBM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'GET':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precision, recall,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accuracy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predict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lgbm_cls.predict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y_test,predict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precision_score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y_test,predict,average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='macro') * 100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recall_score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y_test,predict,average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='macro') * 100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 = f1_score(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y_test,predict,average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='macro') * 100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precision.append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recall.append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fscore.append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accuracy.append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= ""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output+='&lt;tr&gt;&lt;td&gt;&lt;font size=""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="black"&gt;SVM&lt;/td&gt;'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output+='&lt;td&gt;&lt;font size=""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="black"&gt;'+str(accuracy[0])+'&lt;/td&gt;'</a:t>
            </a:r>
          </a:p>
        </p:txBody>
      </p:sp>
    </p:spTree>
    <p:extLst>
      <p:ext uri="{BB962C8B-B14F-4D97-AF65-F5344CB8AC3E}">
        <p14:creationId xmlns:p14="http://schemas.microsoft.com/office/powerpoint/2010/main" val="112875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9F353-CE66-F30D-6332-A658A597CAC8}"/>
              </a:ext>
            </a:extLst>
          </p:cNvPr>
          <p:cNvSpPr txBox="1"/>
          <p:nvPr/>
        </p:nvSpPr>
        <p:spPr>
          <a:xfrm>
            <a:off x="1625600" y="612844"/>
            <a:ext cx="894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output+='&lt;td&gt;&lt;font size=""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="black"&gt;'+str(recall[1])+'&lt;/td&gt;'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output+='&lt;td&gt;&lt;font size=""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="black"&gt;'+str(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[1])+'&lt;/td&gt;'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LABELS = ['Normal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URL','Phishing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URL']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conf_matrix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=(6, 6))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conf_matrix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xticklabels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LABELS,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yticklabels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LABELS,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="g");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ax.set_ylim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([0,2])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("Decision Tree Confusion matrix")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('True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class'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('Predicted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class'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context= {'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data':output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render(request, 'ViewOutput.html', context) </a:t>
            </a:r>
          </a:p>
        </p:txBody>
      </p:sp>
    </p:spTree>
    <p:extLst>
      <p:ext uri="{BB962C8B-B14F-4D97-AF65-F5344CB8AC3E}">
        <p14:creationId xmlns:p14="http://schemas.microsoft.com/office/powerpoint/2010/main" val="4292750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9D49F-9284-B5AC-00AE-E33A7B8267B6}"/>
              </a:ext>
            </a:extLst>
          </p:cNvPr>
          <p:cNvSpPr txBox="1"/>
          <p:nvPr/>
        </p:nvSpPr>
        <p:spPr>
          <a:xfrm>
            <a:off x="5268685" y="0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27A85-D67B-FA7E-7135-9892659C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45" y="716868"/>
            <a:ext cx="9647105" cy="5424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DAA23D-3E00-D68E-69AD-32FF1B58F28A}"/>
              </a:ext>
            </a:extLst>
          </p:cNvPr>
          <p:cNvSpPr txBox="1"/>
          <p:nvPr/>
        </p:nvSpPr>
        <p:spPr>
          <a:xfrm>
            <a:off x="3722913" y="6373331"/>
            <a:ext cx="474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Screen with Login Window</a:t>
            </a:r>
          </a:p>
        </p:txBody>
      </p:sp>
    </p:spTree>
    <p:extLst>
      <p:ext uri="{BB962C8B-B14F-4D97-AF65-F5344CB8AC3E}">
        <p14:creationId xmlns:p14="http://schemas.microsoft.com/office/powerpoint/2010/main" val="314704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100" y="313055"/>
            <a:ext cx="2771140" cy="6407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2080" y="1504481"/>
            <a:ext cx="8811260" cy="478409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 is a simplest way to obtain sensitive information like username, password and bank account details from innocent users.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Aim of the project is to detect phishing URLs using SVM and light GBM algorithms.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ML algorithms are trained using large datasets of both legitimate and phishing websites</a:t>
            </a: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Phishing is a type of cyber-attack where an attacker creates a fake website</a:t>
            </a: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WhatsApp Image 2023-03-23 at 18.02.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5740" y="2341562"/>
            <a:ext cx="1726565" cy="2174875"/>
          </a:xfrm>
          <a:prstGeom prst="rect">
            <a:avLst/>
          </a:prstGeom>
        </p:spPr>
      </p:pic>
      <p:sp>
        <p:nvSpPr>
          <p:cNvPr id="4" name="AutoShape 2" descr="blob:https://web.whatsapp.com/666bc582-5046-4e21-96ce-531d4a569c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AutoShape 4" descr="blob:https://web.whatsapp.com/666bc582-5046-4e21-96ce-531d4a569c4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8" name="AutoShape 6" descr="blob:https://web.whatsapp.com/666bc582-5046-4e21-96ce-531d4a569c49"/>
          <p:cNvSpPr>
            <a:spLocks noChangeAspect="1" noChangeArrowheads="1"/>
          </p:cNvSpPr>
          <p:nvPr/>
        </p:nvSpPr>
        <p:spPr bwMode="auto">
          <a:xfrm>
            <a:off x="-53209206" y="-53394383"/>
            <a:ext cx="123631044" cy="12363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8" descr="blob:https://web.whatsapp.com/666bc582-5046-4e21-96ce-531d4a569c49"/>
          <p:cNvSpPr>
            <a:spLocks noChangeAspect="1" noChangeArrowheads="1"/>
          </p:cNvSpPr>
          <p:nvPr/>
        </p:nvSpPr>
        <p:spPr bwMode="auto">
          <a:xfrm>
            <a:off x="-53056806" y="-53241983"/>
            <a:ext cx="123631044" cy="12363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8F729-B10F-EE04-E178-D1156440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71" y="521637"/>
            <a:ext cx="9764857" cy="5814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6956A2-15FC-4D14-28F5-2333C1C8CDD6}"/>
              </a:ext>
            </a:extLst>
          </p:cNvPr>
          <p:cNvSpPr txBox="1"/>
          <p:nvPr/>
        </p:nvSpPr>
        <p:spPr>
          <a:xfrm>
            <a:off x="4132941" y="6396335"/>
            <a:ext cx="392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Screen with Home Page</a:t>
            </a:r>
          </a:p>
        </p:txBody>
      </p:sp>
    </p:spTree>
    <p:extLst>
      <p:ext uri="{BB962C8B-B14F-4D97-AF65-F5344CB8AC3E}">
        <p14:creationId xmlns:p14="http://schemas.microsoft.com/office/powerpoint/2010/main" val="369226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4D0A6-AE76-06BD-DC6C-68094337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2" y="650569"/>
            <a:ext cx="9881075" cy="55568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4A7EF-8387-AD71-C11B-5663E34190E6}"/>
              </a:ext>
            </a:extLst>
          </p:cNvPr>
          <p:cNvSpPr txBox="1"/>
          <p:nvPr/>
        </p:nvSpPr>
        <p:spPr>
          <a:xfrm>
            <a:off x="3360056" y="6396335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SVM Algorithm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5375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5D020C-F2DA-5E39-B3D4-57711946C142}"/>
              </a:ext>
            </a:extLst>
          </p:cNvPr>
          <p:cNvSpPr txBox="1"/>
          <p:nvPr/>
        </p:nvSpPr>
        <p:spPr>
          <a:xfrm>
            <a:off x="2931886" y="6255657"/>
            <a:ext cx="632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LightGBM Algorithm 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B0CD1-888C-D21A-D8DF-86428A47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87" y="641874"/>
            <a:ext cx="9875426" cy="55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3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5636F-836A-A317-DEBF-482834DA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71" y="324530"/>
            <a:ext cx="9713257" cy="5974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46799-3F1C-0D72-996B-7A02F5613DB1}"/>
              </a:ext>
            </a:extLst>
          </p:cNvPr>
          <p:cNvSpPr txBox="1"/>
          <p:nvPr/>
        </p:nvSpPr>
        <p:spPr>
          <a:xfrm>
            <a:off x="3585027" y="6323765"/>
            <a:ext cx="5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Algorithms performance screen</a:t>
            </a:r>
          </a:p>
        </p:txBody>
      </p:sp>
    </p:spTree>
    <p:extLst>
      <p:ext uri="{BB962C8B-B14F-4D97-AF65-F5344CB8AC3E}">
        <p14:creationId xmlns:p14="http://schemas.microsoft.com/office/powerpoint/2010/main" val="243084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66EEB-6FBA-5B7A-7E75-1B5C75EE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1" y="613851"/>
            <a:ext cx="10012676" cy="5630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4C064-3D26-6EC3-AFA9-FD314A6919D5}"/>
              </a:ext>
            </a:extLst>
          </p:cNvPr>
          <p:cNvSpPr txBox="1"/>
          <p:nvPr/>
        </p:nvSpPr>
        <p:spPr>
          <a:xfrm>
            <a:off x="4187370" y="6244148"/>
            <a:ext cx="3817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URL Detection Screen</a:t>
            </a:r>
          </a:p>
        </p:txBody>
      </p:sp>
    </p:spTree>
    <p:extLst>
      <p:ext uri="{BB962C8B-B14F-4D97-AF65-F5344CB8AC3E}">
        <p14:creationId xmlns:p14="http://schemas.microsoft.com/office/powerpoint/2010/main" val="11749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0DB66-2F71-8108-A9EB-B4E75E71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26" y="704906"/>
            <a:ext cx="10421748" cy="5448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A1852-FB8E-368A-BF7D-822AF497E111}"/>
              </a:ext>
            </a:extLst>
          </p:cNvPr>
          <p:cNvSpPr txBox="1"/>
          <p:nvPr/>
        </p:nvSpPr>
        <p:spPr>
          <a:xfrm>
            <a:off x="4223657" y="6270171"/>
            <a:ext cx="374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7: URL Detection Screen</a:t>
            </a:r>
          </a:p>
        </p:txBody>
      </p:sp>
    </p:spTree>
    <p:extLst>
      <p:ext uri="{BB962C8B-B14F-4D97-AF65-F5344CB8AC3E}">
        <p14:creationId xmlns:p14="http://schemas.microsoft.com/office/powerpoint/2010/main" val="2360603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08364" y="1627908"/>
            <a:ext cx="9975272" cy="3602183"/>
          </a:xfrm>
        </p:spPr>
        <p:txBody>
          <a:bodyPr>
            <a:no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a phishing website detection project using machine learning (ML) can provide a reliable and effective solution to the growing problem of phishing attacks.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prevent financial losses, protect sensitive information, and safeguard online identities from phishing attacks.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important to note that phishing attacks are constantly evolving and becoming more sophisticated, and ML-based detection systems may not always be foolproof.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a phishing website detection project using ML is a valuable contribution to the field of cybersecurity, providing a scalable and automated solution to a pervasive problem that affects millions of users worldwide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9371" y="611379"/>
            <a:ext cx="44932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</a:t>
            </a:r>
            <a:r>
              <a:rPr lang="en-I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C72F7-4350-E3D9-D400-65F48A49BD16}"/>
              </a:ext>
            </a:extLst>
          </p:cNvPr>
          <p:cNvSpPr txBox="1"/>
          <p:nvPr/>
        </p:nvSpPr>
        <p:spPr>
          <a:xfrm>
            <a:off x="4307823" y="237276"/>
            <a:ext cx="357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EDDD3-F9CD-F997-3098-B6BC7363B016}"/>
              </a:ext>
            </a:extLst>
          </p:cNvPr>
          <p:cNvSpPr txBox="1"/>
          <p:nvPr/>
        </p:nvSpPr>
        <p:spPr>
          <a:xfrm>
            <a:off x="1901371" y="1375071"/>
            <a:ext cx="8389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Söhne"/>
              </a:rPr>
              <a:t>Hybrid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Söhne"/>
              </a:rPr>
              <a:t>Real-time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Söhne"/>
              </a:rPr>
              <a:t>Cross-platform Compatibility</a:t>
            </a:r>
            <a:endParaRPr lang="en-IN" sz="24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Söhne"/>
              </a:rPr>
              <a:t>Global Threat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Söhne"/>
              </a:rPr>
              <a:t>Collaboration with Cybersecurity Industry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0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05921-E775-3130-8CA6-9CBDF4625A93}"/>
              </a:ext>
            </a:extLst>
          </p:cNvPr>
          <p:cNvSpPr txBox="1"/>
          <p:nvPr/>
        </p:nvSpPr>
        <p:spPr>
          <a:xfrm>
            <a:off x="4891314" y="333829"/>
            <a:ext cx="331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65A2E-65B3-9D73-B8C4-95013A69695C}"/>
              </a:ext>
            </a:extLst>
          </p:cNvPr>
          <p:cNvSpPr txBox="1"/>
          <p:nvPr/>
        </p:nvSpPr>
        <p:spPr>
          <a:xfrm>
            <a:off x="1288142" y="1261192"/>
            <a:ext cx="96157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Ms.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Sophiya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Shikalgar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Mrs. Swati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Narwane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(2019), Detecting of URL based Phishing Attack using Machine Learning. (vol. 8 Issue 11, November – 2019) </a:t>
            </a: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Rashmi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Karnik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Dr.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Gayathri M Bhandari, Support Vector Machine Based Malware and Phishing Website Detection. </a:t>
            </a: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Arun Kulkarni, Leonard L. Brown, III2 , Phishing Websites Detection using Machine Learning (vol. 10, No. 7,2019) </a:t>
            </a: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R.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Kiruthiga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D.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Akila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Phishing Websites Detection using Machine Learning.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Ademola Philip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Abidoye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Boniface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Kabaso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Hybrid Machine Learning: A Tool to detect Phishing Attacks in Communication Networks. (vol. 11 No. 6,2020) </a:t>
            </a: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7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9702B-A4A0-82CE-5F16-AB36D6DF37BD}"/>
              </a:ext>
            </a:extLst>
          </p:cNvPr>
          <p:cNvSpPr txBox="1"/>
          <p:nvPr/>
        </p:nvSpPr>
        <p:spPr>
          <a:xfrm>
            <a:off x="4319025" y="558484"/>
            <a:ext cx="355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8E959-38B8-AC5B-39BB-04B6995A5DFA}"/>
              </a:ext>
            </a:extLst>
          </p:cNvPr>
          <p:cNvSpPr txBox="1"/>
          <p:nvPr/>
        </p:nvSpPr>
        <p:spPr>
          <a:xfrm>
            <a:off x="2462168" y="3198167"/>
            <a:ext cx="726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https://github.com/chidrup29/Phishing-Website-Detection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6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910" y="359930"/>
            <a:ext cx="4320179" cy="10578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109" y="1640725"/>
            <a:ext cx="8417859" cy="38892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various existing systems for phishing website detection using Machine Learning. Here are some examples: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PhishDef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PhishGuard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PhishNet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012971-2F18-656B-0914-91260A420814}"/>
              </a:ext>
            </a:extLst>
          </p:cNvPr>
          <p:cNvSpPr txBox="1"/>
          <p:nvPr/>
        </p:nvSpPr>
        <p:spPr>
          <a:xfrm>
            <a:off x="4625008" y="3105834"/>
            <a:ext cx="294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270" y="862965"/>
            <a:ext cx="9370695" cy="464185"/>
          </a:xfrm>
        </p:spPr>
        <p:txBody>
          <a:bodyPr>
            <a:noAutofit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270" y="2254886"/>
            <a:ext cx="6095662" cy="2593952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training data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models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2254885"/>
            <a:ext cx="3202940" cy="27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88" y="158750"/>
            <a:ext cx="4512823" cy="7118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891" y="1382313"/>
            <a:ext cx="9848215" cy="4922520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uses SVM, LightGBM and features of the domain name to  identify phishing websites and maintain security.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model is first used to extract features of the domain name of the given website, including character-level features and information on the domain name</a:t>
            </a:r>
            <a:r>
              <a:rPr lang="en-I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extracted features are filtered to improve the model’s accuracy and are subsequently used for classification.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model is suitable for the real-time detection of many phishing websites.</a:t>
            </a:r>
          </a:p>
          <a:p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630" y="789305"/>
            <a:ext cx="8399145" cy="103632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630" y="1825625"/>
            <a:ext cx="9265920" cy="3724275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advantages to the proposed system of phishing website detection using machine learning: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accuracy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139" y="326505"/>
            <a:ext cx="6003637" cy="7504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CONFIGURATION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748" y="1261292"/>
            <a:ext cx="8313314" cy="385849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REQUIREMENTS:</a:t>
            </a:r>
            <a:endParaRPr lang="en-IN" sz="96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                    :    Pentium IV or higher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                             :    256MB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Disk                    :    minimum 512MB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WampServer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supported: Windows XP,7,8</a:t>
            </a:r>
          </a:p>
          <a:p>
            <a:endParaRPr lang="en-IN" sz="7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850" y="1700020"/>
            <a:ext cx="3856424" cy="29810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419" y="398478"/>
            <a:ext cx="4655162" cy="5839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OF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0041" y="1330016"/>
            <a:ext cx="9751917" cy="4617779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machine learning techniques to detect phishing URLs.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aspect of novelty in such projects is the use of techniques for feature extraction and data analysis, which can help identify differences between legitimate and phishing websites.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phishing detection model provides a scalable, automated, and accurate solution to a growing problem that affects millions of users worldwide.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prevent financial losses, protect sensitive information, and safeguard online identities from phishing attacks.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1480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Söhne</vt:lpstr>
      <vt:lpstr>Times New Roman</vt:lpstr>
      <vt:lpstr>Wingdings 3</vt:lpstr>
      <vt:lpstr>Wisp</vt:lpstr>
      <vt:lpstr>PowerPoint Presentation</vt:lpstr>
      <vt:lpstr>ABSTRACT</vt:lpstr>
      <vt:lpstr>EXISTING SYSTEM</vt:lpstr>
      <vt:lpstr>DISADVANTAGES OF EXISTING SYSTEM</vt:lpstr>
      <vt:lpstr>PROPOSED SYSTEM</vt:lpstr>
      <vt:lpstr>ADVANTAGES OF PROPOSED SYSTEM</vt:lpstr>
      <vt:lpstr>SYSTEM CONFIGURATION</vt:lpstr>
      <vt:lpstr>NOVELTY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vanga</dc:creator>
  <cp:lastModifiedBy>Sai Vamaraju</cp:lastModifiedBy>
  <cp:revision>107</cp:revision>
  <dcterms:created xsi:type="dcterms:W3CDTF">2023-03-20T13:39:00Z</dcterms:created>
  <dcterms:modified xsi:type="dcterms:W3CDTF">2023-09-20T07:56:39Z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F8C667A75F3E43138EC402D5D4992B8D</vt:lpwstr>
  </property>
  <property fmtid="{D5CDD505-2E9C-101B-9397-08002B2CF9AE}" pid="3" name="KSOProductBuildVer">
    <vt:lpwstr>1033-11.2.0.11537</vt:lpwstr>
  </property>
</Properties>
</file>