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blo.asia/u/Compon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d1a172c2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d1a172c2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d1a172c21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d1a172c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d1a172c21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d1a172c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d1a172c21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d1a172c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d1a172c21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d1a172c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d1a172c2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d1a172c2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772477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MModel là thành phần trung tâm thể hiện hành vi của ứng dụng và quản lí dữ liệu.</a:t>
            </a:r>
            <a:endParaRPr sz="1350">
              <a:solidFill>
                <a:srgbClr val="292B2C"/>
              </a:solidFill>
              <a:latin typeface="Open Sans"/>
              <a:ea typeface="Open Sans"/>
              <a:cs typeface="Open Sans"/>
              <a:sym typeface="Open Sans"/>
            </a:endParaRPr>
          </a:p>
          <a:p>
            <a:pPr indent="7724775" lvl="0" marL="457200" rtl="0" algn="l">
              <a:lnSpc>
                <a:spcPct val="115000"/>
              </a:lnSpc>
              <a:spcBef>
                <a:spcPts val="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VView được tạo ra dựa trên thông tin của Model .</a:t>
            </a:r>
            <a:endParaRPr sz="1350">
              <a:solidFill>
                <a:srgbClr val="292B2C"/>
              </a:solidFill>
              <a:latin typeface="Open Sans"/>
              <a:ea typeface="Open Sans"/>
              <a:cs typeface="Open Sans"/>
              <a:sym typeface="Open Sans"/>
            </a:endParaRPr>
          </a:p>
          <a:p>
            <a:pPr indent="7724775" lvl="0" marL="457200" rtl="0" algn="l">
              <a:lnSpc>
                <a:spcPct val="115000"/>
              </a:lnSpc>
              <a:spcBef>
                <a:spcPts val="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CController đóng vai trò trung gian giữa Model và View và để xử lý logic .</a:t>
            </a:r>
            <a:endParaRPr sz="1350">
              <a:solidFill>
                <a:srgbClr val="292B2C"/>
              </a:solidFill>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d13cad3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d13cad3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772477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MModel là thành phần trung tâm thể hiện hành vi của ứng dụng và quản lí dữ liệu.</a:t>
            </a:r>
            <a:endParaRPr sz="1350">
              <a:solidFill>
                <a:srgbClr val="292B2C"/>
              </a:solidFill>
              <a:latin typeface="Open Sans"/>
              <a:ea typeface="Open Sans"/>
              <a:cs typeface="Open Sans"/>
              <a:sym typeface="Open Sans"/>
            </a:endParaRPr>
          </a:p>
          <a:p>
            <a:pPr indent="7724775" lvl="0" marL="457200" rtl="0" algn="l">
              <a:lnSpc>
                <a:spcPct val="115000"/>
              </a:lnSpc>
              <a:spcBef>
                <a:spcPts val="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VView được tạo ra dựa trên thông tin của Model .</a:t>
            </a:r>
            <a:endParaRPr sz="1350">
              <a:solidFill>
                <a:srgbClr val="292B2C"/>
              </a:solidFill>
              <a:latin typeface="Open Sans"/>
              <a:ea typeface="Open Sans"/>
              <a:cs typeface="Open Sans"/>
              <a:sym typeface="Open Sans"/>
            </a:endParaRPr>
          </a:p>
          <a:p>
            <a:pPr indent="7724775" lvl="0" marL="457200" rtl="0" algn="l">
              <a:lnSpc>
                <a:spcPct val="115000"/>
              </a:lnSpc>
              <a:spcBef>
                <a:spcPts val="0"/>
              </a:spcBef>
              <a:spcAft>
                <a:spcPts val="0"/>
              </a:spcAft>
              <a:buClr>
                <a:srgbClr val="292B2C"/>
              </a:buClr>
              <a:buSzPts val="1350"/>
              <a:buFont typeface="Open Sans"/>
              <a:buChar char="●"/>
            </a:pPr>
            <a:r>
              <a:rPr lang="vi" sz="1350">
                <a:solidFill>
                  <a:srgbClr val="292B2C"/>
                </a:solidFill>
                <a:latin typeface="Open Sans"/>
                <a:ea typeface="Open Sans"/>
                <a:cs typeface="Open Sans"/>
                <a:sym typeface="Open Sans"/>
              </a:rPr>
              <a:t>CController đóng vai trò trung gian giữa Model và View và để xử lý logic .</a:t>
            </a:r>
            <a:endParaRPr sz="1350">
              <a:solidFill>
                <a:srgbClr val="292B2C"/>
              </a:solidFill>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1"/>
              </a:buClr>
              <a:buSzPts val="1100"/>
              <a:buFont typeface="Arial"/>
              <a:buNone/>
            </a:pPr>
            <a:r>
              <a:rPr lang="vi" sz="1350">
                <a:solidFill>
                  <a:srgbClr val="1B1B1B"/>
                </a:solidFill>
                <a:highlight>
                  <a:srgbClr val="FFFFFF"/>
                </a:highlight>
                <a:latin typeface="Open Sans"/>
                <a:ea typeface="Open Sans"/>
                <a:cs typeface="Open Sans"/>
                <a:sym typeface="Open Sans"/>
              </a:rPr>
              <a:t>Từ khóa </a:t>
            </a:r>
            <a:r>
              <a:rPr lang="vi" sz="1350">
                <a:solidFill>
                  <a:srgbClr val="2B6DAD"/>
                </a:solidFill>
                <a:highlight>
                  <a:srgbClr val="FFFFFF"/>
                </a:highlight>
                <a:uFill>
                  <a:noFill/>
                </a:uFill>
                <a:latin typeface="Open Sans"/>
                <a:ea typeface="Open Sans"/>
                <a:cs typeface="Open Sans"/>
                <a:sym typeface="Open Sans"/>
                <a:hlinkClick r:id="rId2">
                  <a:extLst>
                    <a:ext uri="{A12FA001-AC4F-418D-AE19-62706E023703}">
                      <ahyp:hlinkClr val="tx"/>
                    </a:ext>
                  </a:extLst>
                </a:hlinkClick>
              </a:rPr>
              <a:t>@Component</a:t>
            </a:r>
            <a:r>
              <a:rPr lang="vi" sz="1350">
                <a:solidFill>
                  <a:srgbClr val="1B1B1B"/>
                </a:solidFill>
                <a:highlight>
                  <a:srgbClr val="FFFFFF"/>
                </a:highlight>
                <a:latin typeface="Open Sans"/>
                <a:ea typeface="Open Sans"/>
                <a:cs typeface="Open Sans"/>
                <a:sym typeface="Open Sans"/>
              </a:rPr>
              <a:t> sẽ giúp định nghĩa bộ khung html cho nó. Và bên dưới là một class CategoryListComponent dùng để viết code logic. Trong định nghĩa bộ khung html, chúng ta có một số thuộc tính cần chú ý sau đây:</a:t>
            </a:r>
            <a:endParaRPr sz="1350">
              <a:solidFill>
                <a:srgbClr val="1B1B1B"/>
              </a:solidFill>
              <a:highlight>
                <a:srgbClr val="FFFFFF"/>
              </a:highlight>
              <a:latin typeface="Open Sans"/>
              <a:ea typeface="Open Sans"/>
              <a:cs typeface="Open Sans"/>
              <a:sym typeface="Open Sans"/>
            </a:endParaRPr>
          </a:p>
          <a:p>
            <a:pPr indent="-314325" lvl="0" marL="457200" rtl="0" algn="l">
              <a:lnSpc>
                <a:spcPct val="115000"/>
              </a:lnSpc>
              <a:spcBef>
                <a:spcPts val="14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selector : Là tên được đặt để gọi một component trong code html. Ở ví dụ vừa rồi, từ khóa hello-ng-world được đặt tên cho component này. Khi cần gọi component này ra ở màn hình html cha, ta sẽ gọi bằng html tag &lt;app-category-list&gt;&lt;/app-category-list&gt;. Gọi như vậy thì component con sẽ được render ra component cha.**</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 : Là tự định nghĩa khung html cho component .</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templateUrl : Là đường dẫn url tới file html bên ngoài để load file đó vào làm khung html cho component này.</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styles : Là viết style css luôn vào file component này. Cách này chỉ dùng cho component đơn giản.</a:t>
            </a:r>
            <a:endParaRPr sz="1350">
              <a:solidFill>
                <a:srgbClr val="292B2C"/>
              </a:solidFill>
              <a:highlight>
                <a:srgbClr val="FFFFFF"/>
              </a:highlight>
              <a:latin typeface="Open Sans"/>
              <a:ea typeface="Open Sans"/>
              <a:cs typeface="Open Sans"/>
              <a:sym typeface="Open Sans"/>
            </a:endParaRPr>
          </a:p>
          <a:p>
            <a:pPr indent="-314325" lvl="0" marL="457200" rtl="0" algn="l">
              <a:lnSpc>
                <a:spcPct val="115000"/>
              </a:lnSpc>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styleUrls : Là đường dẫn url đến file style css độc lập cho component này.</a:t>
            </a:r>
            <a:endParaRPr sz="1350">
              <a:solidFill>
                <a:srgbClr val="292B2C"/>
              </a:solidFill>
              <a:highlight>
                <a:srgbClr val="FFFFFF"/>
              </a:highlight>
              <a:latin typeface="Open Sans"/>
              <a:ea typeface="Open Sans"/>
              <a:cs typeface="Open Sans"/>
              <a:sym typeface="Open Sans"/>
            </a:endParaRPr>
          </a:p>
          <a:p>
            <a:pPr indent="0" lvl="0" marL="0" rtl="0" algn="l">
              <a:spcBef>
                <a:spcPts val="7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9600"/>
              <a:buFont typeface="Open Sans"/>
              <a:buNone/>
              <a:defRPr sz="9600">
                <a:solidFill>
                  <a:schemeClr val="dk1"/>
                </a:solidFill>
                <a:latin typeface="Open Sans"/>
                <a:ea typeface="Open Sans"/>
                <a:cs typeface="Open Sans"/>
                <a:sym typeface="Open Sans"/>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1pPr>
            <a:lvl2pPr lvl="1"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2pPr>
            <a:lvl3pPr lvl="2"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3pPr>
            <a:lvl4pPr lvl="3"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4pPr>
            <a:lvl5pPr lvl="4"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5pPr>
            <a:lvl6pPr lvl="5"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6pPr>
            <a:lvl7pPr lvl="6"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7pPr>
            <a:lvl8pPr lvl="7"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8pPr>
            <a:lvl9pPr lvl="8" rtl="0">
              <a:spcBef>
                <a:spcPts val="0"/>
              </a:spcBef>
              <a:spcAft>
                <a:spcPts val="0"/>
              </a:spcAft>
              <a:buClr>
                <a:schemeClr val="dk2"/>
              </a:buClr>
              <a:buSzPts val="3000"/>
              <a:buFont typeface="Montserrat"/>
              <a:buNone/>
              <a:defRPr b="1" sz="30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viblo.asia/u/injectable" TargetMode="External"/><Relationship Id="rId4" Type="http://schemas.openxmlformats.org/officeDocument/2006/relationships/hyperlink" Target="https://viblo.asia/u/angular" TargetMode="External"/><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viblo.asia/u/injectable" TargetMode="External"/><Relationship Id="rId4" Type="http://schemas.openxmlformats.org/officeDocument/2006/relationships/hyperlink" Target="https://viblo.asia/u/angular" TargetMode="External"/><Relationship Id="rId5" Type="http://schemas.openxmlformats.org/officeDocument/2006/relationships/image" Target="../media/image2.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a:t>
            </a:r>
            <a:r>
              <a:rPr lang="vi"/>
              <a:t>iới thiệu về Angular</a:t>
            </a:r>
            <a:endParaRPr>
              <a:latin typeface="Montserrat"/>
              <a:ea typeface="Montserrat"/>
              <a:cs typeface="Montserrat"/>
              <a:sym typeface="Montserrat"/>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400">
                <a:latin typeface="Open Sans"/>
                <a:ea typeface="Open Sans"/>
                <a:cs typeface="Open Sans"/>
                <a:sym typeface="Open Sans"/>
              </a:rPr>
              <a:t>Nhóm 4 - Chuyên đề KTMT</a:t>
            </a:r>
            <a:endParaRPr b="1" sz="24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2"/>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3000">
                <a:solidFill>
                  <a:schemeClr val="dk1"/>
                </a:solidFill>
                <a:latin typeface="Open Sans"/>
                <a:ea typeface="Open Sans"/>
                <a:cs typeface="Open Sans"/>
                <a:sym typeface="Open Sans"/>
              </a:rPr>
              <a:t>Binding</a:t>
            </a:r>
            <a:endParaRPr b="1" sz="3000">
              <a:solidFill>
                <a:schemeClr val="dk1"/>
              </a:solidFill>
              <a:latin typeface="Open Sans"/>
              <a:ea typeface="Open Sans"/>
              <a:cs typeface="Open Sans"/>
              <a:sym typeface="Open Sans"/>
            </a:endParaRPr>
          </a:p>
          <a:p>
            <a:pPr indent="0" lvl="0" marL="0" rtl="0" algn="l">
              <a:spcBef>
                <a:spcPts val="1600"/>
              </a:spcBef>
              <a:spcAft>
                <a:spcPts val="1600"/>
              </a:spcAft>
              <a:buNone/>
            </a:pPr>
            <a:r>
              <a:rPr lang="vi" sz="1800">
                <a:solidFill>
                  <a:srgbClr val="000000"/>
                </a:solidFill>
                <a:latin typeface="Open Sans"/>
                <a:ea typeface="Open Sans"/>
                <a:cs typeface="Open Sans"/>
                <a:sym typeface="Open Sans"/>
              </a:rPr>
              <a:t>Binding dùng để kết nối html với data.Nghĩa là nếu 1 trong 2 giá trị ở 2 bên thay đổi thì ngay lập tức giá trị bên kia cũng thay đổi theo</a:t>
            </a:r>
            <a:endParaRPr sz="1800">
              <a:solidFill>
                <a:srgbClr val="000000"/>
              </a:solidFill>
              <a:latin typeface="Open Sans"/>
              <a:ea typeface="Open Sans"/>
              <a:cs typeface="Open Sans"/>
              <a:sym typeface="Open Sans"/>
            </a:endParaRPr>
          </a:p>
        </p:txBody>
      </p:sp>
      <p:pic>
        <p:nvPicPr>
          <p:cNvPr id="139" name="Google Shape;139;p22"/>
          <p:cNvPicPr preferRelativeResize="0"/>
          <p:nvPr/>
        </p:nvPicPr>
        <p:blipFill>
          <a:blip r:embed="rId3">
            <a:alphaModFix/>
          </a:blip>
          <a:stretch>
            <a:fillRect/>
          </a:stretch>
        </p:blipFill>
        <p:spPr>
          <a:xfrm>
            <a:off x="756050" y="980400"/>
            <a:ext cx="3876675" cy="2057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1462475" y="3420750"/>
            <a:ext cx="2200275"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3"/>
          <p:cNvSpPr txBox="1"/>
          <p:nvPr>
            <p:ph idx="1" type="body"/>
          </p:nvPr>
        </p:nvSpPr>
        <p:spPr>
          <a:xfrm>
            <a:off x="756025" y="435075"/>
            <a:ext cx="76596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3000">
                <a:solidFill>
                  <a:schemeClr val="dk1"/>
                </a:solidFill>
                <a:latin typeface="Open Sans"/>
                <a:ea typeface="Open Sans"/>
                <a:cs typeface="Open Sans"/>
                <a:sym typeface="Open Sans"/>
              </a:rPr>
              <a:t>Xử lý sự kiện</a:t>
            </a:r>
            <a:endParaRPr b="1" sz="3000">
              <a:solidFill>
                <a:schemeClr val="dk1"/>
              </a:solidFill>
              <a:latin typeface="Open Sans"/>
              <a:ea typeface="Open Sans"/>
              <a:cs typeface="Open Sans"/>
              <a:sym typeface="Open Sans"/>
            </a:endParaRPr>
          </a:p>
          <a:p>
            <a:pPr indent="0" lvl="0" marL="0" rtl="0" algn="l">
              <a:spcBef>
                <a:spcPts val="1600"/>
              </a:spcBef>
              <a:spcAft>
                <a:spcPts val="0"/>
              </a:spcAft>
              <a:buClr>
                <a:schemeClr val="dk2"/>
              </a:buClr>
              <a:buSzPts val="1100"/>
              <a:buFont typeface="Arial"/>
              <a:buNone/>
            </a:pPr>
            <a:r>
              <a:rPr lang="vi" sz="1350">
                <a:solidFill>
                  <a:srgbClr val="1B1B1B"/>
                </a:solidFill>
                <a:highlight>
                  <a:srgbClr val="FFFFFF"/>
                </a:highlight>
                <a:latin typeface="Open Sans"/>
                <a:ea typeface="Open Sans"/>
                <a:cs typeface="Open Sans"/>
                <a:sym typeface="Open Sans"/>
              </a:rPr>
              <a:t>Để gắn 1 sự kiện của control html với một hàm javascript, ta viết như sau:</a:t>
            </a:r>
            <a:endParaRPr sz="1350">
              <a:solidFill>
                <a:srgbClr val="1B1B1B"/>
              </a:solidFill>
              <a:highlight>
                <a:srgbClr val="FFFFFF"/>
              </a:highlight>
              <a:latin typeface="Open Sans"/>
              <a:ea typeface="Open Sans"/>
              <a:cs typeface="Open Sans"/>
              <a:sym typeface="Open Sans"/>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a:p>
            <a:pPr indent="0" lvl="0" marL="0" rtl="0" algn="l">
              <a:spcBef>
                <a:spcPts val="0"/>
              </a:spcBef>
              <a:spcAft>
                <a:spcPts val="1600"/>
              </a:spcAft>
              <a:buNone/>
            </a:pPr>
            <a:r>
              <a:t/>
            </a:r>
            <a:endParaRPr sz="1800">
              <a:solidFill>
                <a:srgbClr val="000000"/>
              </a:solidFill>
              <a:latin typeface="Open Sans"/>
              <a:ea typeface="Open Sans"/>
              <a:cs typeface="Open Sans"/>
              <a:sym typeface="Open Sans"/>
            </a:endParaRPr>
          </a:p>
        </p:txBody>
      </p:sp>
      <p:pic>
        <p:nvPicPr>
          <p:cNvPr id="146" name="Google Shape;146;p23"/>
          <p:cNvPicPr preferRelativeResize="0"/>
          <p:nvPr/>
        </p:nvPicPr>
        <p:blipFill>
          <a:blip r:embed="rId3">
            <a:alphaModFix/>
          </a:blip>
          <a:stretch>
            <a:fillRect/>
          </a:stretch>
        </p:blipFill>
        <p:spPr>
          <a:xfrm>
            <a:off x="756025" y="3123275"/>
            <a:ext cx="7659550" cy="89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4"/>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3000">
                <a:solidFill>
                  <a:schemeClr val="dk1"/>
                </a:solidFill>
                <a:latin typeface="Open Sans"/>
                <a:ea typeface="Open Sans"/>
                <a:cs typeface="Open Sans"/>
                <a:sym typeface="Open Sans"/>
              </a:rPr>
              <a:t>Module</a:t>
            </a:r>
            <a:endParaRPr b="1" sz="3000">
              <a:solidFill>
                <a:schemeClr val="dk1"/>
              </a:solidFill>
              <a:latin typeface="Open Sans"/>
              <a:ea typeface="Open Sans"/>
              <a:cs typeface="Open Sans"/>
              <a:sym typeface="Open Sans"/>
            </a:endParaRPr>
          </a:p>
          <a:p>
            <a:pPr indent="0" lvl="0" marL="0" rtl="0" algn="l">
              <a:spcBef>
                <a:spcPts val="1600"/>
              </a:spcBef>
              <a:spcAft>
                <a:spcPts val="0"/>
              </a:spcAft>
              <a:buClr>
                <a:schemeClr val="dk2"/>
              </a:buClr>
              <a:buSzPts val="1100"/>
              <a:buFont typeface="Arial"/>
              <a:buNone/>
            </a:pPr>
            <a:r>
              <a:rPr lang="vi" sz="1350">
                <a:solidFill>
                  <a:srgbClr val="1B1B1B"/>
                </a:solidFill>
                <a:highlight>
                  <a:srgbClr val="FFFFFF"/>
                </a:highlight>
                <a:latin typeface="Open Sans"/>
                <a:ea typeface="Open Sans"/>
                <a:cs typeface="Open Sans"/>
                <a:sym typeface="Open Sans"/>
              </a:rPr>
              <a:t>Module là một khái niệm rộng nhất của Angular. Một module có thể bao gồm chứa các components, directives, pipes, v.v.</a:t>
            </a:r>
            <a:endParaRPr sz="1350">
              <a:solidFill>
                <a:srgbClr val="1B1B1B"/>
              </a:solidFill>
              <a:highlight>
                <a:srgbClr val="FFFFFF"/>
              </a:highlight>
              <a:latin typeface="Open Sans"/>
              <a:ea typeface="Open Sans"/>
              <a:cs typeface="Open Sans"/>
              <a:sym typeface="Open Sans"/>
            </a:endParaRPr>
          </a:p>
          <a:p>
            <a:pPr indent="0" lvl="0" marL="0" rtl="0" algn="l">
              <a:spcBef>
                <a:spcPts val="2000"/>
              </a:spcBef>
              <a:spcAft>
                <a:spcPts val="0"/>
              </a:spcAft>
              <a:buClr>
                <a:schemeClr val="dk2"/>
              </a:buClr>
              <a:buSzPts val="1100"/>
              <a:buFont typeface="Arial"/>
              <a:buNone/>
            </a:pPr>
            <a:r>
              <a:rPr lang="vi" sz="1350">
                <a:solidFill>
                  <a:srgbClr val="1B1B1B"/>
                </a:solidFill>
                <a:highlight>
                  <a:srgbClr val="FFFFFF"/>
                </a:highlight>
                <a:latin typeface="Open Sans"/>
                <a:ea typeface="Open Sans"/>
                <a:cs typeface="Open Sans"/>
                <a:sym typeface="Open Sans"/>
              </a:rPr>
              <a:t>Module có thể được biên dịch (compile) dưới dạng ahead-of-time (AoT). AoT là thứ html+data đã nhào sẵn.</a:t>
            </a:r>
            <a:endParaRPr sz="1350">
              <a:solidFill>
                <a:srgbClr val="1B1B1B"/>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1800">
              <a:solidFill>
                <a:srgbClr val="000000"/>
              </a:solidFill>
              <a:latin typeface="Open Sans"/>
              <a:ea typeface="Open Sans"/>
              <a:cs typeface="Open Sans"/>
              <a:sym typeface="Open Sans"/>
            </a:endParaRPr>
          </a:p>
        </p:txBody>
      </p:sp>
      <p:pic>
        <p:nvPicPr>
          <p:cNvPr id="152" name="Google Shape;152;p24"/>
          <p:cNvPicPr preferRelativeResize="0"/>
          <p:nvPr/>
        </p:nvPicPr>
        <p:blipFill>
          <a:blip r:embed="rId3">
            <a:alphaModFix/>
          </a:blip>
          <a:stretch>
            <a:fillRect/>
          </a:stretch>
        </p:blipFill>
        <p:spPr>
          <a:xfrm>
            <a:off x="1090675" y="1363350"/>
            <a:ext cx="3086100" cy="183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5"/>
          <p:cNvSpPr txBox="1"/>
          <p:nvPr>
            <p:ph idx="1" type="body"/>
          </p:nvPr>
        </p:nvSpPr>
        <p:spPr>
          <a:xfrm>
            <a:off x="4832750" y="980400"/>
            <a:ext cx="4033800" cy="376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3000">
                <a:solidFill>
                  <a:schemeClr val="dk1"/>
                </a:solidFill>
                <a:latin typeface="Open Sans"/>
                <a:ea typeface="Open Sans"/>
                <a:cs typeface="Open Sans"/>
                <a:sym typeface="Open Sans"/>
              </a:rPr>
              <a:t>Các thành phần của </a:t>
            </a:r>
            <a:r>
              <a:rPr b="1" lang="vi" sz="3000">
                <a:solidFill>
                  <a:schemeClr val="dk1"/>
                </a:solidFill>
                <a:latin typeface="Open Sans"/>
                <a:ea typeface="Open Sans"/>
                <a:cs typeface="Open Sans"/>
                <a:sym typeface="Open Sans"/>
              </a:rPr>
              <a:t>Module</a:t>
            </a:r>
            <a:endParaRPr b="1" sz="3000">
              <a:solidFill>
                <a:schemeClr val="dk1"/>
              </a:solidFill>
              <a:latin typeface="Open Sans"/>
              <a:ea typeface="Open Sans"/>
              <a:cs typeface="Open Sans"/>
              <a:sym typeface="Open Sans"/>
            </a:endParaRPr>
          </a:p>
          <a:p>
            <a:pPr indent="-314325" lvl="0" marL="457200" rtl="0" algn="l">
              <a:spcBef>
                <a:spcPts val="160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imports: Định nghĩa sự phụ thuộc (Dependency) của module này, module phụ thuộc sẽ được load trước rồi module này mới load.</a:t>
            </a:r>
            <a:endParaRPr sz="1350">
              <a:solidFill>
                <a:srgbClr val="292B2C"/>
              </a:solidFill>
              <a:highlight>
                <a:srgbClr val="FFFFFF"/>
              </a:highlight>
              <a:latin typeface="Open Sans"/>
              <a:ea typeface="Open Sans"/>
              <a:cs typeface="Open Sans"/>
              <a:sym typeface="Open Sans"/>
            </a:endParaRPr>
          </a:p>
          <a:p>
            <a:pPr indent="-314325" lvl="0" marL="457200" rtl="0" algn="l">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declarations: Định nghĩa tất cả các component sẽ được dùng trong module này. Nếu chưa định nghĩa thì các component trong module sẽ không thể gọi nhau vì không tìm thấy nhao.</a:t>
            </a:r>
            <a:endParaRPr sz="1350">
              <a:solidFill>
                <a:srgbClr val="292B2C"/>
              </a:solidFill>
              <a:highlight>
                <a:srgbClr val="FFFFFF"/>
              </a:highlight>
              <a:latin typeface="Open Sans"/>
              <a:ea typeface="Open Sans"/>
              <a:cs typeface="Open Sans"/>
              <a:sym typeface="Open Sans"/>
            </a:endParaRPr>
          </a:p>
          <a:p>
            <a:pPr indent="-314325" lvl="0" marL="457200" rtl="0" algn="l">
              <a:spcBef>
                <a:spcPts val="0"/>
              </a:spcBef>
              <a:spcAft>
                <a:spcPts val="0"/>
              </a:spcAft>
              <a:buClr>
                <a:srgbClr val="292B2C"/>
              </a:buClr>
              <a:buSzPts val="1350"/>
              <a:buFont typeface="Open Sans"/>
              <a:buChar char="●"/>
            </a:pPr>
            <a:r>
              <a:rPr lang="vi" sz="1350">
                <a:solidFill>
                  <a:srgbClr val="292B2C"/>
                </a:solidFill>
                <a:highlight>
                  <a:srgbClr val="FFFFFF"/>
                </a:highlight>
                <a:latin typeface="Open Sans"/>
                <a:ea typeface="Open Sans"/>
                <a:cs typeface="Open Sans"/>
                <a:sym typeface="Open Sans"/>
              </a:rPr>
              <a:t>bootstrap: Mỗi ứng dụng Angular đều cần một module gốc, module này sẽ có một component gốc chứa layout gốc sẽ được render ra ở file index.html.</a:t>
            </a:r>
            <a:endParaRPr sz="1350">
              <a:solidFill>
                <a:srgbClr val="292B2C"/>
              </a:solidFill>
              <a:highlight>
                <a:srgbClr val="FFFFFF"/>
              </a:highlight>
              <a:latin typeface="Open Sans"/>
              <a:ea typeface="Open Sans"/>
              <a:cs typeface="Open Sans"/>
              <a:sym typeface="Open Sans"/>
            </a:endParaRPr>
          </a:p>
          <a:p>
            <a:pPr indent="0" lvl="0" marL="0" rtl="0" algn="l">
              <a:spcBef>
                <a:spcPts val="2000"/>
              </a:spcBef>
              <a:spcAft>
                <a:spcPts val="0"/>
              </a:spcAft>
              <a:buNone/>
            </a:pPr>
            <a:r>
              <a:t/>
            </a:r>
            <a:endParaRPr sz="1350">
              <a:solidFill>
                <a:srgbClr val="1B1B1B"/>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1800">
              <a:solidFill>
                <a:srgbClr val="000000"/>
              </a:solidFill>
              <a:latin typeface="Open Sans"/>
              <a:ea typeface="Open Sans"/>
              <a:cs typeface="Open Sans"/>
              <a:sym typeface="Open Sans"/>
            </a:endParaRPr>
          </a:p>
        </p:txBody>
      </p:sp>
      <p:pic>
        <p:nvPicPr>
          <p:cNvPr id="158" name="Google Shape;158;p25"/>
          <p:cNvPicPr preferRelativeResize="0"/>
          <p:nvPr/>
        </p:nvPicPr>
        <p:blipFill>
          <a:blip r:embed="rId3">
            <a:alphaModFix/>
          </a:blip>
          <a:stretch>
            <a:fillRect/>
          </a:stretch>
        </p:blipFill>
        <p:spPr>
          <a:xfrm>
            <a:off x="1090675" y="1363350"/>
            <a:ext cx="3086100"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6"/>
          <p:cNvSpPr txBox="1"/>
          <p:nvPr>
            <p:ph idx="1" type="body"/>
          </p:nvPr>
        </p:nvSpPr>
        <p:spPr>
          <a:xfrm>
            <a:off x="4832750" y="980400"/>
            <a:ext cx="4033800" cy="3766500"/>
          </a:xfrm>
          <a:prstGeom prst="rect">
            <a:avLst/>
          </a:prstGeom>
        </p:spPr>
        <p:txBody>
          <a:bodyPr anchorCtr="0" anchor="ctr" bIns="91425" lIns="91425" spcFirstLastPara="1" rIns="91425" wrap="square" tIns="91425">
            <a:noAutofit/>
          </a:bodyPr>
          <a:lstStyle/>
          <a:p>
            <a:pPr indent="0" lvl="0" marL="457200" rtl="0" algn="l">
              <a:spcBef>
                <a:spcPts val="1400"/>
              </a:spcBef>
              <a:spcAft>
                <a:spcPts val="0"/>
              </a:spcAft>
              <a:buNone/>
            </a:pPr>
            <a:r>
              <a:rPr b="1" lang="vi" sz="3000">
                <a:solidFill>
                  <a:schemeClr val="dk1"/>
                </a:solidFill>
                <a:latin typeface="Open Sans"/>
                <a:ea typeface="Open Sans"/>
                <a:cs typeface="Open Sans"/>
                <a:sym typeface="Open Sans"/>
              </a:rPr>
              <a:t>Services</a:t>
            </a:r>
            <a:endParaRPr b="1" sz="3000">
              <a:solidFill>
                <a:schemeClr val="dk1"/>
              </a:solidFill>
              <a:latin typeface="Open Sans"/>
              <a:ea typeface="Open Sans"/>
              <a:cs typeface="Open Sans"/>
              <a:sym typeface="Open Sans"/>
            </a:endParaRPr>
          </a:p>
          <a:p>
            <a:pPr indent="-314325" lvl="0" marL="457200" rtl="0" algn="l">
              <a:spcBef>
                <a:spcPts val="700"/>
              </a:spcBef>
              <a:spcAft>
                <a:spcPts val="0"/>
              </a:spcAft>
              <a:buClr>
                <a:srgbClr val="292B2C"/>
              </a:buClr>
              <a:buSzPts val="1350"/>
              <a:buFont typeface="Open Sans"/>
              <a:buChar char="●"/>
            </a:pPr>
            <a:r>
              <a:rPr lang="vi" sz="1350">
                <a:solidFill>
                  <a:srgbClr val="1B1B1B"/>
                </a:solidFill>
                <a:highlight>
                  <a:srgbClr val="FFFFFF"/>
                </a:highlight>
                <a:latin typeface="Open Sans"/>
                <a:ea typeface="Open Sans"/>
                <a:cs typeface="Open Sans"/>
                <a:sym typeface="Open Sans"/>
              </a:rPr>
              <a:t>Để tạo ra một service thì chúng ta cần import và mô tả một class với từ khóa </a:t>
            </a:r>
            <a:r>
              <a:rPr lang="vi" sz="1350">
                <a:solidFill>
                  <a:srgbClr val="2B6DAD"/>
                </a:solidFill>
                <a:highlight>
                  <a:srgbClr val="FFFFFF"/>
                </a:highlight>
                <a:uFill>
                  <a:noFill/>
                </a:uFill>
                <a:latin typeface="Open Sans"/>
                <a:ea typeface="Open Sans"/>
                <a:cs typeface="Open Sans"/>
                <a:sym typeface="Open Sans"/>
                <a:hlinkClick r:id="rId3">
                  <a:extLst>
                    <a:ext uri="{A12FA001-AC4F-418D-AE19-62706E023703}">
                      <ahyp:hlinkClr val="tx"/>
                    </a:ext>
                  </a:extLst>
                </a:hlinkClick>
              </a:rPr>
              <a:t>@injectable</a:t>
            </a:r>
            <a:r>
              <a:rPr lang="vi" sz="1350">
                <a:solidFill>
                  <a:srgbClr val="1B1B1B"/>
                </a:solidFill>
                <a:highlight>
                  <a:srgbClr val="FFFFFF"/>
                </a:highlight>
                <a:latin typeface="Open Sans"/>
                <a:ea typeface="Open Sans"/>
                <a:cs typeface="Open Sans"/>
                <a:sym typeface="Open Sans"/>
              </a:rPr>
              <a:t> lấy từ </a:t>
            </a:r>
            <a:r>
              <a:rPr lang="vi" sz="1350">
                <a:solidFill>
                  <a:srgbClr val="2B6DAD"/>
                </a:solidFill>
                <a:highlight>
                  <a:srgbClr val="FFFFFF"/>
                </a:highlight>
                <a:uFill>
                  <a:noFill/>
                </a:uFill>
                <a:latin typeface="Open Sans"/>
                <a:ea typeface="Open Sans"/>
                <a:cs typeface="Open Sans"/>
                <a:sym typeface="Open Sans"/>
                <a:hlinkClick r:id="rId4">
                  <a:extLst>
                    <a:ext uri="{A12FA001-AC4F-418D-AE19-62706E023703}">
                      <ahyp:hlinkClr val="tx"/>
                    </a:ext>
                  </a:extLst>
                </a:hlinkClick>
              </a:rPr>
              <a:t>@angular</a:t>
            </a:r>
            <a:r>
              <a:rPr lang="vi" sz="1350">
                <a:solidFill>
                  <a:srgbClr val="1B1B1B"/>
                </a:solidFill>
                <a:highlight>
                  <a:srgbClr val="FFFFFF"/>
                </a:highlight>
                <a:latin typeface="Open Sans"/>
                <a:ea typeface="Open Sans"/>
                <a:cs typeface="Open Sans"/>
                <a:sym typeface="Open Sans"/>
              </a:rPr>
              <a:t>/core module.</a:t>
            </a:r>
            <a:endParaRPr sz="1350">
              <a:solidFill>
                <a:srgbClr val="292B2C"/>
              </a:solidFill>
              <a:highlight>
                <a:srgbClr val="FFFFFF"/>
              </a:highlight>
              <a:latin typeface="Open Sans"/>
              <a:ea typeface="Open Sans"/>
              <a:cs typeface="Open Sans"/>
              <a:sym typeface="Open Sans"/>
            </a:endParaRPr>
          </a:p>
          <a:p>
            <a:pPr indent="0" lvl="0" marL="0" rtl="0" algn="l">
              <a:spcBef>
                <a:spcPts val="2000"/>
              </a:spcBef>
              <a:spcAft>
                <a:spcPts val="0"/>
              </a:spcAft>
              <a:buNone/>
            </a:pPr>
            <a:r>
              <a:t/>
            </a:r>
            <a:endParaRPr sz="1350">
              <a:solidFill>
                <a:srgbClr val="1B1B1B"/>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1800">
              <a:solidFill>
                <a:srgbClr val="000000"/>
              </a:solidFill>
              <a:latin typeface="Open Sans"/>
              <a:ea typeface="Open Sans"/>
              <a:cs typeface="Open Sans"/>
              <a:sym typeface="Open Sans"/>
            </a:endParaRPr>
          </a:p>
        </p:txBody>
      </p:sp>
      <p:pic>
        <p:nvPicPr>
          <p:cNvPr id="164" name="Google Shape;164;p26"/>
          <p:cNvPicPr preferRelativeResize="0"/>
          <p:nvPr/>
        </p:nvPicPr>
        <p:blipFill>
          <a:blip r:embed="rId5">
            <a:alphaModFix/>
          </a:blip>
          <a:stretch>
            <a:fillRect/>
          </a:stretch>
        </p:blipFill>
        <p:spPr>
          <a:xfrm>
            <a:off x="953025" y="1514475"/>
            <a:ext cx="3943350" cy="211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7"/>
          <p:cNvSpPr txBox="1"/>
          <p:nvPr>
            <p:ph idx="1" type="body"/>
          </p:nvPr>
        </p:nvSpPr>
        <p:spPr>
          <a:xfrm>
            <a:off x="4832750" y="980400"/>
            <a:ext cx="4033800" cy="3766500"/>
          </a:xfrm>
          <a:prstGeom prst="rect">
            <a:avLst/>
          </a:prstGeom>
        </p:spPr>
        <p:txBody>
          <a:bodyPr anchorCtr="0" anchor="ctr" bIns="91425" lIns="91425" spcFirstLastPara="1" rIns="91425" wrap="square" tIns="91425">
            <a:noAutofit/>
          </a:bodyPr>
          <a:lstStyle/>
          <a:p>
            <a:pPr indent="0" lvl="0" marL="457200" rtl="0" algn="l">
              <a:spcBef>
                <a:spcPts val="1400"/>
              </a:spcBef>
              <a:spcAft>
                <a:spcPts val="0"/>
              </a:spcAft>
              <a:buNone/>
            </a:pPr>
            <a:r>
              <a:rPr b="1" lang="vi" sz="3000">
                <a:solidFill>
                  <a:schemeClr val="dk1"/>
                </a:solidFill>
                <a:latin typeface="Open Sans"/>
                <a:ea typeface="Open Sans"/>
                <a:cs typeface="Open Sans"/>
                <a:sym typeface="Open Sans"/>
              </a:rPr>
              <a:t>Router</a:t>
            </a:r>
            <a:endParaRPr b="1" sz="3000">
              <a:solidFill>
                <a:schemeClr val="dk1"/>
              </a:solidFill>
              <a:latin typeface="Open Sans"/>
              <a:ea typeface="Open Sans"/>
              <a:cs typeface="Open Sans"/>
              <a:sym typeface="Open Sans"/>
            </a:endParaRPr>
          </a:p>
          <a:p>
            <a:pPr indent="-314325" lvl="0" marL="457200" rtl="0" algn="l">
              <a:spcBef>
                <a:spcPts val="700"/>
              </a:spcBef>
              <a:spcAft>
                <a:spcPts val="0"/>
              </a:spcAft>
              <a:buClr>
                <a:srgbClr val="292B2C"/>
              </a:buClr>
              <a:buSzPts val="1350"/>
              <a:buFont typeface="Open Sans"/>
              <a:buChar char="●"/>
            </a:pPr>
            <a:r>
              <a:rPr lang="vi" sz="1350">
                <a:solidFill>
                  <a:srgbClr val="1B1B1B"/>
                </a:solidFill>
                <a:highlight>
                  <a:srgbClr val="FFFFFF"/>
                </a:highlight>
                <a:latin typeface="Open Sans"/>
                <a:ea typeface="Open Sans"/>
                <a:cs typeface="Open Sans"/>
                <a:sym typeface="Open Sans"/>
              </a:rPr>
              <a:t>Để tạo ra một service thì chúng ta cần import và mô tả một class với từ khóa </a:t>
            </a:r>
            <a:r>
              <a:rPr lang="vi" sz="1350">
                <a:solidFill>
                  <a:srgbClr val="2B6DAD"/>
                </a:solidFill>
                <a:highlight>
                  <a:srgbClr val="FFFFFF"/>
                </a:highlight>
                <a:uFill>
                  <a:noFill/>
                </a:uFill>
                <a:latin typeface="Open Sans"/>
                <a:ea typeface="Open Sans"/>
                <a:cs typeface="Open Sans"/>
                <a:sym typeface="Open Sans"/>
                <a:hlinkClick r:id="rId3">
                  <a:extLst>
                    <a:ext uri="{A12FA001-AC4F-418D-AE19-62706E023703}">
                      <ahyp:hlinkClr val="tx"/>
                    </a:ext>
                  </a:extLst>
                </a:hlinkClick>
              </a:rPr>
              <a:t>@injectable</a:t>
            </a:r>
            <a:r>
              <a:rPr lang="vi" sz="1350">
                <a:solidFill>
                  <a:srgbClr val="1B1B1B"/>
                </a:solidFill>
                <a:highlight>
                  <a:srgbClr val="FFFFFF"/>
                </a:highlight>
                <a:latin typeface="Open Sans"/>
                <a:ea typeface="Open Sans"/>
                <a:cs typeface="Open Sans"/>
                <a:sym typeface="Open Sans"/>
              </a:rPr>
              <a:t> lấy từ </a:t>
            </a:r>
            <a:r>
              <a:rPr lang="vi" sz="1350">
                <a:solidFill>
                  <a:srgbClr val="2B6DAD"/>
                </a:solidFill>
                <a:highlight>
                  <a:srgbClr val="FFFFFF"/>
                </a:highlight>
                <a:uFill>
                  <a:noFill/>
                </a:uFill>
                <a:latin typeface="Open Sans"/>
                <a:ea typeface="Open Sans"/>
                <a:cs typeface="Open Sans"/>
                <a:sym typeface="Open Sans"/>
                <a:hlinkClick r:id="rId4">
                  <a:extLst>
                    <a:ext uri="{A12FA001-AC4F-418D-AE19-62706E023703}">
                      <ahyp:hlinkClr val="tx"/>
                    </a:ext>
                  </a:extLst>
                </a:hlinkClick>
              </a:rPr>
              <a:t>@angular</a:t>
            </a:r>
            <a:r>
              <a:rPr lang="vi" sz="1350">
                <a:solidFill>
                  <a:srgbClr val="1B1B1B"/>
                </a:solidFill>
                <a:highlight>
                  <a:srgbClr val="FFFFFF"/>
                </a:highlight>
                <a:latin typeface="Open Sans"/>
                <a:ea typeface="Open Sans"/>
                <a:cs typeface="Open Sans"/>
                <a:sym typeface="Open Sans"/>
              </a:rPr>
              <a:t>/core module.</a:t>
            </a:r>
            <a:endParaRPr sz="1350">
              <a:solidFill>
                <a:srgbClr val="292B2C"/>
              </a:solidFill>
              <a:highlight>
                <a:srgbClr val="FFFFFF"/>
              </a:highlight>
              <a:latin typeface="Open Sans"/>
              <a:ea typeface="Open Sans"/>
              <a:cs typeface="Open Sans"/>
              <a:sym typeface="Open Sans"/>
            </a:endParaRPr>
          </a:p>
          <a:p>
            <a:pPr indent="0" lvl="0" marL="0" rtl="0" algn="l">
              <a:spcBef>
                <a:spcPts val="2000"/>
              </a:spcBef>
              <a:spcAft>
                <a:spcPts val="0"/>
              </a:spcAft>
              <a:buNone/>
            </a:pPr>
            <a:r>
              <a:t/>
            </a:r>
            <a:endParaRPr sz="1350">
              <a:solidFill>
                <a:srgbClr val="1B1B1B"/>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sz="1800">
              <a:solidFill>
                <a:srgbClr val="000000"/>
              </a:solidFill>
              <a:latin typeface="Open Sans"/>
              <a:ea typeface="Open Sans"/>
              <a:cs typeface="Open Sans"/>
              <a:sym typeface="Open Sans"/>
            </a:endParaRPr>
          </a:p>
        </p:txBody>
      </p:sp>
      <p:pic>
        <p:nvPicPr>
          <p:cNvPr id="170" name="Google Shape;170;p27"/>
          <p:cNvPicPr preferRelativeResize="0"/>
          <p:nvPr/>
        </p:nvPicPr>
        <p:blipFill>
          <a:blip r:embed="rId5">
            <a:alphaModFix/>
          </a:blip>
          <a:stretch>
            <a:fillRect/>
          </a:stretch>
        </p:blipFill>
        <p:spPr>
          <a:xfrm>
            <a:off x="1303375" y="1289375"/>
            <a:ext cx="2238375" cy="266700"/>
          </a:xfrm>
          <a:prstGeom prst="rect">
            <a:avLst/>
          </a:prstGeom>
          <a:noFill/>
          <a:ln>
            <a:noFill/>
          </a:ln>
        </p:spPr>
      </p:pic>
      <p:pic>
        <p:nvPicPr>
          <p:cNvPr id="171" name="Google Shape;171;p27"/>
          <p:cNvPicPr preferRelativeResize="0"/>
          <p:nvPr/>
        </p:nvPicPr>
        <p:blipFill>
          <a:blip r:embed="rId6">
            <a:alphaModFix/>
          </a:blip>
          <a:stretch>
            <a:fillRect/>
          </a:stretch>
        </p:blipFill>
        <p:spPr>
          <a:xfrm>
            <a:off x="993275" y="1736525"/>
            <a:ext cx="3200400"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ột miếng băng keo dán ghi chú vào trang trình bày" id="177" name="Google Shape;177;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78" name="Google Shape;178;p28"/>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vi" sz="2500">
                <a:solidFill>
                  <a:schemeClr val="lt2"/>
                </a:solidFill>
                <a:latin typeface="Montserrat"/>
                <a:ea typeface="Montserrat"/>
                <a:cs typeface="Montserrat"/>
                <a:sym typeface="Montserrat"/>
              </a:rPr>
              <a:t>4</a:t>
            </a:r>
            <a:r>
              <a:rPr b="1" lang="vi" sz="2500">
                <a:solidFill>
                  <a:schemeClr val="lt2"/>
                </a:solidFill>
                <a:latin typeface="Montserrat"/>
                <a:ea typeface="Montserrat"/>
                <a:cs typeface="Montserrat"/>
                <a:sym typeface="Montserrat"/>
              </a:rPr>
              <a:t>. </a:t>
            </a:r>
            <a:r>
              <a:rPr b="1" lang="vi" sz="2500">
                <a:solidFill>
                  <a:schemeClr val="lt2"/>
                </a:solidFill>
                <a:latin typeface="Montserrat"/>
                <a:ea typeface="Montserrat"/>
                <a:cs typeface="Montserrat"/>
                <a:sym typeface="Montserrat"/>
              </a:rPr>
              <a:t>Lí do chọn Angular</a:t>
            </a:r>
            <a:endParaRPr b="1" sz="2500">
              <a:solidFill>
                <a:schemeClr val="lt2"/>
              </a:solidFill>
              <a:latin typeface="Montserrat"/>
              <a:ea typeface="Montserrat"/>
              <a:cs typeface="Montserrat"/>
              <a:sym typeface="Montserrat"/>
            </a:endParaRPr>
          </a:p>
        </p:txBody>
      </p:sp>
      <p:sp>
        <p:nvSpPr>
          <p:cNvPr id="179" name="Google Shape;179;p28"/>
          <p:cNvSpPr txBox="1"/>
          <p:nvPr>
            <p:ph idx="4294967295" type="body"/>
          </p:nvPr>
        </p:nvSpPr>
        <p:spPr>
          <a:xfrm>
            <a:off x="2855550" y="1377475"/>
            <a:ext cx="3526800" cy="33279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2000"/>
              </a:spcBef>
              <a:spcAft>
                <a:spcPts val="0"/>
              </a:spcAft>
              <a:buClr>
                <a:schemeClr val="dk1"/>
              </a:buClr>
              <a:buSzPts val="1400"/>
              <a:buFont typeface="Raleway"/>
              <a:buChar char="➔"/>
            </a:pPr>
            <a:r>
              <a:rPr b="1" lang="vi" sz="1300">
                <a:solidFill>
                  <a:srgbClr val="292B2C"/>
                </a:solidFill>
                <a:highlight>
                  <a:srgbClr val="FFFFFF"/>
                </a:highlight>
                <a:latin typeface="Open Sans"/>
                <a:ea typeface="Open Sans"/>
                <a:cs typeface="Open Sans"/>
                <a:sym typeface="Open Sans"/>
              </a:rPr>
              <a:t>Angular giúp nâng cao năng suất của các lập trình viên.</a:t>
            </a:r>
            <a:endParaRPr b="1" sz="1300">
              <a:solidFill>
                <a:srgbClr val="292B2C"/>
              </a:solidFill>
              <a:highlight>
                <a:srgbClr val="FFFFFF"/>
              </a:highlight>
              <a:latin typeface="Open Sans"/>
              <a:ea typeface="Open Sans"/>
              <a:cs typeface="Open Sans"/>
              <a:sym typeface="Open Sans"/>
            </a:endParaRPr>
          </a:p>
          <a:p>
            <a:pPr indent="-317500" lvl="0" marL="457200" rtl="0" algn="l">
              <a:lnSpc>
                <a:spcPct val="120000"/>
              </a:lnSpc>
              <a:spcBef>
                <a:spcPts val="0"/>
              </a:spcBef>
              <a:spcAft>
                <a:spcPts val="0"/>
              </a:spcAft>
              <a:buClr>
                <a:schemeClr val="dk1"/>
              </a:buClr>
              <a:buSzPts val="1400"/>
              <a:buFont typeface="Raleway"/>
              <a:buChar char="➔"/>
            </a:pPr>
            <a:r>
              <a:rPr b="1" lang="vi" sz="1300">
                <a:solidFill>
                  <a:srgbClr val="292B2C"/>
                </a:solidFill>
                <a:highlight>
                  <a:srgbClr val="FFFFFF"/>
                </a:highlight>
                <a:latin typeface="Open Sans"/>
                <a:ea typeface="Open Sans"/>
                <a:cs typeface="Open Sans"/>
                <a:sym typeface="Open Sans"/>
              </a:rPr>
              <a:t>Cấu trúc phát triển rõ ràng.</a:t>
            </a:r>
            <a:endParaRPr b="1" sz="1300">
              <a:solidFill>
                <a:srgbClr val="292B2C"/>
              </a:solidFill>
              <a:highlight>
                <a:srgbClr val="FFFFFF"/>
              </a:highlight>
              <a:latin typeface="Open Sans"/>
              <a:ea typeface="Open Sans"/>
              <a:cs typeface="Open Sans"/>
              <a:sym typeface="Open Sans"/>
            </a:endParaRPr>
          </a:p>
          <a:p>
            <a:pPr indent="-317500" lvl="0" marL="457200" rtl="0" algn="l">
              <a:lnSpc>
                <a:spcPct val="120000"/>
              </a:lnSpc>
              <a:spcBef>
                <a:spcPts val="0"/>
              </a:spcBef>
              <a:spcAft>
                <a:spcPts val="0"/>
              </a:spcAft>
              <a:buClr>
                <a:schemeClr val="dk1"/>
              </a:buClr>
              <a:buSzPts val="1400"/>
              <a:buFont typeface="Raleway"/>
              <a:buChar char="➔"/>
            </a:pPr>
            <a:r>
              <a:rPr b="1" lang="vi" sz="1300">
                <a:solidFill>
                  <a:srgbClr val="292B2C"/>
                </a:solidFill>
                <a:highlight>
                  <a:srgbClr val="FFFFFF"/>
                </a:highlight>
                <a:latin typeface="Open Sans"/>
                <a:ea typeface="Open Sans"/>
                <a:cs typeface="Open Sans"/>
                <a:sym typeface="Open Sans"/>
              </a:rPr>
              <a:t>Extensive binding</a:t>
            </a:r>
            <a:endParaRPr b="1" sz="1300">
              <a:solidFill>
                <a:srgbClr val="292B2C"/>
              </a:solidFill>
              <a:highlight>
                <a:srgbClr val="FFFFFF"/>
              </a:highlight>
              <a:latin typeface="Open Sans"/>
              <a:ea typeface="Open Sans"/>
              <a:cs typeface="Open Sans"/>
              <a:sym typeface="Open Sans"/>
            </a:endParaRPr>
          </a:p>
          <a:p>
            <a:pPr indent="-317500" lvl="0" marL="457200" rtl="0" algn="l">
              <a:lnSpc>
                <a:spcPct val="120000"/>
              </a:lnSpc>
              <a:spcBef>
                <a:spcPts val="0"/>
              </a:spcBef>
              <a:spcAft>
                <a:spcPts val="0"/>
              </a:spcAft>
              <a:buClr>
                <a:schemeClr val="dk1"/>
              </a:buClr>
              <a:buSzPts val="1400"/>
              <a:buFont typeface="Raleway"/>
              <a:buChar char="➔"/>
            </a:pPr>
            <a:r>
              <a:rPr b="1" lang="vi" sz="1300">
                <a:solidFill>
                  <a:srgbClr val="292B2C"/>
                </a:solidFill>
                <a:highlight>
                  <a:srgbClr val="FFFFFF"/>
                </a:highlight>
                <a:latin typeface="Open Sans"/>
                <a:ea typeface="Open Sans"/>
                <a:cs typeface="Open Sans"/>
                <a:sym typeface="Open Sans"/>
              </a:rPr>
              <a:t>Hỗ trợ đầy đủ tính năng điều hướng (routing)</a:t>
            </a:r>
            <a:endParaRPr b="1" sz="1300">
              <a:solidFill>
                <a:srgbClr val="292B2C"/>
              </a:solidFill>
              <a:highlight>
                <a:srgbClr val="FFFFFF"/>
              </a:highlight>
              <a:latin typeface="Open Sans"/>
              <a:ea typeface="Open Sans"/>
              <a:cs typeface="Open Sans"/>
              <a:sym typeface="Open Sans"/>
            </a:endParaRPr>
          </a:p>
          <a:p>
            <a:pPr indent="-317500" lvl="0" marL="457200" rtl="0" algn="l">
              <a:lnSpc>
                <a:spcPct val="120000"/>
              </a:lnSpc>
              <a:spcBef>
                <a:spcPts val="0"/>
              </a:spcBef>
              <a:spcAft>
                <a:spcPts val="0"/>
              </a:spcAft>
              <a:buClr>
                <a:schemeClr val="dk1"/>
              </a:buClr>
              <a:buSzPts val="1400"/>
              <a:buFont typeface="Raleway"/>
              <a:buChar char="➔"/>
            </a:pPr>
            <a:r>
              <a:rPr b="1" lang="vi" sz="1300">
                <a:solidFill>
                  <a:srgbClr val="292B2C"/>
                </a:solidFill>
                <a:highlight>
                  <a:srgbClr val="FFFFFF"/>
                </a:highlight>
                <a:latin typeface="Open Sans"/>
                <a:ea typeface="Open Sans"/>
                <a:cs typeface="Open Sans"/>
                <a:sym typeface="Open Sans"/>
              </a:rPr>
              <a:t>Angular giúp giảm tối đa kích thước và tăng tối đa hiệu suất của ứng dụng.</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3" name="Shape 183"/>
        <p:cNvGrpSpPr/>
        <p:nvPr/>
      </p:nvGrpSpPr>
      <p:grpSpPr>
        <a:xfrm>
          <a:off x="0" y="0"/>
          <a:ext cx="0" cy="0"/>
          <a:chOff x="0" y="0"/>
          <a:chExt cx="0" cy="0"/>
        </a:xfrm>
      </p:grpSpPr>
      <p:pic>
        <p:nvPicPr>
          <p:cNvPr id="184" name="Google Shape;184;p2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ột miếng băng keo dán ghi chú vào trang trình bày" id="185" name="Google Shape;185;p2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6" name="Google Shape;186;p29"/>
          <p:cNvSpPr txBox="1"/>
          <p:nvPr/>
        </p:nvSpPr>
        <p:spPr>
          <a:xfrm>
            <a:off x="2799150" y="1892675"/>
            <a:ext cx="3545700" cy="76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vi" sz="2500">
                <a:solidFill>
                  <a:srgbClr val="FF0000"/>
                </a:solidFill>
                <a:latin typeface="Montserrat"/>
                <a:ea typeface="Montserrat"/>
                <a:cs typeface="Montserrat"/>
                <a:sym typeface="Montserrat"/>
              </a:rPr>
              <a:t>Thank You</a:t>
            </a:r>
            <a:endParaRPr b="1" sz="2500">
              <a:solidFill>
                <a:srgbClr val="FF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sz="3600">
                <a:solidFill>
                  <a:schemeClr val="dk1"/>
                </a:solidFill>
              </a:rPr>
              <a:t>Mục lục</a:t>
            </a:r>
            <a:endParaRPr sz="2400">
              <a:latin typeface="Montserrat"/>
              <a:ea typeface="Montserrat"/>
              <a:cs typeface="Montserrat"/>
              <a:sym typeface="Montserrat"/>
            </a:endParaRPr>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vi" sz="1800">
                <a:latin typeface="Open Sans"/>
                <a:ea typeface="Open Sans"/>
                <a:cs typeface="Open Sans"/>
                <a:sym typeface="Open Sans"/>
              </a:rPr>
              <a:t>Được thiết kế với sự cộng tác của Chip và Dan Heath, 2 tác giả của cuốn sách bán chạy nhất Made To Stick, mẫu này tư vấn người dùng về cách xây dựng và truyền tải bản trình bày đáng nhớ về sản phẩm, dịch vụ hoặc ý tưởng mới.</a:t>
            </a:r>
            <a:endParaRPr sz="1700">
              <a:latin typeface="Open Sans"/>
              <a:ea typeface="Open Sans"/>
              <a:cs typeface="Open Sans"/>
              <a:sym typeface="Open Sans"/>
            </a:endParaRPr>
          </a:p>
        </p:txBody>
      </p:sp>
      <p:pic>
        <p:nvPicPr>
          <p:cNvPr descr="Cuốn sách có tên, &quot;Made To Stick,&quot; được đặt dựng đứng"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ột miếng băng keo dán ghi chú vào trang trình bày"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vi" sz="2500">
                <a:solidFill>
                  <a:schemeClr val="lt2"/>
                </a:solidFill>
                <a:latin typeface="Montserrat"/>
                <a:ea typeface="Montserrat"/>
                <a:cs typeface="Montserrat"/>
                <a:sym typeface="Montserrat"/>
              </a:rPr>
              <a:t>1. </a:t>
            </a:r>
            <a:r>
              <a:rPr b="1" lang="vi" sz="2500">
                <a:solidFill>
                  <a:schemeClr val="lt2"/>
                </a:solidFill>
                <a:latin typeface="Montserrat"/>
                <a:ea typeface="Montserrat"/>
                <a:cs typeface="Montserrat"/>
                <a:sym typeface="Montserrat"/>
              </a:rPr>
              <a:t>Giới thiệu</a:t>
            </a:r>
            <a:endParaRPr b="1" sz="2500">
              <a:solidFill>
                <a:schemeClr val="lt2"/>
              </a:solidFill>
              <a:latin typeface="Montserrat"/>
              <a:ea typeface="Montserrat"/>
              <a:cs typeface="Montserrat"/>
              <a:sym typeface="Montserrat"/>
            </a:endParaRPr>
          </a:p>
        </p:txBody>
      </p:sp>
      <p:sp>
        <p:nvSpPr>
          <p:cNvPr id="88" name="Google Shape;88;p15"/>
          <p:cNvSpPr txBox="1"/>
          <p:nvPr>
            <p:ph idx="4294967295" type="body"/>
          </p:nvPr>
        </p:nvSpPr>
        <p:spPr>
          <a:xfrm>
            <a:off x="2855550" y="1377480"/>
            <a:ext cx="3432900" cy="3327900"/>
          </a:xfrm>
          <a:prstGeom prst="rect">
            <a:avLst/>
          </a:prstGeom>
          <a:solidFill>
            <a:srgbClr val="FF0000"/>
          </a:solidFill>
        </p:spPr>
        <p:txBody>
          <a:bodyPr anchorCtr="0" anchor="t" bIns="91425" lIns="91425" spcFirstLastPara="1" rIns="91425" wrap="square" tIns="91425">
            <a:noAutofit/>
          </a:bodyPr>
          <a:lstStyle/>
          <a:p>
            <a:pPr indent="0" lvl="0" marL="0" rtl="0" algn="l">
              <a:spcBef>
                <a:spcPts val="0"/>
              </a:spcBef>
              <a:spcAft>
                <a:spcPts val="1600"/>
              </a:spcAft>
              <a:buNone/>
            </a:pPr>
            <a:r>
              <a:rPr lang="vi" sz="1350">
                <a:solidFill>
                  <a:srgbClr val="1B1B1B"/>
                </a:solidFill>
                <a:highlight>
                  <a:srgbClr val="FFFFFF"/>
                </a:highlight>
                <a:latin typeface="Open Sans"/>
                <a:ea typeface="Open Sans"/>
                <a:cs typeface="Open Sans"/>
                <a:sym typeface="Open Sans"/>
              </a:rPr>
              <a:t>Angular là một javascript framework do google phát triển để xây dựng các Single Page Application (SPA) bằng JavaScript , HTML và TypeScript . Angular cung cấp các tính năng tích hợp cho animation , http service và có các tính năng như auto-complete , navigation , toolbar , menus ,… Code được viết bằng TypeScript , biên dịch thành JavaScript và hiển thị tương tự trong </a:t>
            </a:r>
            <a:r>
              <a:rPr lang="vi" sz="1350">
                <a:solidFill>
                  <a:srgbClr val="1B1B1B"/>
                </a:solidFill>
                <a:highlight>
                  <a:srgbClr val="FFFFFF"/>
                </a:highlight>
                <a:latin typeface="Open Sans"/>
                <a:ea typeface="Open Sans"/>
                <a:cs typeface="Open Sans"/>
                <a:sym typeface="Open Sans"/>
              </a:rPr>
              <a:t>trình duyệt</a:t>
            </a:r>
            <a:r>
              <a:rPr lang="vi" sz="1350">
                <a:solidFill>
                  <a:srgbClr val="1B1B1B"/>
                </a:solidFill>
                <a:highlight>
                  <a:srgbClr val="FFFFFF"/>
                </a:highlight>
                <a:latin typeface="Open Sans"/>
                <a:ea typeface="Open Sans"/>
                <a:cs typeface="Open Sans"/>
                <a:sym typeface="Open Sans"/>
              </a:rPr>
              <a:t>.</a:t>
            </a:r>
            <a:endParaRPr sz="11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2"/>
              </a:buClr>
              <a:buSzPts val="1100"/>
              <a:buFont typeface="Arial"/>
              <a:buNone/>
            </a:pPr>
            <a:r>
              <a:rPr b="0" lang="vi" sz="1350">
                <a:solidFill>
                  <a:srgbClr val="00FFFF"/>
                </a:solidFill>
                <a:latin typeface="Open Sans"/>
                <a:ea typeface="Open Sans"/>
                <a:cs typeface="Open Sans"/>
                <a:sym typeface="Open Sans"/>
              </a:rPr>
              <a:t>Để học được angular thì bạn cần biết các kiển thức cơ bản sau:</a:t>
            </a:r>
            <a:endParaRPr b="0" sz="1350">
              <a:solidFill>
                <a:srgbClr val="00FFFF"/>
              </a:solidFill>
              <a:latin typeface="Open Sans"/>
              <a:ea typeface="Open Sans"/>
              <a:cs typeface="Open Sans"/>
              <a:sym typeface="Open Sans"/>
            </a:endParaRPr>
          </a:p>
          <a:p>
            <a:pPr indent="-314325" lvl="0" marL="457200" rtl="0" algn="l">
              <a:lnSpc>
                <a:spcPct val="115000"/>
              </a:lnSpc>
              <a:spcBef>
                <a:spcPts val="1400"/>
              </a:spcBef>
              <a:spcAft>
                <a:spcPts val="0"/>
              </a:spcAft>
              <a:buClr>
                <a:srgbClr val="00FFFF"/>
              </a:buClr>
              <a:buSzPts val="1350"/>
              <a:buFont typeface="Open Sans"/>
              <a:buChar char="-"/>
            </a:pPr>
            <a:r>
              <a:rPr b="0" lang="vi" sz="1350">
                <a:solidFill>
                  <a:srgbClr val="00FFFF"/>
                </a:solidFill>
                <a:latin typeface="Open Sans"/>
                <a:ea typeface="Open Sans"/>
                <a:cs typeface="Open Sans"/>
                <a:sym typeface="Open Sans"/>
              </a:rPr>
              <a:t>HTML</a:t>
            </a:r>
            <a:endParaRPr b="0" sz="1350">
              <a:solidFill>
                <a:srgbClr val="00FFFF"/>
              </a:solidFill>
              <a:latin typeface="Open Sans"/>
              <a:ea typeface="Open Sans"/>
              <a:cs typeface="Open Sans"/>
              <a:sym typeface="Open Sans"/>
            </a:endParaRPr>
          </a:p>
          <a:p>
            <a:pPr indent="-314325" lvl="0" marL="457200" rtl="0" algn="l">
              <a:lnSpc>
                <a:spcPct val="115000"/>
              </a:lnSpc>
              <a:spcBef>
                <a:spcPts val="0"/>
              </a:spcBef>
              <a:spcAft>
                <a:spcPts val="0"/>
              </a:spcAft>
              <a:buClr>
                <a:srgbClr val="00FFFF"/>
              </a:buClr>
              <a:buSzPts val="1350"/>
              <a:buFont typeface="Open Sans"/>
              <a:buChar char="-"/>
            </a:pPr>
            <a:r>
              <a:rPr b="0" lang="vi" sz="1350">
                <a:solidFill>
                  <a:srgbClr val="00FFFF"/>
                </a:solidFill>
                <a:latin typeface="Open Sans"/>
                <a:ea typeface="Open Sans"/>
                <a:cs typeface="Open Sans"/>
                <a:sym typeface="Open Sans"/>
              </a:rPr>
              <a:t>CSS</a:t>
            </a:r>
            <a:endParaRPr b="0" sz="1350">
              <a:solidFill>
                <a:srgbClr val="00FFFF"/>
              </a:solidFill>
              <a:latin typeface="Open Sans"/>
              <a:ea typeface="Open Sans"/>
              <a:cs typeface="Open Sans"/>
              <a:sym typeface="Open Sans"/>
            </a:endParaRPr>
          </a:p>
          <a:p>
            <a:pPr indent="-314325" lvl="0" marL="457200" rtl="0" algn="l">
              <a:lnSpc>
                <a:spcPct val="115000"/>
              </a:lnSpc>
              <a:spcBef>
                <a:spcPts val="0"/>
              </a:spcBef>
              <a:spcAft>
                <a:spcPts val="0"/>
              </a:spcAft>
              <a:buClr>
                <a:srgbClr val="00FFFF"/>
              </a:buClr>
              <a:buSzPts val="1350"/>
              <a:buFont typeface="Open Sans"/>
              <a:buChar char="-"/>
            </a:pPr>
            <a:r>
              <a:rPr b="0" lang="vi" sz="1350">
                <a:solidFill>
                  <a:srgbClr val="00FFFF"/>
                </a:solidFill>
                <a:latin typeface="Open Sans"/>
                <a:ea typeface="Open Sans"/>
                <a:cs typeface="Open Sans"/>
                <a:sym typeface="Open Sans"/>
              </a:rPr>
              <a:t>JavaScript</a:t>
            </a:r>
            <a:endParaRPr b="0" sz="1350">
              <a:solidFill>
                <a:srgbClr val="00FFFF"/>
              </a:solidFill>
              <a:latin typeface="Open Sans"/>
              <a:ea typeface="Open Sans"/>
              <a:cs typeface="Open Sans"/>
              <a:sym typeface="Open Sans"/>
            </a:endParaRPr>
          </a:p>
          <a:p>
            <a:pPr indent="-314325" lvl="0" marL="457200" rtl="0" algn="l">
              <a:lnSpc>
                <a:spcPct val="115000"/>
              </a:lnSpc>
              <a:spcBef>
                <a:spcPts val="0"/>
              </a:spcBef>
              <a:spcAft>
                <a:spcPts val="0"/>
              </a:spcAft>
              <a:buClr>
                <a:srgbClr val="00FFFF"/>
              </a:buClr>
              <a:buSzPts val="1350"/>
              <a:buFont typeface="Open Sans"/>
              <a:buChar char="-"/>
            </a:pPr>
            <a:r>
              <a:rPr b="0" lang="vi" sz="1350">
                <a:solidFill>
                  <a:srgbClr val="00FFFF"/>
                </a:solidFill>
                <a:latin typeface="Open Sans"/>
                <a:ea typeface="Open Sans"/>
                <a:cs typeface="Open Sans"/>
                <a:sym typeface="Open Sans"/>
              </a:rPr>
              <a:t>TypeScript</a:t>
            </a:r>
            <a:endParaRPr b="0" sz="1350">
              <a:solidFill>
                <a:srgbClr val="00FFFF"/>
              </a:solidFill>
              <a:latin typeface="Open Sans"/>
              <a:ea typeface="Open Sans"/>
              <a:cs typeface="Open Sans"/>
              <a:sym typeface="Open Sans"/>
            </a:endParaRPr>
          </a:p>
          <a:p>
            <a:pPr indent="-314325" lvl="0" marL="457200" rtl="0" algn="l">
              <a:lnSpc>
                <a:spcPct val="115000"/>
              </a:lnSpc>
              <a:spcBef>
                <a:spcPts val="0"/>
              </a:spcBef>
              <a:spcAft>
                <a:spcPts val="0"/>
              </a:spcAft>
              <a:buClr>
                <a:srgbClr val="00FFFF"/>
              </a:buClr>
              <a:buSzPts val="1350"/>
              <a:buFont typeface="Open Sans"/>
              <a:buChar char="-"/>
            </a:pPr>
            <a:r>
              <a:rPr b="0" lang="vi" sz="1350">
                <a:solidFill>
                  <a:srgbClr val="00FFFF"/>
                </a:solidFill>
                <a:latin typeface="Open Sans"/>
                <a:ea typeface="Open Sans"/>
                <a:cs typeface="Open Sans"/>
                <a:sym typeface="Open Sans"/>
              </a:rPr>
              <a:t>Document Object M</a:t>
            </a:r>
            <a:r>
              <a:rPr b="0" lang="vi" sz="1350">
                <a:solidFill>
                  <a:srgbClr val="00FFFF"/>
                </a:solidFill>
                <a:latin typeface="Open Sans"/>
                <a:ea typeface="Open Sans"/>
                <a:cs typeface="Open Sans"/>
                <a:sym typeface="Open Sans"/>
              </a:rPr>
              <a:t>odel (DOM)</a:t>
            </a:r>
            <a:endParaRPr b="0" sz="1350">
              <a:solidFill>
                <a:srgbClr val="00FFFF"/>
              </a:solidFill>
              <a:latin typeface="Open Sans"/>
              <a:ea typeface="Open Sans"/>
              <a:cs typeface="Open Sans"/>
              <a:sym typeface="Open Sans"/>
            </a:endParaRPr>
          </a:p>
          <a:p>
            <a:pPr indent="0" lvl="0" marL="0" rtl="0" algn="l">
              <a:spcBef>
                <a:spcPts val="700"/>
              </a:spcBef>
              <a:spcAft>
                <a:spcPts val="0"/>
              </a:spcAft>
              <a:buNone/>
            </a:pPr>
            <a:r>
              <a:t/>
            </a:r>
            <a:endParaRPr sz="4200"/>
          </a:p>
        </p:txBody>
      </p:sp>
      <p:grpSp>
        <p:nvGrpSpPr>
          <p:cNvPr id="94" name="Google Shape;94;p16"/>
          <p:cNvGrpSpPr/>
          <p:nvPr/>
        </p:nvGrpSpPr>
        <p:grpSpPr>
          <a:xfrm>
            <a:off x="6781388" y="2464029"/>
            <a:ext cx="2212050" cy="2537076"/>
            <a:chOff x="6803275" y="395363"/>
            <a:chExt cx="2212050" cy="2537076"/>
          </a:xfrm>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Một miếng băng keo dán ghi chú vào trang trình bày" id="96" name="Google Shape;96;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vi">
                  <a:solidFill>
                    <a:schemeClr val="dk1"/>
                  </a:solidFill>
                  <a:latin typeface="Montserrat"/>
                  <a:ea typeface="Montserrat"/>
                  <a:cs typeface="Montserrat"/>
                  <a:sym typeface="Montserrat"/>
                </a:rPr>
                <a:t>Lưu ý</a:t>
              </a:r>
              <a:endParaRPr b="1">
                <a:solidFill>
                  <a:schemeClr val="dk1"/>
                </a:solidFill>
                <a:latin typeface="Montserrat"/>
                <a:ea typeface="Montserrat"/>
                <a:cs typeface="Montserrat"/>
                <a:sym typeface="Montserrat"/>
              </a:endParaRPr>
            </a:p>
            <a:p>
              <a:pPr indent="0" lvl="0" marL="0" rtl="0" algn="l">
                <a:spcBef>
                  <a:spcPts val="800"/>
                </a:spcBef>
                <a:spcAft>
                  <a:spcPts val="800"/>
                </a:spcAft>
                <a:buClr>
                  <a:schemeClr val="dk2"/>
                </a:buClr>
                <a:buSzPts val="1100"/>
                <a:buFont typeface="Arial"/>
                <a:buNone/>
              </a:pPr>
              <a:r>
                <a:rPr lang="vi" sz="1100">
                  <a:solidFill>
                    <a:schemeClr val="dk2"/>
                  </a:solidFill>
                  <a:latin typeface="Montserrat"/>
                  <a:ea typeface="Montserrat"/>
                  <a:cs typeface="Montserrat"/>
                  <a:sym typeface="Montserrat"/>
                </a:rPr>
                <a:t>Để có thể sử dụng tốt Angular bạn cần thành thạo Javascript</a:t>
              </a:r>
              <a:endParaRPr b="1" sz="1100">
                <a:solidFill>
                  <a:schemeClr val="dk2"/>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4200">
                <a:solidFill>
                  <a:schemeClr val="accent5"/>
                </a:solidFill>
              </a:rPr>
              <a:t>2.Các phiên bản Angular</a:t>
            </a:r>
            <a:endParaRPr sz="4200">
              <a:latin typeface="Montserrat"/>
              <a:ea typeface="Montserrat"/>
              <a:cs typeface="Montserrat"/>
              <a:sym typeface="Montserrat"/>
            </a:endParaRPr>
          </a:p>
          <a:p>
            <a:pPr indent="0" lvl="0" marL="0" rtl="0" algn="l">
              <a:spcBef>
                <a:spcPts val="1000"/>
              </a:spcBef>
              <a:spcAft>
                <a:spcPts val="1000"/>
              </a:spcAft>
              <a:buNone/>
            </a:pPr>
            <a:r>
              <a:rPr b="0" lang="vi" sz="2400"/>
              <a:t>Đã có 9 phiên bản Angular được ra mắt từ 2009 đến nay</a:t>
            </a:r>
            <a:endParaRPr b="0" sz="2400">
              <a:latin typeface="Montserrat"/>
              <a:ea typeface="Montserrat"/>
              <a:cs typeface="Montserrat"/>
              <a:sym typeface="Montserrat"/>
            </a:endParaRPr>
          </a:p>
        </p:txBody>
      </p:sp>
      <p:grpSp>
        <p:nvGrpSpPr>
          <p:cNvPr id="103" name="Google Shape;103;p17"/>
          <p:cNvGrpSpPr/>
          <p:nvPr/>
        </p:nvGrpSpPr>
        <p:grpSpPr>
          <a:xfrm>
            <a:off x="6781388" y="2464035"/>
            <a:ext cx="2212050" cy="2537076"/>
            <a:chOff x="6803275" y="395363"/>
            <a:chExt cx="2212050" cy="2537076"/>
          </a:xfrm>
        </p:grpSpPr>
        <p:pic>
          <p:nvPicPr>
            <p:cNvPr id="104" name="Google Shape;104;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Một miếng băng keo dán ghi chú vào trang trình bày" id="105" name="Google Shape;105;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6" name="Google Shape;106;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vi">
                  <a:solidFill>
                    <a:schemeClr val="dk1"/>
                  </a:solidFill>
                  <a:latin typeface="Montserrat"/>
                  <a:ea typeface="Montserrat"/>
                  <a:cs typeface="Montserrat"/>
                  <a:sym typeface="Montserrat"/>
                </a:rPr>
                <a:t>Mẹo</a:t>
              </a:r>
              <a:endParaRPr b="1">
                <a:solidFill>
                  <a:schemeClr val="dk1"/>
                </a:solidFill>
                <a:latin typeface="Montserrat"/>
                <a:ea typeface="Montserrat"/>
                <a:cs typeface="Montserrat"/>
                <a:sym typeface="Montserrat"/>
              </a:endParaRPr>
            </a:p>
            <a:p>
              <a:pPr indent="0" lvl="0" marL="0" rtl="0" algn="l">
                <a:spcBef>
                  <a:spcPts val="800"/>
                </a:spcBef>
                <a:spcAft>
                  <a:spcPts val="0"/>
                </a:spcAft>
                <a:buNone/>
              </a:pPr>
              <a:r>
                <a:rPr lang="vi" sz="1100">
                  <a:solidFill>
                    <a:schemeClr val="dk2"/>
                  </a:solidFill>
                  <a:latin typeface="Montserrat"/>
                  <a:ea typeface="Montserrat"/>
                  <a:cs typeface="Montserrat"/>
                  <a:sym typeface="Montserrat"/>
                </a:rPr>
                <a:t>Lưu ý là mọi người sẽ </a:t>
              </a:r>
              <a:br>
                <a:rPr lang="vi" sz="1100">
                  <a:solidFill>
                    <a:schemeClr val="dk2"/>
                  </a:solidFill>
                  <a:latin typeface="Montserrat"/>
                  <a:ea typeface="Montserrat"/>
                  <a:cs typeface="Montserrat"/>
                  <a:sym typeface="Montserrat"/>
                </a:rPr>
              </a:br>
              <a:r>
                <a:rPr lang="vi" sz="1100">
                  <a:solidFill>
                    <a:schemeClr val="dk2"/>
                  </a:solidFill>
                  <a:latin typeface="Montserrat"/>
                  <a:ea typeface="Montserrat"/>
                  <a:cs typeface="Montserrat"/>
                  <a:sym typeface="Montserrat"/>
                </a:rPr>
                <a:t>dễ bỏ qua điều gì đó </a:t>
              </a:r>
              <a:br>
                <a:rPr lang="vi" sz="1100">
                  <a:solidFill>
                    <a:schemeClr val="dk2"/>
                  </a:solidFill>
                  <a:latin typeface="Montserrat"/>
                  <a:ea typeface="Montserrat"/>
                  <a:cs typeface="Montserrat"/>
                  <a:sym typeface="Montserrat"/>
                </a:rPr>
              </a:br>
              <a:r>
                <a:rPr lang="vi" sz="1100">
                  <a:solidFill>
                    <a:schemeClr val="dk2"/>
                  </a:solidFill>
                  <a:latin typeface="Montserrat"/>
                  <a:ea typeface="Montserrat"/>
                  <a:cs typeface="Montserrat"/>
                  <a:sym typeface="Montserrat"/>
                </a:rPr>
                <a:t>có vẻ quen thuộc.</a:t>
              </a:r>
              <a:r>
                <a:rPr lang="vi" sz="1100">
                  <a:solidFill>
                    <a:schemeClr val="dk2"/>
                  </a:solidFill>
                  <a:latin typeface="Montserrat"/>
                  <a:ea typeface="Montserrat"/>
                  <a:cs typeface="Montserrat"/>
                  <a:sym typeface="Montserrat"/>
                </a:rPr>
                <a:t> </a:t>
              </a:r>
              <a:endParaRPr sz="1100">
                <a:solidFill>
                  <a:schemeClr val="dk2"/>
                </a:solidFill>
                <a:latin typeface="Montserrat"/>
                <a:ea typeface="Montserrat"/>
                <a:cs typeface="Montserrat"/>
                <a:sym typeface="Montserrat"/>
              </a:endParaRPr>
            </a:p>
            <a:p>
              <a:pPr indent="0" lvl="0" marL="0" rtl="0" algn="l">
                <a:spcBef>
                  <a:spcPts val="800"/>
                </a:spcBef>
                <a:spcAft>
                  <a:spcPts val="800"/>
                </a:spcAft>
                <a:buNone/>
              </a:pPr>
              <a:r>
                <a:rPr lang="vi" sz="1100">
                  <a:solidFill>
                    <a:schemeClr val="dk2"/>
                  </a:solidFill>
                  <a:latin typeface="Montserrat"/>
                  <a:ea typeface="Montserrat"/>
                  <a:cs typeface="Montserrat"/>
                  <a:sym typeface="Montserrat"/>
                </a:rPr>
                <a:t>Nhấn mạnh những gì bất ngờ về chủ đề của bạn.</a:t>
              </a:r>
              <a:endParaRPr b="1" sz="1100">
                <a:solidFill>
                  <a:schemeClr val="dk2"/>
                </a:solidFill>
                <a:latin typeface="Montserrat"/>
                <a:ea typeface="Montserrat"/>
                <a:cs typeface="Montserrat"/>
                <a:sym typeface="Montserr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65500" y="1088050"/>
            <a:ext cx="3867600" cy="29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vi" sz="1650">
                <a:solidFill>
                  <a:srgbClr val="1B1B1B"/>
                </a:solidFill>
                <a:highlight>
                  <a:srgbClr val="FFFFFF"/>
                </a:highlight>
                <a:latin typeface="Open Sans"/>
                <a:ea typeface="Open Sans"/>
                <a:cs typeface="Open Sans"/>
                <a:sym typeface="Open Sans"/>
              </a:rPr>
              <a:t>Phiên bản đầu tiền của angular là AngularJS được bắt đầu từ năm 2009 và đc ra mắt vào 20/10/2010, do lập trình viên Misko Hevery tại Google viết ra như là một dự án kiểu “viết cho vui”. Lúc đó angular js được viết theo mô hình MVC (Model-View-Controller)</a:t>
            </a:r>
            <a:endParaRPr b="0" sz="1650">
              <a:solidFill>
                <a:srgbClr val="1B1B1B"/>
              </a:solidFill>
              <a:highlight>
                <a:srgbClr val="FFFFFF"/>
              </a:highlight>
              <a:latin typeface="Open Sans"/>
              <a:ea typeface="Open Sans"/>
              <a:cs typeface="Open Sans"/>
              <a:sym typeface="Open Sans"/>
            </a:endParaRPr>
          </a:p>
        </p:txBody>
      </p:sp>
      <p:pic>
        <p:nvPicPr>
          <p:cNvPr id="112" name="Google Shape;112;p18"/>
          <p:cNvPicPr preferRelativeResize="0"/>
          <p:nvPr/>
        </p:nvPicPr>
        <p:blipFill>
          <a:blip r:embed="rId3">
            <a:alphaModFix/>
          </a:blip>
          <a:stretch>
            <a:fillRect/>
          </a:stretch>
        </p:blipFill>
        <p:spPr>
          <a:xfrm>
            <a:off x="4508750" y="1361050"/>
            <a:ext cx="4635249" cy="24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265500" y="539850"/>
            <a:ext cx="3867600" cy="3515400"/>
          </a:xfrm>
          <a:prstGeom prst="rect">
            <a:avLst/>
          </a:prstGeom>
        </p:spPr>
        <p:txBody>
          <a:bodyPr anchorCtr="0" anchor="ctr" bIns="91425" lIns="91425" spcFirstLastPara="1" rIns="91425" wrap="square" tIns="91425">
            <a:noAutofit/>
          </a:bodyPr>
          <a:lstStyle/>
          <a:p>
            <a:pPr indent="142875" lvl="0" marL="457200" rtl="0" algn="l">
              <a:lnSpc>
                <a:spcPct val="115000"/>
              </a:lnSpc>
              <a:spcBef>
                <a:spcPts val="1400"/>
              </a:spcBef>
              <a:spcAft>
                <a:spcPts val="0"/>
              </a:spcAft>
              <a:buClr>
                <a:srgbClr val="292B2C"/>
              </a:buClr>
              <a:buSzPts val="1350"/>
              <a:buFont typeface="Open Sans"/>
              <a:buChar char="●"/>
            </a:pPr>
            <a:r>
              <a:rPr b="0" lang="vi" sz="1350">
                <a:solidFill>
                  <a:srgbClr val="292B2C"/>
                </a:solidFill>
                <a:latin typeface="Open Sans"/>
                <a:ea typeface="Open Sans"/>
                <a:cs typeface="Open Sans"/>
                <a:sym typeface="Open Sans"/>
              </a:rPr>
              <a:t>Sau phiên bản angular js thì vào tháng 3 năm 2015 phiên bản bản angular 2 ra đời nhằm thay thế AngularJS với các khái niệm mới nhằm đơn giản hóa và tối ưu cho quá trình phát triển sử dụng framework này. Angular 2 thay đổi hoàn toàn so với angular js bằng việc thay Controllers và $scope ( Angular js ) bằng components và directives . Components = directives + template , tạo nên view của ứng dụng và xử lí các logic trên view. Angular 2 hoàn toàn được viết bằng Typescript..</a:t>
            </a:r>
            <a:endParaRPr b="0" sz="1350">
              <a:solidFill>
                <a:srgbClr val="292B2C"/>
              </a:solidFill>
              <a:latin typeface="Open Sans"/>
              <a:ea typeface="Open Sans"/>
              <a:cs typeface="Open Sans"/>
              <a:sym typeface="Open Sans"/>
            </a:endParaRPr>
          </a:p>
          <a:p>
            <a:pPr indent="0" lvl="0" marL="0" rtl="0" algn="l">
              <a:spcBef>
                <a:spcPts val="700"/>
              </a:spcBef>
              <a:spcAft>
                <a:spcPts val="0"/>
              </a:spcAft>
              <a:buNone/>
            </a:pPr>
            <a:r>
              <a:t/>
            </a:r>
            <a:endParaRPr b="0" sz="1650">
              <a:solidFill>
                <a:srgbClr val="1B1B1B"/>
              </a:solidFill>
              <a:highlight>
                <a:srgbClr val="FFFFFF"/>
              </a:highlight>
              <a:latin typeface="Open Sans"/>
              <a:ea typeface="Open Sans"/>
              <a:cs typeface="Open Sans"/>
              <a:sym typeface="Open Sans"/>
            </a:endParaRPr>
          </a:p>
        </p:txBody>
      </p:sp>
      <p:pic>
        <p:nvPicPr>
          <p:cNvPr id="118" name="Google Shape;118;p19"/>
          <p:cNvPicPr preferRelativeResize="0"/>
          <p:nvPr/>
        </p:nvPicPr>
        <p:blipFill>
          <a:blip r:embed="rId3">
            <a:alphaModFix/>
          </a:blip>
          <a:stretch>
            <a:fillRect/>
          </a:stretch>
        </p:blipFill>
        <p:spPr>
          <a:xfrm>
            <a:off x="4238075" y="1031638"/>
            <a:ext cx="4680050" cy="2531825"/>
          </a:xfrm>
          <a:prstGeom prst="rect">
            <a:avLst/>
          </a:prstGeom>
          <a:noFill/>
          <a:ln>
            <a:noFill/>
          </a:ln>
        </p:spPr>
      </p:pic>
      <p:sp>
        <p:nvSpPr>
          <p:cNvPr id="119" name="Google Shape;119;p1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1003300" lvl="0" marL="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ột miếng băng keo dán ghi chú vào trang trình bày" id="125" name="Google Shape;125;p20"/>
          <p:cNvPicPr preferRelativeResize="0"/>
          <p:nvPr/>
        </p:nvPicPr>
        <p:blipFill rotWithShape="1">
          <a:blip r:embed="rId4">
            <a:alphaModFix/>
          </a:blip>
          <a:srcRect b="10011" l="9244" r="2118" t="5926"/>
          <a:stretch/>
        </p:blipFill>
        <p:spPr>
          <a:xfrm rot="154828">
            <a:off x="4120825" y="432226"/>
            <a:ext cx="2072000" cy="736050"/>
          </a:xfrm>
          <a:prstGeom prst="rect">
            <a:avLst/>
          </a:prstGeom>
          <a:noFill/>
          <a:ln>
            <a:noFill/>
          </a:ln>
        </p:spPr>
      </p:pic>
      <p:sp>
        <p:nvSpPr>
          <p:cNvPr id="126" name="Google Shape;126;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vi" sz="2500">
                <a:solidFill>
                  <a:schemeClr val="lt2"/>
                </a:solidFill>
                <a:latin typeface="Montserrat"/>
                <a:ea typeface="Montserrat"/>
                <a:cs typeface="Montserrat"/>
                <a:sym typeface="Montserrat"/>
              </a:rPr>
              <a:t>3</a:t>
            </a:r>
            <a:r>
              <a:rPr b="1" lang="vi" sz="2500">
                <a:solidFill>
                  <a:schemeClr val="lt2"/>
                </a:solidFill>
                <a:latin typeface="Montserrat"/>
                <a:ea typeface="Montserrat"/>
                <a:cs typeface="Montserrat"/>
                <a:sym typeface="Montserrat"/>
              </a:rPr>
              <a:t>. </a:t>
            </a:r>
            <a:r>
              <a:rPr b="1" lang="vi" sz="2500">
                <a:solidFill>
                  <a:schemeClr val="lt2"/>
                </a:solidFill>
                <a:latin typeface="Montserrat"/>
                <a:ea typeface="Montserrat"/>
                <a:cs typeface="Montserrat"/>
                <a:sym typeface="Montserrat"/>
              </a:rPr>
              <a:t>Các thành phần trong AngularJS</a:t>
            </a:r>
            <a:endParaRPr b="1" sz="2500">
              <a:solidFill>
                <a:schemeClr val="lt2"/>
              </a:solidFill>
              <a:latin typeface="Montserrat"/>
              <a:ea typeface="Montserrat"/>
              <a:cs typeface="Montserrat"/>
              <a:sym typeface="Montserrat"/>
            </a:endParaRPr>
          </a:p>
        </p:txBody>
      </p:sp>
      <p:sp>
        <p:nvSpPr>
          <p:cNvPr id="127" name="Google Shape;127;p20"/>
          <p:cNvSpPr txBox="1"/>
          <p:nvPr>
            <p:ph idx="4294967295" type="body"/>
          </p:nvPr>
        </p:nvSpPr>
        <p:spPr>
          <a:xfrm>
            <a:off x="2855550" y="16528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vi" sz="1100">
                <a:latin typeface="Montserrat"/>
                <a:ea typeface="Montserrat"/>
                <a:cs typeface="Montserrat"/>
                <a:sym typeface="Montserrat"/>
              </a:rPr>
              <a:t>Sau khi kết thúc phần này, người nghe của bạn sẽ có thể hình dung:</a:t>
            </a:r>
            <a:r>
              <a:rPr lang="vi" sz="1100">
                <a:latin typeface="Montserrat"/>
                <a:ea typeface="Montserrat"/>
                <a:cs typeface="Montserrat"/>
                <a:sym typeface="Montserrat"/>
              </a:rPr>
              <a:t> </a:t>
            </a:r>
            <a:endParaRPr sz="1100">
              <a:latin typeface="Montserrat"/>
              <a:ea typeface="Montserrat"/>
              <a:cs typeface="Montserrat"/>
              <a:sym typeface="Montserrat"/>
            </a:endParaRPr>
          </a:p>
          <a:p>
            <a:pPr indent="0" lvl="0" marL="0" rtl="0" algn="l">
              <a:spcBef>
                <a:spcPts val="1600"/>
              </a:spcBef>
              <a:spcAft>
                <a:spcPts val="0"/>
              </a:spcAft>
              <a:buNone/>
            </a:pPr>
            <a:r>
              <a:rPr b="1" lang="vi" sz="1300">
                <a:solidFill>
                  <a:schemeClr val="dk1"/>
                </a:solidFill>
                <a:latin typeface="Montserrat"/>
                <a:ea typeface="Montserrat"/>
                <a:cs typeface="Montserrat"/>
                <a:sym typeface="Montserrat"/>
              </a:rPr>
              <a:t>-Component</a:t>
            </a:r>
            <a:endParaRPr b="1" sz="1300">
              <a:solidFill>
                <a:schemeClr val="dk1"/>
              </a:solidFill>
              <a:latin typeface="Montserrat"/>
              <a:ea typeface="Montserrat"/>
              <a:cs typeface="Montserrat"/>
              <a:sym typeface="Montserrat"/>
            </a:endParaRPr>
          </a:p>
          <a:p>
            <a:pPr indent="0" lvl="0" marL="0" rtl="0" algn="l">
              <a:spcBef>
                <a:spcPts val="1000"/>
              </a:spcBef>
              <a:spcAft>
                <a:spcPts val="0"/>
              </a:spcAft>
              <a:buNone/>
            </a:pPr>
            <a:r>
              <a:rPr b="1" lang="vi" sz="1300">
                <a:solidFill>
                  <a:schemeClr val="dk1"/>
                </a:solidFill>
                <a:latin typeface="Montserrat"/>
                <a:ea typeface="Montserrat"/>
                <a:cs typeface="Montserrat"/>
                <a:sym typeface="Montserrat"/>
              </a:rPr>
              <a:t>-Binding</a:t>
            </a:r>
            <a:endParaRPr b="1" sz="1300">
              <a:solidFill>
                <a:schemeClr val="dk1"/>
              </a:solidFill>
              <a:latin typeface="Montserrat"/>
              <a:ea typeface="Montserrat"/>
              <a:cs typeface="Montserrat"/>
              <a:sym typeface="Montserrat"/>
            </a:endParaRPr>
          </a:p>
          <a:p>
            <a:pPr indent="0" lvl="0" marL="0" rtl="0" algn="l">
              <a:spcBef>
                <a:spcPts val="1000"/>
              </a:spcBef>
              <a:spcAft>
                <a:spcPts val="0"/>
              </a:spcAft>
              <a:buNone/>
            </a:pPr>
            <a:r>
              <a:rPr b="1" lang="vi" sz="1300">
                <a:solidFill>
                  <a:schemeClr val="dk1"/>
                </a:solidFill>
                <a:latin typeface="Montserrat"/>
                <a:ea typeface="Montserrat"/>
                <a:cs typeface="Montserrat"/>
                <a:sym typeface="Montserrat"/>
              </a:rPr>
              <a:t>-Xử lý sự kiện</a:t>
            </a:r>
            <a:endParaRPr b="1" sz="1300">
              <a:solidFill>
                <a:schemeClr val="dk1"/>
              </a:solidFill>
              <a:latin typeface="Montserrat"/>
              <a:ea typeface="Montserrat"/>
              <a:cs typeface="Montserrat"/>
              <a:sym typeface="Montserrat"/>
            </a:endParaRPr>
          </a:p>
          <a:p>
            <a:pPr indent="0" lvl="0" marL="0" rtl="0" algn="l">
              <a:spcBef>
                <a:spcPts val="1000"/>
              </a:spcBef>
              <a:spcAft>
                <a:spcPts val="0"/>
              </a:spcAft>
              <a:buNone/>
            </a:pPr>
            <a:r>
              <a:rPr b="1" lang="vi" sz="1300">
                <a:solidFill>
                  <a:schemeClr val="dk1"/>
                </a:solidFill>
                <a:latin typeface="Montserrat"/>
                <a:ea typeface="Montserrat"/>
                <a:cs typeface="Montserrat"/>
                <a:sym typeface="Montserrat"/>
              </a:rPr>
              <a:t>-Module</a:t>
            </a:r>
            <a:endParaRPr b="1" sz="1300">
              <a:solidFill>
                <a:schemeClr val="dk1"/>
              </a:solidFill>
              <a:latin typeface="Montserrat"/>
              <a:ea typeface="Montserrat"/>
              <a:cs typeface="Montserrat"/>
              <a:sym typeface="Montserrat"/>
            </a:endParaRPr>
          </a:p>
          <a:p>
            <a:pPr indent="0" lvl="0" marL="0" rtl="0" algn="l">
              <a:spcBef>
                <a:spcPts val="1000"/>
              </a:spcBef>
              <a:spcAft>
                <a:spcPts val="0"/>
              </a:spcAft>
              <a:buNone/>
            </a:pPr>
            <a:r>
              <a:rPr b="1" lang="vi" sz="1300">
                <a:solidFill>
                  <a:schemeClr val="dk1"/>
                </a:solidFill>
                <a:latin typeface="Montserrat"/>
                <a:ea typeface="Montserrat"/>
                <a:cs typeface="Montserrat"/>
                <a:sym typeface="Montserrat"/>
              </a:rPr>
              <a:t>-Service</a:t>
            </a:r>
            <a:endParaRPr b="1" sz="1300">
              <a:solidFill>
                <a:schemeClr val="dk1"/>
              </a:solidFill>
              <a:latin typeface="Montserrat"/>
              <a:ea typeface="Montserrat"/>
              <a:cs typeface="Montserrat"/>
              <a:sym typeface="Montserrat"/>
            </a:endParaRPr>
          </a:p>
          <a:p>
            <a:pPr indent="0" lvl="0" marL="0" rtl="0" algn="l">
              <a:spcBef>
                <a:spcPts val="1000"/>
              </a:spcBef>
              <a:spcAft>
                <a:spcPts val="1000"/>
              </a:spcAft>
              <a:buNone/>
            </a:pPr>
            <a:r>
              <a:rPr b="1" lang="vi" sz="1300">
                <a:solidFill>
                  <a:schemeClr val="dk1"/>
                </a:solidFill>
                <a:latin typeface="Montserrat"/>
                <a:ea typeface="Montserrat"/>
                <a:cs typeface="Montserrat"/>
                <a:sym typeface="Montserrat"/>
              </a:rPr>
              <a:t>-Router</a:t>
            </a:r>
            <a:endParaRPr b="1" sz="13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1"/>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3000">
                <a:solidFill>
                  <a:schemeClr val="dk1"/>
                </a:solidFill>
                <a:latin typeface="Open Sans"/>
                <a:ea typeface="Open Sans"/>
                <a:cs typeface="Open Sans"/>
                <a:sym typeface="Open Sans"/>
              </a:rPr>
              <a:t>Component</a:t>
            </a:r>
            <a:endParaRPr b="1" sz="3000">
              <a:solidFill>
                <a:schemeClr val="dk1"/>
              </a:solidFill>
              <a:latin typeface="Open Sans"/>
              <a:ea typeface="Open Sans"/>
              <a:cs typeface="Open Sans"/>
              <a:sym typeface="Open Sans"/>
            </a:endParaRPr>
          </a:p>
          <a:p>
            <a:pPr indent="0" lvl="0" marL="0" rtl="0" algn="l">
              <a:spcBef>
                <a:spcPts val="1600"/>
              </a:spcBef>
              <a:spcAft>
                <a:spcPts val="1600"/>
              </a:spcAft>
              <a:buNone/>
            </a:pPr>
            <a:r>
              <a:rPr lang="vi" sz="1800">
                <a:solidFill>
                  <a:srgbClr val="000000"/>
                </a:solidFill>
                <a:latin typeface="Open Sans"/>
                <a:ea typeface="Open Sans"/>
                <a:cs typeface="Open Sans"/>
                <a:sym typeface="Open Sans"/>
              </a:rPr>
              <a:t>Component là một khối code trong Angular được kết hợp giữa HTML và Javascript.Các component độc lập với nhau và độc lập với hệ thống</a:t>
            </a:r>
            <a:endParaRPr sz="1800">
              <a:solidFill>
                <a:srgbClr val="000000"/>
              </a:solidFill>
              <a:latin typeface="Open Sans"/>
              <a:ea typeface="Open Sans"/>
              <a:cs typeface="Open Sans"/>
              <a:sym typeface="Open Sans"/>
            </a:endParaRPr>
          </a:p>
        </p:txBody>
      </p:sp>
      <p:pic>
        <p:nvPicPr>
          <p:cNvPr id="133" name="Google Shape;133;p21"/>
          <p:cNvPicPr preferRelativeResize="0"/>
          <p:nvPr/>
        </p:nvPicPr>
        <p:blipFill>
          <a:blip r:embed="rId3">
            <a:alphaModFix/>
          </a:blip>
          <a:stretch>
            <a:fillRect/>
          </a:stretch>
        </p:blipFill>
        <p:spPr>
          <a:xfrm>
            <a:off x="279800" y="1933475"/>
            <a:ext cx="4552950" cy="166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