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A2A85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A2A85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A2A85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A2A85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A2A85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A2A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168" y="25400"/>
            <a:ext cx="2867660" cy="1690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837" y="484123"/>
            <a:ext cx="54667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872" y="1311677"/>
            <a:ext cx="6490334" cy="3082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70792" y="6600850"/>
            <a:ext cx="24447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A2A85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3829" y="6476"/>
            <a:ext cx="1287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CSE333,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Autumn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2025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8971" y="6476"/>
            <a:ext cx="17348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L07:</a:t>
            </a:r>
            <a:r>
              <a:rPr sz="1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Calls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POSIX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030" y="1032977"/>
            <a:ext cx="5315047" cy="88601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893140"/>
            <a:ext cx="5308600" cy="982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490"/>
              </a:lnSpc>
              <a:spcBef>
                <a:spcPts val="95"/>
              </a:spcBef>
            </a:pPr>
            <a:r>
              <a:rPr sz="4000" dirty="0"/>
              <a:t>System</a:t>
            </a:r>
            <a:r>
              <a:rPr sz="4000" spc="-55" dirty="0"/>
              <a:t> </a:t>
            </a:r>
            <a:r>
              <a:rPr sz="4000" dirty="0"/>
              <a:t>Calls</a:t>
            </a:r>
            <a:r>
              <a:rPr sz="4000" spc="-45" dirty="0"/>
              <a:t> </a:t>
            </a:r>
            <a:r>
              <a:rPr sz="4000" dirty="0"/>
              <a:t>&amp;</a:t>
            </a:r>
            <a:r>
              <a:rPr sz="4000" spc="-60" dirty="0"/>
              <a:t> </a:t>
            </a:r>
            <a:r>
              <a:rPr sz="4000" dirty="0"/>
              <a:t>POSIX</a:t>
            </a:r>
            <a:r>
              <a:rPr sz="4000" spc="-60" dirty="0"/>
              <a:t> </a:t>
            </a:r>
            <a:r>
              <a:rPr sz="4000" spc="-25" dirty="0"/>
              <a:t>I/O</a:t>
            </a:r>
            <a:endParaRPr sz="4000"/>
          </a:p>
          <a:p>
            <a:pPr marL="13970">
              <a:lnSpc>
                <a:spcPts val="3050"/>
              </a:lnSpc>
            </a:pPr>
            <a:r>
              <a:rPr sz="2800" b="0" dirty="0">
                <a:latin typeface="Calibri"/>
                <a:cs typeface="Calibri"/>
              </a:rPr>
              <a:t>CSE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333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Spring</a:t>
            </a:r>
            <a:r>
              <a:rPr sz="2800" b="0" spc="-1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2025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401950"/>
            <a:ext cx="6424295" cy="1471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2800" b="1" spc="-10" dirty="0">
                <a:latin typeface="Calibri"/>
                <a:cs typeface="Calibri"/>
              </a:rPr>
              <a:t>Instructors: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Naomi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Alterman,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Chris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Thachuk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Teaching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Assistants: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74089" y="4039489"/>
          <a:ext cx="7689850" cy="217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Ann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Baturytski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Derek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Leuw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Blake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Diaz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Rishabh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Jain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Chendur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Jel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Jayavelu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Lucas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Kwan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Irene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Xin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Jie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Lau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Nathan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Li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Maya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Odenheim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Advay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Patil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Selim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Saridede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Deeksha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Vatwani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Angela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Wu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Jiexiao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3829" y="6476"/>
            <a:ext cx="1287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CSE333,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Autumn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2025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228971" y="6476"/>
            <a:ext cx="17348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L07:</a:t>
            </a:r>
            <a:r>
              <a:rPr sz="1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Calls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POSIX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Administrivia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837" y="1277213"/>
            <a:ext cx="9432290" cy="320103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60"/>
              </a:spcBef>
              <a:buClr>
                <a:srgbClr val="4A2A85"/>
              </a:buClr>
              <a:buSzPct val="59615"/>
              <a:buFont typeface="Wingdings"/>
              <a:buChar char="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EX6 </a:t>
            </a:r>
            <a:r>
              <a:rPr sz="2600" spc="-25" dirty="0">
                <a:latin typeface="Calibri"/>
                <a:cs typeface="Calibri"/>
              </a:rPr>
              <a:t>due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4A2A85"/>
              </a:buClr>
              <a:buSzPct val="59615"/>
              <a:buFont typeface="Wingdings"/>
              <a:buChar char="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EX7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Friday,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take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breather</a:t>
            </a:r>
            <a:endParaRPr sz="2600">
              <a:latin typeface="Calibri"/>
              <a:cs typeface="Calibri"/>
            </a:endParaRPr>
          </a:p>
          <a:p>
            <a:pPr marL="661670" lvl="1" indent="-286385">
              <a:lnSpc>
                <a:spcPct val="100000"/>
              </a:lnSpc>
              <a:spcBef>
                <a:spcPts val="800"/>
              </a:spcBef>
              <a:buClr>
                <a:srgbClr val="4A2A85"/>
              </a:buClr>
              <a:buSzPct val="109090"/>
              <a:buFont typeface="Wingdings"/>
              <a:buChar char=""/>
              <a:tabLst>
                <a:tab pos="661670" algn="l"/>
              </a:tabLst>
            </a:pPr>
            <a:r>
              <a:rPr sz="2200" dirty="0">
                <a:latin typeface="Calibri"/>
                <a:cs typeface="Calibri"/>
              </a:rPr>
              <a:t>Involves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material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lecture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today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and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section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tomorrow</a:t>
            </a:r>
            <a:r>
              <a:rPr sz="2200" spc="-10" dirty="0">
                <a:latin typeface="Calibri"/>
                <a:cs typeface="Calibri"/>
              </a:rPr>
              <a:t>!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25"/>
              </a:spcBef>
              <a:buClr>
                <a:srgbClr val="4A2A85"/>
              </a:buClr>
              <a:buSzPct val="59615"/>
              <a:buFont typeface="Wingdings"/>
              <a:buChar char="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HW1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midnight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tomorrow</a:t>
            </a:r>
            <a:endParaRPr sz="2600">
              <a:latin typeface="Calibri"/>
              <a:cs typeface="Calibri"/>
            </a:endParaRPr>
          </a:p>
          <a:p>
            <a:pPr marL="661670" lvl="1" indent="-286385">
              <a:lnSpc>
                <a:spcPct val="100000"/>
              </a:lnSpc>
              <a:spcBef>
                <a:spcPts val="780"/>
              </a:spcBef>
              <a:buClr>
                <a:srgbClr val="4A2A85"/>
              </a:buClr>
              <a:buSzPct val="109090"/>
              <a:buFont typeface="Wingdings"/>
              <a:buChar char=""/>
              <a:tabLst>
                <a:tab pos="661670" algn="l"/>
              </a:tabLst>
            </a:pPr>
            <a:r>
              <a:rPr sz="2200" spc="-10" dirty="0">
                <a:latin typeface="Calibri"/>
                <a:cs typeface="Calibri"/>
              </a:rPr>
              <a:t>Submission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timestamp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commit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tagged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`hw1-</a:t>
            </a:r>
            <a:r>
              <a:rPr sz="2200" spc="-10" dirty="0">
                <a:latin typeface="Calibri"/>
                <a:cs typeface="Calibri"/>
              </a:rPr>
              <a:t>final`</a:t>
            </a:r>
            <a:endParaRPr sz="2200">
              <a:latin typeface="Calibri"/>
              <a:cs typeface="Calibri"/>
            </a:endParaRPr>
          </a:p>
          <a:p>
            <a:pPr marL="661670" lvl="1" indent="-286385">
              <a:lnSpc>
                <a:spcPct val="100000"/>
              </a:lnSpc>
              <a:spcBef>
                <a:spcPts val="745"/>
              </a:spcBef>
              <a:buClr>
                <a:srgbClr val="4A2A85"/>
              </a:buClr>
              <a:buSzPct val="109090"/>
              <a:buFont typeface="Wingdings"/>
              <a:buChar char=""/>
              <a:tabLst>
                <a:tab pos="661670" algn="l"/>
              </a:tabLst>
            </a:pPr>
            <a:r>
              <a:rPr sz="2200" dirty="0">
                <a:latin typeface="Calibri"/>
                <a:cs typeface="Calibri"/>
              </a:rPr>
              <a:t>Late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tokens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“automatically”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needed,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don’t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let</a:t>
            </a:r>
            <a:endParaRPr sz="2200">
              <a:latin typeface="Calibri"/>
              <a:cs typeface="Calibri"/>
            </a:endParaRPr>
          </a:p>
          <a:p>
            <a:pPr marL="661670">
              <a:lnSpc>
                <a:spcPct val="100000"/>
              </a:lnSpc>
              <a:spcBef>
                <a:spcPts val="209"/>
              </a:spcBef>
            </a:pPr>
            <a:r>
              <a:rPr sz="2200" dirty="0">
                <a:latin typeface="Calibri"/>
                <a:cs typeface="Calibri"/>
              </a:rPr>
              <a:t>us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know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3829" y="6476"/>
            <a:ext cx="1287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CSE333,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Autumn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2025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228971" y="6476"/>
            <a:ext cx="17348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L07:</a:t>
            </a:r>
            <a:r>
              <a:rPr sz="1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Calls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POSIX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75" dirty="0"/>
              <a:t> </a:t>
            </a:r>
            <a:r>
              <a:rPr dirty="0"/>
              <a:t>an</a:t>
            </a:r>
            <a:r>
              <a:rPr spc="-70" dirty="0"/>
              <a:t> </a:t>
            </a:r>
            <a:r>
              <a:rPr spc="-25" dirty="0"/>
              <a:t>OS?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872" y="1310040"/>
            <a:ext cx="10868025" cy="401510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4A2A85"/>
              </a:buClr>
              <a:buSzPct val="59615"/>
              <a:buFont typeface="Wingdings"/>
              <a:buChar char="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Software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that:</a:t>
            </a:r>
            <a:endParaRPr sz="2600">
              <a:latin typeface="Calibri"/>
              <a:cs typeface="Calibri"/>
            </a:endParaRPr>
          </a:p>
          <a:p>
            <a:pPr marL="661670" lvl="1" indent="-286385">
              <a:lnSpc>
                <a:spcPct val="100000"/>
              </a:lnSpc>
              <a:spcBef>
                <a:spcPts val="780"/>
              </a:spcBef>
              <a:buClr>
                <a:srgbClr val="4A2A85"/>
              </a:buClr>
              <a:buSzPct val="109090"/>
              <a:buFont typeface="Wingdings"/>
              <a:buChar char=""/>
              <a:tabLst>
                <a:tab pos="661670" algn="l"/>
              </a:tabLst>
            </a:pPr>
            <a:r>
              <a:rPr sz="2200" dirty="0">
                <a:latin typeface="Calibri"/>
                <a:cs typeface="Calibri"/>
              </a:rPr>
              <a:t>Directly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interacts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hardware</a:t>
            </a:r>
            <a:endParaRPr sz="2200">
              <a:latin typeface="Calibri"/>
              <a:cs typeface="Calibri"/>
            </a:endParaRPr>
          </a:p>
          <a:p>
            <a:pPr marL="927100" lvl="2" indent="-228600">
              <a:lnSpc>
                <a:spcPct val="100000"/>
              </a:lnSpc>
              <a:spcBef>
                <a:spcPts val="695"/>
              </a:spcBef>
              <a:buClr>
                <a:srgbClr val="4A2A85"/>
              </a:buClr>
              <a:buSzPct val="80000"/>
              <a:buFont typeface="Arial MT"/>
              <a:buChar char="•"/>
              <a:tabLst>
                <a:tab pos="927100" algn="l"/>
              </a:tabLst>
            </a:pPr>
            <a:r>
              <a:rPr sz="2000" dirty="0">
                <a:latin typeface="Calibri"/>
                <a:cs typeface="Calibri"/>
              </a:rPr>
              <a:t>OS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so;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user-</a:t>
            </a:r>
            <a:r>
              <a:rPr sz="2000" dirty="0">
                <a:latin typeface="Calibri"/>
                <a:cs typeface="Calibri"/>
              </a:rPr>
              <a:t>level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not</a:t>
            </a:r>
            <a:endParaRPr sz="2000">
              <a:latin typeface="Calibri"/>
              <a:cs typeface="Calibri"/>
            </a:endParaRPr>
          </a:p>
          <a:p>
            <a:pPr marL="927100" lvl="2" indent="-228600">
              <a:lnSpc>
                <a:spcPct val="100000"/>
              </a:lnSpc>
              <a:spcBef>
                <a:spcPts val="675"/>
              </a:spcBef>
              <a:buClr>
                <a:srgbClr val="4A2A85"/>
              </a:buClr>
              <a:buSzPct val="80000"/>
              <a:buFont typeface="Arial MT"/>
              <a:buChar char="•"/>
              <a:tabLst>
                <a:tab pos="927100" algn="l"/>
              </a:tabLst>
            </a:pPr>
            <a:r>
              <a:rPr sz="2000" dirty="0">
                <a:latin typeface="Calibri"/>
                <a:cs typeface="Calibri"/>
              </a:rPr>
              <a:t>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hardware;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user-</a:t>
            </a:r>
            <a:r>
              <a:rPr sz="2000" dirty="0">
                <a:latin typeface="Calibri"/>
                <a:cs typeface="Calibri"/>
              </a:rPr>
              <a:t>level programs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portable</a:t>
            </a:r>
            <a:endParaRPr sz="2000">
              <a:latin typeface="Calibri"/>
              <a:cs typeface="Calibri"/>
            </a:endParaRPr>
          </a:p>
          <a:p>
            <a:pPr marL="661670" lvl="1" indent="-286385">
              <a:lnSpc>
                <a:spcPct val="100000"/>
              </a:lnSpc>
              <a:spcBef>
                <a:spcPts val="720"/>
              </a:spcBef>
              <a:buClr>
                <a:srgbClr val="4A2A85"/>
              </a:buClr>
              <a:buSzPct val="109090"/>
              <a:buFont typeface="Wingdings"/>
              <a:buChar char=""/>
              <a:tabLst>
                <a:tab pos="661670" algn="l"/>
              </a:tabLst>
            </a:pPr>
            <a:r>
              <a:rPr sz="2200" dirty="0">
                <a:latin typeface="Calibri"/>
                <a:cs typeface="Calibri"/>
              </a:rPr>
              <a:t>Manages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(allocates,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schedules,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protects)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hardware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resources</a:t>
            </a:r>
            <a:endParaRPr sz="2200">
              <a:latin typeface="Calibri"/>
              <a:cs typeface="Calibri"/>
            </a:endParaRPr>
          </a:p>
          <a:p>
            <a:pPr marL="927100" lvl="2" indent="-228600">
              <a:lnSpc>
                <a:spcPct val="100000"/>
              </a:lnSpc>
              <a:spcBef>
                <a:spcPts val="695"/>
              </a:spcBef>
              <a:buClr>
                <a:srgbClr val="4A2A85"/>
              </a:buClr>
              <a:buSzPct val="80000"/>
              <a:buFont typeface="Arial MT"/>
              <a:buChar char="•"/>
              <a:tabLst>
                <a:tab pos="927100" algn="l"/>
              </a:tabLst>
            </a:pPr>
            <a:r>
              <a:rPr sz="2000" dirty="0">
                <a:latin typeface="Calibri"/>
                <a:cs typeface="Calibri"/>
              </a:rPr>
              <a:t>Decides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locations,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pixels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screen,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sz="2000" spc="-20" dirty="0">
                <a:latin typeface="Calibri"/>
                <a:cs typeface="Calibri"/>
              </a:rPr>
              <a:t>when</a:t>
            </a:r>
            <a:endParaRPr sz="2000">
              <a:latin typeface="Calibri"/>
              <a:cs typeface="Calibri"/>
            </a:endParaRPr>
          </a:p>
          <a:p>
            <a:pPr marL="661670" lvl="1" indent="-286385">
              <a:lnSpc>
                <a:spcPct val="100000"/>
              </a:lnSpc>
              <a:spcBef>
                <a:spcPts val="715"/>
              </a:spcBef>
              <a:buClr>
                <a:srgbClr val="4A2A85"/>
              </a:buClr>
              <a:buSzPct val="109090"/>
              <a:buFont typeface="Wingdings"/>
              <a:buChar char=""/>
              <a:tabLst>
                <a:tab pos="661670" algn="l"/>
              </a:tabLst>
            </a:pPr>
            <a:r>
              <a:rPr sz="2200" dirty="0">
                <a:latin typeface="Calibri"/>
                <a:cs typeface="Calibri"/>
              </a:rPr>
              <a:t>Abstracts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away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messy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hardware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devices</a:t>
            </a:r>
            <a:endParaRPr sz="2200">
              <a:latin typeface="Calibri"/>
              <a:cs typeface="Calibri"/>
            </a:endParaRPr>
          </a:p>
          <a:p>
            <a:pPr marL="927100" marR="4373245" lvl="2" indent="-228600">
              <a:lnSpc>
                <a:spcPct val="108000"/>
              </a:lnSpc>
              <a:spcBef>
                <a:spcPts val="515"/>
              </a:spcBef>
              <a:buClr>
                <a:srgbClr val="4A2A85"/>
              </a:buClr>
              <a:buSzPct val="80000"/>
              <a:buFont typeface="Arial MT"/>
              <a:buChar char="•"/>
              <a:tabLst>
                <a:tab pos="927100" algn="l"/>
              </a:tabLst>
            </a:pP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high-</a:t>
            </a:r>
            <a:r>
              <a:rPr sz="2000" dirty="0">
                <a:latin typeface="Calibri"/>
                <a:cs typeface="Calibri"/>
              </a:rPr>
              <a:t>level,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convenient,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portable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abstractions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e.g.</a:t>
            </a:r>
            <a:r>
              <a:rPr sz="2000" i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239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MT</vt:lpstr>
      <vt:lpstr>Calibri</vt:lpstr>
      <vt:lpstr>Times New Roman</vt:lpstr>
      <vt:lpstr>Wingdings</vt:lpstr>
      <vt:lpstr>Office Theme</vt:lpstr>
      <vt:lpstr>System Calls &amp; POSIX I/O CSE 333 Spring 2025</vt:lpstr>
      <vt:lpstr>Administrivia</vt:lpstr>
      <vt:lpstr>What’s an 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Calls, Intro to File I/O CSE 333 Spring 2018</dc:title>
  <dc:creator>Justin Hsia</dc:creator>
  <cp:lastModifiedBy>Ebru Serce</cp:lastModifiedBy>
  <cp:revision>1</cp:revision>
  <dcterms:created xsi:type="dcterms:W3CDTF">2025-10-19T03:47:45Z</dcterms:created>
  <dcterms:modified xsi:type="dcterms:W3CDTF">2025-10-19T03:49:44Z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2025-10-19T00:00:00Z</vt:filetime>
  </property>
  <property fmtid="{D5CDD505-2E9C-101B-9397-08002B2CF9AE}" pid="5" name="Producer">
    <vt:lpwstr>Microsoft® PowerPoint® for Microsoft 365</vt:lpwstr>
  </property>
</Properties>
</file>