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05582" y="2123216"/>
            <a:ext cx="7180834" cy="1342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2157" y="1858238"/>
            <a:ext cx="5034280" cy="397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443469" y="1852900"/>
            <a:ext cx="5102859" cy="4202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B3182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822"/>
            <a:ext cx="9773285" cy="698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099" y="1431344"/>
            <a:ext cx="10949800" cy="467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6939" y="6463728"/>
            <a:ext cx="76644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92688" y="6463728"/>
            <a:ext cx="2190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13205" marR="5080" indent="-1501140">
              <a:lnSpc>
                <a:spcPct val="135000"/>
              </a:lnSpc>
              <a:spcBef>
                <a:spcPts val="100"/>
              </a:spcBef>
            </a:pPr>
            <a:r>
              <a:rPr dirty="0" sz="3200">
                <a:latin typeface="Arial MT"/>
                <a:cs typeface="Arial MT"/>
              </a:rPr>
              <a:t>CSE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332: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Data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Structures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&amp;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Parallelism </a:t>
            </a:r>
            <a:r>
              <a:rPr dirty="0" sz="3200">
                <a:latin typeface="Arial MT"/>
                <a:cs typeface="Arial MT"/>
              </a:rPr>
              <a:t>Lecture</a:t>
            </a:r>
            <a:r>
              <a:rPr dirty="0" sz="3200" spc="-7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6:</a:t>
            </a:r>
            <a:r>
              <a:rPr dirty="0" sz="3200" spc="-19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Amortization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075078" y="3757800"/>
            <a:ext cx="2040889" cy="937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 marR="5080" indent="-102235">
              <a:lnSpc>
                <a:spcPct val="124600"/>
              </a:lnSpc>
              <a:spcBef>
                <a:spcPts val="100"/>
              </a:spcBef>
            </a:pPr>
            <a:r>
              <a:rPr dirty="0" sz="2400" spc="-10">
                <a:latin typeface="Arial MT"/>
                <a:cs typeface="Arial MT"/>
              </a:rPr>
              <a:t>Ruth</a:t>
            </a:r>
            <a:r>
              <a:rPr dirty="0" sz="2400" spc="-1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Anderson </a:t>
            </a:r>
            <a:r>
              <a:rPr dirty="0" sz="2400">
                <a:latin typeface="Arial MT"/>
                <a:cs typeface="Arial MT"/>
              </a:rPr>
              <a:t>Autumn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2025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Amortization</a:t>
            </a:r>
            <a:r>
              <a:rPr dirty="0" spc="-120"/>
              <a:t> </a:t>
            </a:r>
            <a:r>
              <a:rPr dirty="0"/>
              <a:t>vs.</a:t>
            </a:r>
            <a:r>
              <a:rPr dirty="0" spc="-120"/>
              <a:t> </a:t>
            </a:r>
            <a:r>
              <a:rPr dirty="0" spc="-50"/>
              <a:t>Average-</a:t>
            </a:r>
            <a:r>
              <a:rPr dirty="0" spc="-20"/>
              <a:t>Case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272415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74320" algn="l"/>
              </a:tabLst>
            </a:pPr>
            <a:r>
              <a:rPr dirty="0" spc="-10"/>
              <a:t>Amortization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20"/>
              <a:t>“average/best/worst”</a:t>
            </a:r>
            <a:r>
              <a:rPr dirty="0" spc="-40"/>
              <a:t> </a:t>
            </a:r>
            <a:r>
              <a:rPr dirty="0"/>
              <a:t>case</a:t>
            </a:r>
            <a:r>
              <a:rPr dirty="0" spc="-65"/>
              <a:t> </a:t>
            </a:r>
            <a:r>
              <a:rPr dirty="0"/>
              <a:t>are</a:t>
            </a:r>
            <a:r>
              <a:rPr dirty="0" spc="-70"/>
              <a:t> </a:t>
            </a:r>
            <a:r>
              <a:rPr dirty="0" spc="-10"/>
              <a:t>independent</a:t>
            </a:r>
            <a:r>
              <a:rPr dirty="0" spc="-20"/>
              <a:t> </a:t>
            </a:r>
            <a:r>
              <a:rPr dirty="0" spc="-10"/>
              <a:t>properties </a:t>
            </a:r>
            <a:r>
              <a:rPr dirty="0" spc="-10"/>
              <a:t>	</a:t>
            </a:r>
            <a:r>
              <a:rPr dirty="0"/>
              <a:t>(you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have</a:t>
            </a:r>
            <a:r>
              <a:rPr dirty="0" spc="-50"/>
              <a:t> </a:t>
            </a:r>
            <a:r>
              <a:rPr dirty="0" spc="-25"/>
              <a:t>un-</a:t>
            </a:r>
            <a:r>
              <a:rPr dirty="0"/>
              <a:t>amortized</a:t>
            </a:r>
            <a:r>
              <a:rPr dirty="0" spc="-30"/>
              <a:t> average-</a:t>
            </a:r>
            <a:r>
              <a:rPr dirty="0"/>
              <a:t>case,</a:t>
            </a:r>
            <a:r>
              <a:rPr dirty="0" spc="-65"/>
              <a:t> </a:t>
            </a:r>
            <a:r>
              <a:rPr dirty="0"/>
              <a:t>or</a:t>
            </a:r>
            <a:r>
              <a:rPr dirty="0" spc="-50"/>
              <a:t> </a:t>
            </a:r>
            <a:r>
              <a:rPr dirty="0" spc="-10"/>
              <a:t>amortized</a:t>
            </a:r>
            <a:r>
              <a:rPr dirty="0" spc="-55"/>
              <a:t> </a:t>
            </a:r>
            <a:r>
              <a:rPr dirty="0" spc="-40"/>
              <a:t>worst-</a:t>
            </a:r>
            <a:r>
              <a:rPr dirty="0"/>
              <a:t>case,</a:t>
            </a:r>
            <a:r>
              <a:rPr dirty="0" spc="-35"/>
              <a:t> </a:t>
            </a:r>
            <a:r>
              <a:rPr dirty="0"/>
              <a:t>or</a:t>
            </a:r>
            <a:r>
              <a:rPr dirty="0" spc="-55"/>
              <a:t> </a:t>
            </a:r>
            <a:r>
              <a:rPr dirty="0" spc="-25"/>
              <a:t>un- </a:t>
            </a:r>
            <a:r>
              <a:rPr dirty="0" spc="-25"/>
              <a:t>	</a:t>
            </a:r>
            <a:r>
              <a:rPr dirty="0" spc="-10"/>
              <a:t>amortized</a:t>
            </a:r>
            <a:r>
              <a:rPr dirty="0" spc="-45"/>
              <a:t> </a:t>
            </a:r>
            <a:r>
              <a:rPr dirty="0" spc="-40"/>
              <a:t>worst-</a:t>
            </a:r>
            <a:r>
              <a:rPr dirty="0"/>
              <a:t>case,</a:t>
            </a:r>
            <a:r>
              <a:rPr dirty="0" spc="-10"/>
              <a:t> </a:t>
            </a:r>
            <a:r>
              <a:rPr dirty="0"/>
              <a:t>or</a:t>
            </a:r>
            <a:r>
              <a:rPr dirty="0" spc="-25"/>
              <a:t> …).</a:t>
            </a:r>
          </a:p>
          <a:p>
            <a:pPr marL="272415" marR="615315" indent="-227329">
              <a:lnSpc>
                <a:spcPts val="3030"/>
              </a:lnSpc>
              <a:spcBef>
                <a:spcPts val="990"/>
              </a:spcBef>
              <a:buFont typeface="Arial MT"/>
              <a:buChar char="•"/>
              <a:tabLst>
                <a:tab pos="274320" algn="l"/>
              </a:tabLst>
            </a:pPr>
            <a:r>
              <a:rPr dirty="0" spc="-10"/>
              <a:t>Average</a:t>
            </a:r>
            <a:r>
              <a:rPr dirty="0" spc="-75"/>
              <a:t> </a:t>
            </a:r>
            <a:r>
              <a:rPr dirty="0"/>
              <a:t>case</a:t>
            </a:r>
            <a:r>
              <a:rPr dirty="0" spc="-70"/>
              <a:t> </a:t>
            </a:r>
            <a:r>
              <a:rPr dirty="0"/>
              <a:t>asks:</a:t>
            </a:r>
            <a:r>
              <a:rPr dirty="0" spc="-55"/>
              <a:t> </a:t>
            </a:r>
            <a:r>
              <a:rPr dirty="0"/>
              <a:t>“if</a:t>
            </a:r>
            <a:r>
              <a:rPr dirty="0" spc="-65"/>
              <a:t> </a:t>
            </a:r>
            <a:r>
              <a:rPr dirty="0"/>
              <a:t>I</a:t>
            </a:r>
            <a:r>
              <a:rPr dirty="0" spc="-60"/>
              <a:t> </a:t>
            </a:r>
            <a:r>
              <a:rPr dirty="0"/>
              <a:t>selected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possible</a:t>
            </a:r>
            <a:r>
              <a:rPr dirty="0" spc="-35"/>
              <a:t> </a:t>
            </a:r>
            <a:r>
              <a:rPr dirty="0"/>
              <a:t>input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55"/>
              <a:t> </a:t>
            </a:r>
            <a:r>
              <a:rPr dirty="0"/>
              <a:t>random,</a:t>
            </a:r>
            <a:r>
              <a:rPr dirty="0" spc="-45"/>
              <a:t> </a:t>
            </a:r>
            <a:r>
              <a:rPr dirty="0"/>
              <a:t>how</a:t>
            </a:r>
            <a:r>
              <a:rPr dirty="0" spc="-45"/>
              <a:t> </a:t>
            </a:r>
            <a:r>
              <a:rPr dirty="0" spc="-20"/>
              <a:t>long </a:t>
            </a:r>
            <a:r>
              <a:rPr dirty="0" spc="-20"/>
              <a:t>	</a:t>
            </a:r>
            <a:r>
              <a:rPr dirty="0"/>
              <a:t>would</a:t>
            </a:r>
            <a:r>
              <a:rPr dirty="0" spc="-55"/>
              <a:t> </a:t>
            </a:r>
            <a:r>
              <a:rPr dirty="0"/>
              <a:t>my</a:t>
            </a:r>
            <a:r>
              <a:rPr dirty="0" spc="-55"/>
              <a:t> </a:t>
            </a:r>
            <a:r>
              <a:rPr dirty="0"/>
              <a:t>code</a:t>
            </a:r>
            <a:r>
              <a:rPr dirty="0" spc="-45"/>
              <a:t> </a:t>
            </a:r>
            <a:r>
              <a:rPr dirty="0"/>
              <a:t>take?”</a:t>
            </a:r>
            <a:r>
              <a:rPr dirty="0" spc="-70"/>
              <a:t> </a:t>
            </a:r>
            <a:r>
              <a:rPr dirty="0"/>
              <a:t>(compare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 spc="-40"/>
              <a:t>worst-</a:t>
            </a:r>
            <a:r>
              <a:rPr dirty="0"/>
              <a:t>case:</a:t>
            </a:r>
            <a:r>
              <a:rPr dirty="0" spc="-45"/>
              <a:t> </a:t>
            </a:r>
            <a:r>
              <a:rPr dirty="0"/>
              <a:t>“if</a:t>
            </a:r>
            <a:r>
              <a:rPr dirty="0" spc="-60"/>
              <a:t> </a:t>
            </a:r>
            <a:r>
              <a:rPr dirty="0"/>
              <a:t>I</a:t>
            </a:r>
            <a:r>
              <a:rPr dirty="0" spc="-70"/>
              <a:t> </a:t>
            </a:r>
            <a:r>
              <a:rPr dirty="0"/>
              <a:t>select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 spc="-10"/>
              <a:t>worst 	value…”)</a:t>
            </a:r>
          </a:p>
          <a:p>
            <a:pPr marL="32384">
              <a:lnSpc>
                <a:spcPct val="100000"/>
              </a:lnSpc>
              <a:spcBef>
                <a:spcPts val="1580"/>
              </a:spcBef>
              <a:buFont typeface="Arial MT"/>
              <a:buChar char="•"/>
            </a:pPr>
          </a:p>
          <a:p>
            <a:pPr marL="272415" marR="219710" indent="-227329">
              <a:lnSpc>
                <a:spcPts val="3030"/>
              </a:lnSpc>
              <a:buFont typeface="Arial MT"/>
              <a:buChar char="•"/>
              <a:tabLst>
                <a:tab pos="274320" algn="l"/>
              </a:tabLst>
            </a:pPr>
            <a:r>
              <a:rPr dirty="0" spc="-10"/>
              <a:t>Amortized</a:t>
            </a:r>
            <a:r>
              <a:rPr dirty="0" spc="-55"/>
              <a:t> </a:t>
            </a:r>
            <a:r>
              <a:rPr dirty="0"/>
              <a:t>or</a:t>
            </a:r>
            <a:r>
              <a:rPr dirty="0" spc="-50"/>
              <a:t> </a:t>
            </a:r>
            <a:r>
              <a:rPr dirty="0"/>
              <a:t>not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 spc="-10"/>
              <a:t>“do</a:t>
            </a:r>
            <a:r>
              <a:rPr dirty="0" spc="-50"/>
              <a:t> </a:t>
            </a:r>
            <a:r>
              <a:rPr dirty="0"/>
              <a:t>we</a:t>
            </a:r>
            <a:r>
              <a:rPr dirty="0" spc="-70"/>
              <a:t> </a:t>
            </a:r>
            <a:r>
              <a:rPr dirty="0"/>
              <a:t>care</a:t>
            </a:r>
            <a:r>
              <a:rPr dirty="0" spc="-60"/>
              <a:t> </a:t>
            </a:r>
            <a:r>
              <a:rPr dirty="0"/>
              <a:t>about</a:t>
            </a:r>
            <a:r>
              <a:rPr dirty="0" spc="-55"/>
              <a:t> </a:t>
            </a:r>
            <a:r>
              <a:rPr dirty="0"/>
              <a:t>how</a:t>
            </a:r>
            <a:r>
              <a:rPr dirty="0" spc="-40"/>
              <a:t> </a:t>
            </a:r>
            <a:r>
              <a:rPr dirty="0"/>
              <a:t>much</a:t>
            </a:r>
            <a:r>
              <a:rPr dirty="0" spc="-45"/>
              <a:t> </a:t>
            </a:r>
            <a:r>
              <a:rPr dirty="0"/>
              <a:t>our</a:t>
            </a:r>
            <a:r>
              <a:rPr dirty="0" spc="-45"/>
              <a:t> </a:t>
            </a:r>
            <a:r>
              <a:rPr dirty="0"/>
              <a:t>bank</a:t>
            </a:r>
            <a:r>
              <a:rPr dirty="0" spc="-45"/>
              <a:t> </a:t>
            </a:r>
            <a:r>
              <a:rPr dirty="0" spc="-10"/>
              <a:t>account </a:t>
            </a:r>
            <a:r>
              <a:rPr dirty="0" spc="-10"/>
              <a:t>	</a:t>
            </a:r>
            <a:r>
              <a:rPr dirty="0"/>
              <a:t>changes</a:t>
            </a:r>
            <a:r>
              <a:rPr dirty="0" spc="-55"/>
              <a:t> </a:t>
            </a:r>
            <a:r>
              <a:rPr dirty="0"/>
              <a:t>on</a:t>
            </a:r>
            <a:r>
              <a:rPr dirty="0" spc="-50"/>
              <a:t> </a:t>
            </a:r>
            <a:r>
              <a:rPr dirty="0"/>
              <a:t>one</a:t>
            </a:r>
            <a:r>
              <a:rPr dirty="0" spc="-50"/>
              <a:t> </a:t>
            </a:r>
            <a:r>
              <a:rPr dirty="0"/>
              <a:t>day</a:t>
            </a:r>
            <a:r>
              <a:rPr dirty="0" spc="-65"/>
              <a:t> </a:t>
            </a:r>
            <a:r>
              <a:rPr dirty="0"/>
              <a:t>or</a:t>
            </a:r>
            <a:r>
              <a:rPr dirty="0" spc="-60"/>
              <a:t> </a:t>
            </a:r>
            <a:r>
              <a:rPr dirty="0"/>
              <a:t>over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entire</a:t>
            </a:r>
            <a:r>
              <a:rPr dirty="0" spc="-60"/>
              <a:t> </a:t>
            </a:r>
            <a:r>
              <a:rPr dirty="0"/>
              <a:t>month?”</a:t>
            </a:r>
            <a:r>
              <a:rPr dirty="0" spc="-25"/>
              <a:t> </a:t>
            </a:r>
            <a:r>
              <a:rPr dirty="0"/>
              <a:t>(do</a:t>
            </a:r>
            <a:r>
              <a:rPr dirty="0" spc="-50"/>
              <a:t> </a:t>
            </a:r>
            <a:r>
              <a:rPr dirty="0"/>
              <a:t>we</a:t>
            </a:r>
            <a:r>
              <a:rPr dirty="0" spc="-70"/>
              <a:t> </a:t>
            </a:r>
            <a:r>
              <a:rPr dirty="0"/>
              <a:t>care</a:t>
            </a:r>
            <a:r>
              <a:rPr dirty="0" spc="-60"/>
              <a:t> </a:t>
            </a:r>
            <a:r>
              <a:rPr dirty="0"/>
              <a:t>about</a:t>
            </a:r>
            <a:r>
              <a:rPr dirty="0" spc="-50"/>
              <a:t> </a:t>
            </a:r>
            <a:r>
              <a:rPr dirty="0" spc="-25"/>
              <a:t>the </a:t>
            </a:r>
            <a:r>
              <a:rPr dirty="0" spc="-25"/>
              <a:t>	</a:t>
            </a:r>
            <a:r>
              <a:rPr dirty="0"/>
              <a:t>running</a:t>
            </a:r>
            <a:r>
              <a:rPr dirty="0" spc="-10"/>
              <a:t> </a:t>
            </a:r>
            <a:r>
              <a:rPr dirty="0"/>
              <a:t>time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individual</a:t>
            </a:r>
            <a:r>
              <a:rPr dirty="0" spc="-20"/>
              <a:t> </a:t>
            </a:r>
            <a:r>
              <a:rPr dirty="0"/>
              <a:t>calls</a:t>
            </a:r>
            <a:r>
              <a:rPr dirty="0" spc="-55"/>
              <a:t> </a:t>
            </a:r>
            <a:r>
              <a:rPr dirty="0"/>
              <a:t>or</a:t>
            </a:r>
            <a:r>
              <a:rPr dirty="0" spc="-50"/>
              <a:t> </a:t>
            </a:r>
            <a:r>
              <a:rPr dirty="0"/>
              <a:t>only</a:t>
            </a:r>
            <a:r>
              <a:rPr dirty="0" spc="-45"/>
              <a:t> </a:t>
            </a:r>
            <a:r>
              <a:rPr dirty="0"/>
              <a:t>what</a:t>
            </a:r>
            <a:r>
              <a:rPr dirty="0" spc="-55"/>
              <a:t> </a:t>
            </a:r>
            <a:r>
              <a:rPr dirty="0"/>
              <a:t>happens</a:t>
            </a:r>
            <a:r>
              <a:rPr dirty="0" spc="-20"/>
              <a:t> </a:t>
            </a:r>
            <a:r>
              <a:rPr dirty="0"/>
              <a:t>over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sequence</a:t>
            </a:r>
            <a:r>
              <a:rPr dirty="0" spc="-35"/>
              <a:t> </a:t>
            </a:r>
            <a:r>
              <a:rPr dirty="0" spc="-25"/>
              <a:t>of </a:t>
            </a:r>
            <a:r>
              <a:rPr dirty="0" spc="-25"/>
              <a:t>	</a:t>
            </a:r>
            <a:r>
              <a:rPr dirty="0" spc="-10"/>
              <a:t>them?)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dirty="0" spc="-75"/>
              <a:t> </a:t>
            </a:r>
            <a:r>
              <a:rPr dirty="0"/>
              <a:t>use</a:t>
            </a:r>
            <a:r>
              <a:rPr dirty="0" spc="-65"/>
              <a:t> </a:t>
            </a:r>
            <a:r>
              <a:rPr dirty="0"/>
              <a:t>(or</a:t>
            </a:r>
            <a:r>
              <a:rPr dirty="0" spc="-50"/>
              <a:t> </a:t>
            </a:r>
            <a:r>
              <a:rPr dirty="0"/>
              <a:t>don’t</a:t>
            </a:r>
            <a:r>
              <a:rPr dirty="0" spc="-70"/>
              <a:t> </a:t>
            </a:r>
            <a:r>
              <a:rPr dirty="0"/>
              <a:t>use)</a:t>
            </a:r>
            <a:r>
              <a:rPr dirty="0" spc="-80"/>
              <a:t> </a:t>
            </a:r>
            <a:r>
              <a:rPr dirty="0"/>
              <a:t>amortized</a:t>
            </a:r>
            <a:r>
              <a:rPr dirty="0" spc="-65"/>
              <a:t> </a:t>
            </a:r>
            <a:r>
              <a:rPr dirty="0" spc="-10"/>
              <a:t>analysis?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3980" y="2344650"/>
            <a:ext cx="10818495" cy="3678554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240029" marR="144145" indent="-227329">
              <a:lnSpc>
                <a:spcPct val="8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appropriate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analysis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depends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situation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(and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often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it’s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worth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knowing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both).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329"/>
              </a:lnSpc>
              <a:spcBef>
                <a:spcPts val="32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common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structures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part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algorithm.</a:t>
            </a:r>
            <a:endParaRPr sz="2800">
              <a:latin typeface="Calibri"/>
              <a:cs typeface="Calibri"/>
            </a:endParaRPr>
          </a:p>
          <a:p>
            <a:pPr lvl="1" marL="697230" marR="5080" indent="-227329">
              <a:lnSpc>
                <a:spcPts val="230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E.g.,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I’m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trying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everything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insert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everything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structure,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remove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lvl="1" marL="697230" marR="175895" indent="-227329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almost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always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want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amortized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(we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full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done,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49%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50%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done).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3329"/>
              </a:lnSpc>
              <a:spcBef>
                <a:spcPts val="3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But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sometimes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about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individual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calls</a:t>
            </a:r>
            <a:endParaRPr sz="2800">
              <a:latin typeface="Calibri"/>
              <a:cs typeface="Calibri"/>
            </a:endParaRPr>
          </a:p>
          <a:p>
            <a:pPr lvl="1" marL="697230" marR="392430" indent="-227329">
              <a:lnSpc>
                <a:spcPts val="230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400" spc="-30">
                <a:latin typeface="Calibri"/>
                <a:cs typeface="Calibri"/>
              </a:rPr>
              <a:t>Your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structure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feeding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another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watching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real- 	time.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24923" y="1380766"/>
          <a:ext cx="1061847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9645"/>
                <a:gridCol w="3509645"/>
                <a:gridCol w="3509645"/>
              </a:tblGrid>
              <a:tr h="457200">
                <a:tc>
                  <a:txBody>
                    <a:bodyPr/>
                    <a:lstStyle/>
                    <a:p>
                      <a:pPr marL="10471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r>
                        <a:rPr dirty="0" sz="2400" spc="-8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Amortized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Unamortized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45F8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Enqueue</a:t>
                      </a:r>
                      <a:r>
                        <a:rPr dirty="0" sz="2400" spc="-9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(circular</a:t>
                      </a:r>
                      <a:r>
                        <a:rPr dirty="0" sz="2400" spc="-7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array)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145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0">
                          <a:latin typeface="Cambria Math"/>
                          <a:cs typeface="Cambria Math"/>
                        </a:rPr>
                        <a:t>Θ(1)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20">
                          <a:latin typeface="Cambria Math"/>
                          <a:cs typeface="Cambria Math"/>
                        </a:rPr>
                        <a:t>Θ(𝑛)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Reminder:</a:t>
            </a:r>
            <a:r>
              <a:rPr dirty="0" spc="-170"/>
              <a:t> </a:t>
            </a:r>
            <a:r>
              <a:rPr dirty="0" spc="50">
                <a:latin typeface="Cambria Math"/>
                <a:cs typeface="Cambria Math"/>
              </a:rPr>
              <a:t>𝑂,</a:t>
            </a:r>
            <a:r>
              <a:rPr dirty="0" spc="-245">
                <a:latin typeface="Cambria Math"/>
                <a:cs typeface="Cambria Math"/>
              </a:rPr>
              <a:t> </a:t>
            </a:r>
            <a:r>
              <a:rPr dirty="0" spc="-10">
                <a:latin typeface="Cambria Math"/>
                <a:cs typeface="Cambria Math"/>
              </a:rPr>
              <a:t>Ω,</a:t>
            </a:r>
            <a:r>
              <a:rPr dirty="0" spc="-24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Θ</a:t>
            </a:r>
            <a:r>
              <a:rPr dirty="0" spc="-30">
                <a:latin typeface="Cambria Math"/>
                <a:cs typeface="Cambria Math"/>
              </a:rPr>
              <a:t> </a:t>
            </a:r>
            <a:r>
              <a:rPr dirty="0"/>
              <a:t>vs.</a:t>
            </a:r>
            <a:r>
              <a:rPr dirty="0" spc="-55"/>
              <a:t> </a:t>
            </a:r>
            <a:r>
              <a:rPr dirty="0"/>
              <a:t>Best,</a:t>
            </a:r>
            <a:r>
              <a:rPr dirty="0" spc="-70"/>
              <a:t> </a:t>
            </a:r>
            <a:r>
              <a:rPr dirty="0" spc="-30"/>
              <a:t>Worst,</a:t>
            </a:r>
            <a:r>
              <a:rPr dirty="0" spc="-70"/>
              <a:t> </a:t>
            </a:r>
            <a:r>
              <a:rPr dirty="0" spc="-10"/>
              <a:t>Average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4636"/>
            <a:ext cx="9869805" cy="37757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39395" marR="582930" indent="-227329">
              <a:lnSpc>
                <a:spcPts val="3010"/>
              </a:lnSpc>
              <a:spcBef>
                <a:spcPts val="484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800">
                <a:latin typeface="Calibri"/>
                <a:cs typeface="Calibri"/>
              </a:rPr>
              <a:t>It’s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common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misconception</a:t>
            </a:r>
            <a:r>
              <a:rPr dirty="0" sz="2800">
                <a:latin typeface="Calibri"/>
                <a:cs typeface="Calibri"/>
              </a:rPr>
              <a:t> that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mbria Math"/>
                <a:cs typeface="Cambria Math"/>
              </a:rPr>
              <a:t>Ω()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“best-</a:t>
            </a:r>
            <a:r>
              <a:rPr dirty="0" sz="2800">
                <a:latin typeface="Calibri"/>
                <a:cs typeface="Calibri"/>
              </a:rPr>
              <a:t>case”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mbria Math"/>
                <a:cs typeface="Cambria Math"/>
              </a:rPr>
              <a:t>𝑂</a:t>
            </a:r>
            <a:r>
              <a:rPr dirty="0" sz="2800">
                <a:latin typeface="Calibri"/>
                <a:cs typeface="Calibri"/>
              </a:rPr>
              <a:t>()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is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“worst-</a:t>
            </a:r>
            <a:r>
              <a:rPr dirty="0" sz="2800" spc="-30">
                <a:latin typeface="Calibri"/>
                <a:cs typeface="Calibri"/>
              </a:rPr>
              <a:t>case”.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misconception!!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mbria Math"/>
                <a:cs typeface="Cambria Math"/>
              </a:rPr>
              <a:t>𝑂()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>
                <a:latin typeface="Calibri"/>
                <a:cs typeface="Calibri"/>
              </a:rPr>
              <a:t>says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“the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complexity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most”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(think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≤</a:t>
            </a:r>
            <a:r>
              <a:rPr dirty="0" sz="2800" spc="-25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mbria Math"/>
                <a:cs typeface="Cambria Math"/>
              </a:rPr>
              <a:t>Ω()</a:t>
            </a:r>
            <a:r>
              <a:rPr dirty="0" sz="2800" spc="-45">
                <a:latin typeface="Cambria Math"/>
                <a:cs typeface="Cambria Math"/>
              </a:rPr>
              <a:t> </a:t>
            </a:r>
            <a:r>
              <a:rPr dirty="0" sz="2800">
                <a:latin typeface="Calibri"/>
                <a:cs typeface="Calibri"/>
              </a:rPr>
              <a:t>says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“the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complexity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least”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(think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≥)</a:t>
            </a:r>
            <a:endParaRPr sz="2800">
              <a:latin typeface="Cambria Math"/>
              <a:cs typeface="Cambria Math"/>
            </a:endParaRPr>
          </a:p>
          <a:p>
            <a:pPr marL="240029" marR="5080" indent="-227329">
              <a:lnSpc>
                <a:spcPts val="301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45">
                <a:latin typeface="Calibri"/>
                <a:cs typeface="Calibri"/>
              </a:rPr>
              <a:t>You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mbria Math"/>
                <a:cs typeface="Cambria Math"/>
              </a:rPr>
              <a:t>≤</a:t>
            </a:r>
            <a:r>
              <a:rPr dirty="0" sz="2800" spc="-15">
                <a:latin typeface="Cambria Math"/>
                <a:cs typeface="Cambria Math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worst-</a:t>
            </a:r>
            <a:r>
              <a:rPr dirty="0" sz="2800">
                <a:latin typeface="Calibri"/>
                <a:cs typeface="Calibri"/>
              </a:rPr>
              <a:t>case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best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case;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mbria Math"/>
                <a:cs typeface="Cambria Math"/>
              </a:rPr>
              <a:t>≥</a:t>
            </a:r>
            <a:r>
              <a:rPr dirty="0" sz="2800" spc="-20">
                <a:latin typeface="Cambria Math"/>
                <a:cs typeface="Cambria Math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worst-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case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best-</a:t>
            </a:r>
            <a:r>
              <a:rPr dirty="0" sz="2800" spc="-20">
                <a:latin typeface="Calibri"/>
                <a:cs typeface="Calibri"/>
              </a:rPr>
              <a:t>case.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35">
                <a:latin typeface="Calibri"/>
                <a:cs typeface="Calibri"/>
              </a:rPr>
              <a:t>Best/Worst/Average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“what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function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mbria Math"/>
                <a:cs typeface="Cambria Math"/>
              </a:rPr>
              <a:t>𝑓</a:t>
            </a:r>
            <a:r>
              <a:rPr dirty="0" sz="2800" spc="45">
                <a:latin typeface="Cambria Math"/>
                <a:cs typeface="Cambria Math"/>
              </a:rPr>
              <a:t> </a:t>
            </a:r>
            <a:r>
              <a:rPr dirty="0" sz="2800">
                <a:latin typeface="Calibri"/>
                <a:cs typeface="Calibri"/>
              </a:rPr>
              <a:t>am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analyzing?”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mbria Math"/>
                <a:cs typeface="Cambria Math"/>
              </a:rPr>
              <a:t>𝑂,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20">
                <a:latin typeface="Cambria Math"/>
                <a:cs typeface="Cambria Math"/>
              </a:rPr>
              <a:t>Ω,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Θ</a:t>
            </a:r>
            <a:r>
              <a:rPr dirty="0" sz="2800" spc="-120">
                <a:latin typeface="Cambria Math"/>
                <a:cs typeface="Cambria Math"/>
              </a:rPr>
              <a:t> </a:t>
            </a:r>
            <a:r>
              <a:rPr dirty="0" sz="2800">
                <a:latin typeface="Calibri"/>
                <a:cs typeface="Calibri"/>
              </a:rPr>
              <a:t>say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“let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summarize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what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know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about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mbria Math"/>
                <a:cs typeface="Cambria Math"/>
              </a:rPr>
              <a:t>𝑓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it’s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mbria Math"/>
                <a:cs typeface="Cambria Math"/>
              </a:rPr>
              <a:t>≤,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20">
                <a:latin typeface="Cambria Math"/>
                <a:cs typeface="Cambria Math"/>
              </a:rPr>
              <a:t>≥,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=</a:t>
            </a:r>
            <a:r>
              <a:rPr dirty="0" sz="2800" spc="-25">
                <a:latin typeface="Calibri"/>
                <a:cs typeface="Calibri"/>
              </a:rPr>
              <a:t>…”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92688" y="6425628"/>
            <a:ext cx="180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767676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Administrative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76266" y="1481734"/>
            <a:ext cx="8580120" cy="381571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EX0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Closes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tonight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EX01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TONIGHT,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Monday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10/06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EX02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Priority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Queues,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Friday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Oct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EX03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–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Recurrences,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coming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soon!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“Meet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Staff”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activity</a:t>
            </a:r>
            <a:endParaRPr sz="2800">
              <a:latin typeface="Calibri"/>
              <a:cs typeface="Calibri"/>
            </a:endParaRPr>
          </a:p>
          <a:p>
            <a:pPr lvl="1" marL="696595" marR="5080" indent="-227329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2400">
                <a:latin typeface="Calibri"/>
                <a:cs typeface="Calibri"/>
              </a:rPr>
              <a:t>Sometime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during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weeks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visit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332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office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hour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person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zoom)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Lecture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MegaThread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Discussion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822"/>
            <a:ext cx="134874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90"/>
              <a:t>Today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56893"/>
            <a:ext cx="8836025" cy="190373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Finish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Binary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Heap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implementation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(Slides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Friday)</a:t>
            </a:r>
            <a:endParaRPr sz="2800">
              <a:latin typeface="Calibri"/>
              <a:cs typeface="Calibri"/>
            </a:endParaRPr>
          </a:p>
          <a:p>
            <a:pPr lvl="1" marL="697230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400" spc="-10">
                <a:latin typeface="Calibri"/>
                <a:cs typeface="Calibri"/>
              </a:rPr>
              <a:t>Buildheap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Amortization</a:t>
            </a:r>
            <a:endParaRPr sz="2800">
              <a:latin typeface="Calibri"/>
              <a:cs typeface="Calibri"/>
            </a:endParaRPr>
          </a:p>
          <a:p>
            <a:pPr marL="136525" indent="-136525">
              <a:lnSpc>
                <a:spcPct val="100000"/>
              </a:lnSpc>
              <a:spcBef>
                <a:spcPts val="675"/>
              </a:spcBef>
              <a:buChar char="•"/>
              <a:tabLst>
                <a:tab pos="136525" algn="l"/>
              </a:tabLst>
            </a:pPr>
            <a:r>
              <a:rPr dirty="0" sz="2800" spc="40" strike="sngStrike">
                <a:latin typeface="Arial MT"/>
                <a:cs typeface="Arial MT"/>
              </a:rPr>
              <a:t> </a:t>
            </a:r>
            <a:r>
              <a:rPr dirty="0" sz="2800" spc="-10" strike="sngStrike">
                <a:latin typeface="Calibri"/>
                <a:cs typeface="Calibri"/>
              </a:rPr>
              <a:t>Recurrences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Amortization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07159"/>
            <a:ext cx="7221220" cy="25831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How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much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does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housing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cost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Seattle?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Well,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depends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rent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due,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it’s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$1800.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other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days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month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it’s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free.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Amortization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112"/>
            <a:ext cx="10010775" cy="249999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10">
                <a:latin typeface="Calibri"/>
                <a:cs typeface="Calibri"/>
              </a:rPr>
              <a:t>Amortization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accounting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analysis</a:t>
            </a:r>
            <a:r>
              <a:rPr dirty="0" sz="2800">
                <a:latin typeface="Calibri"/>
                <a:cs typeface="Calibri"/>
              </a:rPr>
              <a:t>.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It’s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way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reflect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fact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even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though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“first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month”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very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expensive,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reason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it’s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very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expensive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it’s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taking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responsibility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other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days.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195"/>
              </a:lnSpc>
              <a:spcBef>
                <a:spcPts val="6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If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distributed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cost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equally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across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days,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(because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days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dirty="0" sz="2800" i="1">
                <a:latin typeface="Calibri"/>
                <a:cs typeface="Calibri"/>
              </a:rPr>
              <a:t>should</a:t>
            </a:r>
            <a:r>
              <a:rPr dirty="0" sz="2800" spc="-80" i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equally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responsible),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“amortize”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cost.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Amortization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33024" y="3772928"/>
            <a:ext cx="603885" cy="22860"/>
          </a:xfrm>
          <a:custGeom>
            <a:avLst/>
            <a:gdLst/>
            <a:ahLst/>
            <a:cxnLst/>
            <a:rect l="l" t="t" r="r" b="b"/>
            <a:pathLst>
              <a:path w="603885" h="22860">
                <a:moveTo>
                  <a:pt x="603503" y="0"/>
                </a:moveTo>
                <a:lnTo>
                  <a:pt x="0" y="0"/>
                </a:lnTo>
                <a:lnTo>
                  <a:pt x="0" y="22859"/>
                </a:lnTo>
                <a:lnTo>
                  <a:pt x="603503" y="22859"/>
                </a:lnTo>
                <a:lnTo>
                  <a:pt x="603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171114" y="3792199"/>
            <a:ext cx="32512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25">
                <a:latin typeface="Cambria Math"/>
                <a:cs typeface="Cambria Math"/>
              </a:rPr>
              <a:t>30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612157" y="1858238"/>
            <a:ext cx="5034280" cy="3973829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99695">
              <a:lnSpc>
                <a:spcPct val="100000"/>
              </a:lnSpc>
              <a:spcBef>
                <a:spcPts val="890"/>
              </a:spcBef>
            </a:pPr>
            <a:r>
              <a:rPr dirty="0" sz="3200" spc="-10">
                <a:solidFill>
                  <a:srgbClr val="4B3182"/>
                </a:solidFill>
                <a:latin typeface="Segoe UI"/>
                <a:cs typeface="Segoe UI"/>
              </a:rPr>
              <a:t>AMORTIZED</a:t>
            </a:r>
            <a:endParaRPr sz="3200">
              <a:latin typeface="Segoe UI"/>
              <a:cs typeface="Segoe UI"/>
            </a:endParaRPr>
          </a:p>
          <a:p>
            <a:pPr marL="290195" marR="70485" indent="-227329">
              <a:lnSpc>
                <a:spcPts val="3030"/>
              </a:lnSpc>
              <a:spcBef>
                <a:spcPts val="1055"/>
              </a:spcBef>
              <a:buFont typeface="Arial MT"/>
              <a:buChar char="•"/>
              <a:tabLst>
                <a:tab pos="292100" algn="l"/>
              </a:tabLst>
            </a:pP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costs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$1800/month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(which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we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pay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once)</a:t>
            </a:r>
            <a:endParaRPr sz="2800">
              <a:latin typeface="Calibri"/>
              <a:cs typeface="Calibri"/>
            </a:endParaRPr>
          </a:p>
          <a:p>
            <a:pPr marL="290830" indent="-227329">
              <a:lnSpc>
                <a:spcPct val="100000"/>
              </a:lnSpc>
              <a:spcBef>
                <a:spcPts val="1320"/>
              </a:spcBef>
              <a:buFont typeface="Arial MT"/>
              <a:buChar char="•"/>
              <a:tabLst>
                <a:tab pos="290830" algn="l"/>
              </a:tabLst>
            </a:pPr>
            <a:r>
              <a:rPr dirty="0" sz="2800">
                <a:latin typeface="Calibri"/>
                <a:cs typeface="Calibri"/>
              </a:rPr>
              <a:t>So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cost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baseline="44715" sz="3075">
                <a:latin typeface="Cambria Math"/>
                <a:cs typeface="Cambria Math"/>
              </a:rPr>
              <a:t>1800</a:t>
            </a:r>
            <a:r>
              <a:rPr dirty="0" baseline="44715" sz="3075" spc="487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=</a:t>
            </a:r>
            <a:r>
              <a:rPr dirty="0" sz="2800" spc="135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60</a:t>
            </a:r>
            <a:r>
              <a:rPr dirty="0" sz="2800" spc="-25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1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90195" marR="22860" indent="-227329">
              <a:lnSpc>
                <a:spcPts val="3030"/>
              </a:lnSpc>
              <a:buFont typeface="Arial MT"/>
              <a:buChar char="•"/>
              <a:tabLst>
                <a:tab pos="292100" algn="l"/>
              </a:tabLst>
            </a:pPr>
            <a:r>
              <a:rPr dirty="0" sz="2800">
                <a:latin typeface="Calibri"/>
                <a:cs typeface="Calibri"/>
              </a:rPr>
              <a:t>Good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answer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question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is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“what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does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daily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need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to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afford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housing?“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1493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905"/>
              </a:spcBef>
            </a:pPr>
            <a:r>
              <a:rPr dirty="0" spc="-10"/>
              <a:t>UNAMORTIZED</a:t>
            </a:r>
          </a:p>
          <a:p>
            <a:pPr marL="240029" indent="-227329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28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first</a:t>
            </a:r>
            <a:r>
              <a:rPr dirty="0" sz="2800" spc="-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800" spc="-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costs</a:t>
            </a:r>
            <a:r>
              <a:rPr dirty="0" sz="2800" spc="-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00"/>
                </a:solidFill>
                <a:latin typeface="Calibri"/>
                <a:cs typeface="Calibri"/>
              </a:rPr>
              <a:t>$1800.</a:t>
            </a:r>
            <a:endParaRPr sz="2800">
              <a:latin typeface="Calibri"/>
              <a:cs typeface="Calibri"/>
            </a:endParaRPr>
          </a:p>
          <a:p>
            <a:pPr marL="239395" marR="339090" indent="-227329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Every</a:t>
            </a:r>
            <a:r>
              <a:rPr dirty="0" sz="2800" spc="-7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28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day</a:t>
            </a:r>
            <a:r>
              <a:rPr dirty="0" sz="28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8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month</a:t>
            </a:r>
            <a:r>
              <a:rPr dirty="0" sz="2800" spc="-3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0000"/>
                </a:solidFill>
                <a:latin typeface="Calibri"/>
                <a:cs typeface="Calibri"/>
              </a:rPr>
              <a:t>it </a:t>
            </a:r>
            <a:r>
              <a:rPr dirty="0" sz="2800" spc="-25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costs</a:t>
            </a:r>
            <a:r>
              <a:rPr dirty="0" sz="2800" spc="-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35">
                <a:solidFill>
                  <a:srgbClr val="000000"/>
                </a:solidFill>
                <a:latin typeface="Calibri"/>
                <a:cs typeface="Calibri"/>
              </a:rPr>
              <a:t>$0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9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39395" marR="5080" indent="-227329">
              <a:lnSpc>
                <a:spcPts val="303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Good</a:t>
            </a:r>
            <a:r>
              <a:rPr dirty="0" sz="2800" spc="-5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answer</a:t>
            </a:r>
            <a:r>
              <a:rPr dirty="0" sz="2800" spc="-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28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8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question</a:t>
            </a:r>
            <a:r>
              <a:rPr dirty="0" sz="2800" spc="-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0000"/>
                </a:solidFill>
                <a:latin typeface="Calibri"/>
                <a:cs typeface="Calibri"/>
              </a:rPr>
              <a:t>is </a:t>
            </a:r>
            <a:r>
              <a:rPr dirty="0" sz="2800" spc="-25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“how</a:t>
            </a:r>
            <a:r>
              <a:rPr dirty="0" sz="2800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much</a:t>
            </a:r>
            <a:r>
              <a:rPr dirty="0" sz="2800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</a:t>
            </a:r>
            <a:r>
              <a:rPr dirty="0" sz="28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2800" spc="-6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need</a:t>
            </a:r>
            <a:r>
              <a:rPr dirty="0" sz="2800" spc="-3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8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keep</a:t>
            </a:r>
            <a:r>
              <a:rPr dirty="0" sz="2800" spc="-6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0000"/>
                </a:solidFill>
                <a:latin typeface="Calibri"/>
                <a:cs typeface="Calibri"/>
              </a:rPr>
              <a:t>in </a:t>
            </a:r>
            <a:r>
              <a:rPr dirty="0" sz="2800" spc="-25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my</a:t>
            </a:r>
            <a:r>
              <a:rPr dirty="0" sz="2800" spc="-7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bank</a:t>
            </a:r>
            <a:r>
              <a:rPr dirty="0" sz="28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account</a:t>
            </a:r>
            <a:r>
              <a:rPr dirty="0" sz="28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2800" spc="-5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2800" spc="-45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00"/>
                </a:solidFill>
                <a:latin typeface="Calibri"/>
                <a:cs typeface="Calibri"/>
              </a:rPr>
              <a:t>doesn’t</a:t>
            </a:r>
            <a:r>
              <a:rPr dirty="0" sz="2800" spc="-4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0000"/>
                </a:solidFill>
                <a:latin typeface="Calibri"/>
                <a:cs typeface="Calibri"/>
              </a:rPr>
              <a:t>get </a:t>
            </a:r>
            <a:r>
              <a:rPr dirty="0" sz="2800" spc="-25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800" spc="-10">
                <a:solidFill>
                  <a:srgbClr val="000000"/>
                </a:solidFill>
                <a:latin typeface="Calibri"/>
                <a:cs typeface="Calibri"/>
              </a:rPr>
              <a:t>overdrawn?”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Amortization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64157"/>
            <a:ext cx="10252710" cy="41827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ts val="306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What’s</a:t>
            </a:r>
            <a:r>
              <a:rPr dirty="0" sz="2600" spc="-10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worst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case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10">
                <a:latin typeface="Courier New"/>
                <a:cs typeface="Courier New"/>
              </a:rPr>
              <a:t>enqueue</a:t>
            </a:r>
            <a:r>
              <a:rPr dirty="0" sz="2600" spc="-950">
                <a:latin typeface="Courier New"/>
                <a:cs typeface="Courier New"/>
              </a:rPr>
              <a:t> </a:t>
            </a:r>
            <a:r>
              <a:rPr dirty="0" sz="2600">
                <a:latin typeface="Calibri"/>
                <a:cs typeface="Calibri"/>
              </a:rPr>
              <a:t>into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35">
                <a:latin typeface="Calibri"/>
                <a:cs typeface="Calibri"/>
              </a:rPr>
              <a:t>array-</a:t>
            </a:r>
            <a:r>
              <a:rPr dirty="0" sz="2600">
                <a:latin typeface="Calibri"/>
                <a:cs typeface="Calibri"/>
              </a:rPr>
              <a:t>based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queue?</a:t>
            </a:r>
            <a:endParaRPr sz="2600">
              <a:latin typeface="Calibri"/>
              <a:cs typeface="Calibri"/>
            </a:endParaRPr>
          </a:p>
          <a:p>
            <a:pPr lvl="1" marL="698500" indent="-228600">
              <a:lnSpc>
                <a:spcPts val="3065"/>
              </a:lnSpc>
              <a:buFont typeface="Arial MT"/>
              <a:buChar char="•"/>
              <a:tabLst>
                <a:tab pos="698500" algn="l"/>
              </a:tabLst>
            </a:pP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running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time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mbria Math"/>
                <a:cs typeface="Cambria Math"/>
              </a:rPr>
              <a:t>𝑂(𝑛)</a:t>
            </a:r>
            <a:r>
              <a:rPr dirty="0" sz="2600" spc="5">
                <a:latin typeface="Cambria Math"/>
                <a:cs typeface="Cambria Math"/>
              </a:rPr>
              <a:t> </a:t>
            </a:r>
            <a:r>
              <a:rPr dirty="0" sz="2600">
                <a:latin typeface="Calibri"/>
                <a:cs typeface="Calibri"/>
              </a:rPr>
              <a:t>when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need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-10">
                <a:latin typeface="Calibri"/>
                <a:cs typeface="Calibri"/>
              </a:rPr>
              <a:t> resize,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mbria Math"/>
                <a:cs typeface="Cambria Math"/>
              </a:rPr>
              <a:t>𝑂(1)</a:t>
            </a:r>
            <a:r>
              <a:rPr dirty="0" sz="2600" spc="-10">
                <a:latin typeface="Cambria Math"/>
                <a:cs typeface="Cambria Math"/>
              </a:rPr>
              <a:t> </a:t>
            </a:r>
            <a:r>
              <a:rPr dirty="0" sz="2600" spc="-10">
                <a:latin typeface="Calibri"/>
                <a:cs typeface="Calibri"/>
              </a:rPr>
              <a:t>otherwise.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mbria Math"/>
                <a:cs typeface="Cambria Math"/>
              </a:rPr>
              <a:t>𝑂(𝑛)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good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description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35">
                <a:latin typeface="Calibri"/>
                <a:cs typeface="Calibri"/>
              </a:rPr>
              <a:t>worst-</a:t>
            </a:r>
            <a:r>
              <a:rPr dirty="0" sz="2600">
                <a:latin typeface="Calibri"/>
                <a:cs typeface="Calibri"/>
              </a:rPr>
              <a:t>case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behavior?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algn="just" marL="241300" indent="-228600">
              <a:lnSpc>
                <a:spcPts val="281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Imagine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you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said:</a:t>
            </a:r>
            <a:endParaRPr sz="2600">
              <a:latin typeface="Calibri"/>
              <a:cs typeface="Calibri"/>
            </a:endParaRPr>
          </a:p>
          <a:p>
            <a:pPr algn="just" marL="241300" marR="5080">
              <a:lnSpc>
                <a:spcPts val="2500"/>
              </a:lnSpc>
              <a:spcBef>
                <a:spcPts val="290"/>
              </a:spcBef>
            </a:pPr>
            <a:r>
              <a:rPr dirty="0" sz="2600">
                <a:latin typeface="Calibri"/>
                <a:cs typeface="Calibri"/>
              </a:rPr>
              <a:t>“In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35">
                <a:latin typeface="Calibri"/>
                <a:cs typeface="Calibri"/>
              </a:rPr>
              <a:t>worst-</a:t>
            </a:r>
            <a:r>
              <a:rPr dirty="0" sz="2600">
                <a:latin typeface="Calibri"/>
                <a:cs typeface="Calibri"/>
              </a:rPr>
              <a:t>case,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rent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costs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$1800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per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40">
                <a:latin typeface="Calibri"/>
                <a:cs typeface="Calibri"/>
              </a:rPr>
              <a:t>day. </a:t>
            </a:r>
            <a:r>
              <a:rPr dirty="0" sz="2600">
                <a:latin typeface="Calibri"/>
                <a:cs typeface="Calibri"/>
              </a:rPr>
              <a:t>There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are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30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days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this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month, </a:t>
            </a:r>
            <a:r>
              <a:rPr dirty="0" sz="2600">
                <a:latin typeface="Calibri"/>
                <a:cs typeface="Calibri"/>
              </a:rPr>
              <a:t>so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need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set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aside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mbria Math"/>
                <a:cs typeface="Cambria Math"/>
              </a:rPr>
              <a:t>30</a:t>
            </a:r>
            <a:r>
              <a:rPr dirty="0" sz="2600" spc="-3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⋅</a:t>
            </a:r>
            <a:r>
              <a:rPr dirty="0" sz="2600" spc="-2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1800</a:t>
            </a:r>
            <a:r>
              <a:rPr dirty="0" sz="2600" spc="10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=</a:t>
            </a:r>
            <a:r>
              <a:rPr dirty="0" sz="2600" spc="114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$54,000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my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budget;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that’s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worst- </a:t>
            </a:r>
            <a:r>
              <a:rPr dirty="0" sz="2600">
                <a:latin typeface="Calibri"/>
                <a:cs typeface="Calibri"/>
              </a:rPr>
              <a:t>case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month”</a:t>
            </a:r>
            <a:endParaRPr sz="2600">
              <a:latin typeface="Calibri"/>
              <a:cs typeface="Calibri"/>
            </a:endParaRPr>
          </a:p>
          <a:p>
            <a:pPr algn="just" marL="241300" marR="125095" indent="-228600">
              <a:lnSpc>
                <a:spcPts val="250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Or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you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said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</a:t>
            </a:r>
            <a:r>
              <a:rPr dirty="0" sz="2600" spc="-50">
                <a:latin typeface="Calibri"/>
                <a:cs typeface="Calibri"/>
              </a:rPr>
              <a:t> Apr.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30,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“rent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costs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$60/day,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it’s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fine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that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have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only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$70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in </a:t>
            </a:r>
            <a:r>
              <a:rPr dirty="0" sz="2600">
                <a:latin typeface="Calibri"/>
                <a:cs typeface="Calibri"/>
              </a:rPr>
              <a:t>my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bank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account”</a:t>
            </a:r>
            <a:endParaRPr sz="2600">
              <a:latin typeface="Calibri"/>
              <a:cs typeface="Calibri"/>
            </a:endParaRPr>
          </a:p>
          <a:p>
            <a:pPr algn="just" lvl="1" marL="6978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2200">
                <a:latin typeface="Calibri"/>
                <a:cs typeface="Calibri"/>
              </a:rPr>
              <a:t>Both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these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silly!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Amortization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2957" y="1856492"/>
            <a:ext cx="5030470" cy="240919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900"/>
              </a:spcBef>
            </a:pPr>
            <a:r>
              <a:rPr dirty="0" sz="3200" spc="-10">
                <a:solidFill>
                  <a:srgbClr val="4B3182"/>
                </a:solidFill>
                <a:latin typeface="Segoe UI"/>
                <a:cs typeface="Segoe UI"/>
              </a:rPr>
              <a:t>AMORTIZED</a:t>
            </a:r>
            <a:endParaRPr sz="3200">
              <a:latin typeface="Segoe UI"/>
              <a:cs typeface="Segoe UI"/>
            </a:endParaRPr>
          </a:p>
          <a:p>
            <a:pPr marL="239395" marR="5080" indent="-227329">
              <a:lnSpc>
                <a:spcPct val="898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takes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mbria Math"/>
                <a:cs typeface="Cambria Math"/>
              </a:rPr>
              <a:t>𝑂(𝑛)</a:t>
            </a:r>
            <a:r>
              <a:rPr dirty="0" sz="2800" spc="-15">
                <a:latin typeface="Cambria Math"/>
                <a:cs typeface="Cambria Math"/>
              </a:rPr>
              <a:t> </a:t>
            </a:r>
            <a:r>
              <a:rPr dirty="0" sz="2800">
                <a:latin typeface="Calibri"/>
                <a:cs typeface="Calibri"/>
              </a:rPr>
              <a:t>time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resize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once,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next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mbria Math"/>
                <a:cs typeface="Cambria Math"/>
              </a:rPr>
              <a:t>𝑛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−</a:t>
            </a:r>
            <a:r>
              <a:rPr dirty="0" sz="2800" spc="-45">
                <a:latin typeface="Cambria Math"/>
                <a:cs typeface="Cambria Math"/>
              </a:rPr>
              <a:t> </a:t>
            </a:r>
            <a:r>
              <a:rPr dirty="0" sz="2800">
                <a:latin typeface="Cambria Math"/>
                <a:cs typeface="Cambria Math"/>
              </a:rPr>
              <a:t>1</a:t>
            </a:r>
            <a:r>
              <a:rPr dirty="0" sz="2800" spc="-50">
                <a:latin typeface="Cambria Math"/>
                <a:cs typeface="Cambria Math"/>
              </a:rPr>
              <a:t> </a:t>
            </a:r>
            <a:r>
              <a:rPr dirty="0" sz="2800">
                <a:latin typeface="Calibri"/>
                <a:cs typeface="Calibri"/>
              </a:rPr>
              <a:t>calls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take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0">
                <a:latin typeface="Cambria Math"/>
                <a:cs typeface="Cambria Math"/>
              </a:rPr>
              <a:t>𝑂(1) </a:t>
            </a:r>
            <a:r>
              <a:rPr dirty="0" sz="2800" spc="-20">
                <a:latin typeface="Cambria Math"/>
                <a:cs typeface="Cambria Math"/>
              </a:rPr>
              <a:t>	</a:t>
            </a:r>
            <a:r>
              <a:rPr dirty="0" sz="2800">
                <a:latin typeface="Calibri"/>
                <a:cs typeface="Calibri"/>
              </a:rPr>
              <a:t>time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each.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So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cost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operation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04257" y="4568454"/>
            <a:ext cx="2011680" cy="22860"/>
          </a:xfrm>
          <a:custGeom>
            <a:avLst/>
            <a:gdLst/>
            <a:ahLst/>
            <a:cxnLst/>
            <a:rect l="l" t="t" r="r" b="b"/>
            <a:pathLst>
              <a:path w="2011680" h="22860">
                <a:moveTo>
                  <a:pt x="2011680" y="0"/>
                </a:moveTo>
                <a:lnTo>
                  <a:pt x="0" y="0"/>
                </a:lnTo>
                <a:lnTo>
                  <a:pt x="0" y="22860"/>
                </a:lnTo>
                <a:lnTo>
                  <a:pt x="2011680" y="22860"/>
                </a:lnTo>
                <a:lnTo>
                  <a:pt x="2011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14487" y="4277451"/>
            <a:ext cx="342900" cy="240029"/>
          </a:xfrm>
          <a:custGeom>
            <a:avLst/>
            <a:gdLst/>
            <a:ahLst/>
            <a:cxnLst/>
            <a:rect l="l" t="t" r="r" b="b"/>
            <a:pathLst>
              <a:path w="342900" h="240029">
                <a:moveTo>
                  <a:pt x="265861" y="0"/>
                </a:moveTo>
                <a:lnTo>
                  <a:pt x="262445" y="9740"/>
                </a:lnTo>
                <a:lnTo>
                  <a:pt x="276340" y="15767"/>
                </a:lnTo>
                <a:lnTo>
                  <a:pt x="288288" y="24112"/>
                </a:lnTo>
                <a:lnTo>
                  <a:pt x="312542" y="62793"/>
                </a:lnTo>
                <a:lnTo>
                  <a:pt x="319587" y="98055"/>
                </a:lnTo>
                <a:lnTo>
                  <a:pt x="319624" y="98311"/>
                </a:lnTo>
                <a:lnTo>
                  <a:pt x="319621" y="139953"/>
                </a:lnTo>
                <a:lnTo>
                  <a:pt x="306285" y="191782"/>
                </a:lnTo>
                <a:lnTo>
                  <a:pt x="276500" y="224183"/>
                </a:lnTo>
                <a:lnTo>
                  <a:pt x="262826" y="230238"/>
                </a:lnTo>
                <a:lnTo>
                  <a:pt x="265861" y="239979"/>
                </a:lnTo>
                <a:lnTo>
                  <a:pt x="311712" y="212738"/>
                </a:lnTo>
                <a:lnTo>
                  <a:pt x="337458" y="162448"/>
                </a:lnTo>
                <a:lnTo>
                  <a:pt x="342391" y="120053"/>
                </a:lnTo>
                <a:lnTo>
                  <a:pt x="341170" y="98311"/>
                </a:lnTo>
                <a:lnTo>
                  <a:pt x="331258" y="59059"/>
                </a:lnTo>
                <a:lnTo>
                  <a:pt x="298513" y="15382"/>
                </a:lnTo>
                <a:lnTo>
                  <a:pt x="283259" y="6279"/>
                </a:lnTo>
                <a:lnTo>
                  <a:pt x="265861" y="0"/>
                </a:lnTo>
                <a:close/>
              </a:path>
              <a:path w="342900" h="240029">
                <a:moveTo>
                  <a:pt x="76530" y="0"/>
                </a:moveTo>
                <a:lnTo>
                  <a:pt x="30761" y="27310"/>
                </a:lnTo>
                <a:lnTo>
                  <a:pt x="4945" y="77724"/>
                </a:lnTo>
                <a:lnTo>
                  <a:pt x="71" y="118783"/>
                </a:lnTo>
                <a:lnTo>
                  <a:pt x="0" y="120053"/>
                </a:lnTo>
                <a:lnTo>
                  <a:pt x="1111" y="139953"/>
                </a:lnTo>
                <a:lnTo>
                  <a:pt x="11090" y="181096"/>
                </a:lnTo>
                <a:lnTo>
                  <a:pt x="43792" y="224626"/>
                </a:lnTo>
                <a:lnTo>
                  <a:pt x="76530" y="239979"/>
                </a:lnTo>
                <a:lnTo>
                  <a:pt x="79565" y="230238"/>
                </a:lnTo>
                <a:lnTo>
                  <a:pt x="65890" y="224183"/>
                </a:lnTo>
                <a:lnTo>
                  <a:pt x="54087" y="215753"/>
                </a:lnTo>
                <a:lnTo>
                  <a:pt x="29881" y="176449"/>
                </a:lnTo>
                <a:lnTo>
                  <a:pt x="21935" y="120053"/>
                </a:lnTo>
                <a:lnTo>
                  <a:pt x="21882" y="118783"/>
                </a:lnTo>
                <a:lnTo>
                  <a:pt x="25436" y="79648"/>
                </a:lnTo>
                <a:lnTo>
                  <a:pt x="44183" y="34774"/>
                </a:lnTo>
                <a:lnTo>
                  <a:pt x="79946" y="9740"/>
                </a:lnTo>
                <a:lnTo>
                  <a:pt x="765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66157" y="4104650"/>
            <a:ext cx="32918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050" spc="-680">
                <a:latin typeface="Cambria Math"/>
                <a:cs typeface="Cambria Math"/>
              </a:rPr>
              <a:t>𝑂𝑂</a:t>
            </a:r>
            <a:r>
              <a:rPr dirty="0" sz="2050" spc="450">
                <a:latin typeface="Cambria Math"/>
                <a:cs typeface="Cambria Math"/>
              </a:rPr>
              <a:t> </a:t>
            </a:r>
            <a:r>
              <a:rPr dirty="0" sz="2050" spc="140">
                <a:latin typeface="Cambria Math"/>
                <a:cs typeface="Cambria Math"/>
              </a:rPr>
              <a:t>𝑛</a:t>
            </a:r>
            <a:r>
              <a:rPr dirty="0" sz="2050" spc="335">
                <a:latin typeface="Cambria Math"/>
                <a:cs typeface="Cambria Math"/>
              </a:rPr>
              <a:t> </a:t>
            </a:r>
            <a:r>
              <a:rPr dirty="0" sz="2050" spc="-95">
                <a:latin typeface="Cambria Math"/>
                <a:cs typeface="Cambria Math"/>
              </a:rPr>
              <a:t>+[𝑛−1]𝑂𝑂(1)</a:t>
            </a:r>
            <a:r>
              <a:rPr dirty="0" sz="2050" spc="290">
                <a:latin typeface="Cambria Math"/>
                <a:cs typeface="Cambria Math"/>
              </a:rPr>
              <a:t> </a:t>
            </a:r>
            <a:r>
              <a:rPr dirty="0" baseline="-32738" sz="4200">
                <a:latin typeface="Cambria Math"/>
                <a:cs typeface="Cambria Math"/>
              </a:rPr>
              <a:t>=</a:t>
            </a:r>
            <a:r>
              <a:rPr dirty="0" baseline="-32738" sz="4200" spc="179">
                <a:latin typeface="Cambria Math"/>
                <a:cs typeface="Cambria Math"/>
              </a:rPr>
              <a:t> </a:t>
            </a:r>
            <a:r>
              <a:rPr dirty="0" baseline="-32738" sz="4200" spc="-30">
                <a:latin typeface="Cambria Math"/>
                <a:cs typeface="Cambria Math"/>
              </a:rPr>
              <a:t>𝑂(1)</a:t>
            </a:r>
            <a:endParaRPr baseline="-32738" sz="42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662957" y="4587727"/>
            <a:ext cx="4642485" cy="15297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59510">
              <a:lnSpc>
                <a:spcPts val="2450"/>
              </a:lnSpc>
              <a:spcBef>
                <a:spcPts val="90"/>
              </a:spcBef>
            </a:pPr>
            <a:r>
              <a:rPr dirty="0" sz="2050" spc="9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  <a:p>
            <a:pPr marL="239395" marR="5080" indent="-227329">
              <a:lnSpc>
                <a:spcPts val="303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Good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answer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question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is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“what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happen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when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do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many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insertions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row?“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43549" y="1852900"/>
            <a:ext cx="4939665" cy="407606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15"/>
              </a:spcBef>
            </a:pPr>
            <a:r>
              <a:rPr dirty="0" sz="3200" spc="-10">
                <a:solidFill>
                  <a:srgbClr val="4B3182"/>
                </a:solidFill>
                <a:latin typeface="Segoe UI"/>
                <a:cs typeface="Segoe UI"/>
              </a:rPr>
              <a:t>UNAMORTIZED</a:t>
            </a:r>
            <a:endParaRPr sz="3200">
              <a:latin typeface="Segoe UI"/>
              <a:cs typeface="Segoe UI"/>
            </a:endParaRPr>
          </a:p>
          <a:p>
            <a:pPr marL="239395" marR="5080" indent="-227329">
              <a:lnSpc>
                <a:spcPct val="8980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resize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take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mbria Math"/>
                <a:cs typeface="Cambria Math"/>
              </a:rPr>
              <a:t>𝑂(𝑛)</a:t>
            </a:r>
            <a:r>
              <a:rPr dirty="0" sz="2800" spc="-30">
                <a:latin typeface="Cambria Math"/>
                <a:cs typeface="Cambria Math"/>
              </a:rPr>
              <a:t> </a:t>
            </a:r>
            <a:r>
              <a:rPr dirty="0" sz="2800" spc="-10">
                <a:latin typeface="Calibri"/>
                <a:cs typeface="Calibri"/>
              </a:rPr>
              <a:t>time.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That’s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worst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thing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could 	happen.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4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39395" marR="254635" indent="-227329">
              <a:lnSpc>
                <a:spcPts val="303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Good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answer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question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is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“how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long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might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(unlucky)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user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need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wait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single 	insertion?”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10"/>
              <a:t>10/03/2025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Amortization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93112"/>
            <a:ext cx="10029190" cy="836294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Calibri"/>
                <a:cs typeface="Calibri"/>
              </a:rPr>
              <a:t>Why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double?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Why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increase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size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1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each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time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fill </a:t>
            </a:r>
            <a:r>
              <a:rPr dirty="0" sz="2800" spc="-2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up?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332: Data Structures &amp; Parallelism  Lecture 6: Amortized</dc:title>
  <dcterms:created xsi:type="dcterms:W3CDTF">2025-10-18T22:10:03Z</dcterms:created>
  <dcterms:modified xsi:type="dcterms:W3CDTF">2025-10-18T22:10:03Z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2025-10-07T00:00:00Z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2025-10-18T00:00:00Z</vt:filetime>
  </property>
  <property fmtid="{D5CDD505-2E9C-101B-9397-08002B2CF9AE}" pid="5" name="Producer">
    <vt:lpwstr>Adobe PDF Library 20.5.73</vt:lpwstr>
  </property>
</Properties>
</file>