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C9C"/>
    <a:srgbClr val="00F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915-3360-4B42-AF13-C3E219EC8510}" type="datetimeFigureOut">
              <a:rPr kumimoji="1" lang="ja-JP" altLang="en-US" smtClean="0"/>
              <a:t>2014/04/09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CFED-BD57-7547-9A91-4BDC881C3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07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915-3360-4B42-AF13-C3E219EC8510}" type="datetimeFigureOut">
              <a:rPr kumimoji="1" lang="ja-JP" altLang="en-US" smtClean="0"/>
              <a:t>2014/04/09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CFED-BD57-7547-9A91-4BDC881C3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34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915-3360-4B42-AF13-C3E219EC8510}" type="datetimeFigureOut">
              <a:rPr kumimoji="1" lang="ja-JP" altLang="en-US" smtClean="0"/>
              <a:t>2014/04/09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CFED-BD57-7547-9A91-4BDC881C3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32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915-3360-4B42-AF13-C3E219EC8510}" type="datetimeFigureOut">
              <a:rPr kumimoji="1" lang="ja-JP" altLang="en-US" smtClean="0"/>
              <a:t>2014/04/09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CFED-BD57-7547-9A91-4BDC881C3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38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915-3360-4B42-AF13-C3E219EC8510}" type="datetimeFigureOut">
              <a:rPr kumimoji="1" lang="ja-JP" altLang="en-US" smtClean="0"/>
              <a:t>2014/04/09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CFED-BD57-7547-9A91-4BDC881C3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7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915-3360-4B42-AF13-C3E219EC8510}" type="datetimeFigureOut">
              <a:rPr kumimoji="1" lang="ja-JP" altLang="en-US" smtClean="0"/>
              <a:t>2014/04/09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CFED-BD57-7547-9A91-4BDC881C3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915-3360-4B42-AF13-C3E219EC8510}" type="datetimeFigureOut">
              <a:rPr kumimoji="1" lang="ja-JP" altLang="en-US" smtClean="0"/>
              <a:t>2014/04/09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CFED-BD57-7547-9A91-4BDC881C3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4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915-3360-4B42-AF13-C3E219EC8510}" type="datetimeFigureOut">
              <a:rPr kumimoji="1" lang="ja-JP" altLang="en-US" smtClean="0"/>
              <a:t>2014/04/09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CFED-BD57-7547-9A91-4BDC881C3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61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915-3360-4B42-AF13-C3E219EC8510}" type="datetimeFigureOut">
              <a:rPr kumimoji="1" lang="ja-JP" altLang="en-US" smtClean="0"/>
              <a:t>2014/04/09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CFED-BD57-7547-9A91-4BDC881C3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915-3360-4B42-AF13-C3E219EC8510}" type="datetimeFigureOut">
              <a:rPr kumimoji="1" lang="ja-JP" altLang="en-US" smtClean="0"/>
              <a:t>2014/04/09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CFED-BD57-7547-9A91-4BDC881C3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01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915-3360-4B42-AF13-C3E219EC8510}" type="datetimeFigureOut">
              <a:rPr kumimoji="1" lang="ja-JP" altLang="en-US" smtClean="0"/>
              <a:t>2014/04/09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CFED-BD57-7547-9A91-4BDC881C3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3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3915-3360-4B42-AF13-C3E219EC8510}" type="datetimeFigureOut">
              <a:rPr kumimoji="1" lang="ja-JP" altLang="en-US" smtClean="0"/>
              <a:t>2014/04/09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CFED-BD57-7547-9A91-4BDC881C3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9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rome.google.com/webstore/detail/livereload/jnihajbhpnppcggbcgedagnkighmdle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05235" y="3072384"/>
            <a:ext cx="3449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Grunt</a:t>
            </a:r>
            <a:r>
              <a:rPr kumimoji="1" lang="ja-JP" altLang="en-US" sz="4000" dirty="0" smtClean="0"/>
              <a:t>導入手順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9223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81128" y="3072384"/>
            <a:ext cx="4400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実際に使ってみよう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6147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6159" y="214787"/>
            <a:ext cx="831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実際に使ってみよう</a:t>
            </a:r>
            <a:endParaRPr lang="ja-JP" altLang="en-US" sz="2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36159" y="614897"/>
            <a:ext cx="83946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5402" y="790209"/>
            <a:ext cx="7641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ファイルに変更が入ったらブラウザで自動的にリロードしてくれる「</a:t>
            </a:r>
            <a:r>
              <a:rPr kumimoji="1" lang="en-US" altLang="ja-JP" sz="1400" dirty="0" err="1" smtClean="0"/>
              <a:t>livereload</a:t>
            </a:r>
            <a:r>
              <a:rPr kumimoji="1" lang="ja-JP" altLang="en-US" sz="1400" dirty="0" smtClean="0"/>
              <a:t>」を試しに使ってみます。</a:t>
            </a:r>
            <a:endParaRPr kumimoji="1" lang="en-US" altLang="ja-JP" sz="1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5402" y="1238460"/>
            <a:ext cx="69244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1.</a:t>
            </a:r>
            <a:r>
              <a:rPr kumimoji="1" lang="ja-JP" altLang="en-US" sz="1400" dirty="0" smtClean="0"/>
              <a:t>まずはブラウザに</a:t>
            </a:r>
            <a:r>
              <a:rPr lang="ja-JP" altLang="en-US" sz="1400" dirty="0" smtClean="0"/>
              <a:t>「</a:t>
            </a:r>
            <a:r>
              <a:rPr lang="en-US" altLang="ja-JP" sz="1400" dirty="0" err="1" smtClean="0"/>
              <a:t>livereload</a:t>
            </a:r>
            <a:r>
              <a:rPr lang="ja-JP" altLang="en-US" sz="1400" dirty="0" smtClean="0"/>
              <a:t>」用の拡張機能をインストールします。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en-US" altLang="ja-JP" sz="1400" dirty="0" smtClean="0"/>
              <a:t>■Chrome</a:t>
            </a:r>
          </a:p>
          <a:p>
            <a:r>
              <a:rPr lang="hr-HR" altLang="ja-JP" sz="1400" dirty="0">
                <a:hlinkClick r:id="rId2"/>
              </a:rPr>
              <a:t>https://chrome.google.com/webstore/detail/livereload/</a:t>
            </a:r>
            <a:r>
              <a:rPr lang="hr-HR" altLang="ja-JP" sz="1400" dirty="0" smtClean="0">
                <a:hlinkClick r:id="rId2"/>
              </a:rPr>
              <a:t>jnihajbhpnppcggbcgedagnkighmdlei</a:t>
            </a:r>
            <a:endParaRPr lang="hr-HR" altLang="ja-JP" sz="1400" dirty="0" smtClean="0"/>
          </a:p>
          <a:p>
            <a:r>
              <a:rPr lang="en-US" altLang="ja-JP" sz="1400" dirty="0" smtClean="0"/>
              <a:t>■Firefox</a:t>
            </a:r>
          </a:p>
          <a:p>
            <a:r>
              <a:rPr lang="fi-FI" altLang="ja-JP" sz="1400" dirty="0" err="1"/>
              <a:t>https://addons.mozilla.org/ja/firefox/addon/livereload</a:t>
            </a:r>
            <a:r>
              <a:rPr lang="fi-FI" altLang="ja-JP" sz="1400" dirty="0"/>
              <a:t>/</a:t>
            </a:r>
            <a:endParaRPr kumimoji="1" lang="hr-HR" altLang="ja-JP" sz="1400" dirty="0"/>
          </a:p>
          <a:p>
            <a:endParaRPr kumimoji="1" lang="en-US" altLang="ja-JP" sz="14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5402" y="2809841"/>
            <a:ext cx="716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2.</a:t>
            </a:r>
            <a:r>
              <a:rPr kumimoji="1" lang="ja-JP" altLang="en-US" sz="1400" dirty="0" smtClean="0"/>
              <a:t>コマンドプロンプトで作業用フォルダに移動し、「</a:t>
            </a:r>
            <a:r>
              <a:rPr kumimoji="1" lang="en-US" altLang="ja-JP" sz="1400" dirty="0" err="1" smtClean="0"/>
              <a:t>package.json</a:t>
            </a:r>
            <a:r>
              <a:rPr kumimoji="1" lang="ja-JP" altLang="en-US" sz="1400" dirty="0" smtClean="0"/>
              <a:t>」を以下の内容で作成します。</a:t>
            </a:r>
            <a:endParaRPr kumimoji="1" lang="en-US" altLang="ja-JP" sz="14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485402" y="3195475"/>
            <a:ext cx="2192995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23548" y="3195475"/>
            <a:ext cx="21548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【</a:t>
            </a:r>
            <a:r>
              <a:rPr lang="en-US" altLang="ja-JP" sz="1100" dirty="0" err="1" smtClean="0"/>
              <a:t>Package.json</a:t>
            </a:r>
            <a:r>
              <a:rPr lang="en-US" altLang="ja-JP" sz="1100" dirty="0" smtClean="0"/>
              <a:t>】</a:t>
            </a:r>
          </a:p>
          <a:p>
            <a:r>
              <a:rPr lang="en-US" altLang="ja-JP" sz="1100" dirty="0" smtClean="0"/>
              <a:t>{</a:t>
            </a:r>
          </a:p>
          <a:p>
            <a:r>
              <a:rPr lang="en-US" altLang="ja-JP" sz="1100" dirty="0" smtClean="0"/>
              <a:t>  "name": "my-project-name",</a:t>
            </a:r>
          </a:p>
          <a:p>
            <a:r>
              <a:rPr lang="en-US" altLang="ja-JP" sz="1100" dirty="0" smtClean="0"/>
              <a:t>  "version": "0.1.0",</a:t>
            </a:r>
          </a:p>
          <a:p>
            <a:r>
              <a:rPr lang="en-US" altLang="ja-JP" sz="1100" dirty="0" smtClean="0"/>
              <a:t>  "</a:t>
            </a:r>
            <a:r>
              <a:rPr lang="en-US" altLang="ja-JP" sz="1100" dirty="0" err="1" smtClean="0"/>
              <a:t>devDependencies</a:t>
            </a:r>
            <a:r>
              <a:rPr lang="en-US" altLang="ja-JP" sz="1100" dirty="0" smtClean="0"/>
              <a:t>": {</a:t>
            </a:r>
          </a:p>
          <a:p>
            <a:r>
              <a:rPr lang="en-US" altLang="ja-JP" sz="1100" dirty="0" smtClean="0"/>
              <a:t>    "grunt": "~0.4.1",</a:t>
            </a:r>
          </a:p>
          <a:p>
            <a:r>
              <a:rPr lang="en-US" altLang="ja-JP" sz="1100" dirty="0" smtClean="0"/>
              <a:t>    "grunt-</a:t>
            </a:r>
            <a:r>
              <a:rPr lang="en-US" altLang="ja-JP" sz="1100" dirty="0" err="1" smtClean="0"/>
              <a:t>contrib</a:t>
            </a:r>
            <a:r>
              <a:rPr lang="en-US" altLang="ja-JP" sz="1100" dirty="0" smtClean="0"/>
              <a:t>-connect": "*",</a:t>
            </a:r>
          </a:p>
          <a:p>
            <a:r>
              <a:rPr lang="en-US" altLang="ja-JP" sz="1100" dirty="0" smtClean="0"/>
              <a:t>    "grunt-</a:t>
            </a:r>
            <a:r>
              <a:rPr lang="en-US" altLang="ja-JP" sz="1100" dirty="0" err="1" smtClean="0"/>
              <a:t>contrib</a:t>
            </a:r>
            <a:r>
              <a:rPr lang="en-US" altLang="ja-JP" sz="1100" dirty="0" smtClean="0"/>
              <a:t>-watch": "*"</a:t>
            </a:r>
          </a:p>
          <a:p>
            <a:r>
              <a:rPr lang="en-US" altLang="ja-JP" sz="1100" dirty="0" smtClean="0"/>
              <a:t>  }</a:t>
            </a:r>
          </a:p>
          <a:p>
            <a:r>
              <a:rPr lang="en-US" altLang="ja-JP" sz="1100" dirty="0" smtClean="0"/>
              <a:t>}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5402" y="5066009"/>
            <a:ext cx="84000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grunt: Grunt</a:t>
            </a:r>
            <a:r>
              <a:rPr lang="ja-JP" altLang="en-US" sz="1100" dirty="0"/>
              <a:t>本体</a:t>
            </a:r>
          </a:p>
          <a:p>
            <a:r>
              <a:rPr lang="en-US" altLang="ja-JP" sz="1100" dirty="0"/>
              <a:t>grunt-</a:t>
            </a:r>
            <a:r>
              <a:rPr lang="en-US" altLang="ja-JP" sz="1100" dirty="0" err="1"/>
              <a:t>contrib</a:t>
            </a:r>
            <a:r>
              <a:rPr lang="en-US" altLang="ja-JP" sz="1100" dirty="0"/>
              <a:t>-connect: Grunt</a:t>
            </a:r>
            <a:r>
              <a:rPr lang="ja-JP" altLang="en-US" sz="1100" dirty="0"/>
              <a:t>上で動く</a:t>
            </a:r>
            <a:r>
              <a:rPr lang="en-US" altLang="ja-JP" sz="1100" dirty="0"/>
              <a:t>Web</a:t>
            </a:r>
            <a:r>
              <a:rPr lang="ja-JP" altLang="en-US" sz="1100" dirty="0"/>
              <a:t>サーバ。</a:t>
            </a:r>
          </a:p>
          <a:p>
            <a:r>
              <a:rPr lang="en-US" altLang="ja-JP" sz="1100" dirty="0"/>
              <a:t>grunt-</a:t>
            </a:r>
            <a:r>
              <a:rPr lang="en-US" altLang="ja-JP" sz="1100" dirty="0" err="1"/>
              <a:t>contrib</a:t>
            </a:r>
            <a:r>
              <a:rPr lang="en-US" altLang="ja-JP" sz="1100" dirty="0"/>
              <a:t>-watch: </a:t>
            </a:r>
            <a:r>
              <a:rPr lang="ja-JP" altLang="en-US" sz="1100" dirty="0"/>
              <a:t>ディレクトリ配下のファイルを</a:t>
            </a:r>
            <a:r>
              <a:rPr lang="en-US" altLang="ja-JP" sz="1100" dirty="0"/>
              <a:t>Watch</a:t>
            </a:r>
            <a:r>
              <a:rPr lang="ja-JP" altLang="en-US" sz="1100" dirty="0"/>
              <a:t>し、ファイル変更をトリガーに予め設定した処理を行うことができる</a:t>
            </a:r>
            <a:r>
              <a:rPr lang="en-US" altLang="ja-JP" sz="1100" dirty="0"/>
              <a:t>Grunt</a:t>
            </a:r>
            <a:r>
              <a:rPr lang="ja-JP" altLang="en-US" sz="1100" dirty="0"/>
              <a:t>のプラグイン</a:t>
            </a:r>
            <a:endParaRPr kumimoji="1" lang="en-US" altLang="ja-JP" sz="11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5402" y="5953293"/>
            <a:ext cx="2984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3.</a:t>
            </a:r>
            <a:r>
              <a:rPr lang="ja-JP" altLang="en-US" sz="1400" dirty="0" smtClean="0"/>
              <a:t> </a:t>
            </a:r>
            <a:r>
              <a:rPr lang="en-US" altLang="ja-JP" sz="1400" dirty="0"/>
              <a:t>Grunt</a:t>
            </a:r>
            <a:r>
              <a:rPr lang="ja-JP" altLang="en-US" sz="1400" dirty="0"/>
              <a:t>と</a:t>
            </a:r>
            <a:r>
              <a:rPr lang="en-US" altLang="ja-JP" sz="1400" dirty="0" err="1"/>
              <a:t>gruntplugins</a:t>
            </a:r>
            <a:r>
              <a:rPr lang="ja-JP" altLang="en-US" sz="1400" dirty="0"/>
              <a:t>のインストール</a:t>
            </a:r>
            <a:endParaRPr kumimoji="1" lang="en-US" altLang="ja-JP" sz="14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588279" y="6346240"/>
            <a:ext cx="6013516" cy="336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6955" y="6355973"/>
            <a:ext cx="178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ja-JP" sz="1400" dirty="0" err="1" smtClean="0">
                <a:solidFill>
                  <a:srgbClr val="FFFFFF"/>
                </a:solidFill>
              </a:rPr>
              <a:t>npm</a:t>
            </a:r>
            <a:r>
              <a:rPr lang="nb-NO" altLang="ja-JP" sz="1400" dirty="0" smtClean="0">
                <a:solidFill>
                  <a:srgbClr val="FFFFFF"/>
                </a:solidFill>
              </a:rPr>
              <a:t> </a:t>
            </a:r>
            <a:r>
              <a:rPr lang="nb-NO" altLang="ja-JP" sz="1400" dirty="0" err="1" smtClean="0">
                <a:solidFill>
                  <a:srgbClr val="FFFFFF"/>
                </a:solidFill>
              </a:rPr>
              <a:t>install</a:t>
            </a:r>
            <a:r>
              <a:rPr lang="nb-NO" altLang="ja-JP" sz="1400" dirty="0" smtClean="0">
                <a:solidFill>
                  <a:srgbClr val="FFFFFF"/>
                </a:solidFill>
              </a:rPr>
              <a:t> --save-</a:t>
            </a:r>
            <a:r>
              <a:rPr lang="nb-NO" altLang="ja-JP" sz="1400" dirty="0" err="1" smtClean="0">
                <a:solidFill>
                  <a:srgbClr val="FFFFFF"/>
                </a:solidFill>
              </a:rPr>
              <a:t>dev</a:t>
            </a:r>
            <a:endParaRPr lang="en-US" altLang="ja-JP" sz="1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4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447256" y="1131663"/>
            <a:ext cx="4296325" cy="4932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6159" y="214787"/>
            <a:ext cx="831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実際に使ってみよう</a:t>
            </a:r>
            <a:endParaRPr lang="ja-JP" altLang="en-US" sz="2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36159" y="614897"/>
            <a:ext cx="83946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85402" y="1201105"/>
            <a:ext cx="415546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/>
              <a:t>// 'use strict';</a:t>
            </a:r>
          </a:p>
          <a:p>
            <a:endParaRPr lang="en-US" altLang="ja-JP" sz="1000" dirty="0" smtClean="0"/>
          </a:p>
          <a:p>
            <a:r>
              <a:rPr lang="en-US" altLang="ja-JP" sz="1000" dirty="0" err="1" smtClean="0"/>
              <a:t>module.exports</a:t>
            </a:r>
            <a:r>
              <a:rPr lang="en-US" altLang="ja-JP" sz="1000" dirty="0" smtClean="0"/>
              <a:t> = function(grunt) {</a:t>
            </a:r>
          </a:p>
          <a:p>
            <a:r>
              <a:rPr lang="en-US" altLang="ja-JP" sz="1000" dirty="0" smtClean="0"/>
              <a:t>  // Project configuration.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grunt.initConfig</a:t>
            </a:r>
            <a:r>
              <a:rPr lang="en-US" altLang="ja-JP" sz="1000" dirty="0" smtClean="0"/>
              <a:t>({</a:t>
            </a:r>
          </a:p>
          <a:p>
            <a:r>
              <a:rPr lang="en-US" altLang="ja-JP" sz="1000" dirty="0" smtClean="0"/>
              <a:t>    </a:t>
            </a:r>
            <a:r>
              <a:rPr lang="en-US" altLang="ja-JP" sz="1000" dirty="0" err="1" smtClean="0"/>
              <a:t>pkg</a:t>
            </a:r>
            <a:r>
              <a:rPr lang="en-US" altLang="ja-JP" sz="1000" dirty="0" smtClean="0"/>
              <a:t>: </a:t>
            </a:r>
            <a:r>
              <a:rPr lang="en-US" altLang="ja-JP" sz="1000" dirty="0" err="1" smtClean="0"/>
              <a:t>grunt.file.readJSON</a:t>
            </a:r>
            <a:r>
              <a:rPr lang="en-US" altLang="ja-JP" sz="1000" dirty="0" smtClean="0"/>
              <a:t>('</a:t>
            </a:r>
            <a:r>
              <a:rPr lang="en-US" altLang="ja-JP" sz="1000" dirty="0" err="1" smtClean="0"/>
              <a:t>package.json</a:t>
            </a:r>
            <a:r>
              <a:rPr lang="en-US" altLang="ja-JP" sz="1000" dirty="0" smtClean="0"/>
              <a:t>'),</a:t>
            </a:r>
          </a:p>
          <a:p>
            <a:endParaRPr lang="en-US" altLang="ja-JP" sz="1000" dirty="0" smtClean="0"/>
          </a:p>
          <a:p>
            <a:r>
              <a:rPr lang="en-US" altLang="ja-JP" sz="1000" dirty="0" smtClean="0"/>
              <a:t>    // grunt-</a:t>
            </a:r>
            <a:r>
              <a:rPr lang="en-US" altLang="ja-JP" sz="1000" dirty="0" err="1" smtClean="0"/>
              <a:t>contrib</a:t>
            </a:r>
            <a:r>
              <a:rPr lang="en-US" altLang="ja-JP" sz="1000" dirty="0" smtClean="0"/>
              <a:t>-connect</a:t>
            </a:r>
            <a:r>
              <a:rPr lang="ja-JP" altLang="en-US" sz="1000" dirty="0" smtClean="0"/>
              <a:t>の設定</a:t>
            </a:r>
            <a:r>
              <a:rPr lang="en-US" altLang="ja-JP" sz="1000" dirty="0" smtClean="0"/>
              <a:t>(Web</a:t>
            </a:r>
            <a:r>
              <a:rPr lang="ja-JP" altLang="en-US" sz="1000" dirty="0" smtClean="0"/>
              <a:t>サーバの設定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 smtClean="0"/>
              <a:t>    connect: {</a:t>
            </a:r>
          </a:p>
          <a:p>
            <a:r>
              <a:rPr lang="en-US" altLang="ja-JP" sz="1000" dirty="0" smtClean="0"/>
              <a:t>      site: { // </a:t>
            </a:r>
            <a:r>
              <a:rPr lang="ja-JP" altLang="en-US" sz="1000" dirty="0" smtClean="0"/>
              <a:t>オプション未設定の為、空オブジェクト</a:t>
            </a:r>
          </a:p>
          <a:p>
            <a:r>
              <a:rPr lang="ja-JP" altLang="en-US" sz="1000" dirty="0" smtClean="0"/>
              <a:t>      </a:t>
            </a:r>
            <a:r>
              <a:rPr lang="en-US" altLang="ja-JP" sz="1000" dirty="0" smtClean="0"/>
              <a:t>}</a:t>
            </a:r>
          </a:p>
          <a:p>
            <a:r>
              <a:rPr lang="en-US" altLang="ja-JP" sz="1000" dirty="0" smtClean="0"/>
              <a:t>    },</a:t>
            </a:r>
          </a:p>
          <a:p>
            <a:endParaRPr lang="en-US" altLang="ja-JP" sz="1000" dirty="0" smtClean="0"/>
          </a:p>
          <a:p>
            <a:r>
              <a:rPr lang="en-US" altLang="ja-JP" sz="1000" dirty="0" smtClean="0"/>
              <a:t>    // grunt-</a:t>
            </a:r>
            <a:r>
              <a:rPr lang="en-US" altLang="ja-JP" sz="1000" dirty="0" err="1" smtClean="0"/>
              <a:t>contrib</a:t>
            </a:r>
            <a:r>
              <a:rPr lang="en-US" altLang="ja-JP" sz="1000" dirty="0" smtClean="0"/>
              <a:t>-watch</a:t>
            </a:r>
            <a:r>
              <a:rPr lang="ja-JP" altLang="en-US" sz="1000" dirty="0" smtClean="0"/>
              <a:t>の設定</a:t>
            </a:r>
            <a:r>
              <a:rPr lang="en-US" altLang="ja-JP" sz="1000" dirty="0" smtClean="0"/>
              <a:t>(</a:t>
            </a:r>
            <a:r>
              <a:rPr lang="ja-JP" altLang="en-US" sz="1000" dirty="0" smtClean="0"/>
              <a:t>ウォッチ対象の設定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 smtClean="0"/>
              <a:t>    watch: {</a:t>
            </a:r>
          </a:p>
          <a:p>
            <a:r>
              <a:rPr lang="en-US" altLang="ja-JP" sz="1000" dirty="0" smtClean="0"/>
              <a:t>      </a:t>
            </a:r>
            <a:r>
              <a:rPr lang="en-US" altLang="ja-JP" sz="1000" dirty="0" err="1" smtClean="0"/>
              <a:t>html_files</a:t>
            </a:r>
            <a:r>
              <a:rPr lang="en-US" altLang="ja-JP" sz="1000" dirty="0" smtClean="0"/>
              <a:t>: {</a:t>
            </a:r>
          </a:p>
          <a:p>
            <a:r>
              <a:rPr lang="en-US" altLang="ja-JP" sz="1000" dirty="0" smtClean="0"/>
              <a:t>        files: '**/*.html' // </a:t>
            </a:r>
            <a:r>
              <a:rPr lang="ja-JP" altLang="en-US" sz="1000" dirty="0" smtClean="0"/>
              <a:t>ウォッチ対象として、ディレクトリ配下の*</a:t>
            </a:r>
            <a:r>
              <a:rPr lang="en-US" altLang="ja-JP" sz="1000" dirty="0" smtClean="0"/>
              <a:t>.html</a:t>
            </a:r>
            <a:r>
              <a:rPr lang="ja-JP" altLang="en-US" sz="1000" dirty="0" smtClean="0"/>
              <a:t>を指定</a:t>
            </a:r>
          </a:p>
          <a:p>
            <a:r>
              <a:rPr lang="ja-JP" altLang="en-US" sz="1000" dirty="0" smtClean="0"/>
              <a:t>      </a:t>
            </a:r>
            <a:r>
              <a:rPr lang="en-US" altLang="ja-JP" sz="1000" dirty="0" smtClean="0"/>
              <a:t>},</a:t>
            </a:r>
          </a:p>
          <a:p>
            <a:r>
              <a:rPr lang="en-US" altLang="ja-JP" sz="1000" dirty="0" smtClean="0"/>
              <a:t>      options: {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 smtClean="0"/>
              <a:t>livereload</a:t>
            </a:r>
            <a:r>
              <a:rPr lang="en-US" altLang="ja-JP" sz="1000" dirty="0" smtClean="0"/>
              <a:t>: true // </a:t>
            </a:r>
            <a:r>
              <a:rPr lang="ja-JP" altLang="en-US" sz="1000" dirty="0" smtClean="0"/>
              <a:t>変更があればリロードするよ</a:t>
            </a:r>
          </a:p>
          <a:p>
            <a:r>
              <a:rPr lang="ja-JP" altLang="en-US" sz="1000" dirty="0" smtClean="0"/>
              <a:t>      </a:t>
            </a:r>
            <a:r>
              <a:rPr lang="en-US" altLang="ja-JP" sz="1000" dirty="0" smtClean="0"/>
              <a:t>}</a:t>
            </a:r>
          </a:p>
          <a:p>
            <a:r>
              <a:rPr lang="en-US" altLang="ja-JP" sz="1000" dirty="0" smtClean="0"/>
              <a:t>    }</a:t>
            </a:r>
          </a:p>
          <a:p>
            <a:r>
              <a:rPr lang="en-US" altLang="ja-JP" sz="1000" dirty="0" smtClean="0"/>
              <a:t>  });</a:t>
            </a:r>
          </a:p>
          <a:p>
            <a:endParaRPr lang="en-US" altLang="ja-JP" sz="1000" dirty="0" smtClean="0"/>
          </a:p>
          <a:p>
            <a:r>
              <a:rPr lang="en-US" altLang="ja-JP" sz="1000" dirty="0" smtClean="0"/>
              <a:t>  // Load tasks(grunt</a:t>
            </a:r>
            <a:r>
              <a:rPr lang="ja-JP" altLang="en-US" sz="1000" dirty="0" smtClean="0"/>
              <a:t>実行時に読み込むプラグイン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grunt.loadNpmTasks</a:t>
            </a:r>
            <a:r>
              <a:rPr lang="en-US" altLang="ja-JP" sz="1000" dirty="0" smtClean="0"/>
              <a:t>('grunt-</a:t>
            </a:r>
            <a:r>
              <a:rPr lang="en-US" altLang="ja-JP" sz="1000" dirty="0" err="1" smtClean="0"/>
              <a:t>contrib</a:t>
            </a:r>
            <a:r>
              <a:rPr lang="en-US" altLang="ja-JP" sz="1000" dirty="0" smtClean="0"/>
              <a:t>-connect');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grunt.loadNpmTasks</a:t>
            </a:r>
            <a:r>
              <a:rPr lang="en-US" altLang="ja-JP" sz="1000" dirty="0" smtClean="0"/>
              <a:t>('grunt-</a:t>
            </a:r>
            <a:r>
              <a:rPr lang="en-US" altLang="ja-JP" sz="1000" dirty="0" err="1" smtClean="0"/>
              <a:t>contrib</a:t>
            </a:r>
            <a:r>
              <a:rPr lang="en-US" altLang="ja-JP" sz="1000" dirty="0" smtClean="0"/>
              <a:t>-watch');</a:t>
            </a:r>
          </a:p>
          <a:p>
            <a:endParaRPr lang="en-US" altLang="ja-JP" sz="1000" dirty="0" smtClean="0"/>
          </a:p>
          <a:p>
            <a:r>
              <a:rPr lang="en-US" altLang="ja-JP" sz="1000" dirty="0" smtClean="0"/>
              <a:t>  // Default tasks(grunt</a:t>
            </a:r>
            <a:r>
              <a:rPr lang="ja-JP" altLang="en-US" sz="1000" dirty="0" smtClean="0"/>
              <a:t>実行時に実行するタスク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grunt.registerTask</a:t>
            </a:r>
            <a:r>
              <a:rPr lang="en-US" altLang="ja-JP" sz="1000" dirty="0" smtClean="0"/>
              <a:t>('default', ['connect', 'watch']);</a:t>
            </a:r>
          </a:p>
          <a:p>
            <a:r>
              <a:rPr lang="en-US" altLang="ja-JP" sz="1000" dirty="0" smtClean="0"/>
              <a:t>};</a:t>
            </a:r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5402" y="733055"/>
            <a:ext cx="3247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4</a:t>
            </a:r>
            <a:r>
              <a:rPr kumimoji="1" lang="en-US" altLang="ja-JP" sz="1400" dirty="0" smtClean="0"/>
              <a:t>.</a:t>
            </a:r>
            <a:r>
              <a:rPr lang="ja-JP" altLang="en-US" sz="1400" dirty="0" smtClean="0"/>
              <a:t> </a:t>
            </a:r>
            <a:r>
              <a:rPr lang="en-US" altLang="ja-JP" sz="1400" dirty="0" err="1" smtClean="0"/>
              <a:t>Gruntfile.js</a:t>
            </a:r>
            <a:r>
              <a:rPr lang="ja-JP" altLang="en-US" sz="1400" dirty="0" smtClean="0"/>
              <a:t>を以下のとおり作成します。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66235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6159" y="214787"/>
            <a:ext cx="831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実際に使ってみよう</a:t>
            </a:r>
            <a:endParaRPr lang="ja-JP" altLang="en-US" sz="2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36159" y="614897"/>
            <a:ext cx="83946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85402" y="733055"/>
            <a:ext cx="607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4</a:t>
            </a:r>
            <a:r>
              <a:rPr kumimoji="1" lang="en-US" altLang="ja-JP" sz="1400" dirty="0" smtClean="0"/>
              <a:t>.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grunt, </a:t>
            </a:r>
            <a:r>
              <a:rPr lang="en-US" altLang="ja-JP" sz="1400" dirty="0" err="1" smtClean="0"/>
              <a:t>livereload</a:t>
            </a:r>
            <a:r>
              <a:rPr lang="ja-JP" altLang="en-US" sz="1400" dirty="0" smtClean="0"/>
              <a:t>の実行と、ブラウザ側の </a:t>
            </a:r>
            <a:r>
              <a:rPr lang="en-US" altLang="ja-JP" sz="1400" dirty="0" err="1" smtClean="0"/>
              <a:t>livereload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プラグインのインストール</a:t>
            </a:r>
            <a:endParaRPr kumimoji="1" lang="en-US" altLang="ja-JP" sz="1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5402" y="1247435"/>
            <a:ext cx="2298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Grunt</a:t>
            </a:r>
            <a:r>
              <a:rPr kumimoji="1" lang="ja-JP" altLang="en-US" sz="1400" dirty="0" smtClean="0"/>
              <a:t>コマンドを実行します。</a:t>
            </a:r>
            <a:endParaRPr kumimoji="1" lang="en-US" altLang="ja-JP" sz="14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588279" y="1616094"/>
            <a:ext cx="6013516" cy="336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6955" y="1625827"/>
            <a:ext cx="580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ja-JP" sz="1400" dirty="0" smtClean="0">
                <a:solidFill>
                  <a:srgbClr val="FFFFFF"/>
                </a:solidFill>
              </a:rPr>
              <a:t>grunt</a:t>
            </a:r>
            <a:endParaRPr lang="en-US" altLang="ja-JP" sz="1400" dirty="0" smtClean="0">
              <a:solidFill>
                <a:srgbClr val="FFFFFF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88279" y="2615300"/>
            <a:ext cx="6013516" cy="12788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6955" y="2625033"/>
            <a:ext cx="35791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FFFF"/>
                </a:solidFill>
              </a:rPr>
              <a:t>Running "</a:t>
            </a:r>
            <a:r>
              <a:rPr lang="en-US" altLang="ja-JP" sz="1400" dirty="0" err="1" smtClean="0">
                <a:solidFill>
                  <a:srgbClr val="FFFFFF"/>
                </a:solidFill>
              </a:rPr>
              <a:t>connect:site</a:t>
            </a:r>
            <a:r>
              <a:rPr lang="en-US" altLang="ja-JP" sz="1400" dirty="0" smtClean="0">
                <a:solidFill>
                  <a:srgbClr val="FFFFFF"/>
                </a:solidFill>
              </a:rPr>
              <a:t>" (connect) task</a:t>
            </a:r>
          </a:p>
          <a:p>
            <a:r>
              <a:rPr lang="en-US" altLang="ja-JP" sz="1400" dirty="0" smtClean="0">
                <a:solidFill>
                  <a:srgbClr val="FFFFFF"/>
                </a:solidFill>
              </a:rPr>
              <a:t>Started connect web server on localhost:8000.</a:t>
            </a:r>
          </a:p>
          <a:p>
            <a:endParaRPr lang="en-US" altLang="ja-JP" sz="1400" dirty="0" smtClean="0">
              <a:solidFill>
                <a:srgbClr val="FFFFFF"/>
              </a:solidFill>
            </a:endParaRPr>
          </a:p>
          <a:p>
            <a:r>
              <a:rPr lang="en-US" altLang="ja-JP" sz="1400" dirty="0" smtClean="0">
                <a:solidFill>
                  <a:srgbClr val="FFFFFF"/>
                </a:solidFill>
              </a:rPr>
              <a:t>Running "watch" task</a:t>
            </a:r>
          </a:p>
          <a:p>
            <a:r>
              <a:rPr lang="en-US" altLang="ja-JP" sz="1400" dirty="0" smtClean="0">
                <a:solidFill>
                  <a:srgbClr val="FFFFFF"/>
                </a:solidFill>
              </a:rPr>
              <a:t>Waiting...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5402" y="2069340"/>
            <a:ext cx="625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コマンドの実行に成功すると以下の様な状態になり、</a:t>
            </a:r>
            <a:endParaRPr lang="en-US" altLang="ja-JP" sz="1400" dirty="0" smtClean="0"/>
          </a:p>
          <a:p>
            <a:r>
              <a:rPr lang="ja-JP" altLang="en-US" sz="1400" dirty="0"/>
              <a:t> </a:t>
            </a:r>
            <a:r>
              <a:rPr lang="en-US" altLang="ja-JP" sz="1400" dirty="0"/>
              <a:t>localhost:8000 </a:t>
            </a:r>
            <a:r>
              <a:rPr lang="ja-JP" altLang="en-US" sz="1400" dirty="0"/>
              <a:t>にアクセスすると </a:t>
            </a:r>
            <a:r>
              <a:rPr lang="en-US" altLang="ja-JP" sz="1400" dirty="0" err="1"/>
              <a:t>index.html</a:t>
            </a:r>
            <a:r>
              <a:rPr lang="en-US" altLang="ja-JP" sz="1400" dirty="0"/>
              <a:t> </a:t>
            </a:r>
            <a:r>
              <a:rPr lang="ja-JP" altLang="en-US" sz="1400" dirty="0"/>
              <a:t>をブラウジングできるようになります。</a:t>
            </a:r>
            <a:endParaRPr kumimoji="1" lang="en-US" altLang="ja-JP" sz="14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5402" y="4179852"/>
            <a:ext cx="646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ブラウザ拡張の </a:t>
            </a:r>
            <a:r>
              <a:rPr lang="en-US" altLang="ja-JP" sz="1400" dirty="0" err="1" smtClean="0"/>
              <a:t>livereload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を有効にした状態で、この時に </a:t>
            </a:r>
            <a:r>
              <a:rPr lang="en-US" altLang="ja-JP" sz="1400" dirty="0" err="1" smtClean="0"/>
              <a:t>index.html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を編集すると、</a:t>
            </a:r>
            <a:endParaRPr lang="en-US" altLang="ja-JP" sz="1400" dirty="0" smtClean="0"/>
          </a:p>
          <a:p>
            <a:r>
              <a:rPr lang="ja-JP" altLang="en-US" sz="1400" dirty="0" smtClean="0"/>
              <a:t>自動的にリロードしてくれるようになります。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78510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755499" y="3796176"/>
            <a:ext cx="4594177" cy="2140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6159" y="214787"/>
            <a:ext cx="831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Grunt</a:t>
            </a:r>
            <a:r>
              <a:rPr kumimoji="1" lang="ja-JP" altLang="en-US" sz="2000" dirty="0" smtClean="0"/>
              <a:t>とは・・・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80635" y="2813129"/>
            <a:ext cx="525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Javascript</a:t>
            </a:r>
            <a:r>
              <a:rPr kumimoji="1" lang="ja-JP" altLang="en-US" sz="1400" dirty="0" smtClean="0"/>
              <a:t>、</a:t>
            </a:r>
            <a:r>
              <a:rPr kumimoji="1" lang="en-US" altLang="ja-JP" sz="1400" dirty="0" err="1" smtClean="0"/>
              <a:t>node.js</a:t>
            </a:r>
            <a:r>
              <a:rPr kumimoji="1" lang="ja-JP" altLang="en-US" sz="1400" dirty="0" smtClean="0"/>
              <a:t>で動作するタスクランナーツール。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コーディング時に面倒な作業を自動的に行なってくれるツールです。</a:t>
            </a:r>
            <a:endParaRPr kumimoji="1" lang="ja-JP" altLang="en-US" sz="1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35" y="821728"/>
            <a:ext cx="5014377" cy="1823411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336159" y="614897"/>
            <a:ext cx="83946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942254" y="4273893"/>
            <a:ext cx="40959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/>
              <a:buChar char="•"/>
            </a:pPr>
            <a:r>
              <a:rPr lang="en-US" altLang="ja-JP" sz="1100" dirty="0"/>
              <a:t>HTML</a:t>
            </a:r>
            <a:r>
              <a:rPr lang="ja-JP" altLang="en-US" sz="1100" dirty="0"/>
              <a:t>・</a:t>
            </a:r>
            <a:r>
              <a:rPr lang="en-US" altLang="ja-JP" sz="1100" dirty="0"/>
              <a:t>JS</a:t>
            </a:r>
            <a:r>
              <a:rPr lang="ja-JP" altLang="en-US" sz="1100" dirty="0"/>
              <a:t>・</a:t>
            </a:r>
            <a:r>
              <a:rPr lang="en-US" altLang="ja-JP" sz="1100" dirty="0"/>
              <a:t>CSS</a:t>
            </a:r>
            <a:r>
              <a:rPr lang="ja-JP" altLang="en-US" sz="1100" dirty="0"/>
              <a:t>の</a:t>
            </a:r>
            <a:r>
              <a:rPr lang="en-US" altLang="ja-JP" sz="1100" dirty="0"/>
              <a:t>minify</a:t>
            </a:r>
            <a:r>
              <a:rPr lang="ja-JP" altLang="en-US" sz="1100" dirty="0"/>
              <a:t>、</a:t>
            </a:r>
            <a:r>
              <a:rPr lang="en-US" altLang="ja-JP" sz="1100" dirty="0" err="1"/>
              <a:t>gzip</a:t>
            </a:r>
            <a:r>
              <a:rPr lang="ja-JP" altLang="en-US" sz="1100" dirty="0"/>
              <a:t>化</a:t>
            </a:r>
          </a:p>
          <a:p>
            <a:pPr marL="228600" indent="-228600">
              <a:buFont typeface="Arial"/>
              <a:buChar char="•"/>
            </a:pPr>
            <a:r>
              <a:rPr lang="en-US" altLang="ja-JP" sz="1100" dirty="0"/>
              <a:t>Sass/Compass</a:t>
            </a:r>
            <a:r>
              <a:rPr lang="ja-JP" altLang="en-US" sz="1100" dirty="0"/>
              <a:t>や</a:t>
            </a:r>
            <a:r>
              <a:rPr lang="en-US" altLang="ja-JP" sz="1100" dirty="0" err="1"/>
              <a:t>CoffeeScript</a:t>
            </a:r>
            <a:r>
              <a:rPr lang="ja-JP" altLang="en-US" sz="1100" dirty="0"/>
              <a:t>のコンパイル</a:t>
            </a:r>
          </a:p>
          <a:p>
            <a:pPr marL="228600" indent="-228600">
              <a:buFont typeface="Arial"/>
              <a:buChar char="•"/>
            </a:pPr>
            <a:r>
              <a:rPr lang="en-US" altLang="ja-JP" sz="1100" dirty="0"/>
              <a:t>Web</a:t>
            </a:r>
            <a:r>
              <a:rPr lang="ja-JP" altLang="en-US" sz="1100" dirty="0"/>
              <a:t>フォントやスプライト画像の作成・最適化</a:t>
            </a:r>
          </a:p>
          <a:p>
            <a:pPr marL="228600" indent="-228600">
              <a:buFont typeface="Arial"/>
              <a:buChar char="•"/>
            </a:pPr>
            <a:r>
              <a:rPr lang="ja-JP" altLang="en-US" sz="1100" dirty="0"/>
              <a:t>スタイルガイドの作成</a:t>
            </a:r>
          </a:p>
          <a:p>
            <a:pPr marL="228600" indent="-228600">
              <a:buFont typeface="Arial"/>
              <a:buChar char="•"/>
            </a:pPr>
            <a:r>
              <a:rPr lang="ja-JP" altLang="en-US" sz="1100" dirty="0"/>
              <a:t>構文チェック</a:t>
            </a:r>
          </a:p>
          <a:p>
            <a:pPr marL="228600" indent="-228600">
              <a:buFont typeface="Arial"/>
              <a:buChar char="•"/>
            </a:pPr>
            <a:r>
              <a:rPr lang="ja-JP" altLang="en-US" sz="1100" dirty="0"/>
              <a:t>ファイルの結合</a:t>
            </a:r>
          </a:p>
          <a:p>
            <a:pPr marL="228600" indent="-228600">
              <a:buFont typeface="Arial"/>
              <a:buChar char="•"/>
            </a:pPr>
            <a:r>
              <a:rPr lang="en-US" altLang="ja-JP" sz="1100" dirty="0" err="1"/>
              <a:t>LiveReload</a:t>
            </a:r>
            <a:r>
              <a:rPr lang="en-US" altLang="ja-JP" sz="1100" dirty="0"/>
              <a:t>(</a:t>
            </a:r>
            <a:r>
              <a:rPr lang="ja-JP" altLang="en-US" sz="1100" dirty="0"/>
              <a:t>ファイルを保存すると勝手にブラウザが更新される）</a:t>
            </a:r>
          </a:p>
          <a:p>
            <a:pPr marL="228600" indent="-228600">
              <a:buFont typeface="Arial"/>
              <a:buChar char="•"/>
            </a:pPr>
            <a:r>
              <a:rPr lang="ja-JP" altLang="en-US" sz="1100" dirty="0"/>
              <a:t>サーバーの起動</a:t>
            </a:r>
            <a:endParaRPr kumimoji="1" lang="ja-JP" altLang="en-US" sz="11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95565" y="3937442"/>
            <a:ext cx="2479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Grunt</a:t>
            </a:r>
            <a:r>
              <a:rPr kumimoji="1" lang="ja-JP" altLang="en-US" sz="1400" dirty="0" smtClean="0"/>
              <a:t>で自動化できる主な作業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962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6159" y="214787"/>
            <a:ext cx="831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Grunt</a:t>
            </a:r>
            <a:r>
              <a:rPr lang="ja-JP" altLang="en-US" sz="2000" dirty="0"/>
              <a:t>のインストール・初期設定について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5402" y="861371"/>
            <a:ext cx="676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Grunt</a:t>
            </a:r>
            <a:r>
              <a:rPr lang="ja-JP" altLang="en-US" sz="1400" dirty="0"/>
              <a:t>のインストールや初期設定については、</a:t>
            </a:r>
            <a:r>
              <a:rPr lang="ja-JP" altLang="en-US" sz="1400" dirty="0" smtClean="0"/>
              <a:t>コマンドプロンプト（黒い画面）を</a:t>
            </a:r>
            <a:r>
              <a:rPr lang="ja-JP" altLang="en-US" sz="1400" dirty="0"/>
              <a:t>使います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インストールの主な流れは以下の通りです。</a:t>
            </a:r>
            <a:endParaRPr kumimoji="1" lang="ja-JP" altLang="en-US" sz="14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36159" y="614897"/>
            <a:ext cx="83946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943114" y="1627919"/>
            <a:ext cx="25699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ja-JP" sz="1600" dirty="0" err="1" smtClean="0"/>
              <a:t>Node.js</a:t>
            </a:r>
            <a:r>
              <a:rPr lang="ja-JP" altLang="en-US" sz="1600" dirty="0" smtClean="0"/>
              <a:t>をインストール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z="1600" dirty="0" smtClean="0"/>
              <a:t>Grunt</a:t>
            </a:r>
            <a:r>
              <a:rPr lang="ja-JP" altLang="en-US" sz="1600" dirty="0" smtClean="0"/>
              <a:t>をインストール</a:t>
            </a:r>
          </a:p>
          <a:p>
            <a:pPr marL="228600" indent="-228600">
              <a:buFont typeface="+mj-lt"/>
              <a:buAutoNum type="arabicPeriod"/>
            </a:pPr>
            <a:r>
              <a:rPr lang="ja-JP" altLang="en-US" sz="1600" dirty="0" smtClean="0"/>
              <a:t>プラグインのインストール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z="1600" dirty="0" err="1" smtClean="0"/>
              <a:t>Gruntfile.js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の作成</a:t>
            </a:r>
          </a:p>
          <a:p>
            <a:pPr marL="228600" indent="-228600">
              <a:buFont typeface="+mj-lt"/>
              <a:buAutoNum type="arabicPeriod"/>
            </a:pPr>
            <a:r>
              <a:rPr lang="ja-JP" altLang="en-US" sz="1600" dirty="0" smtClean="0"/>
              <a:t>タスクの実行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177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88279" y="4874725"/>
            <a:ext cx="6013516" cy="336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6159" y="214787"/>
            <a:ext cx="831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/>
              <a:t>Node.js</a:t>
            </a:r>
            <a:r>
              <a:rPr lang="ja-JP" altLang="en-US" sz="2000" dirty="0" smtClean="0"/>
              <a:t>をインストール</a:t>
            </a:r>
            <a:endParaRPr kumimoji="1" lang="ja-JP" altLang="en-US" sz="2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36159" y="614897"/>
            <a:ext cx="83946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85402" y="3363972"/>
            <a:ext cx="7386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Node.js</a:t>
            </a:r>
            <a:r>
              <a:rPr kumimoji="1" lang="ja-JP" altLang="en-US" sz="1400" dirty="0" smtClean="0"/>
              <a:t>の公式サイト（</a:t>
            </a:r>
            <a:r>
              <a:rPr lang="pl-PL" altLang="ja-JP" sz="1400" dirty="0"/>
              <a:t>http://</a:t>
            </a:r>
            <a:r>
              <a:rPr lang="pl-PL" altLang="ja-JP" sz="1400" dirty="0" err="1"/>
              <a:t>nodejs.org</a:t>
            </a:r>
            <a:r>
              <a:rPr lang="pl-PL" altLang="ja-JP" sz="1400" dirty="0"/>
              <a:t>/</a:t>
            </a:r>
            <a:r>
              <a:rPr kumimoji="1" lang="ja-JP" altLang="en-US" sz="1400" dirty="0" smtClean="0"/>
              <a:t>）それぞれの</a:t>
            </a:r>
            <a:r>
              <a:rPr kumimoji="1" lang="en-US" altLang="ja-JP" sz="1400" dirty="0" smtClean="0"/>
              <a:t>OS</a:t>
            </a:r>
            <a:r>
              <a:rPr kumimoji="1" lang="ja-JP" altLang="en-US" sz="1400" dirty="0" smtClean="0"/>
              <a:t>に応じたインストーラーをダウンロードし、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インストールを行います。</a:t>
            </a:r>
            <a:endParaRPr kumimoji="1" lang="ja-JP" altLang="en-US" sz="1400" dirty="0"/>
          </a:p>
        </p:txBody>
      </p:sp>
      <p:pic>
        <p:nvPicPr>
          <p:cNvPr id="2" name="図 1" descr="スクリーンショット 2014-04-09 19.42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27" y="849808"/>
            <a:ext cx="4092272" cy="223787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85402" y="4372536"/>
            <a:ext cx="5416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Node.js</a:t>
            </a:r>
            <a:r>
              <a:rPr lang="ja-JP" altLang="en-US" sz="1400" dirty="0" smtClean="0"/>
              <a:t>のインストールができているかを確認するためには黒い画面で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6955" y="4884458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FFFF"/>
                </a:solidFill>
              </a:rPr>
              <a:t>node -v</a:t>
            </a:r>
            <a:endParaRPr kumimoji="1" lang="ja-JP" altLang="en-US" sz="1400" dirty="0">
              <a:solidFill>
                <a:srgbClr val="FFFFFF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5402" y="5255226"/>
            <a:ext cx="380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と入力してバージョン</a:t>
            </a:r>
            <a:r>
              <a:rPr kumimoji="1" lang="en-US" altLang="ja-JP" sz="1400" dirty="0" smtClean="0"/>
              <a:t>No</a:t>
            </a:r>
            <a:r>
              <a:rPr kumimoji="1" lang="ja-JP" altLang="en-US" sz="1400" dirty="0" smtClean="0"/>
              <a:t>が表示されたら</a:t>
            </a:r>
            <a:r>
              <a:rPr kumimoji="1" lang="en-US" altLang="ja-JP" sz="1400" dirty="0" smtClean="0"/>
              <a:t>OK</a:t>
            </a:r>
            <a:r>
              <a:rPr kumimoji="1" lang="ja-JP" altLang="en-US" sz="1400" dirty="0" smtClean="0"/>
              <a:t>です。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476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36492" y="2385383"/>
            <a:ext cx="6004178" cy="1669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88279" y="1617268"/>
            <a:ext cx="6013516" cy="336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6159" y="214787"/>
            <a:ext cx="831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Grunt</a:t>
            </a:r>
            <a:r>
              <a:rPr lang="ja-JP" altLang="en-US" sz="2000" dirty="0" smtClean="0"/>
              <a:t>をインストール</a:t>
            </a:r>
            <a:endParaRPr kumimoji="1" lang="ja-JP" altLang="en-US" sz="2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36159" y="614897"/>
            <a:ext cx="83946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85402" y="889255"/>
            <a:ext cx="3044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1.grunt-cli</a:t>
            </a:r>
            <a:r>
              <a:rPr lang="ja-JP" altLang="en-US" sz="1400" dirty="0"/>
              <a:t>をグローバルにインストール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5402" y="1309491"/>
            <a:ext cx="406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コマンドプロンプトから下記のコマンドを実行します。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6955" y="1627001"/>
            <a:ext cx="1608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ja-JP" sz="1400" dirty="0" err="1" smtClean="0">
                <a:solidFill>
                  <a:srgbClr val="FFFFFF"/>
                </a:solidFill>
              </a:rPr>
              <a:t>npm</a:t>
            </a:r>
            <a:r>
              <a:rPr lang="nb-NO" altLang="ja-JP" sz="1400" dirty="0" smtClean="0">
                <a:solidFill>
                  <a:srgbClr val="FFFFFF"/>
                </a:solidFill>
              </a:rPr>
              <a:t> </a:t>
            </a:r>
            <a:r>
              <a:rPr lang="nb-NO" altLang="ja-JP" sz="1400" dirty="0" err="1" smtClean="0">
                <a:solidFill>
                  <a:srgbClr val="FFFFFF"/>
                </a:solidFill>
              </a:rPr>
              <a:t>install</a:t>
            </a:r>
            <a:r>
              <a:rPr lang="nb-NO" altLang="ja-JP" sz="1400" dirty="0" smtClean="0">
                <a:solidFill>
                  <a:srgbClr val="FFFFFF"/>
                </a:solidFill>
              </a:rPr>
              <a:t> -g grunt</a:t>
            </a:r>
            <a:endParaRPr kumimoji="1" lang="ja-JP" altLang="en-US" sz="1400" dirty="0">
              <a:solidFill>
                <a:srgbClr val="FFFFFF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5402" y="4376609"/>
            <a:ext cx="202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2.</a:t>
            </a:r>
            <a:r>
              <a:rPr lang="ja-JP" altLang="en-US" sz="1400" dirty="0"/>
              <a:t>作業用フォルダに移動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88279" y="4684386"/>
            <a:ext cx="6013516" cy="336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6955" y="4694119"/>
            <a:ext cx="2020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FFFF"/>
                </a:solidFill>
              </a:rPr>
              <a:t>cd [</a:t>
            </a:r>
            <a:r>
              <a:rPr lang="ja-JP" altLang="en-US" sz="1400" dirty="0" smtClean="0">
                <a:solidFill>
                  <a:srgbClr val="FFFFFF"/>
                </a:solidFill>
              </a:rPr>
              <a:t>作業用フォルダパス</a:t>
            </a:r>
            <a:r>
              <a:rPr lang="en-US" altLang="ja-JP" sz="1400" dirty="0" smtClean="0">
                <a:solidFill>
                  <a:srgbClr val="FFFFFF"/>
                </a:solidFill>
              </a:rPr>
              <a:t>]</a:t>
            </a:r>
            <a:endParaRPr kumimoji="1" lang="ja-JP" altLang="en-US" sz="1400" dirty="0">
              <a:solidFill>
                <a:srgbClr val="FFFFFF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5402" y="1953456"/>
            <a:ext cx="5072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これでコマンドプロンプトから</a:t>
            </a:r>
            <a:r>
              <a:rPr kumimoji="1" lang="en-US" altLang="ja-JP" sz="1400" dirty="0" smtClean="0"/>
              <a:t>Grunt</a:t>
            </a:r>
            <a:r>
              <a:rPr kumimoji="1" lang="ja-JP" altLang="en-US" sz="1400" dirty="0" smtClean="0"/>
              <a:t>コマンドを使うことができます。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71006" y="243207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重要！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71006" y="2721573"/>
            <a:ext cx="5222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プロキシ環境下でインストールを行う時は以下のコマンドを実行して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プロキシの設定をしてください。</a:t>
            </a:r>
            <a:endParaRPr lang="en-US" altLang="ja-JP" sz="14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1171006" y="3337918"/>
            <a:ext cx="5598869" cy="5329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89682" y="3347651"/>
            <a:ext cx="2489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FFFF"/>
                </a:solidFill>
              </a:rPr>
              <a:t>set </a:t>
            </a:r>
            <a:r>
              <a:rPr lang="en-US" altLang="ja-JP" sz="1400" dirty="0" err="1">
                <a:solidFill>
                  <a:srgbClr val="FFFFFF"/>
                </a:solidFill>
              </a:rPr>
              <a:t>http_proxy</a:t>
            </a:r>
            <a:r>
              <a:rPr lang="en-US" altLang="ja-JP" sz="1400" dirty="0" smtClean="0">
                <a:solidFill>
                  <a:srgbClr val="FFFFFF"/>
                </a:solidFill>
              </a:rPr>
              <a:t>=”</a:t>
            </a:r>
            <a:r>
              <a:rPr lang="ja-JP" altLang="en-US" sz="1400" dirty="0" smtClean="0">
                <a:solidFill>
                  <a:srgbClr val="FFFFFF"/>
                </a:solidFill>
              </a:rPr>
              <a:t>プロキシ</a:t>
            </a:r>
            <a:r>
              <a:rPr lang="en-US" altLang="ja-JP" sz="1400" dirty="0" smtClean="0">
                <a:solidFill>
                  <a:srgbClr val="FFFFFF"/>
                </a:solidFill>
              </a:rPr>
              <a:t>URL</a:t>
            </a:r>
            <a:r>
              <a:rPr lang="en-US" altLang="ja-JP" sz="1400" dirty="0" smtClean="0">
                <a:solidFill>
                  <a:srgbClr val="FFFFFF"/>
                </a:solidFill>
              </a:rPr>
              <a:t>"</a:t>
            </a:r>
            <a:endParaRPr lang="en-US" altLang="ja-JP" sz="1400" dirty="0">
              <a:solidFill>
                <a:srgbClr val="FFFFFF"/>
              </a:solidFill>
            </a:endParaRPr>
          </a:p>
          <a:p>
            <a:r>
              <a:rPr lang="en-US" altLang="ja-JP" sz="1400" dirty="0">
                <a:solidFill>
                  <a:srgbClr val="FFFFFF"/>
                </a:solidFill>
              </a:rPr>
              <a:t>set </a:t>
            </a:r>
            <a:r>
              <a:rPr lang="en-US" altLang="ja-JP" sz="1400" dirty="0" err="1">
                <a:solidFill>
                  <a:srgbClr val="FFFFFF"/>
                </a:solidFill>
              </a:rPr>
              <a:t>https_proxy</a:t>
            </a:r>
            <a:r>
              <a:rPr lang="en-US" altLang="ja-JP" sz="1400" dirty="0" smtClean="0">
                <a:solidFill>
                  <a:srgbClr val="FFFFFF"/>
                </a:solidFill>
              </a:rPr>
              <a:t>=“</a:t>
            </a:r>
            <a:r>
              <a:rPr lang="ja-JP" altLang="en-US" sz="1400" dirty="0" smtClean="0">
                <a:solidFill>
                  <a:srgbClr val="FFFFFF"/>
                </a:solidFill>
              </a:rPr>
              <a:t>プロキシ</a:t>
            </a:r>
            <a:r>
              <a:rPr lang="en-US" altLang="ja-JP" sz="1400" dirty="0" smtClean="0">
                <a:solidFill>
                  <a:srgbClr val="FFFFFF"/>
                </a:solidFill>
              </a:rPr>
              <a:t>URL</a:t>
            </a:r>
            <a:r>
              <a:rPr lang="en-US" altLang="ja-JP" sz="1400" dirty="0" smtClean="0">
                <a:solidFill>
                  <a:srgbClr val="FFFFFF"/>
                </a:solidFill>
              </a:rPr>
              <a:t>"</a:t>
            </a:r>
            <a:endParaRPr kumimoji="1" lang="ja-JP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447256" y="2793926"/>
            <a:ext cx="4296325" cy="2292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6159" y="214787"/>
            <a:ext cx="831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Grunt</a:t>
            </a:r>
            <a:r>
              <a:rPr lang="ja-JP" altLang="en-US" sz="2000" dirty="0" smtClean="0"/>
              <a:t>をインストール</a:t>
            </a:r>
            <a:endParaRPr kumimoji="1" lang="ja-JP" altLang="en-US" sz="2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36159" y="614897"/>
            <a:ext cx="83946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5402" y="790209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3.package.json </a:t>
            </a:r>
            <a:r>
              <a:rPr lang="ja-JP" altLang="en-US" sz="1400" dirty="0" smtClean="0"/>
              <a:t>の生成</a:t>
            </a:r>
            <a:endParaRPr kumimoji="1" lang="ja-JP" alt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88279" y="1097986"/>
            <a:ext cx="6013516" cy="336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6955" y="1107719"/>
            <a:ext cx="794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FFFF"/>
                </a:solidFill>
              </a:rPr>
              <a:t>npm</a:t>
            </a:r>
            <a:r>
              <a:rPr lang="en-US" altLang="ja-JP" sz="1400" dirty="0" smtClean="0">
                <a:solidFill>
                  <a:srgbClr val="FFFFFF"/>
                </a:solidFill>
              </a:rPr>
              <a:t> </a:t>
            </a:r>
            <a:r>
              <a:rPr lang="en-US" altLang="ja-JP" sz="1400" dirty="0" err="1" smtClean="0">
                <a:solidFill>
                  <a:srgbClr val="FFFFFF"/>
                </a:solidFill>
              </a:rPr>
              <a:t>init</a:t>
            </a:r>
            <a:endParaRPr lang="en-US" altLang="ja-JP" sz="1400" dirty="0" smtClean="0">
              <a:solidFill>
                <a:srgbClr val="FFFFFF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5402" y="1533221"/>
            <a:ext cx="674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プロジェクト名称など何回か質問されますが、とりあえず「</a:t>
            </a:r>
            <a:r>
              <a:rPr kumimoji="1" lang="en-US" altLang="ja-JP" sz="1400" dirty="0" smtClean="0"/>
              <a:t>Enter</a:t>
            </a:r>
            <a:r>
              <a:rPr kumimoji="1" lang="ja-JP" altLang="en-US" sz="1400" dirty="0" smtClean="0"/>
              <a:t>」を押しておけば</a:t>
            </a:r>
            <a:r>
              <a:rPr kumimoji="1" lang="en-US" altLang="ja-JP" sz="1400" dirty="0" smtClean="0"/>
              <a:t>OK</a:t>
            </a:r>
            <a:r>
              <a:rPr kumimoji="1" lang="ja-JP" altLang="en-US" sz="1400" dirty="0" smtClean="0"/>
              <a:t>です。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完了すると「</a:t>
            </a:r>
            <a:r>
              <a:rPr kumimoji="1" lang="en-US" altLang="ja-JP" sz="1400" dirty="0" err="1" smtClean="0"/>
              <a:t>package.json</a:t>
            </a:r>
            <a:r>
              <a:rPr kumimoji="1" lang="ja-JP" altLang="en-US" sz="1400" dirty="0" smtClean="0"/>
              <a:t>」</a:t>
            </a:r>
            <a:r>
              <a:rPr lang="ja-JP" altLang="en-US" sz="1400" dirty="0" smtClean="0"/>
              <a:t>が作業用フォルダ内に生成されます。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5402" y="2793926"/>
            <a:ext cx="3211555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"name": "</a:t>
            </a:r>
            <a:r>
              <a:rPr lang="ja-JP" altLang="en-US" sz="1100" dirty="0"/>
              <a:t>プロジェクトの名前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  "version": "</a:t>
            </a:r>
            <a:r>
              <a:rPr lang="ja-JP" altLang="en-US" sz="1100" dirty="0"/>
              <a:t>プロジェクトのバージョン（</a:t>
            </a:r>
            <a:r>
              <a:rPr lang="en-US" altLang="ja-JP" sz="1100" dirty="0"/>
              <a:t>0.0.1</a:t>
            </a:r>
            <a:r>
              <a:rPr lang="ja-JP" altLang="en-US" sz="1100" dirty="0"/>
              <a:t>など）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  "description": "</a:t>
            </a:r>
            <a:r>
              <a:rPr lang="ja-JP" altLang="en-US" sz="1100" dirty="0"/>
              <a:t>プロジェクトの説明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  "author": "</a:t>
            </a:r>
            <a:r>
              <a:rPr lang="ja-JP" altLang="en-US" sz="1100" dirty="0"/>
              <a:t>作者名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  "license": "</a:t>
            </a:r>
            <a:r>
              <a:rPr lang="ja-JP" altLang="en-US" sz="1100" dirty="0"/>
              <a:t>ライセンス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  "dependencies": {</a:t>
            </a:r>
          </a:p>
          <a:p>
            <a:r>
              <a:rPr lang="en-US" altLang="ja-JP" sz="1100" dirty="0"/>
              <a:t>    </a:t>
            </a:r>
            <a:r>
              <a:rPr lang="ja-JP" altLang="en-US" sz="1100" dirty="0"/>
              <a:t>　</a:t>
            </a:r>
            <a:r>
              <a:rPr lang="en-US" altLang="ja-JP" sz="1100" dirty="0"/>
              <a:t>// </a:t>
            </a:r>
            <a:r>
              <a:rPr lang="ja-JP" altLang="en-US" sz="1100" dirty="0"/>
              <a:t>パッケージの実行に必要なパッケージの定義</a:t>
            </a:r>
          </a:p>
          <a:p>
            <a:r>
              <a:rPr lang="ja-JP" altLang="en-US" sz="1100" dirty="0"/>
              <a:t>    </a:t>
            </a:r>
            <a:r>
              <a:rPr lang="en-US" altLang="ja-JP" sz="1100" dirty="0"/>
              <a:t>},</a:t>
            </a:r>
          </a:p>
          <a:p>
            <a:r>
              <a:rPr lang="en-US" altLang="ja-JP" sz="1100" dirty="0"/>
              <a:t>  "</a:t>
            </a:r>
            <a:r>
              <a:rPr lang="en-US" altLang="ja-JP" sz="1100" dirty="0" err="1"/>
              <a:t>devDependencies</a:t>
            </a:r>
            <a:r>
              <a:rPr lang="en-US" altLang="ja-JP" sz="1100" dirty="0"/>
              <a:t>": {</a:t>
            </a:r>
          </a:p>
          <a:p>
            <a:r>
              <a:rPr lang="en-US" altLang="ja-JP" sz="1100" dirty="0"/>
              <a:t>    //</a:t>
            </a:r>
            <a:r>
              <a:rPr lang="ja-JP" altLang="en-US" sz="1100" dirty="0"/>
              <a:t>パッケージの開発に必要なパッケージの定義</a:t>
            </a:r>
          </a:p>
          <a:p>
            <a:r>
              <a:rPr lang="ja-JP" altLang="en-US" sz="1100" dirty="0"/>
              <a:t>  </a:t>
            </a:r>
            <a:r>
              <a:rPr lang="en-US" altLang="ja-JP" sz="1100" dirty="0"/>
              <a:t>}</a:t>
            </a:r>
          </a:p>
          <a:p>
            <a:r>
              <a:rPr lang="en-US" altLang="ja-JP" sz="1100" dirty="0"/>
              <a:t>}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5402" y="2186920"/>
            <a:ext cx="3782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ファイルの中身は以下のようになっています。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必要に応じてこれらの中身を編集していきます。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84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6159" y="214787"/>
            <a:ext cx="831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Grunt</a:t>
            </a:r>
            <a:r>
              <a:rPr lang="ja-JP" altLang="en-US" sz="2000" dirty="0" smtClean="0"/>
              <a:t>をインストール</a:t>
            </a:r>
            <a:endParaRPr kumimoji="1" lang="ja-JP" altLang="en-US" sz="2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36159" y="614897"/>
            <a:ext cx="83946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5402" y="790209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4.Grunt</a:t>
            </a:r>
            <a:r>
              <a:rPr lang="ja-JP" altLang="en-US" sz="1400" dirty="0" smtClean="0"/>
              <a:t>本体のインストール</a:t>
            </a:r>
            <a:endParaRPr kumimoji="1" lang="ja-JP" alt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88279" y="1097986"/>
            <a:ext cx="6013516" cy="336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6955" y="1107719"/>
            <a:ext cx="2224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ja-JP" sz="1400" dirty="0" err="1" smtClean="0">
                <a:solidFill>
                  <a:srgbClr val="FFFFFF"/>
                </a:solidFill>
              </a:rPr>
              <a:t>npm</a:t>
            </a:r>
            <a:r>
              <a:rPr lang="nb-NO" altLang="ja-JP" sz="1400" dirty="0" smtClean="0">
                <a:solidFill>
                  <a:srgbClr val="FFFFFF"/>
                </a:solidFill>
              </a:rPr>
              <a:t> </a:t>
            </a:r>
            <a:r>
              <a:rPr lang="nb-NO" altLang="ja-JP" sz="1400" dirty="0" err="1" smtClean="0">
                <a:solidFill>
                  <a:srgbClr val="FFFFFF"/>
                </a:solidFill>
              </a:rPr>
              <a:t>install</a:t>
            </a:r>
            <a:r>
              <a:rPr lang="nb-NO" altLang="ja-JP" sz="1400" dirty="0" smtClean="0">
                <a:solidFill>
                  <a:srgbClr val="FFFFFF"/>
                </a:solidFill>
              </a:rPr>
              <a:t> grunt --save-</a:t>
            </a:r>
            <a:r>
              <a:rPr lang="nb-NO" altLang="ja-JP" sz="1400" dirty="0" err="1" smtClean="0">
                <a:solidFill>
                  <a:srgbClr val="FFFFFF"/>
                </a:solidFill>
              </a:rPr>
              <a:t>dev</a:t>
            </a:r>
            <a:endParaRPr lang="en-US" altLang="ja-JP" sz="1400" dirty="0" smtClean="0">
              <a:solidFill>
                <a:srgbClr val="FFFFFF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5402" y="1520180"/>
            <a:ext cx="82454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インストールすると作業フォルダに「</a:t>
            </a:r>
            <a:r>
              <a:rPr lang="en-US" altLang="ja-JP" sz="1400" dirty="0" err="1"/>
              <a:t>node_modules</a:t>
            </a:r>
            <a:r>
              <a:rPr lang="ja-JP" altLang="en-US" sz="1400" dirty="0"/>
              <a:t>」 というフォルダができ、</a:t>
            </a:r>
          </a:p>
          <a:p>
            <a:r>
              <a:rPr lang="ja-JP" altLang="en-US" sz="1400" dirty="0"/>
              <a:t>ここにプラグインを格納していきます。</a:t>
            </a:r>
          </a:p>
          <a:p>
            <a:r>
              <a:rPr lang="en-US" altLang="ja-JP" sz="1400" dirty="0"/>
              <a:t>–save-</a:t>
            </a:r>
            <a:r>
              <a:rPr lang="en-US" altLang="ja-JP" sz="1400" dirty="0" err="1"/>
              <a:t>dev</a:t>
            </a:r>
            <a:r>
              <a:rPr lang="ja-JP" altLang="en-US" sz="1400" dirty="0"/>
              <a:t>オプションはインストールしたプラグインの情報を</a:t>
            </a:r>
            <a:r>
              <a:rPr lang="en-US" altLang="ja-JP" sz="1400" dirty="0" err="1"/>
              <a:t>package.json</a:t>
            </a:r>
            <a:r>
              <a:rPr lang="ja-JP" altLang="en-US" sz="1400" dirty="0"/>
              <a:t>に書き込むためのものです。</a:t>
            </a:r>
          </a:p>
          <a:p>
            <a:r>
              <a:rPr lang="ja-JP" altLang="en-US" sz="1400" dirty="0"/>
              <a:t>プラグインをインストールしていれば</a:t>
            </a:r>
            <a:r>
              <a:rPr lang="en-US" altLang="ja-JP" sz="1400" dirty="0" err="1"/>
              <a:t>package.json</a:t>
            </a:r>
            <a:r>
              <a:rPr lang="ja-JP" altLang="en-US" sz="1400" dirty="0"/>
              <a:t>ファイルに、インストールしたプラグインが追加されているかと思います。</a:t>
            </a:r>
          </a:p>
          <a:p>
            <a:r>
              <a:rPr lang="ja-JP" altLang="en-US" sz="1400" dirty="0"/>
              <a:t>毎回作業フォルダにいちいちプラグインをインストールするのが面倒であれば、</a:t>
            </a:r>
          </a:p>
          <a:p>
            <a:r>
              <a:rPr lang="ja-JP" altLang="en-US" sz="1400" dirty="0"/>
              <a:t>この</a:t>
            </a:r>
            <a:r>
              <a:rPr lang="en-US" altLang="ja-JP" sz="1400" dirty="0" err="1"/>
              <a:t>package.json</a:t>
            </a:r>
            <a:r>
              <a:rPr lang="ja-JP" altLang="en-US" sz="1400" dirty="0"/>
              <a:t>はコピーして使いまわすこともできます。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5402" y="3347363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5.</a:t>
            </a:r>
            <a:r>
              <a:rPr lang="ja-JP" altLang="en-US" sz="1400" dirty="0" smtClean="0"/>
              <a:t>プラグインのインストール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5402" y="3668047"/>
            <a:ext cx="57428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プラグインは</a:t>
            </a:r>
            <a:r>
              <a:rPr kumimoji="1" lang="en-US" altLang="ja-JP" sz="1400" dirty="0" smtClean="0"/>
              <a:t>Grunt</a:t>
            </a:r>
            <a:r>
              <a:rPr kumimoji="1" lang="ja-JP" altLang="en-US" sz="1400" dirty="0" smtClean="0"/>
              <a:t>の公式サイト（</a:t>
            </a:r>
            <a:r>
              <a:rPr lang="hu-HU" altLang="ja-JP" sz="1400" dirty="0"/>
              <a:t>http://gruntjs.com/plugins</a:t>
            </a:r>
            <a:r>
              <a:rPr kumimoji="1" lang="ja-JP" altLang="en-US" sz="1400" dirty="0" smtClean="0"/>
              <a:t>）から探すことができます。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★</a:t>
            </a:r>
            <a:r>
              <a:rPr kumimoji="1" lang="ja-JP" altLang="en-US" sz="1400" dirty="0" smtClean="0"/>
              <a:t>が付いているものは</a:t>
            </a:r>
            <a:r>
              <a:rPr kumimoji="1" lang="en-US" altLang="ja-JP" sz="1400" dirty="0" smtClean="0"/>
              <a:t>Grunt</a:t>
            </a:r>
            <a:r>
              <a:rPr kumimoji="1" lang="ja-JP" altLang="en-US" sz="1400" dirty="0" smtClean="0"/>
              <a:t>公式のプラグインです。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en-US" altLang="ja-JP" sz="1400" dirty="0" smtClean="0"/>
              <a:t>Grunt</a:t>
            </a:r>
            <a:r>
              <a:rPr kumimoji="1" lang="ja-JP" altLang="en-US" sz="1400" dirty="0" smtClean="0"/>
              <a:t>公式のプラグインを詰めあわせた、「</a:t>
            </a:r>
            <a:r>
              <a:rPr lang="en-US" altLang="ja-JP" sz="1400" dirty="0"/>
              <a:t>grunt-</a:t>
            </a:r>
            <a:r>
              <a:rPr lang="en-US" altLang="ja-JP" sz="1400" dirty="0" err="1"/>
              <a:t>contrib</a:t>
            </a:r>
            <a:r>
              <a:rPr kumimoji="1" lang="ja-JP" altLang="en-US" sz="1400" dirty="0" smtClean="0"/>
              <a:t>」を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インストールすれば、以下のプラグインがまとめてインストールされます。</a:t>
            </a:r>
            <a:endParaRPr kumimoji="1" lang="ja-JP" altLang="en-US" sz="1400" dirty="0"/>
          </a:p>
        </p:txBody>
      </p:sp>
      <p:pic>
        <p:nvPicPr>
          <p:cNvPr id="2" name="図 1" descr="スクリーンショット 2014-04-09 21.02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04" y="3668047"/>
            <a:ext cx="2582831" cy="1692282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485402" y="5267829"/>
            <a:ext cx="3676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●grunt-</a:t>
            </a:r>
            <a:r>
              <a:rPr lang="en-US" altLang="ja-JP" sz="1400" dirty="0" err="1" smtClean="0"/>
              <a:t>contrib</a:t>
            </a:r>
            <a:r>
              <a:rPr lang="ja-JP" altLang="en-US" sz="1400" dirty="0" smtClean="0"/>
              <a:t>をまとめてインストールする場合</a:t>
            </a:r>
            <a:endParaRPr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588279" y="5575606"/>
            <a:ext cx="6013516" cy="336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6955" y="5585339"/>
            <a:ext cx="2803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ja-JP" sz="1400" dirty="0" err="1" smtClean="0">
                <a:solidFill>
                  <a:srgbClr val="FFFFFF"/>
                </a:solidFill>
              </a:rPr>
              <a:t>npm</a:t>
            </a:r>
            <a:r>
              <a:rPr lang="nb-NO" altLang="ja-JP" sz="1400" dirty="0" smtClean="0">
                <a:solidFill>
                  <a:srgbClr val="FFFFFF"/>
                </a:solidFill>
              </a:rPr>
              <a:t> </a:t>
            </a:r>
            <a:r>
              <a:rPr lang="nb-NO" altLang="ja-JP" sz="1400" dirty="0" err="1" smtClean="0">
                <a:solidFill>
                  <a:srgbClr val="FFFFFF"/>
                </a:solidFill>
              </a:rPr>
              <a:t>install</a:t>
            </a:r>
            <a:r>
              <a:rPr lang="nb-NO" altLang="ja-JP" sz="1400" dirty="0" smtClean="0">
                <a:solidFill>
                  <a:srgbClr val="FFFFFF"/>
                </a:solidFill>
              </a:rPr>
              <a:t> grunt-</a:t>
            </a:r>
            <a:r>
              <a:rPr lang="nb-NO" altLang="ja-JP" sz="1400" dirty="0" err="1" smtClean="0">
                <a:solidFill>
                  <a:srgbClr val="FFFFFF"/>
                </a:solidFill>
              </a:rPr>
              <a:t>contrib</a:t>
            </a:r>
            <a:r>
              <a:rPr lang="nb-NO" altLang="ja-JP" sz="1400" dirty="0" smtClean="0">
                <a:solidFill>
                  <a:srgbClr val="FFFFFF"/>
                </a:solidFill>
              </a:rPr>
              <a:t> --save-</a:t>
            </a:r>
            <a:r>
              <a:rPr lang="nb-NO" altLang="ja-JP" sz="1400" dirty="0" err="1" smtClean="0">
                <a:solidFill>
                  <a:srgbClr val="FFFFFF"/>
                </a:solidFill>
              </a:rPr>
              <a:t>dev</a:t>
            </a:r>
            <a:endParaRPr lang="en-US" altLang="ja-JP" sz="1400" dirty="0" smtClean="0">
              <a:solidFill>
                <a:srgbClr val="FFFF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85402" y="6042929"/>
            <a:ext cx="3998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●</a:t>
            </a:r>
            <a:r>
              <a:rPr lang="ja-JP" altLang="en-US" sz="1400" dirty="0" smtClean="0"/>
              <a:t>必要なプラグインをまとめてインストールする場合</a:t>
            </a:r>
            <a:endParaRPr lang="ja-JP" altLang="en-US" sz="1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88279" y="6350706"/>
            <a:ext cx="6013516" cy="336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06955" y="6360439"/>
            <a:ext cx="510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FFFF"/>
                </a:solidFill>
              </a:rPr>
              <a:t>npm</a:t>
            </a:r>
            <a:r>
              <a:rPr lang="en-US" altLang="ja-JP" sz="1400" dirty="0" smtClean="0">
                <a:solidFill>
                  <a:srgbClr val="FFFFFF"/>
                </a:solidFill>
              </a:rPr>
              <a:t> install [</a:t>
            </a:r>
            <a:r>
              <a:rPr lang="ja-JP" altLang="en-US" sz="1400" dirty="0" smtClean="0">
                <a:solidFill>
                  <a:srgbClr val="FFFFFF"/>
                </a:solidFill>
              </a:rPr>
              <a:t>プラグイン名</a:t>
            </a:r>
            <a:r>
              <a:rPr lang="en-US" altLang="ja-JP" sz="1400" dirty="0" smtClean="0">
                <a:solidFill>
                  <a:srgbClr val="FFFFFF"/>
                </a:solidFill>
              </a:rPr>
              <a:t>] [</a:t>
            </a:r>
            <a:r>
              <a:rPr lang="ja-JP" altLang="en-US" sz="1400" dirty="0" smtClean="0">
                <a:solidFill>
                  <a:srgbClr val="FFFFFF"/>
                </a:solidFill>
              </a:rPr>
              <a:t>プラグイン名</a:t>
            </a:r>
            <a:r>
              <a:rPr lang="en-US" altLang="ja-JP" sz="1400" dirty="0" smtClean="0">
                <a:solidFill>
                  <a:srgbClr val="FFFFFF"/>
                </a:solidFill>
              </a:rPr>
              <a:t>] [</a:t>
            </a:r>
            <a:r>
              <a:rPr lang="ja-JP" altLang="en-US" sz="1400" dirty="0" smtClean="0">
                <a:solidFill>
                  <a:srgbClr val="FFFFFF"/>
                </a:solidFill>
              </a:rPr>
              <a:t>プラグイン名</a:t>
            </a:r>
            <a:r>
              <a:rPr lang="en-US" altLang="ja-JP" sz="1400" dirty="0" smtClean="0">
                <a:solidFill>
                  <a:srgbClr val="FFFFFF"/>
                </a:solidFill>
              </a:rPr>
              <a:t>] --save-</a:t>
            </a:r>
            <a:r>
              <a:rPr lang="en-US" altLang="ja-JP" sz="1400" dirty="0" err="1" smtClean="0">
                <a:solidFill>
                  <a:srgbClr val="FFFFFF"/>
                </a:solidFill>
              </a:rPr>
              <a:t>dev</a:t>
            </a:r>
            <a:endParaRPr lang="en-US" altLang="ja-JP" sz="1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6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468924" y="4880088"/>
            <a:ext cx="8059442" cy="1891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6159" y="214787"/>
            <a:ext cx="831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Grunt</a:t>
            </a:r>
            <a:r>
              <a:rPr lang="ja-JP" altLang="en-US" sz="2000" dirty="0" smtClean="0"/>
              <a:t>をインストール</a:t>
            </a:r>
            <a:endParaRPr kumimoji="1" lang="ja-JP" altLang="en-US" sz="2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36159" y="614897"/>
            <a:ext cx="83946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85402" y="603429"/>
            <a:ext cx="336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●grunt-</a:t>
            </a:r>
            <a:r>
              <a:rPr lang="en-US" altLang="ja-JP" sz="1400" dirty="0" err="1" smtClean="0"/>
              <a:t>contrib</a:t>
            </a:r>
            <a:r>
              <a:rPr lang="ja-JP" altLang="en-US" sz="1400" dirty="0" smtClean="0"/>
              <a:t>にふくまれているプラグイン</a:t>
            </a:r>
            <a:endParaRPr kumimoji="1" lang="ja-JP" altLang="en-US" sz="1400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447256" y="931812"/>
            <a:ext cx="8199508" cy="3567557"/>
            <a:chOff x="447256" y="1430498"/>
            <a:chExt cx="8199508" cy="3567557"/>
          </a:xfrm>
        </p:grpSpPr>
        <p:sp>
          <p:nvSpPr>
            <p:cNvPr id="15" name="正方形/長方形 14"/>
            <p:cNvSpPr/>
            <p:nvPr/>
          </p:nvSpPr>
          <p:spPr>
            <a:xfrm>
              <a:off x="447256" y="1430498"/>
              <a:ext cx="8059442" cy="3567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85403" y="1520180"/>
              <a:ext cx="3931358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 smtClean="0"/>
                <a:t>●</a:t>
              </a:r>
              <a:r>
                <a:rPr lang="ja-JP" altLang="en-US" sz="1000" dirty="0" smtClean="0"/>
                <a:t>ファイルの操作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-copy ------- </a:t>
              </a:r>
              <a:r>
                <a:rPr lang="ja-JP" altLang="en-US" sz="1000" dirty="0" smtClean="0"/>
                <a:t>ファイル・フォルダのコピー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-clean ------ </a:t>
              </a:r>
              <a:r>
                <a:rPr lang="ja-JP" altLang="en-US" sz="1000" dirty="0" smtClean="0"/>
                <a:t>ファイル・フォルダの削除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</a:t>
              </a:r>
              <a:r>
                <a:rPr lang="en-US" altLang="ja-JP" sz="1000" dirty="0" err="1" smtClean="0"/>
                <a:t>concat</a:t>
              </a:r>
              <a:r>
                <a:rPr lang="en-US" altLang="ja-JP" sz="1000" dirty="0" smtClean="0"/>
                <a:t> ----- </a:t>
              </a:r>
              <a:r>
                <a:rPr lang="ja-JP" altLang="en-US" sz="1000" dirty="0" smtClean="0"/>
                <a:t>ファイルの結合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-watch ------ </a:t>
              </a:r>
              <a:r>
                <a:rPr lang="ja-JP" altLang="en-US" sz="1000" dirty="0" smtClean="0"/>
                <a:t>ファイルの更新監視</a:t>
              </a:r>
            </a:p>
            <a:p>
              <a:r>
                <a:rPr lang="ja-JP" altLang="en-US" sz="1000" dirty="0" smtClean="0"/>
                <a:t> </a:t>
              </a:r>
            </a:p>
            <a:p>
              <a:r>
                <a:rPr lang="en-US" altLang="ja-JP" sz="1000" dirty="0" smtClean="0"/>
                <a:t>●</a:t>
              </a:r>
              <a:r>
                <a:rPr lang="ja-JP" altLang="en-US" sz="1000" dirty="0" smtClean="0"/>
                <a:t>ファイルの縮小化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</a:t>
              </a:r>
              <a:r>
                <a:rPr lang="en-US" altLang="ja-JP" sz="1000" dirty="0" err="1" smtClean="0"/>
                <a:t>cssmin</a:t>
              </a:r>
              <a:r>
                <a:rPr lang="en-US" altLang="ja-JP" sz="1000" dirty="0" smtClean="0"/>
                <a:t> ----- CSS</a:t>
              </a:r>
              <a:r>
                <a:rPr lang="ja-JP" altLang="en-US" sz="1000" dirty="0" smtClean="0"/>
                <a:t>ファイルの縮小化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</a:t>
              </a:r>
              <a:r>
                <a:rPr lang="en-US" altLang="ja-JP" sz="1000" dirty="0" err="1" smtClean="0"/>
                <a:t>htmlmin</a:t>
              </a:r>
              <a:r>
                <a:rPr lang="en-US" altLang="ja-JP" sz="1000" dirty="0" smtClean="0"/>
                <a:t> ---- HTML</a:t>
              </a:r>
              <a:r>
                <a:rPr lang="ja-JP" altLang="en-US" sz="1000" dirty="0" smtClean="0"/>
                <a:t>の縮小化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</a:t>
              </a:r>
              <a:r>
                <a:rPr lang="en-US" altLang="ja-JP" sz="1000" dirty="0" err="1" smtClean="0"/>
                <a:t>uglify</a:t>
              </a:r>
              <a:r>
                <a:rPr lang="en-US" altLang="ja-JP" sz="1000" dirty="0" smtClean="0"/>
                <a:t> ----- JS</a:t>
              </a:r>
              <a:r>
                <a:rPr lang="ja-JP" altLang="en-US" sz="1000" dirty="0" smtClean="0"/>
                <a:t>の縮小化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</a:t>
              </a:r>
              <a:r>
                <a:rPr lang="en-US" altLang="ja-JP" sz="1000" dirty="0" err="1" smtClean="0"/>
                <a:t>imagemin</a:t>
              </a:r>
              <a:r>
                <a:rPr lang="en-US" altLang="ja-JP" sz="1000" dirty="0" smtClean="0"/>
                <a:t> --- PNG</a:t>
              </a:r>
              <a:r>
                <a:rPr lang="ja-JP" altLang="en-US" sz="1000" dirty="0" smtClean="0"/>
                <a:t>、</a:t>
              </a:r>
              <a:r>
                <a:rPr lang="en-US" altLang="ja-JP" sz="1000" dirty="0" smtClean="0"/>
                <a:t>JPEG</a:t>
              </a:r>
              <a:r>
                <a:rPr lang="ja-JP" altLang="en-US" sz="1000" dirty="0" smtClean="0"/>
                <a:t>、</a:t>
              </a:r>
              <a:r>
                <a:rPr lang="en-US" altLang="ja-JP" sz="1000" dirty="0" smtClean="0"/>
                <a:t>GIF</a:t>
              </a:r>
              <a:r>
                <a:rPr lang="ja-JP" altLang="en-US" sz="1000" dirty="0" smtClean="0"/>
                <a:t>画像の圧縮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-compress --- </a:t>
              </a:r>
              <a:r>
                <a:rPr lang="en-US" altLang="ja-JP" sz="1000" dirty="0" err="1" smtClean="0"/>
                <a:t>gzip</a:t>
              </a:r>
              <a:r>
                <a:rPr lang="ja-JP" altLang="en-US" sz="1000" dirty="0" smtClean="0"/>
                <a:t>圧縮</a:t>
              </a:r>
            </a:p>
            <a:p>
              <a:r>
                <a:rPr lang="ja-JP" altLang="en-US" sz="1000" dirty="0" smtClean="0"/>
                <a:t> </a:t>
              </a:r>
            </a:p>
            <a:p>
              <a:r>
                <a:rPr lang="en-US" altLang="ja-JP" sz="1000" dirty="0" smtClean="0"/>
                <a:t>●</a:t>
              </a:r>
              <a:r>
                <a:rPr lang="ja-JP" altLang="en-US" sz="1000" dirty="0" smtClean="0"/>
                <a:t>コンパイル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-sass ------- Sass</a:t>
              </a:r>
              <a:r>
                <a:rPr lang="ja-JP" altLang="en-US" sz="1000" dirty="0" smtClean="0"/>
                <a:t>のコンパイル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-compass ---- Compass</a:t>
              </a:r>
              <a:r>
                <a:rPr lang="ja-JP" altLang="en-US" sz="1000" dirty="0" smtClean="0"/>
                <a:t>のコンパイル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-less ------- LESS</a:t>
              </a:r>
              <a:r>
                <a:rPr lang="ja-JP" altLang="en-US" sz="1000" dirty="0" smtClean="0"/>
                <a:t>のコンパイル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-stylus ----- Stylus</a:t>
              </a:r>
              <a:r>
                <a:rPr lang="ja-JP" altLang="en-US" sz="1000" dirty="0" smtClean="0"/>
                <a:t>のコンパイル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-coffee ----- </a:t>
              </a:r>
              <a:r>
                <a:rPr lang="en-US" altLang="ja-JP" sz="1000" dirty="0" err="1" smtClean="0"/>
                <a:t>CoffeScript</a:t>
              </a:r>
              <a:r>
                <a:rPr lang="ja-JP" altLang="en-US" sz="1000" dirty="0" smtClean="0"/>
                <a:t>のコンパイル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-jade ------- Jade</a:t>
              </a:r>
              <a:r>
                <a:rPr lang="ja-JP" altLang="en-US" sz="1000" dirty="0" smtClean="0"/>
                <a:t>テンプレートのコンパイル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-handlebars - Handlebars</a:t>
              </a:r>
              <a:r>
                <a:rPr lang="ja-JP" altLang="en-US" sz="1000" dirty="0" smtClean="0"/>
                <a:t>テンプレートのプリコンパイル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</a:t>
              </a:r>
              <a:r>
                <a:rPr lang="en-US" altLang="ja-JP" sz="1000" dirty="0" err="1" smtClean="0"/>
                <a:t>jst</a:t>
              </a:r>
              <a:r>
                <a:rPr lang="en-US" altLang="ja-JP" sz="1000" dirty="0" smtClean="0"/>
                <a:t> -------- Underscore</a:t>
              </a:r>
              <a:r>
                <a:rPr lang="ja-JP" altLang="en-US" sz="1000" dirty="0" smtClean="0"/>
                <a:t>テンプレートのプリコンパイル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638370" y="1520180"/>
              <a:ext cx="400839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 smtClean="0"/>
                <a:t>●</a:t>
              </a:r>
              <a:r>
                <a:rPr lang="ja-JP" altLang="en-US" sz="1000" dirty="0" smtClean="0"/>
                <a:t>構文チェック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</a:t>
              </a:r>
              <a:r>
                <a:rPr lang="en-US" altLang="ja-JP" sz="1000" dirty="0" err="1" smtClean="0"/>
                <a:t>csslint</a:t>
              </a:r>
              <a:r>
                <a:rPr lang="en-US" altLang="ja-JP" sz="1000" dirty="0" smtClean="0"/>
                <a:t> ---- </a:t>
              </a:r>
              <a:r>
                <a:rPr lang="en-US" altLang="ja-JP" sz="1000" dirty="0" err="1" smtClean="0"/>
                <a:t>cssLint</a:t>
              </a:r>
              <a:r>
                <a:rPr lang="ja-JP" altLang="en-US" sz="1000" dirty="0" smtClean="0"/>
                <a:t>（</a:t>
              </a:r>
              <a:r>
                <a:rPr lang="en-US" altLang="ja-JP" sz="1000" dirty="0" smtClean="0"/>
                <a:t>CSS</a:t>
              </a:r>
              <a:r>
                <a:rPr lang="ja-JP" altLang="en-US" sz="1000" dirty="0" smtClean="0"/>
                <a:t>の構文チェック）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</a:t>
              </a:r>
              <a:r>
                <a:rPr lang="en-US" altLang="ja-JP" sz="1000" dirty="0" err="1" smtClean="0"/>
                <a:t>jshint</a:t>
              </a:r>
              <a:r>
                <a:rPr lang="en-US" altLang="ja-JP" sz="1000" dirty="0" smtClean="0"/>
                <a:t> ----- </a:t>
              </a:r>
              <a:r>
                <a:rPr lang="en-US" altLang="ja-JP" sz="1000" dirty="0" err="1" smtClean="0"/>
                <a:t>JSHint</a:t>
              </a:r>
              <a:r>
                <a:rPr lang="ja-JP" altLang="en-US" sz="1000" dirty="0" smtClean="0"/>
                <a:t>（</a:t>
              </a:r>
              <a:r>
                <a:rPr lang="en-US" altLang="ja-JP" sz="1000" dirty="0" smtClean="0"/>
                <a:t>JS</a:t>
              </a:r>
              <a:r>
                <a:rPr lang="ja-JP" altLang="en-US" sz="1000" dirty="0" smtClean="0"/>
                <a:t>の構文チェック）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-jasmine ---- jasmine</a:t>
              </a:r>
              <a:r>
                <a:rPr lang="ja-JP" altLang="en-US" sz="1000" dirty="0" smtClean="0"/>
                <a:t>によるテスト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</a:t>
              </a:r>
              <a:r>
                <a:rPr lang="en-US" altLang="ja-JP" sz="1000" dirty="0" err="1" smtClean="0"/>
                <a:t>nodeunit</a:t>
              </a:r>
              <a:r>
                <a:rPr lang="en-US" altLang="ja-JP" sz="1000" dirty="0" smtClean="0"/>
                <a:t> --- </a:t>
              </a:r>
              <a:r>
                <a:rPr lang="en-US" altLang="ja-JP" sz="1000" dirty="0" err="1" smtClean="0"/>
                <a:t>Nodeunit</a:t>
              </a:r>
              <a:r>
                <a:rPr lang="ja-JP" altLang="en-US" sz="1000" dirty="0" smtClean="0"/>
                <a:t>によるテスト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</a:t>
              </a:r>
              <a:r>
                <a:rPr lang="en-US" altLang="ja-JP" sz="1000" dirty="0" err="1" smtClean="0"/>
                <a:t>qunit</a:t>
              </a:r>
              <a:r>
                <a:rPr lang="en-US" altLang="ja-JP" sz="1000" dirty="0" smtClean="0"/>
                <a:t> ------ </a:t>
              </a:r>
              <a:r>
                <a:rPr lang="en-US" altLang="ja-JP" sz="1000" dirty="0" err="1" smtClean="0"/>
                <a:t>QUnit</a:t>
              </a:r>
              <a:r>
                <a:rPr lang="ja-JP" altLang="en-US" sz="1000" dirty="0" smtClean="0"/>
                <a:t>によるテスト</a:t>
              </a:r>
            </a:p>
            <a:p>
              <a:r>
                <a:rPr lang="ja-JP" altLang="en-US" sz="1000" dirty="0" smtClean="0"/>
                <a:t> </a:t>
              </a:r>
            </a:p>
            <a:p>
              <a:r>
                <a:rPr lang="en-US" altLang="ja-JP" sz="1000" dirty="0" smtClean="0"/>
                <a:t>●</a:t>
              </a:r>
              <a:r>
                <a:rPr lang="ja-JP" altLang="en-US" sz="1000" dirty="0" smtClean="0"/>
                <a:t>他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-connect ---- web</a:t>
              </a:r>
              <a:r>
                <a:rPr lang="ja-JP" altLang="en-US" sz="1000" dirty="0" smtClean="0"/>
                <a:t>サーバーを起動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</a:t>
              </a:r>
              <a:r>
                <a:rPr lang="en-US" altLang="ja-JP" sz="1000" dirty="0" err="1" smtClean="0"/>
                <a:t>requirejs</a:t>
              </a:r>
              <a:r>
                <a:rPr lang="en-US" altLang="ja-JP" sz="1000" dirty="0" smtClean="0"/>
                <a:t> -- </a:t>
              </a:r>
              <a:r>
                <a:rPr lang="en-US" altLang="ja-JP" sz="1000" dirty="0" err="1" smtClean="0"/>
                <a:t>Requirejs</a:t>
              </a:r>
              <a:r>
                <a:rPr lang="ja-JP" altLang="en-US" sz="1000" dirty="0" smtClean="0"/>
                <a:t>によるプロジェクトの最適化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</a:t>
              </a:r>
              <a:r>
                <a:rPr lang="en-US" altLang="ja-JP" sz="1000" dirty="0" err="1" smtClean="0"/>
                <a:t>yuidoc</a:t>
              </a:r>
              <a:r>
                <a:rPr lang="en-US" altLang="ja-JP" sz="1000" dirty="0" smtClean="0"/>
                <a:t> ----- </a:t>
              </a:r>
              <a:r>
                <a:rPr lang="en-US" altLang="ja-JP" sz="1000" dirty="0" err="1" smtClean="0"/>
                <a:t>YUIDoc</a:t>
              </a:r>
              <a:r>
                <a:rPr lang="ja-JP" altLang="en-US" sz="1000" dirty="0" smtClean="0"/>
                <a:t>でドキュメントの生成</a:t>
              </a:r>
            </a:p>
            <a:p>
              <a:r>
                <a:rPr lang="en-US" altLang="ja-JP" sz="1000" dirty="0" smtClean="0"/>
                <a:t>grunt-</a:t>
              </a:r>
              <a:r>
                <a:rPr lang="en-US" altLang="ja-JP" sz="1000" dirty="0" err="1" smtClean="0"/>
                <a:t>contrib</a:t>
              </a:r>
              <a:r>
                <a:rPr lang="en-US" altLang="ja-JP" sz="1000" dirty="0" smtClean="0"/>
                <a:t>-</a:t>
              </a:r>
              <a:r>
                <a:rPr lang="en-US" altLang="ja-JP" sz="1000" dirty="0" err="1" smtClean="0"/>
                <a:t>livereload</a:t>
              </a:r>
              <a:r>
                <a:rPr lang="en-US" altLang="ja-JP" sz="1000" dirty="0" smtClean="0"/>
                <a:t> - </a:t>
              </a:r>
              <a:r>
                <a:rPr lang="ja-JP" altLang="en-US" sz="1000" dirty="0" smtClean="0"/>
                <a:t>ファイル変更時にブラウザを自動リロード</a:t>
              </a:r>
              <a:endParaRPr lang="ja-JP" altLang="en-US" sz="1000" dirty="0"/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485402" y="4572311"/>
            <a:ext cx="3139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●grunt-</a:t>
            </a:r>
            <a:r>
              <a:rPr lang="en-US" altLang="ja-JP" sz="1400" dirty="0" err="1" smtClean="0"/>
              <a:t>contrib</a:t>
            </a:r>
            <a:r>
              <a:rPr lang="ja-JP" altLang="en-US" sz="1400" dirty="0" smtClean="0"/>
              <a:t>以外の便利なプラグイン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608" y="4906298"/>
            <a:ext cx="60424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/>
              <a:t>grunt-</a:t>
            </a:r>
            <a:r>
              <a:rPr lang="en-US" altLang="ja-JP" sz="1000" dirty="0" err="1" smtClean="0"/>
              <a:t>contrib</a:t>
            </a:r>
            <a:r>
              <a:rPr lang="en-US" altLang="ja-JP" sz="1000" dirty="0" smtClean="0"/>
              <a:t>-</a:t>
            </a:r>
            <a:r>
              <a:rPr lang="en-US" altLang="ja-JP" sz="1000" dirty="0" err="1" smtClean="0"/>
              <a:t>yuidoc</a:t>
            </a:r>
            <a:r>
              <a:rPr lang="en-US" altLang="ja-JP" sz="1000" dirty="0" smtClean="0"/>
              <a:t> ----- </a:t>
            </a:r>
            <a:r>
              <a:rPr lang="en-US" altLang="ja-JP" sz="1000" dirty="0" err="1" smtClean="0"/>
              <a:t>YUIDoc</a:t>
            </a:r>
            <a:r>
              <a:rPr lang="ja-JP" altLang="en-US" sz="1000" dirty="0" smtClean="0"/>
              <a:t>でドキュメントの生成</a:t>
            </a:r>
          </a:p>
          <a:p>
            <a:r>
              <a:rPr lang="en-US" altLang="ja-JP" sz="1000" dirty="0" smtClean="0"/>
              <a:t>grunt-</a:t>
            </a:r>
            <a:r>
              <a:rPr lang="en-US" altLang="ja-JP" sz="1000" dirty="0" err="1" smtClean="0"/>
              <a:t>pagespeed</a:t>
            </a:r>
            <a:r>
              <a:rPr lang="en-US" altLang="ja-JP" sz="1000" dirty="0" smtClean="0"/>
              <a:t> ---------- </a:t>
            </a:r>
            <a:r>
              <a:rPr lang="ja-JP" altLang="en-US" sz="1000" dirty="0" smtClean="0"/>
              <a:t>ページを解析し、ページの読み込み時間を短くするための方法を教えてくれる。</a:t>
            </a:r>
          </a:p>
          <a:p>
            <a:r>
              <a:rPr lang="en-US" altLang="ja-JP" sz="1000" dirty="0" smtClean="0"/>
              <a:t>grunt-</a:t>
            </a:r>
            <a:r>
              <a:rPr lang="en-US" altLang="ja-JP" sz="1000" dirty="0" err="1" smtClean="0"/>
              <a:t>autoprefixer</a:t>
            </a:r>
            <a:r>
              <a:rPr lang="en-US" altLang="ja-JP" sz="1000" dirty="0" smtClean="0"/>
              <a:t> ------- CSS</a:t>
            </a:r>
            <a:r>
              <a:rPr lang="ja-JP" altLang="en-US" sz="1000" dirty="0" smtClean="0"/>
              <a:t>のベンダープレフィックスの設定</a:t>
            </a:r>
          </a:p>
          <a:p>
            <a:r>
              <a:rPr lang="en-US" altLang="ja-JP" sz="1000" dirty="0" smtClean="0"/>
              <a:t>grunt-</a:t>
            </a:r>
            <a:r>
              <a:rPr lang="en-US" altLang="ja-JP" sz="1000" dirty="0" err="1" smtClean="0"/>
              <a:t>csso</a:t>
            </a:r>
            <a:r>
              <a:rPr lang="en-US" altLang="ja-JP" sz="1000" dirty="0" smtClean="0"/>
              <a:t> --------------- </a:t>
            </a:r>
            <a:r>
              <a:rPr lang="en-US" altLang="ja-JP" sz="1000" dirty="0" err="1" smtClean="0"/>
              <a:t>csso</a:t>
            </a:r>
            <a:r>
              <a:rPr lang="ja-JP" altLang="en-US" sz="1000" dirty="0" smtClean="0"/>
              <a:t>を使っての</a:t>
            </a:r>
            <a:r>
              <a:rPr lang="en-US" altLang="ja-JP" sz="1000" dirty="0" smtClean="0"/>
              <a:t>CSS</a:t>
            </a:r>
            <a:r>
              <a:rPr lang="ja-JP" altLang="en-US" sz="1000" dirty="0" smtClean="0"/>
              <a:t>を圧縮</a:t>
            </a:r>
          </a:p>
          <a:p>
            <a:r>
              <a:rPr lang="ja-JP" altLang="en-US" sz="1000" dirty="0" smtClean="0"/>
              <a:t>                           </a:t>
            </a:r>
            <a:r>
              <a:rPr lang="en-US" altLang="ja-JP" sz="1000" dirty="0" smtClean="0"/>
              <a:t>CSS</a:t>
            </a:r>
            <a:r>
              <a:rPr lang="ja-JP" altLang="en-US" sz="1000" dirty="0" smtClean="0"/>
              <a:t>プロパティの並び順を揃えたり、構造的な最適化もしてくれる</a:t>
            </a:r>
          </a:p>
          <a:p>
            <a:r>
              <a:rPr lang="en-US" altLang="ja-JP" sz="1000" dirty="0" smtClean="0"/>
              <a:t>grunt-</a:t>
            </a:r>
            <a:r>
              <a:rPr lang="en-US" altLang="ja-JP" sz="1000" dirty="0" err="1" smtClean="0"/>
              <a:t>csscomb</a:t>
            </a:r>
            <a:r>
              <a:rPr lang="en-US" altLang="ja-JP" sz="1000" dirty="0" smtClean="0"/>
              <a:t> ------------ CSS</a:t>
            </a:r>
            <a:r>
              <a:rPr lang="ja-JP" altLang="en-US" sz="1000" dirty="0" smtClean="0"/>
              <a:t>のプロパティをソート</a:t>
            </a:r>
          </a:p>
          <a:p>
            <a:r>
              <a:rPr lang="en-US" altLang="ja-JP" sz="1000" dirty="0" smtClean="0"/>
              <a:t>grunt-</a:t>
            </a:r>
            <a:r>
              <a:rPr lang="en-US" altLang="ja-JP" sz="1000" dirty="0" err="1" smtClean="0"/>
              <a:t>csscss</a:t>
            </a:r>
            <a:r>
              <a:rPr lang="en-US" altLang="ja-JP" sz="1000" dirty="0" smtClean="0"/>
              <a:t> ------------- CSS</a:t>
            </a:r>
            <a:r>
              <a:rPr lang="ja-JP" altLang="en-US" sz="1000" dirty="0" smtClean="0"/>
              <a:t>プロパティの重複を見つけてくれる</a:t>
            </a:r>
          </a:p>
          <a:p>
            <a:r>
              <a:rPr lang="en-US" altLang="ja-JP" sz="1000" dirty="0" smtClean="0"/>
              <a:t>grunt-</a:t>
            </a:r>
            <a:r>
              <a:rPr lang="en-US" altLang="ja-JP" sz="1000" dirty="0" err="1" smtClean="0"/>
              <a:t>uncss</a:t>
            </a:r>
            <a:r>
              <a:rPr lang="en-US" altLang="ja-JP" sz="1000" dirty="0" smtClean="0"/>
              <a:t> -------------- </a:t>
            </a:r>
            <a:r>
              <a:rPr lang="ja-JP" altLang="en-US" sz="1000" dirty="0" smtClean="0"/>
              <a:t>そのページに使用されている</a:t>
            </a:r>
            <a:r>
              <a:rPr lang="en-US" altLang="ja-JP" sz="1000" dirty="0" smtClean="0"/>
              <a:t>CSS</a:t>
            </a:r>
            <a:r>
              <a:rPr lang="ja-JP" altLang="en-US" sz="1000" dirty="0" smtClean="0"/>
              <a:t>だけ抽出</a:t>
            </a:r>
          </a:p>
          <a:p>
            <a:r>
              <a:rPr lang="ja-JP" altLang="en-US" sz="1000" dirty="0" smtClean="0"/>
              <a:t> </a:t>
            </a:r>
          </a:p>
          <a:p>
            <a:r>
              <a:rPr lang="en-US" altLang="ja-JP" sz="1000" dirty="0" smtClean="0"/>
              <a:t>grunt-</a:t>
            </a:r>
            <a:r>
              <a:rPr lang="en-US" altLang="ja-JP" sz="1000" dirty="0" err="1" smtClean="0"/>
              <a:t>styledocco</a:t>
            </a:r>
            <a:r>
              <a:rPr lang="en-US" altLang="ja-JP" sz="1000" dirty="0" smtClean="0"/>
              <a:t> --------- </a:t>
            </a:r>
            <a:r>
              <a:rPr lang="ja-JP" altLang="en-US" sz="1000" dirty="0" smtClean="0"/>
              <a:t>スタイルガイド作成ツール（</a:t>
            </a:r>
            <a:r>
              <a:rPr lang="en-US" altLang="ja-JP" sz="1000" dirty="0" smtClean="0"/>
              <a:t>http://</a:t>
            </a:r>
            <a:r>
              <a:rPr lang="en-US" altLang="ja-JP" sz="1000" dirty="0" err="1" smtClean="0"/>
              <a:t>jacobrask.github.com</a:t>
            </a:r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styledocco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）</a:t>
            </a:r>
          </a:p>
          <a:p>
            <a:r>
              <a:rPr lang="en-US" altLang="ja-JP" sz="1000" dirty="0" smtClean="0"/>
              <a:t>grunt-</a:t>
            </a:r>
            <a:r>
              <a:rPr lang="en-US" altLang="ja-JP" sz="1000" dirty="0" err="1" smtClean="0"/>
              <a:t>kss</a:t>
            </a:r>
            <a:r>
              <a:rPr lang="en-US" altLang="ja-JP" sz="1000" dirty="0" smtClean="0"/>
              <a:t> ---------------- </a:t>
            </a:r>
            <a:r>
              <a:rPr lang="ja-JP" altLang="en-US" sz="1000" dirty="0" smtClean="0"/>
              <a:t>スタイルガイド作成ツール（</a:t>
            </a:r>
            <a:r>
              <a:rPr lang="en-US" altLang="ja-JP" sz="1000" dirty="0" smtClean="0"/>
              <a:t>https://</a:t>
            </a:r>
            <a:r>
              <a:rPr lang="en-US" altLang="ja-JP" sz="1000" dirty="0" err="1" smtClean="0"/>
              <a:t>github.com</a:t>
            </a:r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kneath</a:t>
            </a:r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kss</a:t>
            </a:r>
            <a:r>
              <a:rPr lang="ja-JP" altLang="en-US" sz="100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3944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447256" y="2616493"/>
            <a:ext cx="4296325" cy="3885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6159" y="214787"/>
            <a:ext cx="831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/>
              <a:t>Gruntfile.js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の作成</a:t>
            </a:r>
            <a:endParaRPr kumimoji="1" lang="ja-JP" altLang="en-US" sz="2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36159" y="614897"/>
            <a:ext cx="83946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5402" y="790209"/>
            <a:ext cx="5839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lang="en-US" altLang="ja-JP" sz="1400" dirty="0" err="1" smtClean="0"/>
              <a:t>Gruntfile.js</a:t>
            </a:r>
            <a:r>
              <a:rPr lang="ja-JP" altLang="en-US" sz="1400" dirty="0" smtClean="0"/>
              <a:t>」とは、</a:t>
            </a:r>
            <a:r>
              <a:rPr lang="en-US" altLang="ja-JP" sz="1400" dirty="0" smtClean="0"/>
              <a:t>Grunt</a:t>
            </a:r>
            <a:r>
              <a:rPr lang="ja-JP" altLang="en-US" sz="1400" dirty="0" smtClean="0"/>
              <a:t>を動作させるための設定が書かれたファイルです。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5402" y="1203706"/>
            <a:ext cx="27109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1400" dirty="0" smtClean="0"/>
              <a:t>プロジェクトとタスクの設定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1400" dirty="0" smtClean="0"/>
              <a:t>プラグインやタスクのよみこみ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1400" dirty="0" smtClean="0"/>
              <a:t>カスタムタスク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5402" y="2009087"/>
            <a:ext cx="272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などの設定を行うことができます。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402" y="2685935"/>
            <a:ext cx="45009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//</a:t>
            </a:r>
            <a:r>
              <a:rPr lang="ja-JP" altLang="en-US" sz="1100" dirty="0"/>
              <a:t>基本的な書き方</a:t>
            </a:r>
          </a:p>
          <a:p>
            <a:r>
              <a:rPr lang="en-US" altLang="ja-JP" sz="1100" dirty="0" err="1"/>
              <a:t>module.exports</a:t>
            </a:r>
            <a:r>
              <a:rPr lang="en-US" altLang="ja-JP" sz="1100" dirty="0"/>
              <a:t> = function(grunt) {</a:t>
            </a:r>
          </a:p>
          <a:p>
            <a:r>
              <a:rPr lang="en-US" altLang="ja-JP" sz="1100" dirty="0"/>
              <a:t> 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grunt.initConfig</a:t>
            </a:r>
            <a:r>
              <a:rPr lang="en-US" altLang="ja-JP" sz="1100" dirty="0"/>
              <a:t>({</a:t>
            </a:r>
          </a:p>
          <a:p>
            <a:r>
              <a:rPr lang="en-US" altLang="ja-JP" sz="1100" dirty="0"/>
              <a:t> </a:t>
            </a:r>
          </a:p>
          <a:p>
            <a:r>
              <a:rPr lang="ja-JP" altLang="en-US" sz="1100" dirty="0"/>
              <a:t>　　</a:t>
            </a:r>
            <a:r>
              <a:rPr lang="en-US" altLang="ja-JP" sz="1100" dirty="0"/>
              <a:t>//</a:t>
            </a:r>
            <a:r>
              <a:rPr lang="en-US" altLang="ja-JP" sz="1100" dirty="0" err="1"/>
              <a:t>package.json</a:t>
            </a:r>
            <a:r>
              <a:rPr lang="ja-JP" altLang="en-US" sz="1100" dirty="0"/>
              <a:t>を取得</a:t>
            </a:r>
          </a:p>
          <a:p>
            <a:r>
              <a:rPr lang="ja-JP" altLang="en-US" sz="1100" dirty="0"/>
              <a:t>　　</a:t>
            </a:r>
            <a:r>
              <a:rPr lang="en-US" altLang="ja-JP" sz="1100" dirty="0" err="1"/>
              <a:t>pkg</a:t>
            </a:r>
            <a:r>
              <a:rPr lang="en-US" altLang="ja-JP" sz="1100" dirty="0"/>
              <a:t>: </a:t>
            </a:r>
            <a:r>
              <a:rPr lang="en-US" altLang="ja-JP" sz="1100" dirty="0" err="1"/>
              <a:t>grunt.file.readJSON</a:t>
            </a:r>
            <a:r>
              <a:rPr lang="en-US" altLang="ja-JP" sz="1100" dirty="0"/>
              <a:t>('</a:t>
            </a:r>
            <a:r>
              <a:rPr lang="en-US" altLang="ja-JP" sz="1100" dirty="0" err="1"/>
              <a:t>package.json</a:t>
            </a:r>
            <a:r>
              <a:rPr lang="en-US" altLang="ja-JP" sz="1100" dirty="0"/>
              <a:t>'),</a:t>
            </a:r>
          </a:p>
          <a:p>
            <a:r>
              <a:rPr lang="en-US" altLang="ja-JP" sz="1100" dirty="0"/>
              <a:t>     </a:t>
            </a:r>
          </a:p>
          <a:p>
            <a:r>
              <a:rPr lang="ja-JP" altLang="en-US" sz="1100" dirty="0"/>
              <a:t>　　</a:t>
            </a:r>
            <a:r>
              <a:rPr lang="en-US" altLang="ja-JP" sz="1100" dirty="0"/>
              <a:t>// </a:t>
            </a:r>
            <a:r>
              <a:rPr lang="ja-JP" altLang="en-US" sz="1100" dirty="0"/>
              <a:t>タスクの設定</a:t>
            </a:r>
          </a:p>
          <a:p>
            <a:r>
              <a:rPr lang="ja-JP" altLang="en-US" sz="1100" dirty="0"/>
              <a:t>    タスク名</a:t>
            </a:r>
            <a:r>
              <a:rPr lang="en-US" altLang="ja-JP" sz="1100" dirty="0"/>
              <a:t>:{</a:t>
            </a:r>
          </a:p>
          <a:p>
            <a:r>
              <a:rPr lang="en-US" altLang="ja-JP" sz="1100" dirty="0"/>
              <a:t>          //</a:t>
            </a:r>
            <a:r>
              <a:rPr lang="ja-JP" altLang="en-US" sz="1100" dirty="0"/>
              <a:t>　ファイルのパスや出力先等の設定</a:t>
            </a:r>
          </a:p>
          <a:p>
            <a:r>
              <a:rPr lang="ja-JP" altLang="en-US" sz="1100" dirty="0"/>
              <a:t>     </a:t>
            </a:r>
            <a:r>
              <a:rPr lang="en-US" altLang="ja-JP" sz="1100" dirty="0"/>
              <a:t>}</a:t>
            </a:r>
          </a:p>
          <a:p>
            <a:r>
              <a:rPr lang="en-US" altLang="ja-JP" sz="1100" dirty="0"/>
              <a:t> </a:t>
            </a:r>
          </a:p>
          <a:p>
            <a:r>
              <a:rPr lang="en-US" altLang="ja-JP" sz="1100" dirty="0"/>
              <a:t>  });</a:t>
            </a:r>
          </a:p>
          <a:p>
            <a:r>
              <a:rPr lang="en-US" altLang="ja-JP" sz="1100" dirty="0"/>
              <a:t> </a:t>
            </a:r>
          </a:p>
          <a:p>
            <a:r>
              <a:rPr lang="en-US" altLang="ja-JP" sz="1100" dirty="0"/>
              <a:t>  // </a:t>
            </a:r>
            <a:r>
              <a:rPr lang="ja-JP" altLang="en-US" sz="1100" dirty="0"/>
              <a:t>プラグインの読み込み</a:t>
            </a:r>
          </a:p>
          <a:p>
            <a:r>
              <a:rPr lang="ja-JP" altLang="en-US" sz="1100" dirty="0"/>
              <a:t>　</a:t>
            </a:r>
            <a:r>
              <a:rPr lang="en-US" altLang="ja-JP" sz="1100" dirty="0" err="1"/>
              <a:t>grunt.loadNpmTasks</a:t>
            </a:r>
            <a:r>
              <a:rPr lang="en-US" altLang="ja-JP" sz="1100" dirty="0"/>
              <a:t>(“</a:t>
            </a:r>
            <a:r>
              <a:rPr lang="ja-JP" altLang="en-US" sz="1100" dirty="0"/>
              <a:t>プラグイン名”</a:t>
            </a:r>
            <a:r>
              <a:rPr lang="en-US" altLang="ja-JP" sz="1100" dirty="0"/>
              <a:t>);</a:t>
            </a:r>
          </a:p>
          <a:p>
            <a:r>
              <a:rPr lang="en-US" altLang="ja-JP" sz="1100" dirty="0"/>
              <a:t> </a:t>
            </a:r>
          </a:p>
          <a:p>
            <a:r>
              <a:rPr lang="en-US" altLang="ja-JP" sz="1100" dirty="0"/>
              <a:t>  //</a:t>
            </a:r>
            <a:r>
              <a:rPr lang="ja-JP" altLang="en-US" sz="1100" dirty="0"/>
              <a:t>　タスクに名前をつける</a:t>
            </a:r>
          </a:p>
          <a:p>
            <a:r>
              <a:rPr lang="ja-JP" altLang="en-US" sz="1100" dirty="0"/>
              <a:t>  </a:t>
            </a:r>
            <a:r>
              <a:rPr lang="en-US" altLang="ja-JP" sz="1100" dirty="0" err="1"/>
              <a:t>grunt.registerTask</a:t>
            </a:r>
            <a:r>
              <a:rPr lang="en-US" altLang="ja-JP" sz="1100" dirty="0"/>
              <a:t>(“default”, ["</a:t>
            </a:r>
            <a:r>
              <a:rPr lang="ja-JP" altLang="en-US" sz="1100" dirty="0"/>
              <a:t>タスク名</a:t>
            </a:r>
            <a:r>
              <a:rPr lang="en-US" altLang="ja-JP" sz="1100" dirty="0"/>
              <a:t>"]);</a:t>
            </a:r>
          </a:p>
          <a:p>
            <a:r>
              <a:rPr lang="en-US" altLang="ja-JP" sz="1100" dirty="0"/>
              <a:t> </a:t>
            </a:r>
          </a:p>
          <a:p>
            <a:r>
              <a:rPr lang="en-US" altLang="ja-JP" sz="1100" dirty="0"/>
              <a:t>};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6034669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1893</Words>
  <Application>Microsoft Macintosh PowerPoint</Application>
  <PresentationFormat>画面に合わせる (4:3)</PresentationFormat>
  <Paragraphs>225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菊地 友輝</dc:creator>
  <cp:lastModifiedBy>菊地 友輝</cp:lastModifiedBy>
  <cp:revision>29</cp:revision>
  <dcterms:created xsi:type="dcterms:W3CDTF">2014-04-09T10:12:14Z</dcterms:created>
  <dcterms:modified xsi:type="dcterms:W3CDTF">2014-04-09T13:20:33Z</dcterms:modified>
</cp:coreProperties>
</file>