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59" r:id="rId6"/>
    <p:sldId id="270" r:id="rId7"/>
    <p:sldId id="271" r:id="rId8"/>
    <p:sldId id="272" r:id="rId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9C9C"/>
    <a:srgbClr val="00FF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2" d="100"/>
          <a:sy n="122" d="100"/>
        </p:scale>
        <p:origin x="-12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47807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125134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39732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01438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18278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45358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133748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82361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37298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211001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3933915-3360-4B42-AF13-C3E219EC8510}" type="datetimeFigureOut">
              <a:rPr kumimoji="1" lang="ja-JP" altLang="en-US" smtClean="0"/>
              <a:t>2014/7/3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194033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33915-3360-4B42-AF13-C3E219EC8510}" type="datetimeFigureOut">
              <a:rPr kumimoji="1" lang="ja-JP" altLang="en-US" smtClean="0"/>
              <a:t>2014/7/3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BCFED-BD57-7547-9A91-4BDC881C37F9}" type="slidenum">
              <a:rPr kumimoji="1" lang="ja-JP" altLang="en-US" smtClean="0"/>
              <a:t>‹#›</a:t>
            </a:fld>
            <a:endParaRPr kumimoji="1" lang="ja-JP" altLang="en-US"/>
          </a:p>
        </p:txBody>
      </p:sp>
    </p:spTree>
    <p:extLst>
      <p:ext uri="{BB962C8B-B14F-4D97-AF65-F5344CB8AC3E}">
        <p14:creationId xmlns:p14="http://schemas.microsoft.com/office/powerpoint/2010/main" val="361195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xampp/index.php"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te01.localhos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605235" y="3072384"/>
            <a:ext cx="3768129" cy="707886"/>
          </a:xfrm>
          <a:prstGeom prst="rect">
            <a:avLst/>
          </a:prstGeom>
          <a:noFill/>
        </p:spPr>
        <p:txBody>
          <a:bodyPr wrap="none" rtlCol="0">
            <a:spAutoFit/>
          </a:bodyPr>
          <a:lstStyle/>
          <a:p>
            <a:r>
              <a:rPr kumimoji="1" lang="en-US" altLang="ja-JP" sz="4000" dirty="0" smtClean="0"/>
              <a:t>XAMPP</a:t>
            </a:r>
            <a:r>
              <a:rPr kumimoji="1" lang="ja-JP" altLang="en-US" sz="4000" dirty="0" smtClean="0"/>
              <a:t>導入手順</a:t>
            </a:r>
            <a:endParaRPr kumimoji="1" lang="ja-JP" altLang="en-US" sz="4000" dirty="0"/>
          </a:p>
        </p:txBody>
      </p:sp>
    </p:spTree>
    <p:extLst>
      <p:ext uri="{BB962C8B-B14F-4D97-AF65-F5344CB8AC3E}">
        <p14:creationId xmlns:p14="http://schemas.microsoft.com/office/powerpoint/2010/main" val="239223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022162" y="3086445"/>
            <a:ext cx="5206123" cy="3254423"/>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en-US" altLang="ja-JP" sz="2000" dirty="0" smtClean="0"/>
              <a:t>XAMPP</a:t>
            </a:r>
            <a:r>
              <a:rPr kumimoji="1" lang="ja-JP" altLang="en-US" sz="2000" dirty="0" smtClean="0"/>
              <a:t>とは・・・</a:t>
            </a:r>
            <a:endParaRPr kumimoji="1" lang="ja-JP" altLang="en-US" sz="2000" dirty="0"/>
          </a:p>
        </p:txBody>
      </p:sp>
      <p:sp>
        <p:nvSpPr>
          <p:cNvPr id="5" name="テキスト ボックス 4"/>
          <p:cNvSpPr txBox="1"/>
          <p:nvPr/>
        </p:nvSpPr>
        <p:spPr>
          <a:xfrm>
            <a:off x="1022162" y="2132721"/>
            <a:ext cx="6966129" cy="738664"/>
          </a:xfrm>
          <a:prstGeom prst="rect">
            <a:avLst/>
          </a:prstGeom>
          <a:noFill/>
        </p:spPr>
        <p:txBody>
          <a:bodyPr wrap="square" rtlCol="0">
            <a:spAutoFit/>
          </a:bodyPr>
          <a:lstStyle/>
          <a:p>
            <a:r>
              <a:rPr lang="en-US" altLang="ja-JP" sz="1400" dirty="0"/>
              <a:t>Web</a:t>
            </a:r>
            <a:r>
              <a:rPr lang="ja-JP" altLang="en-US" sz="1400" dirty="0"/>
              <a:t>アプリケーションの実行に必要な「</a:t>
            </a:r>
            <a:r>
              <a:rPr lang="en-US" altLang="ja-JP" sz="1400" dirty="0"/>
              <a:t>Apache</a:t>
            </a:r>
            <a:r>
              <a:rPr lang="ja-JP" altLang="en-US" sz="1400" dirty="0"/>
              <a:t>」、「</a:t>
            </a:r>
            <a:r>
              <a:rPr lang="en-US" altLang="ja-JP" sz="1400" dirty="0"/>
              <a:t>MySQL</a:t>
            </a:r>
            <a:r>
              <a:rPr lang="ja-JP" altLang="en-US" sz="1400" dirty="0"/>
              <a:t>」、「</a:t>
            </a:r>
            <a:r>
              <a:rPr lang="en-US" altLang="ja-JP" sz="1400" dirty="0"/>
              <a:t>PHP</a:t>
            </a:r>
            <a:r>
              <a:rPr lang="ja-JP" altLang="en-US" sz="1400" dirty="0"/>
              <a:t>」などのソフトウェアをパッケージ化したものです。インストーラで</a:t>
            </a:r>
            <a:r>
              <a:rPr lang="en-US" altLang="ja-JP" sz="1400" dirty="0"/>
              <a:t>PC</a:t>
            </a:r>
            <a:r>
              <a:rPr lang="ja-JP" altLang="en-US" sz="1400" dirty="0"/>
              <a:t>にインストールすることで、ローカル環境にて簡単に</a:t>
            </a:r>
            <a:r>
              <a:rPr lang="en-US" altLang="ja-JP" sz="1400" dirty="0"/>
              <a:t>Web</a:t>
            </a:r>
            <a:r>
              <a:rPr lang="ja-JP" altLang="en-US" sz="1400" dirty="0"/>
              <a:t>サーバ環境が構築できます。</a:t>
            </a:r>
            <a:endParaRPr kumimoji="1" lang="ja-JP" altLang="en-US" sz="14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1148544" y="3517470"/>
            <a:ext cx="4544834" cy="2462212"/>
          </a:xfrm>
          <a:prstGeom prst="rect">
            <a:avLst/>
          </a:prstGeom>
          <a:noFill/>
        </p:spPr>
        <p:txBody>
          <a:bodyPr wrap="none" rtlCol="0">
            <a:spAutoFit/>
          </a:bodyPr>
          <a:lstStyle/>
          <a:p>
            <a:pPr marL="228600" indent="-228600">
              <a:buFont typeface="Arial"/>
              <a:buChar char="•"/>
            </a:pPr>
            <a:r>
              <a:rPr lang="de-DE" altLang="ja-JP" sz="1100" dirty="0" smtClean="0"/>
              <a:t>Apache HTTPD 2.0.52</a:t>
            </a:r>
          </a:p>
          <a:p>
            <a:pPr marL="228600" indent="-228600">
              <a:buFont typeface="Arial"/>
              <a:buChar char="•"/>
            </a:pPr>
            <a:r>
              <a:rPr lang="de-DE" altLang="ja-JP" sz="1100" dirty="0" smtClean="0"/>
              <a:t>MySQL 4.1.8</a:t>
            </a:r>
          </a:p>
          <a:p>
            <a:pPr marL="228600" indent="-228600">
              <a:buFont typeface="Arial"/>
              <a:buChar char="•"/>
            </a:pPr>
            <a:r>
              <a:rPr lang="de-DE" altLang="ja-JP" sz="1100" dirty="0" smtClean="0"/>
              <a:t>PHP 5.0.3 + 4.3.10 + PEAR + Switch</a:t>
            </a:r>
          </a:p>
          <a:p>
            <a:pPr marL="228600" indent="-228600">
              <a:buFont typeface="Arial"/>
              <a:buChar char="•"/>
            </a:pPr>
            <a:r>
              <a:rPr lang="de-DE" altLang="ja-JP" sz="1100" dirty="0" err="1" smtClean="0"/>
              <a:t>MiniPerl</a:t>
            </a:r>
            <a:r>
              <a:rPr lang="de-DE" altLang="ja-JP" sz="1100" dirty="0" smtClean="0"/>
              <a:t> 5.8.3</a:t>
            </a:r>
          </a:p>
          <a:p>
            <a:pPr marL="228600" indent="-228600">
              <a:buFont typeface="Arial"/>
              <a:buChar char="•"/>
            </a:pPr>
            <a:r>
              <a:rPr lang="de-DE" altLang="ja-JP" sz="1100" dirty="0" err="1" smtClean="0"/>
              <a:t>mod_ssl</a:t>
            </a:r>
            <a:r>
              <a:rPr lang="de-DE" altLang="ja-JP" sz="1100" dirty="0" smtClean="0"/>
              <a:t> 2.0.51</a:t>
            </a:r>
          </a:p>
          <a:p>
            <a:pPr marL="228600" indent="-228600">
              <a:buFont typeface="Arial"/>
              <a:buChar char="•"/>
            </a:pPr>
            <a:r>
              <a:rPr lang="de-DE" altLang="ja-JP" sz="1100" dirty="0" err="1" smtClean="0"/>
              <a:t>Openssl</a:t>
            </a:r>
            <a:r>
              <a:rPr lang="de-DE" altLang="ja-JP" sz="1100" dirty="0" smtClean="0"/>
              <a:t> 0.9.7e</a:t>
            </a:r>
          </a:p>
          <a:p>
            <a:pPr marL="228600" indent="-228600">
              <a:buFont typeface="Arial"/>
              <a:buChar char="•"/>
            </a:pPr>
            <a:r>
              <a:rPr lang="de-DE" altLang="ja-JP" sz="1100" dirty="0" err="1" smtClean="0"/>
              <a:t>PHPMyAdmin</a:t>
            </a:r>
            <a:r>
              <a:rPr lang="de-DE" altLang="ja-JP" sz="1100" dirty="0" smtClean="0"/>
              <a:t> 2.6.0 pl3,</a:t>
            </a:r>
          </a:p>
          <a:p>
            <a:pPr marL="228600" indent="-228600">
              <a:buFont typeface="Arial"/>
              <a:buChar char="•"/>
            </a:pPr>
            <a:r>
              <a:rPr lang="de-DE" altLang="ja-JP" sz="1100" dirty="0" err="1" smtClean="0"/>
              <a:t>Webalizer</a:t>
            </a:r>
            <a:r>
              <a:rPr lang="de-DE" altLang="ja-JP" sz="1100" dirty="0" smtClean="0"/>
              <a:t> 2.01-10</a:t>
            </a:r>
          </a:p>
          <a:p>
            <a:pPr marL="228600" indent="-228600">
              <a:buFont typeface="Arial"/>
              <a:buChar char="•"/>
            </a:pPr>
            <a:r>
              <a:rPr lang="de-DE" altLang="ja-JP" sz="1100" dirty="0" smtClean="0"/>
              <a:t>Mercury Mail Transport System </a:t>
            </a:r>
            <a:r>
              <a:rPr lang="de-DE" altLang="ja-JP" sz="1100" dirty="0" err="1" smtClean="0"/>
              <a:t>fur</a:t>
            </a:r>
            <a:r>
              <a:rPr lang="de-DE" altLang="ja-JP" sz="1100" dirty="0" smtClean="0"/>
              <a:t> Win32 und NetWare Systems v4.01a</a:t>
            </a:r>
          </a:p>
          <a:p>
            <a:pPr marL="228600" indent="-228600">
              <a:buFont typeface="Arial"/>
              <a:buChar char="•"/>
            </a:pPr>
            <a:r>
              <a:rPr lang="de-DE" altLang="ja-JP" sz="1100" dirty="0" err="1" smtClean="0"/>
              <a:t>FileZilla</a:t>
            </a:r>
            <a:r>
              <a:rPr lang="de-DE" altLang="ja-JP" sz="1100" dirty="0" smtClean="0"/>
              <a:t> FTP Server 0.9.4d</a:t>
            </a:r>
          </a:p>
          <a:p>
            <a:pPr marL="228600" indent="-228600">
              <a:buFont typeface="Arial"/>
              <a:buChar char="•"/>
            </a:pPr>
            <a:r>
              <a:rPr lang="de-DE" altLang="ja-JP" sz="1100" dirty="0" err="1" smtClean="0"/>
              <a:t>SQLite</a:t>
            </a:r>
            <a:r>
              <a:rPr lang="de-DE" altLang="ja-JP" sz="1100" dirty="0" smtClean="0"/>
              <a:t> 2.8.15</a:t>
            </a:r>
          </a:p>
          <a:p>
            <a:pPr marL="228600" indent="-228600">
              <a:buFont typeface="Arial"/>
              <a:buChar char="•"/>
            </a:pPr>
            <a:r>
              <a:rPr lang="de-DE" altLang="ja-JP" sz="1100" dirty="0" smtClean="0"/>
              <a:t>ADODB 4.52</a:t>
            </a:r>
          </a:p>
          <a:p>
            <a:pPr marL="228600" indent="-228600">
              <a:buFont typeface="Arial"/>
              <a:buChar char="•"/>
            </a:pPr>
            <a:r>
              <a:rPr lang="de-DE" altLang="ja-JP" sz="1100" dirty="0" err="1" smtClean="0"/>
              <a:t>Zend</a:t>
            </a:r>
            <a:r>
              <a:rPr lang="de-DE" altLang="ja-JP" sz="1100" dirty="0" smtClean="0"/>
              <a:t> </a:t>
            </a:r>
            <a:r>
              <a:rPr lang="de-DE" altLang="ja-JP" sz="1100" dirty="0" err="1" smtClean="0"/>
              <a:t>Optimizer</a:t>
            </a:r>
            <a:r>
              <a:rPr lang="de-DE" altLang="ja-JP" sz="1100" dirty="0" smtClean="0"/>
              <a:t> 2.5.7</a:t>
            </a:r>
          </a:p>
          <a:p>
            <a:pPr marL="228600" indent="-228600">
              <a:buFont typeface="Arial"/>
              <a:buChar char="•"/>
            </a:pPr>
            <a:r>
              <a:rPr lang="de-DE" altLang="ja-JP" sz="1100" dirty="0" smtClean="0"/>
              <a:t>XAMPP Security</a:t>
            </a:r>
            <a:endParaRPr kumimoji="1" lang="ja-JP" altLang="en-US" sz="1100" dirty="0"/>
          </a:p>
        </p:txBody>
      </p:sp>
      <p:sp>
        <p:nvSpPr>
          <p:cNvPr id="12" name="テキスト ボックス 11"/>
          <p:cNvSpPr txBox="1"/>
          <p:nvPr/>
        </p:nvSpPr>
        <p:spPr>
          <a:xfrm>
            <a:off x="1101855" y="3181019"/>
            <a:ext cx="2612176" cy="307777"/>
          </a:xfrm>
          <a:prstGeom prst="rect">
            <a:avLst/>
          </a:prstGeom>
          <a:noFill/>
        </p:spPr>
        <p:txBody>
          <a:bodyPr wrap="none" rtlCol="0">
            <a:spAutoFit/>
          </a:bodyPr>
          <a:lstStyle/>
          <a:p>
            <a:r>
              <a:rPr kumimoji="1" lang="en-US" altLang="ja-JP" sz="1400" dirty="0" smtClean="0"/>
              <a:t>XAMPP</a:t>
            </a:r>
            <a:r>
              <a:rPr kumimoji="1" lang="ja-JP" altLang="en-US" sz="1400" dirty="0" smtClean="0"/>
              <a:t>でインストールされるもの</a:t>
            </a:r>
            <a:endParaRPr kumimoji="1" lang="ja-JP" altLang="en-US" sz="1400" dirty="0"/>
          </a:p>
        </p:txBody>
      </p:sp>
      <p:pic>
        <p:nvPicPr>
          <p:cNvPr id="14" name="図 13"/>
          <p:cNvPicPr>
            <a:picLocks noChangeAspect="1"/>
          </p:cNvPicPr>
          <p:nvPr/>
        </p:nvPicPr>
        <p:blipFill>
          <a:blip r:embed="rId2"/>
          <a:stretch>
            <a:fillRect/>
          </a:stretch>
        </p:blipFill>
        <p:spPr>
          <a:xfrm>
            <a:off x="1022162" y="897517"/>
            <a:ext cx="3448783" cy="960855"/>
          </a:xfrm>
          <a:prstGeom prst="rect">
            <a:avLst/>
          </a:prstGeom>
        </p:spPr>
      </p:pic>
      <p:sp>
        <p:nvSpPr>
          <p:cNvPr id="15" name="テキスト ボックス 14"/>
          <p:cNvSpPr txBox="1"/>
          <p:nvPr/>
        </p:nvSpPr>
        <p:spPr>
          <a:xfrm>
            <a:off x="2146631" y="6078983"/>
            <a:ext cx="4081654" cy="246221"/>
          </a:xfrm>
          <a:prstGeom prst="rect">
            <a:avLst/>
          </a:prstGeom>
          <a:noFill/>
        </p:spPr>
        <p:txBody>
          <a:bodyPr wrap="none" rtlCol="0">
            <a:spAutoFit/>
          </a:bodyPr>
          <a:lstStyle/>
          <a:p>
            <a:r>
              <a:rPr kumimoji="1" lang="en-US" altLang="ja-JP" sz="1000" dirty="0" smtClean="0"/>
              <a:t>※</a:t>
            </a:r>
            <a:r>
              <a:rPr kumimoji="1" lang="ja-JP" altLang="en-US" sz="1000" dirty="0" smtClean="0"/>
              <a:t>バージョンはインストールする</a:t>
            </a:r>
            <a:r>
              <a:rPr kumimoji="1" lang="en-US" altLang="ja-JP" sz="1000" dirty="0" smtClean="0"/>
              <a:t>XAMPP</a:t>
            </a:r>
            <a:r>
              <a:rPr kumimoji="1" lang="ja-JP" altLang="en-US" sz="1000" dirty="0" smtClean="0"/>
              <a:t>のバージョンによって異なります。</a:t>
            </a:r>
            <a:endParaRPr kumimoji="1" lang="ja-JP" altLang="en-US" sz="1000" dirty="0"/>
          </a:p>
        </p:txBody>
      </p:sp>
    </p:spTree>
    <p:extLst>
      <p:ext uri="{BB962C8B-B14F-4D97-AF65-F5344CB8AC3E}">
        <p14:creationId xmlns:p14="http://schemas.microsoft.com/office/powerpoint/2010/main" val="48962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ja-JP" altLang="en-US" sz="2000" dirty="0" smtClean="0"/>
              <a:t>インストール</a:t>
            </a:r>
            <a:endParaRPr kumimoji="1" lang="ja-JP" altLang="en-US" sz="2000" dirty="0"/>
          </a:p>
        </p:txBody>
      </p:sp>
      <p:sp>
        <p:nvSpPr>
          <p:cNvPr id="5" name="テキスト ボックス 4"/>
          <p:cNvSpPr txBox="1"/>
          <p:nvPr/>
        </p:nvSpPr>
        <p:spPr>
          <a:xfrm>
            <a:off x="485402" y="861371"/>
            <a:ext cx="3558161" cy="523220"/>
          </a:xfrm>
          <a:prstGeom prst="rect">
            <a:avLst/>
          </a:prstGeom>
          <a:noFill/>
        </p:spPr>
        <p:txBody>
          <a:bodyPr wrap="none" rtlCol="0">
            <a:spAutoFit/>
          </a:bodyPr>
          <a:lstStyle/>
          <a:p>
            <a:r>
              <a:rPr kumimoji="1" lang="en-US" altLang="ja-JP" sz="1400" dirty="0" smtClean="0"/>
              <a:t>XAMPP</a:t>
            </a:r>
            <a:r>
              <a:rPr kumimoji="1" lang="ja-JP" altLang="en-US" sz="1400" dirty="0" smtClean="0"/>
              <a:t>を下記の</a:t>
            </a:r>
            <a:r>
              <a:rPr kumimoji="1" lang="en-US" altLang="ja-JP" sz="1400" dirty="0" smtClean="0"/>
              <a:t>URL</a:t>
            </a:r>
            <a:r>
              <a:rPr kumimoji="1" lang="ja-JP" altLang="en-US" sz="1400" dirty="0" smtClean="0"/>
              <a:t>からダウンロードします。</a:t>
            </a:r>
            <a:endParaRPr kumimoji="1" lang="en-US" altLang="ja-JP" sz="1400" dirty="0" smtClean="0"/>
          </a:p>
          <a:p>
            <a:r>
              <a:rPr lang="nl-NL" altLang="ja-JP" sz="1400" dirty="0" err="1"/>
              <a:t>https</a:t>
            </a:r>
            <a:r>
              <a:rPr lang="nl-NL" altLang="ja-JP" sz="1400" dirty="0"/>
              <a:t>://</a:t>
            </a:r>
            <a:r>
              <a:rPr lang="nl-NL" altLang="ja-JP" sz="1400" dirty="0" err="1"/>
              <a:t>www.apachefriends.org</a:t>
            </a:r>
            <a:r>
              <a:rPr lang="nl-NL" altLang="ja-JP" sz="1400" dirty="0"/>
              <a:t>/</a:t>
            </a:r>
            <a:r>
              <a:rPr lang="nl-NL" altLang="ja-JP" sz="1400" dirty="0" err="1"/>
              <a:t>jp</a:t>
            </a:r>
            <a:r>
              <a:rPr lang="nl-NL" altLang="ja-JP" sz="1400" dirty="0"/>
              <a:t>/</a:t>
            </a:r>
            <a:r>
              <a:rPr lang="nl-NL" altLang="ja-JP" sz="1400" dirty="0" err="1"/>
              <a:t>index.html</a:t>
            </a:r>
            <a:endParaRPr kumimoji="1" lang="ja-JP" altLang="en-US" sz="14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pic>
        <p:nvPicPr>
          <p:cNvPr id="3" name="図 2" descr="スクリーンショット 2014-04-09 22.47.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02" y="1494166"/>
            <a:ext cx="5238644" cy="3112219"/>
          </a:xfrm>
          <a:prstGeom prst="rect">
            <a:avLst/>
          </a:prstGeom>
        </p:spPr>
      </p:pic>
      <p:sp>
        <p:nvSpPr>
          <p:cNvPr id="7" name="正方形/長方形 6"/>
          <p:cNvSpPr/>
          <p:nvPr/>
        </p:nvSpPr>
        <p:spPr>
          <a:xfrm>
            <a:off x="1811525" y="3996901"/>
            <a:ext cx="1251260" cy="485605"/>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85402" y="4844461"/>
            <a:ext cx="5939384" cy="307777"/>
          </a:xfrm>
          <a:prstGeom prst="rect">
            <a:avLst/>
          </a:prstGeom>
          <a:noFill/>
        </p:spPr>
        <p:txBody>
          <a:bodyPr wrap="none" rtlCol="0">
            <a:spAutoFit/>
          </a:bodyPr>
          <a:lstStyle/>
          <a:p>
            <a:r>
              <a:rPr kumimoji="1" lang="en-US" altLang="ja-JP" sz="1400" dirty="0" smtClean="0"/>
              <a:t>Windows</a:t>
            </a:r>
            <a:r>
              <a:rPr kumimoji="1" lang="ja-JP" altLang="en-US" sz="1400" dirty="0" smtClean="0"/>
              <a:t>向けのインストーラをダウンロードしてインストーラーを実行します。</a:t>
            </a:r>
            <a:endParaRPr kumimoji="1" lang="ja-JP" altLang="en-US" sz="1400" dirty="0"/>
          </a:p>
        </p:txBody>
      </p:sp>
    </p:spTree>
    <p:extLst>
      <p:ext uri="{BB962C8B-B14F-4D97-AF65-F5344CB8AC3E}">
        <p14:creationId xmlns:p14="http://schemas.microsoft.com/office/powerpoint/2010/main" val="83177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359708" y="875836"/>
            <a:ext cx="3660563" cy="2356395"/>
            <a:chOff x="5359708" y="875836"/>
            <a:chExt cx="3660563" cy="2356395"/>
          </a:xfrm>
        </p:grpSpPr>
        <p:pic>
          <p:nvPicPr>
            <p:cNvPr id="8" name="図 7" descr="スクリーンショット 2014-04-10 0.02.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708" y="875836"/>
              <a:ext cx="3660563" cy="2356395"/>
            </a:xfrm>
            <a:prstGeom prst="rect">
              <a:avLst/>
            </a:prstGeom>
          </p:spPr>
        </p:pic>
        <p:sp>
          <p:nvSpPr>
            <p:cNvPr id="11" name="正方形/長方形 10"/>
            <p:cNvSpPr/>
            <p:nvPr/>
          </p:nvSpPr>
          <p:spPr>
            <a:xfrm>
              <a:off x="7047445" y="1394580"/>
              <a:ext cx="388227" cy="150549"/>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ja-JP" altLang="en-US" sz="2000" dirty="0" smtClean="0"/>
              <a:t>インストール</a:t>
            </a:r>
            <a:endParaRPr kumimoji="1" lang="ja-JP" altLang="en-US" sz="2000" dirty="0"/>
          </a:p>
        </p:txBody>
      </p:sp>
      <p:sp>
        <p:nvSpPr>
          <p:cNvPr id="5" name="テキスト ボックス 4"/>
          <p:cNvSpPr txBox="1"/>
          <p:nvPr/>
        </p:nvSpPr>
        <p:spPr>
          <a:xfrm>
            <a:off x="177252" y="1015259"/>
            <a:ext cx="4277533" cy="307777"/>
          </a:xfrm>
          <a:prstGeom prst="rect">
            <a:avLst/>
          </a:prstGeom>
          <a:noFill/>
        </p:spPr>
        <p:txBody>
          <a:bodyPr wrap="none" rtlCol="0">
            <a:spAutoFit/>
          </a:bodyPr>
          <a:lstStyle/>
          <a:p>
            <a:r>
              <a:rPr kumimoji="1" lang="ja-JP" altLang="en-US" sz="1400" dirty="0" smtClean="0"/>
              <a:t>インストールが終わると右記の画面が立ち上がります。</a:t>
            </a:r>
            <a:endParaRPr kumimoji="1" lang="ja-JP" altLang="en-US" sz="14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186755" y="1314346"/>
            <a:ext cx="5005039" cy="307777"/>
          </a:xfrm>
          <a:prstGeom prst="rect">
            <a:avLst/>
          </a:prstGeom>
          <a:noFill/>
        </p:spPr>
        <p:txBody>
          <a:bodyPr wrap="square" rtlCol="0">
            <a:spAutoFit/>
          </a:bodyPr>
          <a:lstStyle/>
          <a:p>
            <a:r>
              <a:rPr lang="ja-JP" altLang="en-US" sz="1400" dirty="0"/>
              <a:t>「</a:t>
            </a:r>
            <a:r>
              <a:rPr lang="en-US" altLang="ja-JP" sz="1400" dirty="0"/>
              <a:t>Apache</a:t>
            </a:r>
            <a:r>
              <a:rPr lang="ja-JP" altLang="en-US" sz="1400" dirty="0" smtClean="0"/>
              <a:t>」の「</a:t>
            </a:r>
            <a:r>
              <a:rPr lang="en-US" altLang="ja-JP" sz="1400" dirty="0"/>
              <a:t>START</a:t>
            </a:r>
            <a:r>
              <a:rPr lang="ja-JP" altLang="en-US" sz="1400" dirty="0"/>
              <a:t>」ボタンを</a:t>
            </a:r>
            <a:r>
              <a:rPr lang="ja-JP" altLang="en-US" sz="1400" dirty="0" smtClean="0"/>
              <a:t>押すとサーバーが立ち上がります。</a:t>
            </a:r>
            <a:endParaRPr kumimoji="1" lang="ja-JP" altLang="en-US" sz="1400" dirty="0"/>
          </a:p>
        </p:txBody>
      </p:sp>
      <p:sp>
        <p:nvSpPr>
          <p:cNvPr id="13" name="テキスト ボックス 12"/>
          <p:cNvSpPr txBox="1"/>
          <p:nvPr/>
        </p:nvSpPr>
        <p:spPr>
          <a:xfrm>
            <a:off x="186755" y="4050542"/>
            <a:ext cx="5005039" cy="738664"/>
          </a:xfrm>
          <a:prstGeom prst="rect">
            <a:avLst/>
          </a:prstGeom>
          <a:noFill/>
        </p:spPr>
        <p:txBody>
          <a:bodyPr wrap="square" rtlCol="0">
            <a:spAutoFit/>
          </a:bodyPr>
          <a:lstStyle/>
          <a:p>
            <a:r>
              <a:rPr lang="pt-BR" altLang="ja-JP" sz="1400" dirty="0" smtClean="0">
                <a:hlinkClick r:id="rId3"/>
              </a:rPr>
              <a:t>http://localhost/xampp/index.php</a:t>
            </a:r>
            <a:endParaRPr lang="pt-BR" altLang="ja-JP" sz="1400" dirty="0" smtClean="0"/>
          </a:p>
          <a:p>
            <a:r>
              <a:rPr kumimoji="1" lang="ja-JP" altLang="en-US" sz="1400" dirty="0" smtClean="0"/>
              <a:t>にアクセスして、右記のコントロールパネルが立ち上がったら</a:t>
            </a:r>
            <a:endParaRPr kumimoji="1" lang="en-US" altLang="ja-JP" sz="1400" dirty="0" smtClean="0"/>
          </a:p>
          <a:p>
            <a:r>
              <a:rPr lang="ja-JP" altLang="en-US" sz="1400" dirty="0" smtClean="0"/>
              <a:t>インストール完了です。</a:t>
            </a:r>
            <a:endParaRPr kumimoji="1" lang="ja-JP" altLang="en-US" sz="1400" dirty="0"/>
          </a:p>
        </p:txBody>
      </p:sp>
      <p:pic>
        <p:nvPicPr>
          <p:cNvPr id="12" name="図 11" descr="スクリーンショット 2014-04-10 0.00.5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606" y="3922193"/>
            <a:ext cx="3787665" cy="2282108"/>
          </a:xfrm>
          <a:prstGeom prst="rect">
            <a:avLst/>
          </a:prstGeom>
        </p:spPr>
      </p:pic>
    </p:spTree>
    <p:extLst>
      <p:ext uri="{BB962C8B-B14F-4D97-AF65-F5344CB8AC3E}">
        <p14:creationId xmlns:p14="http://schemas.microsoft.com/office/powerpoint/2010/main" val="382954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ja-JP" altLang="en-US" sz="2000" dirty="0" smtClean="0"/>
              <a:t>バーチャルホストの設定</a:t>
            </a:r>
            <a:endParaRPr kumimoji="1" lang="ja-JP" altLang="en-US" sz="20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6" name="テキスト ボックス 5"/>
          <p:cNvSpPr txBox="1"/>
          <p:nvPr/>
        </p:nvSpPr>
        <p:spPr>
          <a:xfrm>
            <a:off x="485402" y="795870"/>
            <a:ext cx="6741950" cy="2677656"/>
          </a:xfrm>
          <a:prstGeom prst="rect">
            <a:avLst/>
          </a:prstGeom>
          <a:noFill/>
        </p:spPr>
        <p:txBody>
          <a:bodyPr wrap="none" rtlCol="0">
            <a:spAutoFit/>
          </a:bodyPr>
          <a:lstStyle/>
          <a:p>
            <a:r>
              <a:rPr kumimoji="1" lang="ja-JP" altLang="en-US" sz="1400" dirty="0" smtClean="0"/>
              <a:t>デフォルトの設定の場合、ルートディレクトリとなるのは以下のディレクトリです。</a:t>
            </a:r>
            <a:endParaRPr kumimoji="1" lang="en-US" altLang="ja-JP" sz="1400" dirty="0" smtClean="0"/>
          </a:p>
          <a:p>
            <a:endParaRPr lang="en-US" altLang="ja-JP" sz="1400" dirty="0" smtClean="0"/>
          </a:p>
          <a:p>
            <a:r>
              <a:rPr lang="en-US" altLang="ja-JP" sz="1400" dirty="0" smtClean="0"/>
              <a:t>C</a:t>
            </a:r>
            <a:r>
              <a:rPr lang="en-US" altLang="ja-JP" sz="1400" dirty="0"/>
              <a:t>:\</a:t>
            </a:r>
            <a:r>
              <a:rPr lang="en-US" altLang="ja-JP" sz="1400" dirty="0" err="1"/>
              <a:t>xampp</a:t>
            </a:r>
            <a:r>
              <a:rPr lang="en-US" altLang="ja-JP" sz="1400" dirty="0"/>
              <a:t>\</a:t>
            </a:r>
            <a:r>
              <a:rPr lang="en-US" altLang="ja-JP" sz="1400" dirty="0" err="1" smtClean="0"/>
              <a:t>htdocs</a:t>
            </a:r>
            <a:endParaRPr lang="en-US" altLang="ja-JP" sz="1400" dirty="0" smtClean="0"/>
          </a:p>
          <a:p>
            <a:endParaRPr kumimoji="1" lang="en-US" altLang="ja-JP" sz="1400" dirty="0"/>
          </a:p>
          <a:p>
            <a:r>
              <a:rPr kumimoji="1" lang="ja-JP" altLang="en-US" sz="1400" dirty="0" smtClean="0"/>
              <a:t>案件が複数ある場合、これらの中身を入れ替えたりするのは非常に手間がかかります。</a:t>
            </a:r>
            <a:endParaRPr kumimoji="1" lang="en-US" altLang="ja-JP" sz="1400" dirty="0" smtClean="0"/>
          </a:p>
          <a:p>
            <a:r>
              <a:rPr kumimoji="1" lang="ja-JP" altLang="en-US" sz="1400" dirty="0" smtClean="0"/>
              <a:t>そこで、</a:t>
            </a:r>
            <a:r>
              <a:rPr kumimoji="1" lang="en-US" altLang="ja-JP" sz="1400" dirty="0" err="1" smtClean="0"/>
              <a:t>xampp</a:t>
            </a:r>
            <a:r>
              <a:rPr kumimoji="1" lang="ja-JP" altLang="en-US" sz="1400" dirty="0" smtClean="0"/>
              <a:t>のバーチャルホストを設定すると非常に便利です。</a:t>
            </a:r>
            <a:endParaRPr kumimoji="1" lang="en-US" altLang="ja-JP" sz="1400" dirty="0" smtClean="0"/>
          </a:p>
          <a:p>
            <a:r>
              <a:rPr lang="ja-JP" altLang="en-US" sz="1400" dirty="0" smtClean="0"/>
              <a:t>バーチャルホストを設定することで、</a:t>
            </a:r>
            <a:endParaRPr lang="en-US" altLang="ja-JP" sz="1400" dirty="0" smtClean="0"/>
          </a:p>
          <a:p>
            <a:endParaRPr lang="en-US" altLang="ja-JP" sz="1400" dirty="0" smtClean="0"/>
          </a:p>
          <a:p>
            <a:pPr marL="285750" indent="-285750">
              <a:buFont typeface="Arial"/>
              <a:buChar char="•"/>
            </a:pPr>
            <a:r>
              <a:rPr lang="en-US" altLang="ja-JP" sz="1400" dirty="0" err="1" smtClean="0"/>
              <a:t>htdocs</a:t>
            </a:r>
            <a:r>
              <a:rPr lang="ja-JP" altLang="en-US" sz="1400" dirty="0" smtClean="0"/>
              <a:t>フォルダ下</a:t>
            </a:r>
            <a:r>
              <a:rPr lang="en-US" altLang="ja-JP" sz="1400" dirty="0" smtClean="0"/>
              <a:t>⇒http://</a:t>
            </a:r>
            <a:r>
              <a:rPr lang="en-US" altLang="ja-JP" sz="1400" dirty="0" err="1" smtClean="0"/>
              <a:t>localhost</a:t>
            </a:r>
            <a:r>
              <a:rPr lang="en-US" altLang="ja-JP" sz="1400" dirty="0" smtClean="0"/>
              <a:t>/</a:t>
            </a:r>
          </a:p>
          <a:p>
            <a:pPr marL="285750" indent="-285750">
              <a:buFont typeface="Arial"/>
              <a:buChar char="•"/>
            </a:pPr>
            <a:r>
              <a:rPr lang="en-US" altLang="ja-JP" sz="1400" dirty="0" err="1" smtClean="0"/>
              <a:t>htdocs</a:t>
            </a:r>
            <a:r>
              <a:rPr lang="en-US" altLang="ja-JP" sz="1400" dirty="0" smtClean="0"/>
              <a:t>/site01</a:t>
            </a:r>
            <a:r>
              <a:rPr lang="ja-JP" altLang="en-US" sz="1400" dirty="0" smtClean="0"/>
              <a:t>フォルダ下</a:t>
            </a:r>
            <a:r>
              <a:rPr lang="en-US" altLang="ja-JP" sz="1400" dirty="0" smtClean="0"/>
              <a:t>⇒http://site01/</a:t>
            </a:r>
          </a:p>
          <a:p>
            <a:endParaRPr lang="en-US" altLang="ja-JP" sz="1400" dirty="0"/>
          </a:p>
          <a:p>
            <a:r>
              <a:rPr lang="ja-JP" altLang="en-US" sz="1400" dirty="0" smtClean="0"/>
              <a:t>といったアクセスが可能になります。</a:t>
            </a:r>
            <a:endParaRPr lang="en-US" altLang="ja-JP" sz="1400" dirty="0" smtClean="0"/>
          </a:p>
        </p:txBody>
      </p:sp>
    </p:spTree>
    <p:extLst>
      <p:ext uri="{BB962C8B-B14F-4D97-AF65-F5344CB8AC3E}">
        <p14:creationId xmlns:p14="http://schemas.microsoft.com/office/powerpoint/2010/main" val="343476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401524" y="3740343"/>
            <a:ext cx="6013516" cy="336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ja-JP" altLang="en-US" sz="2000" dirty="0" smtClean="0"/>
              <a:t>バーチャルホストの設定</a:t>
            </a:r>
            <a:endParaRPr kumimoji="1" lang="ja-JP" altLang="en-US" sz="20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6" name="テキスト ボックス 5"/>
          <p:cNvSpPr txBox="1"/>
          <p:nvPr/>
        </p:nvSpPr>
        <p:spPr>
          <a:xfrm>
            <a:off x="485402" y="795870"/>
            <a:ext cx="2680291" cy="307777"/>
          </a:xfrm>
          <a:prstGeom prst="rect">
            <a:avLst/>
          </a:prstGeom>
          <a:noFill/>
        </p:spPr>
        <p:txBody>
          <a:bodyPr wrap="none" rtlCol="0">
            <a:spAutoFit/>
          </a:bodyPr>
          <a:lstStyle/>
          <a:p>
            <a:r>
              <a:rPr lang="en-US" altLang="ja-JP" sz="1400" b="1" dirty="0" smtClean="0"/>
              <a:t>1</a:t>
            </a:r>
            <a:r>
              <a:rPr lang="ja-JP" altLang="en-US" sz="1400" b="1" dirty="0" smtClean="0"/>
              <a:t>．</a:t>
            </a:r>
            <a:r>
              <a:rPr lang="pt-BR" altLang="ja-JP" sz="1400" b="1" dirty="0" smtClean="0"/>
              <a:t>Apache</a:t>
            </a:r>
            <a:r>
              <a:rPr lang="ja-JP" altLang="pt-BR" sz="1400" b="1" dirty="0"/>
              <a:t>の</a:t>
            </a:r>
            <a:r>
              <a:rPr lang="pt-BR" altLang="ja-JP" sz="1400" b="1" dirty="0" err="1" smtClean="0"/>
              <a:t>Virtualhost</a:t>
            </a:r>
            <a:r>
              <a:rPr lang="ja-JP" altLang="en-US" sz="1400" b="1" dirty="0" smtClean="0"/>
              <a:t>の有効化</a:t>
            </a:r>
            <a:endParaRPr lang="en-US" altLang="ja-JP" sz="1400" b="1" dirty="0" smtClean="0"/>
          </a:p>
        </p:txBody>
      </p:sp>
      <p:sp>
        <p:nvSpPr>
          <p:cNvPr id="5" name="テキスト ボックス 4"/>
          <p:cNvSpPr txBox="1"/>
          <p:nvPr/>
        </p:nvSpPr>
        <p:spPr>
          <a:xfrm>
            <a:off x="485402" y="1188089"/>
            <a:ext cx="4924746" cy="523220"/>
          </a:xfrm>
          <a:prstGeom prst="rect">
            <a:avLst/>
          </a:prstGeom>
          <a:noFill/>
        </p:spPr>
        <p:txBody>
          <a:bodyPr wrap="none" rtlCol="0">
            <a:spAutoFit/>
          </a:bodyPr>
          <a:lstStyle/>
          <a:p>
            <a:r>
              <a:rPr lang="ja-JP" altLang="en-US" sz="1400" dirty="0" smtClean="0"/>
              <a:t>インストール直後はバーチャルホストは無効化されているため、</a:t>
            </a:r>
            <a:endParaRPr lang="en-US" altLang="ja-JP" sz="1400" dirty="0" smtClean="0"/>
          </a:p>
          <a:p>
            <a:r>
              <a:rPr lang="ja-JP" altLang="en-US" sz="1400" dirty="0" smtClean="0"/>
              <a:t>まずはこれを有効化します</a:t>
            </a:r>
            <a:r>
              <a:rPr lang="ja-JP" altLang="en-US" sz="1400" dirty="0" smtClean="0"/>
              <a:t>。</a:t>
            </a:r>
            <a:endParaRPr lang="en-US" altLang="ja-JP" sz="1400" dirty="0" smtClean="0"/>
          </a:p>
        </p:txBody>
      </p:sp>
      <p:sp>
        <p:nvSpPr>
          <p:cNvPr id="8" name="テキスト ボックス 7"/>
          <p:cNvSpPr txBox="1"/>
          <p:nvPr/>
        </p:nvSpPr>
        <p:spPr>
          <a:xfrm>
            <a:off x="485402" y="3038659"/>
            <a:ext cx="4975954" cy="523220"/>
          </a:xfrm>
          <a:prstGeom prst="rect">
            <a:avLst/>
          </a:prstGeom>
          <a:noFill/>
        </p:spPr>
        <p:txBody>
          <a:bodyPr wrap="none" rtlCol="0">
            <a:spAutoFit/>
          </a:bodyPr>
          <a:lstStyle/>
          <a:p>
            <a:r>
              <a:rPr lang="en-US" altLang="ja-JP" sz="1400" dirty="0" smtClean="0"/>
              <a:t>20</a:t>
            </a:r>
            <a:r>
              <a:rPr lang="ja-JP" altLang="en-US" sz="1400" dirty="0" smtClean="0"/>
              <a:t>行目付近にある、「</a:t>
            </a:r>
            <a:r>
              <a:rPr lang="de-DE" altLang="ja-JP" sz="1400" dirty="0" err="1"/>
              <a:t>NameVirtualHost</a:t>
            </a:r>
            <a:r>
              <a:rPr lang="de-DE" altLang="ja-JP" sz="1400" dirty="0"/>
              <a:t> *:80</a:t>
            </a:r>
            <a:r>
              <a:rPr lang="ja-JP" altLang="en-US" sz="1400" dirty="0" smtClean="0"/>
              <a:t>」を有効化するため、</a:t>
            </a:r>
            <a:endParaRPr lang="en-US" altLang="ja-JP" sz="1400" dirty="0" smtClean="0"/>
          </a:p>
          <a:p>
            <a:r>
              <a:rPr lang="ja-JP" altLang="en-US" sz="1400" dirty="0" smtClean="0"/>
              <a:t>行頭にある「</a:t>
            </a:r>
            <a:r>
              <a:rPr lang="en-US" altLang="ja-JP" sz="1400" dirty="0" smtClean="0"/>
              <a:t>##</a:t>
            </a:r>
            <a:r>
              <a:rPr lang="ja-JP" altLang="en-US" sz="1400" dirty="0" smtClean="0"/>
              <a:t>」を削除します。</a:t>
            </a:r>
            <a:endParaRPr lang="en-US" altLang="ja-JP" sz="1400" dirty="0" smtClean="0"/>
          </a:p>
        </p:txBody>
      </p:sp>
      <p:sp>
        <p:nvSpPr>
          <p:cNvPr id="9" name="テキスト ボックス 8"/>
          <p:cNvSpPr txBox="1"/>
          <p:nvPr/>
        </p:nvSpPr>
        <p:spPr>
          <a:xfrm>
            <a:off x="485402" y="3740343"/>
            <a:ext cx="4006225" cy="307777"/>
          </a:xfrm>
          <a:prstGeom prst="rect">
            <a:avLst/>
          </a:prstGeom>
          <a:noFill/>
        </p:spPr>
        <p:txBody>
          <a:bodyPr wrap="none" rtlCol="0">
            <a:spAutoFit/>
          </a:bodyPr>
          <a:lstStyle/>
          <a:p>
            <a:r>
              <a:rPr lang="en-US" altLang="ja-JP" sz="1400" dirty="0">
                <a:solidFill>
                  <a:schemeClr val="bg1"/>
                </a:solidFill>
              </a:rPr>
              <a:t>##</a:t>
            </a:r>
            <a:r>
              <a:rPr lang="en-US" altLang="ja-JP" sz="1400" dirty="0" err="1">
                <a:solidFill>
                  <a:schemeClr val="bg1"/>
                </a:solidFill>
              </a:rPr>
              <a:t>NameVirtualHost</a:t>
            </a:r>
            <a:r>
              <a:rPr lang="en-US" altLang="ja-JP" sz="1400" dirty="0">
                <a:solidFill>
                  <a:schemeClr val="bg1"/>
                </a:solidFill>
              </a:rPr>
              <a:t> *:</a:t>
            </a:r>
            <a:r>
              <a:rPr lang="en-US" altLang="ja-JP" sz="1400" dirty="0" smtClean="0">
                <a:solidFill>
                  <a:schemeClr val="bg1"/>
                </a:solidFill>
              </a:rPr>
              <a:t>80</a:t>
            </a:r>
            <a:r>
              <a:rPr lang="ja-JP" altLang="en-US" sz="1400" dirty="0" smtClean="0">
                <a:solidFill>
                  <a:schemeClr val="bg1"/>
                </a:solidFill>
              </a:rPr>
              <a:t>　</a:t>
            </a:r>
            <a:r>
              <a:rPr lang="en-US" altLang="ja-JP" sz="1400" dirty="0" smtClean="0">
                <a:solidFill>
                  <a:schemeClr val="bg1"/>
                </a:solidFill>
              </a:rPr>
              <a:t>→</a:t>
            </a:r>
            <a:r>
              <a:rPr lang="ja-JP" altLang="en-US" sz="1400" dirty="0" smtClean="0">
                <a:solidFill>
                  <a:schemeClr val="bg1"/>
                </a:solidFill>
              </a:rPr>
              <a:t>　</a:t>
            </a:r>
            <a:r>
              <a:rPr lang="en-US" altLang="ja-JP" sz="1400" dirty="0" err="1" smtClean="0">
                <a:solidFill>
                  <a:schemeClr val="bg1"/>
                </a:solidFill>
              </a:rPr>
              <a:t>NameVirtualHost</a:t>
            </a:r>
            <a:r>
              <a:rPr lang="en-US" altLang="ja-JP" sz="1400" dirty="0" smtClean="0">
                <a:solidFill>
                  <a:schemeClr val="bg1"/>
                </a:solidFill>
              </a:rPr>
              <a:t> </a:t>
            </a:r>
            <a:r>
              <a:rPr lang="en-US" altLang="ja-JP" sz="1400" dirty="0">
                <a:solidFill>
                  <a:schemeClr val="bg1"/>
                </a:solidFill>
              </a:rPr>
              <a:t>*:</a:t>
            </a:r>
            <a:r>
              <a:rPr lang="en-US" altLang="ja-JP" sz="1400" dirty="0" smtClean="0">
                <a:solidFill>
                  <a:schemeClr val="bg1"/>
                </a:solidFill>
              </a:rPr>
              <a:t>80</a:t>
            </a:r>
            <a:endParaRPr lang="en-US" altLang="ja-JP" sz="1400" dirty="0">
              <a:solidFill>
                <a:schemeClr val="bg1"/>
              </a:solidFill>
            </a:endParaRPr>
          </a:p>
        </p:txBody>
      </p:sp>
      <p:sp>
        <p:nvSpPr>
          <p:cNvPr id="12" name="テキスト ボックス 11"/>
          <p:cNvSpPr txBox="1"/>
          <p:nvPr/>
        </p:nvSpPr>
        <p:spPr>
          <a:xfrm>
            <a:off x="2754477" y="4076531"/>
            <a:ext cx="1141659" cy="261610"/>
          </a:xfrm>
          <a:prstGeom prst="rect">
            <a:avLst/>
          </a:prstGeom>
          <a:noFill/>
        </p:spPr>
        <p:txBody>
          <a:bodyPr wrap="none" rtlCol="0">
            <a:spAutoFit/>
          </a:bodyPr>
          <a:lstStyle/>
          <a:p>
            <a:r>
              <a:rPr lang="en-US" altLang="ja-JP" sz="1100" dirty="0" smtClean="0"/>
              <a:t>↑</a:t>
            </a:r>
            <a:r>
              <a:rPr lang="ja-JP" altLang="en-US" sz="1100" dirty="0" smtClean="0"/>
              <a:t>コメントを削除</a:t>
            </a:r>
            <a:endParaRPr lang="en-US" altLang="ja-JP" sz="1100" dirty="0" smtClean="0"/>
          </a:p>
        </p:txBody>
      </p:sp>
      <p:sp>
        <p:nvSpPr>
          <p:cNvPr id="13" name="テキスト ボックス 12"/>
          <p:cNvSpPr txBox="1"/>
          <p:nvPr/>
        </p:nvSpPr>
        <p:spPr>
          <a:xfrm>
            <a:off x="485402" y="4409072"/>
            <a:ext cx="2593942" cy="307777"/>
          </a:xfrm>
          <a:prstGeom prst="rect">
            <a:avLst/>
          </a:prstGeom>
          <a:noFill/>
        </p:spPr>
        <p:txBody>
          <a:bodyPr wrap="none" rtlCol="0">
            <a:spAutoFit/>
          </a:bodyPr>
          <a:lstStyle/>
          <a:p>
            <a:r>
              <a:rPr lang="en-US" altLang="ja-JP" sz="1400" b="1" dirty="0" smtClean="0"/>
              <a:t>2.</a:t>
            </a:r>
            <a:r>
              <a:rPr lang="ja-JP" altLang="en-US" sz="1400" b="1" dirty="0" smtClean="0"/>
              <a:t>サブドメインディレクトリの設定</a:t>
            </a:r>
            <a:endParaRPr lang="en-US" altLang="ja-JP" sz="1400" b="1" dirty="0" smtClean="0"/>
          </a:p>
        </p:txBody>
      </p:sp>
      <p:sp>
        <p:nvSpPr>
          <p:cNvPr id="14" name="テキスト ボックス 13"/>
          <p:cNvSpPr txBox="1"/>
          <p:nvPr/>
        </p:nvSpPr>
        <p:spPr>
          <a:xfrm>
            <a:off x="485402" y="4716849"/>
            <a:ext cx="6075702" cy="307777"/>
          </a:xfrm>
          <a:prstGeom prst="rect">
            <a:avLst/>
          </a:prstGeom>
          <a:noFill/>
        </p:spPr>
        <p:txBody>
          <a:bodyPr wrap="none" rtlCol="0">
            <a:spAutoFit/>
          </a:bodyPr>
          <a:lstStyle/>
          <a:p>
            <a:r>
              <a:rPr lang="ja-JP" altLang="en-US" sz="1400" dirty="0"/>
              <a:t>次にサブドメインの設定を行うため、下記ソースを一番最後の行に追加します。</a:t>
            </a:r>
            <a:endParaRPr lang="en-US" altLang="ja-JP" sz="1400" dirty="0"/>
          </a:p>
        </p:txBody>
      </p:sp>
      <p:sp>
        <p:nvSpPr>
          <p:cNvPr id="15" name="正方形/長方形 14"/>
          <p:cNvSpPr/>
          <p:nvPr/>
        </p:nvSpPr>
        <p:spPr>
          <a:xfrm>
            <a:off x="401524" y="4986690"/>
            <a:ext cx="8245240" cy="181588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85402" y="4986690"/>
            <a:ext cx="2698175" cy="1569660"/>
          </a:xfrm>
          <a:prstGeom prst="rect">
            <a:avLst/>
          </a:prstGeom>
          <a:noFill/>
        </p:spPr>
        <p:txBody>
          <a:bodyPr wrap="none" rtlCol="0">
            <a:spAutoFit/>
          </a:bodyPr>
          <a:lstStyle/>
          <a:p>
            <a:r>
              <a:rPr lang="en-US" altLang="ja-JP" sz="1200" dirty="0">
                <a:solidFill>
                  <a:schemeClr val="bg1"/>
                </a:solidFill>
              </a:rPr>
              <a:t>&lt;</a:t>
            </a:r>
            <a:r>
              <a:rPr lang="en-US" altLang="ja-JP" sz="1200" dirty="0" err="1">
                <a:solidFill>
                  <a:schemeClr val="bg1"/>
                </a:solidFill>
              </a:rPr>
              <a:t>VirtualHost</a:t>
            </a:r>
            <a:r>
              <a:rPr lang="en-US" altLang="ja-JP" sz="1200" dirty="0">
                <a:solidFill>
                  <a:schemeClr val="bg1"/>
                </a:solidFill>
              </a:rPr>
              <a:t> *:80&gt;</a:t>
            </a:r>
          </a:p>
          <a:p>
            <a:r>
              <a:rPr lang="en-US" altLang="ja-JP" sz="1200" dirty="0" err="1">
                <a:solidFill>
                  <a:schemeClr val="bg1"/>
                </a:solidFill>
              </a:rPr>
              <a:t>DocumentRoot</a:t>
            </a:r>
            <a:r>
              <a:rPr lang="en-US" altLang="ja-JP" sz="1200" dirty="0">
                <a:solidFill>
                  <a:schemeClr val="bg1"/>
                </a:solidFill>
              </a:rPr>
              <a:t> C:/</a:t>
            </a:r>
            <a:r>
              <a:rPr lang="en-US" altLang="ja-JP" sz="1200" dirty="0" err="1">
                <a:solidFill>
                  <a:schemeClr val="bg1"/>
                </a:solidFill>
              </a:rPr>
              <a:t>xampp</a:t>
            </a:r>
            <a:r>
              <a:rPr lang="en-US" altLang="ja-JP" sz="1200" dirty="0">
                <a:solidFill>
                  <a:schemeClr val="bg1"/>
                </a:solidFill>
              </a:rPr>
              <a:t>/</a:t>
            </a:r>
            <a:r>
              <a:rPr lang="en-US" altLang="ja-JP" sz="1200" dirty="0" err="1">
                <a:solidFill>
                  <a:schemeClr val="bg1"/>
                </a:solidFill>
              </a:rPr>
              <a:t>htdocs</a:t>
            </a:r>
            <a:r>
              <a:rPr lang="en-US" altLang="ja-JP" sz="1200" dirty="0">
                <a:solidFill>
                  <a:schemeClr val="bg1"/>
                </a:solidFill>
              </a:rPr>
              <a:t>/site01</a:t>
            </a:r>
          </a:p>
          <a:p>
            <a:r>
              <a:rPr lang="en-US" altLang="ja-JP" sz="1200" dirty="0" err="1">
                <a:solidFill>
                  <a:schemeClr val="bg1"/>
                </a:solidFill>
              </a:rPr>
              <a:t>ServerName</a:t>
            </a:r>
            <a:r>
              <a:rPr lang="en-US" altLang="ja-JP" sz="1200" dirty="0">
                <a:solidFill>
                  <a:schemeClr val="bg1"/>
                </a:solidFill>
              </a:rPr>
              <a:t> site01.localhost</a:t>
            </a:r>
          </a:p>
          <a:p>
            <a:r>
              <a:rPr lang="en-US" altLang="ja-JP" sz="1200" dirty="0">
                <a:solidFill>
                  <a:schemeClr val="bg1"/>
                </a:solidFill>
              </a:rPr>
              <a:t>&lt;/</a:t>
            </a:r>
            <a:r>
              <a:rPr lang="en-US" altLang="ja-JP" sz="1200" dirty="0" err="1">
                <a:solidFill>
                  <a:schemeClr val="bg1"/>
                </a:solidFill>
              </a:rPr>
              <a:t>VirtualHost</a:t>
            </a:r>
            <a:r>
              <a:rPr lang="en-US" altLang="ja-JP" sz="1200" dirty="0">
                <a:solidFill>
                  <a:schemeClr val="bg1"/>
                </a:solidFill>
              </a:rPr>
              <a:t>&gt;</a:t>
            </a:r>
          </a:p>
          <a:p>
            <a:r>
              <a:rPr lang="en-US" altLang="ja-JP" sz="1200" dirty="0">
                <a:solidFill>
                  <a:schemeClr val="bg1"/>
                </a:solidFill>
              </a:rPr>
              <a:t>&lt;Directory "C:/</a:t>
            </a:r>
            <a:r>
              <a:rPr lang="en-US" altLang="ja-JP" sz="1200" dirty="0" err="1">
                <a:solidFill>
                  <a:schemeClr val="bg1"/>
                </a:solidFill>
              </a:rPr>
              <a:t>xampp</a:t>
            </a:r>
            <a:r>
              <a:rPr lang="en-US" altLang="ja-JP" sz="1200" dirty="0">
                <a:solidFill>
                  <a:schemeClr val="bg1"/>
                </a:solidFill>
              </a:rPr>
              <a:t>/</a:t>
            </a:r>
            <a:r>
              <a:rPr lang="en-US" altLang="ja-JP" sz="1200" dirty="0" err="1">
                <a:solidFill>
                  <a:schemeClr val="bg1"/>
                </a:solidFill>
              </a:rPr>
              <a:t>htdocs</a:t>
            </a:r>
            <a:r>
              <a:rPr lang="en-US" altLang="ja-JP" sz="1200" dirty="0">
                <a:solidFill>
                  <a:schemeClr val="bg1"/>
                </a:solidFill>
              </a:rPr>
              <a:t>/site01"&gt;</a:t>
            </a:r>
          </a:p>
          <a:p>
            <a:r>
              <a:rPr lang="en-US" altLang="ja-JP" sz="1200" dirty="0">
                <a:solidFill>
                  <a:schemeClr val="bg1"/>
                </a:solidFill>
              </a:rPr>
              <a:t>order </a:t>
            </a:r>
            <a:r>
              <a:rPr lang="en-US" altLang="ja-JP" sz="1200" dirty="0" err="1">
                <a:solidFill>
                  <a:schemeClr val="bg1"/>
                </a:solidFill>
              </a:rPr>
              <a:t>deny,allow</a:t>
            </a:r>
            <a:endParaRPr lang="en-US" altLang="ja-JP" sz="1200" dirty="0">
              <a:solidFill>
                <a:schemeClr val="bg1"/>
              </a:solidFill>
            </a:endParaRPr>
          </a:p>
          <a:p>
            <a:r>
              <a:rPr lang="en-US" altLang="ja-JP" sz="1200" dirty="0">
                <a:solidFill>
                  <a:schemeClr val="bg1"/>
                </a:solidFill>
              </a:rPr>
              <a:t>allow from ALL</a:t>
            </a:r>
          </a:p>
          <a:p>
            <a:r>
              <a:rPr lang="en-US" altLang="ja-JP" sz="1200" dirty="0">
                <a:solidFill>
                  <a:schemeClr val="bg1"/>
                </a:solidFill>
              </a:rPr>
              <a:t>&lt;/Directory&gt;</a:t>
            </a:r>
          </a:p>
        </p:txBody>
      </p:sp>
      <p:sp>
        <p:nvSpPr>
          <p:cNvPr id="17" name="テキスト ボックス 16"/>
          <p:cNvSpPr txBox="1"/>
          <p:nvPr/>
        </p:nvSpPr>
        <p:spPr>
          <a:xfrm>
            <a:off x="3268582" y="5176392"/>
            <a:ext cx="2176647" cy="276999"/>
          </a:xfrm>
          <a:prstGeom prst="rect">
            <a:avLst/>
          </a:prstGeom>
          <a:noFill/>
        </p:spPr>
        <p:txBody>
          <a:bodyPr wrap="none" rtlCol="0">
            <a:spAutoFit/>
          </a:bodyPr>
          <a:lstStyle/>
          <a:p>
            <a:r>
              <a:rPr lang="en-US" altLang="ja-JP" sz="1200" dirty="0" smtClean="0">
                <a:solidFill>
                  <a:srgbClr val="FFFFFF"/>
                </a:solidFill>
              </a:rPr>
              <a:t>←</a:t>
            </a:r>
            <a:r>
              <a:rPr lang="ja-JP" altLang="en-US" sz="1200" dirty="0" smtClean="0">
                <a:solidFill>
                  <a:srgbClr val="FFFFFF"/>
                </a:solidFill>
              </a:rPr>
              <a:t>ルートに設定するディレクトリ</a:t>
            </a:r>
            <a:endParaRPr lang="en-US" altLang="ja-JP" sz="1200" dirty="0">
              <a:solidFill>
                <a:srgbClr val="FFFFFF"/>
              </a:solidFill>
            </a:endParaRPr>
          </a:p>
        </p:txBody>
      </p:sp>
      <p:sp>
        <p:nvSpPr>
          <p:cNvPr id="18" name="テキスト ボックス 17"/>
          <p:cNvSpPr txBox="1"/>
          <p:nvPr/>
        </p:nvSpPr>
        <p:spPr>
          <a:xfrm>
            <a:off x="2581253" y="5373685"/>
            <a:ext cx="1545465" cy="276999"/>
          </a:xfrm>
          <a:prstGeom prst="rect">
            <a:avLst/>
          </a:prstGeom>
          <a:noFill/>
        </p:spPr>
        <p:txBody>
          <a:bodyPr wrap="none" rtlCol="0">
            <a:spAutoFit/>
          </a:bodyPr>
          <a:lstStyle/>
          <a:p>
            <a:r>
              <a:rPr lang="en-US" altLang="ja-JP" sz="1200" dirty="0" smtClean="0">
                <a:solidFill>
                  <a:srgbClr val="FFFFFF"/>
                </a:solidFill>
              </a:rPr>
              <a:t>←</a:t>
            </a:r>
            <a:r>
              <a:rPr lang="ja-JP" altLang="en-US" sz="1200" dirty="0" smtClean="0">
                <a:solidFill>
                  <a:srgbClr val="FFFFFF"/>
                </a:solidFill>
              </a:rPr>
              <a:t>設定するドメイン名</a:t>
            </a:r>
            <a:endParaRPr lang="en-US" altLang="ja-JP" sz="1200" dirty="0">
              <a:solidFill>
                <a:srgbClr val="FFFFFF"/>
              </a:solidFill>
            </a:endParaRPr>
          </a:p>
        </p:txBody>
      </p:sp>
      <p:sp>
        <p:nvSpPr>
          <p:cNvPr id="19" name="テキスト ボックス 18"/>
          <p:cNvSpPr txBox="1"/>
          <p:nvPr/>
        </p:nvSpPr>
        <p:spPr>
          <a:xfrm>
            <a:off x="3268582" y="5718028"/>
            <a:ext cx="2176647" cy="276999"/>
          </a:xfrm>
          <a:prstGeom prst="rect">
            <a:avLst/>
          </a:prstGeom>
          <a:noFill/>
        </p:spPr>
        <p:txBody>
          <a:bodyPr wrap="none" rtlCol="0">
            <a:spAutoFit/>
          </a:bodyPr>
          <a:lstStyle/>
          <a:p>
            <a:r>
              <a:rPr lang="en-US" altLang="ja-JP" sz="1200" dirty="0" smtClean="0">
                <a:solidFill>
                  <a:srgbClr val="FFFFFF"/>
                </a:solidFill>
              </a:rPr>
              <a:t>←</a:t>
            </a:r>
            <a:r>
              <a:rPr lang="ja-JP" altLang="en-US" sz="1200" dirty="0" smtClean="0">
                <a:solidFill>
                  <a:srgbClr val="FFFFFF"/>
                </a:solidFill>
              </a:rPr>
              <a:t>ルートに設定するディレクトリ</a:t>
            </a:r>
            <a:endParaRPr lang="en-US" altLang="ja-JP" sz="1200" dirty="0">
              <a:solidFill>
                <a:srgbClr val="FFFFFF"/>
              </a:solidFill>
            </a:endParaRPr>
          </a:p>
        </p:txBody>
      </p:sp>
      <p:sp>
        <p:nvSpPr>
          <p:cNvPr id="20" name="テキスト ボックス 19"/>
          <p:cNvSpPr txBox="1"/>
          <p:nvPr/>
        </p:nvSpPr>
        <p:spPr>
          <a:xfrm>
            <a:off x="520073" y="1763907"/>
            <a:ext cx="5497018" cy="523220"/>
          </a:xfrm>
          <a:prstGeom prst="rect">
            <a:avLst/>
          </a:prstGeom>
          <a:solidFill>
            <a:srgbClr val="FF0000"/>
          </a:solidFill>
        </p:spPr>
        <p:txBody>
          <a:bodyPr wrap="none" rtlCol="0">
            <a:spAutoFit/>
          </a:bodyPr>
          <a:lstStyle/>
          <a:p>
            <a:r>
              <a:rPr lang="en-US" altLang="ja-JP" sz="1400" b="1" dirty="0" smtClean="0">
                <a:solidFill>
                  <a:schemeClr val="bg1"/>
                </a:solidFill>
              </a:rPr>
              <a:t>【</a:t>
            </a:r>
            <a:r>
              <a:rPr lang="ja-JP" altLang="en-US" sz="1400" b="1" dirty="0">
                <a:solidFill>
                  <a:schemeClr val="bg1"/>
                </a:solidFill>
              </a:rPr>
              <a:t>注意！！ </a:t>
            </a:r>
            <a:r>
              <a:rPr lang="en-US" altLang="ja-JP" sz="1400" b="1" dirty="0" smtClean="0">
                <a:solidFill>
                  <a:schemeClr val="bg1"/>
                </a:solidFill>
              </a:rPr>
              <a:t>】</a:t>
            </a:r>
          </a:p>
          <a:p>
            <a:r>
              <a:rPr lang="ja-JP" altLang="en-US" sz="1400" b="1" dirty="0" smtClean="0">
                <a:solidFill>
                  <a:schemeClr val="bg1"/>
                </a:solidFill>
              </a:rPr>
              <a:t>各種設定ファイルを編集するときは必ずバックアップを取ってください！</a:t>
            </a:r>
            <a:endParaRPr lang="en-US" altLang="ja-JP" sz="1400" b="1" dirty="0" smtClean="0">
              <a:solidFill>
                <a:schemeClr val="bg1"/>
              </a:solidFill>
            </a:endParaRPr>
          </a:p>
        </p:txBody>
      </p:sp>
      <p:sp>
        <p:nvSpPr>
          <p:cNvPr id="21" name="テキスト ボックス 20"/>
          <p:cNvSpPr txBox="1"/>
          <p:nvPr/>
        </p:nvSpPr>
        <p:spPr>
          <a:xfrm>
            <a:off x="485402" y="2481120"/>
            <a:ext cx="7494744" cy="307777"/>
          </a:xfrm>
          <a:prstGeom prst="rect">
            <a:avLst/>
          </a:prstGeom>
          <a:noFill/>
        </p:spPr>
        <p:txBody>
          <a:bodyPr wrap="none" rtlCol="0">
            <a:spAutoFit/>
          </a:bodyPr>
          <a:lstStyle/>
          <a:p>
            <a:r>
              <a:rPr lang="en-US" altLang="ja-JP" sz="1400" dirty="0" err="1" smtClean="0"/>
              <a:t>xampp</a:t>
            </a:r>
            <a:r>
              <a:rPr lang="ja-JP" altLang="en-US" sz="1400" dirty="0"/>
              <a:t>の</a:t>
            </a:r>
            <a:r>
              <a:rPr lang="ja-JP" altLang="en-US" sz="1400" dirty="0" smtClean="0"/>
              <a:t>「</a:t>
            </a:r>
            <a:r>
              <a:rPr lang="en-US" altLang="ja-JP" sz="1400" dirty="0"/>
              <a:t>C:\</a:t>
            </a:r>
            <a:r>
              <a:rPr lang="en-US" altLang="ja-JP" sz="1400" dirty="0" err="1"/>
              <a:t>xampp</a:t>
            </a:r>
            <a:r>
              <a:rPr lang="en-US" altLang="ja-JP" sz="1400" dirty="0"/>
              <a:t>\apache\</a:t>
            </a:r>
            <a:r>
              <a:rPr lang="en-US" altLang="ja-JP" sz="1400" dirty="0" err="1"/>
              <a:t>conf</a:t>
            </a:r>
            <a:r>
              <a:rPr lang="en-US" altLang="ja-JP" sz="1400" dirty="0"/>
              <a:t>/extra/</a:t>
            </a:r>
            <a:r>
              <a:rPr lang="en-US" altLang="ja-JP" sz="1400" dirty="0" err="1"/>
              <a:t>httpd-vhosts.conf</a:t>
            </a:r>
            <a:r>
              <a:rPr lang="ja-JP" altLang="en-US" sz="1400" dirty="0" smtClean="0"/>
              <a:t>」</a:t>
            </a:r>
            <a:r>
              <a:rPr lang="ja-JP" altLang="en-US" sz="1400" dirty="0"/>
              <a:t>ファイル</a:t>
            </a:r>
            <a:r>
              <a:rPr lang="ja-JP" altLang="en-US" sz="1400" dirty="0" smtClean="0"/>
              <a:t>をテキストエディタで開きます</a:t>
            </a:r>
            <a:r>
              <a:rPr lang="ja-JP" altLang="en-US" sz="1400" dirty="0" smtClean="0"/>
              <a:t>。</a:t>
            </a:r>
            <a:endParaRPr lang="en-US" altLang="ja-JP" sz="1400" dirty="0" smtClean="0"/>
          </a:p>
        </p:txBody>
      </p:sp>
    </p:spTree>
    <p:extLst>
      <p:ext uri="{BB962C8B-B14F-4D97-AF65-F5344CB8AC3E}">
        <p14:creationId xmlns:p14="http://schemas.microsoft.com/office/powerpoint/2010/main" val="364029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401524" y="2063131"/>
            <a:ext cx="6013516" cy="33618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ja-JP" altLang="en-US" sz="2000" dirty="0" smtClean="0"/>
              <a:t>バーチャルホストの設定</a:t>
            </a:r>
            <a:endParaRPr kumimoji="1" lang="ja-JP" altLang="en-US" sz="20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6" name="テキスト ボックス 5"/>
          <p:cNvSpPr txBox="1"/>
          <p:nvPr/>
        </p:nvSpPr>
        <p:spPr>
          <a:xfrm>
            <a:off x="485402" y="795870"/>
            <a:ext cx="1956798" cy="307777"/>
          </a:xfrm>
          <a:prstGeom prst="rect">
            <a:avLst/>
          </a:prstGeom>
          <a:noFill/>
        </p:spPr>
        <p:txBody>
          <a:bodyPr wrap="none" rtlCol="0">
            <a:spAutoFit/>
          </a:bodyPr>
          <a:lstStyle/>
          <a:p>
            <a:r>
              <a:rPr lang="en-US" altLang="ja-JP" sz="1400" b="1" dirty="0" smtClean="0"/>
              <a:t>3</a:t>
            </a:r>
            <a:r>
              <a:rPr lang="ja-JP" altLang="en-US" sz="1400" b="1" dirty="0" smtClean="0"/>
              <a:t>．</a:t>
            </a:r>
            <a:r>
              <a:rPr lang="en-US" altLang="ja-JP" sz="1400" b="1" dirty="0" smtClean="0"/>
              <a:t>hosts</a:t>
            </a:r>
            <a:r>
              <a:rPr lang="ja-JP" altLang="en-US" sz="1400" b="1" dirty="0" smtClean="0"/>
              <a:t>ファイルの設定</a:t>
            </a:r>
            <a:endParaRPr lang="en-US" altLang="ja-JP" sz="1400" b="1" dirty="0" smtClean="0"/>
          </a:p>
        </p:txBody>
      </p:sp>
      <p:sp>
        <p:nvSpPr>
          <p:cNvPr id="5" name="テキスト ボックス 4"/>
          <p:cNvSpPr txBox="1"/>
          <p:nvPr/>
        </p:nvSpPr>
        <p:spPr>
          <a:xfrm>
            <a:off x="485402" y="1188089"/>
            <a:ext cx="6886157" cy="738664"/>
          </a:xfrm>
          <a:prstGeom prst="rect">
            <a:avLst/>
          </a:prstGeom>
          <a:noFill/>
        </p:spPr>
        <p:txBody>
          <a:bodyPr wrap="none" rtlCol="0">
            <a:spAutoFit/>
          </a:bodyPr>
          <a:lstStyle/>
          <a:p>
            <a:r>
              <a:rPr lang="ja-JP" altLang="en-US" sz="1400" dirty="0" smtClean="0"/>
              <a:t>「</a:t>
            </a:r>
            <a:r>
              <a:rPr lang="pl-PL" altLang="ja-JP" sz="1400" dirty="0" smtClean="0"/>
              <a:t>C</a:t>
            </a:r>
            <a:r>
              <a:rPr lang="pl-PL" altLang="ja-JP" sz="1400" dirty="0"/>
              <a:t>:\Windows\System32\Drivers\</a:t>
            </a:r>
            <a:r>
              <a:rPr lang="pl-PL" altLang="ja-JP" sz="1400" dirty="0" err="1" smtClean="0"/>
              <a:t>etc</a:t>
            </a:r>
            <a:r>
              <a:rPr lang="ja-JP" altLang="en-US" sz="1400" dirty="0" smtClean="0"/>
              <a:t>」内にある</a:t>
            </a:r>
            <a:r>
              <a:rPr lang="en-US" altLang="ja-JP" sz="1400" dirty="0" smtClean="0"/>
              <a:t>hosts</a:t>
            </a:r>
            <a:r>
              <a:rPr lang="ja-JP" altLang="en-US" sz="1400" dirty="0" smtClean="0"/>
              <a:t>ファイルをテキストエディタで開きます。</a:t>
            </a:r>
            <a:endParaRPr lang="pl-PL" altLang="ja-JP" sz="1400" dirty="0" smtClean="0"/>
          </a:p>
          <a:p>
            <a:endParaRPr lang="en-US" altLang="ja-JP" sz="1400" dirty="0"/>
          </a:p>
          <a:p>
            <a:r>
              <a:rPr lang="en-US" altLang="ja-JP" sz="1400" dirty="0"/>
              <a:t>127.0.0.1 </a:t>
            </a:r>
            <a:r>
              <a:rPr lang="en-US" altLang="ja-JP" sz="1400" dirty="0" err="1"/>
              <a:t>localhost</a:t>
            </a:r>
            <a:r>
              <a:rPr lang="ja-JP" altLang="en-US" sz="1400" dirty="0"/>
              <a:t>となっている箇所があるので、その下の</a:t>
            </a:r>
            <a:r>
              <a:rPr lang="ja-JP" altLang="en-US" sz="1400" dirty="0" smtClean="0"/>
              <a:t>行に</a:t>
            </a:r>
          </a:p>
        </p:txBody>
      </p:sp>
      <p:sp>
        <p:nvSpPr>
          <p:cNvPr id="9" name="テキスト ボックス 8"/>
          <p:cNvSpPr txBox="1"/>
          <p:nvPr/>
        </p:nvSpPr>
        <p:spPr>
          <a:xfrm>
            <a:off x="485402" y="2063131"/>
            <a:ext cx="1582484" cy="276999"/>
          </a:xfrm>
          <a:prstGeom prst="rect">
            <a:avLst/>
          </a:prstGeom>
          <a:noFill/>
        </p:spPr>
        <p:txBody>
          <a:bodyPr wrap="none" rtlCol="0">
            <a:spAutoFit/>
          </a:bodyPr>
          <a:lstStyle/>
          <a:p>
            <a:r>
              <a:rPr lang="en-US" altLang="ja-JP" sz="1200" dirty="0">
                <a:solidFill>
                  <a:srgbClr val="FFFFFF"/>
                </a:solidFill>
              </a:rPr>
              <a:t>127.0.0.1       </a:t>
            </a:r>
            <a:r>
              <a:rPr lang="en-US" altLang="ja-JP" sz="1200" dirty="0" err="1">
                <a:solidFill>
                  <a:srgbClr val="FFFFFF"/>
                </a:solidFill>
              </a:rPr>
              <a:t>localhost</a:t>
            </a:r>
            <a:endParaRPr lang="en-US" altLang="ja-JP" sz="1200" dirty="0">
              <a:solidFill>
                <a:srgbClr val="FFFFFF"/>
              </a:solidFill>
            </a:endParaRPr>
          </a:p>
        </p:txBody>
      </p:sp>
      <p:sp>
        <p:nvSpPr>
          <p:cNvPr id="20" name="テキスト ボックス 19"/>
          <p:cNvSpPr txBox="1"/>
          <p:nvPr/>
        </p:nvSpPr>
        <p:spPr>
          <a:xfrm>
            <a:off x="485402" y="2486148"/>
            <a:ext cx="1902183" cy="307777"/>
          </a:xfrm>
          <a:prstGeom prst="rect">
            <a:avLst/>
          </a:prstGeom>
          <a:noFill/>
        </p:spPr>
        <p:txBody>
          <a:bodyPr wrap="none" rtlCol="0">
            <a:spAutoFit/>
          </a:bodyPr>
          <a:lstStyle/>
          <a:p>
            <a:r>
              <a:rPr lang="ja-JP" altLang="en-US" sz="1400" dirty="0" smtClean="0"/>
              <a:t>を追加し、保存します。</a:t>
            </a:r>
          </a:p>
        </p:txBody>
      </p:sp>
    </p:spTree>
    <p:extLst>
      <p:ext uri="{BB962C8B-B14F-4D97-AF65-F5344CB8AC3E}">
        <p14:creationId xmlns:p14="http://schemas.microsoft.com/office/powerpoint/2010/main" val="8401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159" y="214787"/>
            <a:ext cx="8310605" cy="400110"/>
          </a:xfrm>
          <a:prstGeom prst="rect">
            <a:avLst/>
          </a:prstGeom>
          <a:noFill/>
        </p:spPr>
        <p:txBody>
          <a:bodyPr wrap="square" rtlCol="0">
            <a:spAutoFit/>
          </a:bodyPr>
          <a:lstStyle/>
          <a:p>
            <a:r>
              <a:rPr kumimoji="1" lang="ja-JP" altLang="en-US" sz="2000" dirty="0" smtClean="0"/>
              <a:t>動作確認</a:t>
            </a:r>
            <a:endParaRPr kumimoji="1" lang="ja-JP" altLang="en-US" sz="2000" dirty="0"/>
          </a:p>
        </p:txBody>
      </p:sp>
      <p:cxnSp>
        <p:nvCxnSpPr>
          <p:cNvPr id="10" name="直線コネクタ 9"/>
          <p:cNvCxnSpPr/>
          <p:nvPr/>
        </p:nvCxnSpPr>
        <p:spPr>
          <a:xfrm>
            <a:off x="336159" y="614897"/>
            <a:ext cx="8394645"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485402" y="915283"/>
            <a:ext cx="4316719" cy="738664"/>
          </a:xfrm>
          <a:prstGeom prst="rect">
            <a:avLst/>
          </a:prstGeom>
          <a:noFill/>
        </p:spPr>
        <p:txBody>
          <a:bodyPr wrap="none" rtlCol="0">
            <a:spAutoFit/>
          </a:bodyPr>
          <a:lstStyle/>
          <a:p>
            <a:r>
              <a:rPr lang="ja-JP" altLang="en-US" sz="1400" dirty="0" smtClean="0"/>
              <a:t>コントロールパネルから</a:t>
            </a:r>
            <a:r>
              <a:rPr lang="en-US" altLang="ja-JP" sz="1400" dirty="0" smtClean="0"/>
              <a:t>A</a:t>
            </a:r>
            <a:r>
              <a:rPr lang="de-DE" altLang="ja-JP" sz="1400" dirty="0" err="1" smtClean="0"/>
              <a:t>pache</a:t>
            </a:r>
            <a:r>
              <a:rPr lang="ja-JP" altLang="en-US" sz="1400" dirty="0" smtClean="0"/>
              <a:t>を再起動します。</a:t>
            </a:r>
            <a:endParaRPr lang="en-US" altLang="ja-JP" sz="1400" dirty="0" smtClean="0"/>
          </a:p>
          <a:p>
            <a:r>
              <a:rPr lang="ja-JP" altLang="en-US" sz="1400" dirty="0" smtClean="0"/>
              <a:t>「</a:t>
            </a:r>
            <a:r>
              <a:rPr lang="en-US" altLang="ja-JP" sz="1400" dirty="0" smtClean="0"/>
              <a:t>Stop</a:t>
            </a:r>
            <a:r>
              <a:rPr lang="ja-JP" altLang="en-US" sz="1400" dirty="0" smtClean="0"/>
              <a:t>」ボタンをクリックし再び「</a:t>
            </a:r>
            <a:r>
              <a:rPr lang="en-US" altLang="ja-JP" sz="1400" dirty="0" smtClean="0"/>
              <a:t>Start</a:t>
            </a:r>
            <a:r>
              <a:rPr lang="ja-JP" altLang="en-US" sz="1400" dirty="0" smtClean="0"/>
              <a:t>」ボタンをクリックし、</a:t>
            </a:r>
            <a:endParaRPr lang="en-US" altLang="ja-JP" sz="1400" dirty="0" smtClean="0"/>
          </a:p>
          <a:p>
            <a:r>
              <a:rPr lang="ja-JP" altLang="en-US" sz="1400" dirty="0" smtClean="0"/>
              <a:t>再起動を行います。</a:t>
            </a:r>
          </a:p>
        </p:txBody>
      </p:sp>
      <p:grpSp>
        <p:nvGrpSpPr>
          <p:cNvPr id="12" name="図形グループ 11"/>
          <p:cNvGrpSpPr/>
          <p:nvPr/>
        </p:nvGrpSpPr>
        <p:grpSpPr>
          <a:xfrm>
            <a:off x="5359708" y="875836"/>
            <a:ext cx="3660563" cy="2356395"/>
            <a:chOff x="5359708" y="875836"/>
            <a:chExt cx="3660563" cy="2356395"/>
          </a:xfrm>
        </p:grpSpPr>
        <p:pic>
          <p:nvPicPr>
            <p:cNvPr id="13" name="図 12" descr="スクリーンショット 2014-04-10 0.02.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708" y="875836"/>
              <a:ext cx="3660563" cy="2356395"/>
            </a:xfrm>
            <a:prstGeom prst="rect">
              <a:avLst/>
            </a:prstGeom>
          </p:spPr>
        </p:pic>
        <p:sp>
          <p:nvSpPr>
            <p:cNvPr id="14" name="正方形/長方形 13"/>
            <p:cNvSpPr/>
            <p:nvPr/>
          </p:nvSpPr>
          <p:spPr>
            <a:xfrm>
              <a:off x="7047445" y="1394580"/>
              <a:ext cx="388227" cy="150549"/>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485402" y="3961640"/>
            <a:ext cx="6562043" cy="523220"/>
          </a:xfrm>
          <a:prstGeom prst="rect">
            <a:avLst/>
          </a:prstGeom>
          <a:noFill/>
        </p:spPr>
        <p:txBody>
          <a:bodyPr wrap="square" rtlCol="0">
            <a:spAutoFit/>
          </a:bodyPr>
          <a:lstStyle/>
          <a:p>
            <a:r>
              <a:rPr lang="ja-JP" altLang="en-US" sz="1400" dirty="0" smtClean="0"/>
              <a:t>ブラウザを立ち上げ、</a:t>
            </a:r>
            <a:r>
              <a:rPr lang="en-US" altLang="ja-JP" sz="1400" dirty="0" smtClean="0"/>
              <a:t>URL</a:t>
            </a:r>
            <a:r>
              <a:rPr lang="ja-JP" altLang="en-US" sz="1400" dirty="0" smtClean="0"/>
              <a:t>に「</a:t>
            </a:r>
            <a:r>
              <a:rPr lang="en-US" altLang="ja-JP" sz="1400" dirty="0" smtClean="0">
                <a:hlinkClick r:id="rId3"/>
              </a:rPr>
              <a:t>http://</a:t>
            </a:r>
            <a:r>
              <a:rPr lang="en-US" altLang="ja-JP" sz="1400" dirty="0">
                <a:hlinkClick r:id="rId3"/>
              </a:rPr>
              <a:t>site01.</a:t>
            </a:r>
            <a:r>
              <a:rPr lang="en-US" altLang="ja-JP" sz="1400" dirty="0" smtClean="0">
                <a:hlinkClick r:id="rId3"/>
              </a:rPr>
              <a:t>localhost</a:t>
            </a:r>
            <a:r>
              <a:rPr lang="ja-JP" altLang="en-US" sz="1400" dirty="0" smtClean="0"/>
              <a:t>」入力してアクセスし、</a:t>
            </a:r>
            <a:endParaRPr lang="en-US" altLang="ja-JP" sz="1400" dirty="0" smtClean="0"/>
          </a:p>
          <a:p>
            <a:r>
              <a:rPr lang="ja-JP" altLang="en-US" sz="1400" dirty="0" smtClean="0"/>
              <a:t>作成していた</a:t>
            </a:r>
            <a:r>
              <a:rPr lang="en-US" altLang="ja-JP" sz="1400" dirty="0" err="1" smtClean="0"/>
              <a:t>index.html</a:t>
            </a:r>
            <a:r>
              <a:rPr lang="ja-JP" altLang="en-US" sz="1400" dirty="0" smtClean="0"/>
              <a:t>の中身が表示されれば成功です。</a:t>
            </a:r>
          </a:p>
        </p:txBody>
      </p:sp>
    </p:spTree>
    <p:extLst>
      <p:ext uri="{BB962C8B-B14F-4D97-AF65-F5344CB8AC3E}">
        <p14:creationId xmlns:p14="http://schemas.microsoft.com/office/powerpoint/2010/main" val="328245393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TotalTime>
  <Words>543</Words>
  <Application>Microsoft Office PowerPoint</Application>
  <PresentationFormat>画面に合わせる (4:3)</PresentationFormat>
  <Paragraphs>79</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菊地 友輝</dc:creator>
  <cp:lastModifiedBy>菊地 友輝</cp:lastModifiedBy>
  <cp:revision>50</cp:revision>
  <dcterms:created xsi:type="dcterms:W3CDTF">2014-04-09T10:12:14Z</dcterms:created>
  <dcterms:modified xsi:type="dcterms:W3CDTF">2014-07-03T01:57:58Z</dcterms:modified>
</cp:coreProperties>
</file>