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271" r:id="rId3"/>
    <p:sldId id="256" r:id="rId4"/>
    <p:sldId id="304" r:id="rId5"/>
    <p:sldId id="305" r:id="rId6"/>
    <p:sldId id="274" r:id="rId7"/>
    <p:sldId id="309" r:id="rId8"/>
    <p:sldId id="310" r:id="rId9"/>
    <p:sldId id="273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8" r:id="rId26"/>
    <p:sldId id="275" r:id="rId27"/>
    <p:sldId id="277" r:id="rId28"/>
    <p:sldId id="279" r:id="rId29"/>
    <p:sldId id="301" r:id="rId30"/>
    <p:sldId id="300" r:id="rId31"/>
    <p:sldId id="284" r:id="rId32"/>
    <p:sldId id="298" r:id="rId33"/>
    <p:sldId id="299" r:id="rId34"/>
    <p:sldId id="288" r:id="rId35"/>
    <p:sldId id="289" r:id="rId36"/>
    <p:sldId id="291" r:id="rId37"/>
    <p:sldId id="276" r:id="rId38"/>
    <p:sldId id="295" r:id="rId39"/>
    <p:sldId id="319" r:id="rId40"/>
    <p:sldId id="294" r:id="rId41"/>
    <p:sldId id="296" r:id="rId42"/>
    <p:sldId id="303" r:id="rId43"/>
    <p:sldId id="320" r:id="rId44"/>
    <p:sldId id="321" r:id="rId45"/>
    <p:sldId id="302" r:id="rId46"/>
    <p:sldId id="272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70"/>
    <a:srgbClr val="FF7C80"/>
    <a:srgbClr val="99FF33"/>
    <a:srgbClr val="558ED5"/>
    <a:srgbClr val="FEC80A"/>
    <a:srgbClr val="FFD745"/>
    <a:srgbClr val="FECA25"/>
    <a:srgbClr val="FDC415"/>
    <a:srgbClr val="FFC001"/>
    <a:srgbClr val="FE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8" autoAdjust="0"/>
    <p:restoredTop sz="73760" autoAdjust="0"/>
  </p:normalViewPr>
  <p:slideViewPr>
    <p:cSldViewPr snapToGrid="0" showGuides="1">
      <p:cViewPr varScale="1">
        <p:scale>
          <a:sx n="136" d="100"/>
          <a:sy n="136" d="100"/>
        </p:scale>
        <p:origin x="26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10B73-E30D-451C-86FA-3E0A1C432F1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A4F6-5F85-4A53-85D4-74A92544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9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82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9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78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8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5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7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1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Mercurial</a:t>
            </a:r>
            <a:r>
              <a:rPr lang="ko-KR" altLang="en-US" baseline="0" dirty="0" smtClean="0"/>
              <a:t>에서는 간단히 </a:t>
            </a:r>
            <a:r>
              <a:rPr lang="ko-KR" altLang="en-US" baseline="0" dirty="0" err="1" smtClean="0"/>
              <a:t>푸시할</a:t>
            </a:r>
            <a:r>
              <a:rPr lang="ko-KR" altLang="en-US" baseline="0" dirty="0" smtClean="0"/>
              <a:t> 수 없다</a:t>
            </a:r>
            <a:r>
              <a:rPr lang="en-US" altLang="ko-KR" baseline="0" dirty="0" smtClean="0"/>
              <a:t>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수 있으나 당신 혼자 쓰는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브랜치에만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다른사람이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체크아웃 받은 후 당신이 </a:t>
            </a:r>
            <a:r>
              <a:rPr lang="ko-KR" altLang="en-US" dirty="0" err="1" smtClean="0"/>
              <a:t>리베이스</a:t>
            </a:r>
            <a:r>
              <a:rPr lang="ko-KR" altLang="en-US" dirty="0" smtClean="0"/>
              <a:t> 한다면 꽤 혼란스럽게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7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의 상황</a:t>
            </a:r>
            <a:endParaRPr lang="en-US" altLang="ko-KR" dirty="0" smtClean="0"/>
          </a:p>
          <a:p>
            <a:r>
              <a:rPr lang="en-US" altLang="ko-KR" baseline="0" dirty="0" smtClean="0"/>
              <a:t>   a</a:t>
            </a:r>
            <a:r>
              <a:rPr lang="ko-KR" altLang="en-US" baseline="0" dirty="0" smtClean="0"/>
              <a:t>라는 사람이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파일의 </a:t>
            </a:r>
            <a:r>
              <a:rPr lang="en-US" altLang="ko-KR" baseline="0" dirty="0" smtClean="0"/>
              <a:t>1~200</a:t>
            </a:r>
            <a:r>
              <a:rPr lang="ko-KR" altLang="en-US" baseline="0" dirty="0" smtClean="0"/>
              <a:t>번째 줄까지 수정했고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라는 사람이 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파일의 </a:t>
            </a:r>
            <a:r>
              <a:rPr lang="en-US" altLang="ko-KR" baseline="0" dirty="0" smtClean="0"/>
              <a:t>400~600</a:t>
            </a:r>
            <a:r>
              <a:rPr lang="ko-KR" altLang="en-US" baseline="0" dirty="0" smtClean="0"/>
              <a:t>번째 줄까지 수정했다면 이 역시도 </a:t>
            </a:r>
            <a:r>
              <a:rPr lang="ko-KR" altLang="en-US" baseline="0" dirty="0" err="1" smtClean="0"/>
              <a:t>첫번째와</a:t>
            </a:r>
            <a:r>
              <a:rPr lang="ko-KR" altLang="en-US" baseline="0" dirty="0" smtClean="0"/>
              <a:t> 마찬가지로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 자동으로 소스코드를 합쳐줄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상황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a</a:t>
            </a:r>
            <a:r>
              <a:rPr lang="ko-KR" altLang="en-US" baseline="0" dirty="0" smtClean="0"/>
              <a:t>라는 사람이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파일의 </a:t>
            </a:r>
            <a:r>
              <a:rPr lang="ko-KR" altLang="en-US" baseline="0" dirty="0" err="1" smtClean="0"/>
              <a:t>특정메서드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f()</a:t>
            </a:r>
            <a:r>
              <a:rPr lang="ko-KR" altLang="en-US" baseline="0" dirty="0" smtClean="0"/>
              <a:t>의 특정 부분을 수정했다고 하고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라는 사람이 똑같이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파일의 특정 </a:t>
            </a: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f()</a:t>
            </a:r>
            <a:r>
              <a:rPr lang="ko-KR" altLang="en-US" baseline="0" dirty="0" smtClean="0"/>
              <a:t>의 특정부분을 수정했다면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최소 </a:t>
            </a:r>
            <a:r>
              <a:rPr lang="ko-KR" altLang="en-US" baseline="0" dirty="0" err="1" smtClean="0"/>
              <a:t>한줄이라도</a:t>
            </a:r>
            <a:r>
              <a:rPr lang="ko-KR" altLang="en-US" baseline="0" dirty="0" smtClean="0"/>
              <a:t> 같은 부분을 수정했다고 가정</a:t>
            </a:r>
            <a:r>
              <a:rPr lang="en-US" altLang="ko-KR" baseline="0" dirty="0" smtClean="0"/>
              <a:t>)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해줄 수 없는 상황이라고 사용자에게 알리고 사용자가 그 부분을 수정해주기를 위임한다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A4F6-5F85-4A53-85D4-74A92544D3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 b="9703"/>
          <a:stretch/>
        </p:blipFill>
        <p:spPr>
          <a:xfrm>
            <a:off x="0" y="10633"/>
            <a:ext cx="12192000" cy="68048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7121" y="2767280"/>
            <a:ext cx="11017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효율적인 </a:t>
            </a:r>
            <a:r>
              <a:rPr lang="ko-KR" altLang="en-US" sz="8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개발버전</a:t>
            </a:r>
            <a:r>
              <a:rPr lang="ko-KR" altLang="en-US" sz="8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관리</a:t>
            </a:r>
            <a:endParaRPr kumimoji="1" lang="ja-JP" altLang="en-US" sz="8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806096" y="102285"/>
            <a:ext cx="6314236" cy="6607940"/>
            <a:chOff x="5806096" y="102285"/>
            <a:chExt cx="6314236" cy="6607940"/>
          </a:xfrm>
          <a:noFill/>
        </p:grpSpPr>
        <p:pic>
          <p:nvPicPr>
            <p:cNvPr id="17" name="Picture 4" descr="GITì ì­ì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096" y="4167050"/>
              <a:ext cx="6096000" cy="2543175"/>
            </a:xfrm>
            <a:prstGeom prst="rect">
              <a:avLst/>
            </a:prstGeom>
            <a:grpFill/>
            <a:extLst/>
          </p:spPr>
        </p:pic>
        <p:pic>
          <p:nvPicPr>
            <p:cNvPr id="18" name="Picture 2" descr="GITì ì­ì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239" y="2075054"/>
              <a:ext cx="4867093" cy="2091996"/>
            </a:xfrm>
            <a:prstGeom prst="rect">
              <a:avLst/>
            </a:prstGeom>
            <a:grpFill/>
            <a:extLst/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239" y="479485"/>
              <a:ext cx="2413887" cy="1811592"/>
            </a:xfrm>
            <a:prstGeom prst="rect">
              <a:avLst/>
            </a:prstGeom>
            <a:grpFill/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51"/>
            <a:stretch/>
          </p:blipFill>
          <p:spPr>
            <a:xfrm>
              <a:off x="9967026" y="102285"/>
              <a:ext cx="1935070" cy="1763726"/>
            </a:xfrm>
            <a:prstGeom prst="rect">
              <a:avLst/>
            </a:prstGeom>
            <a:grpFill/>
          </p:spPr>
        </p:pic>
      </p:grpSp>
      <p:pic>
        <p:nvPicPr>
          <p:cNvPr id="3076" name="Picture 4" descr="GITì ì­ì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6" y="4167050"/>
            <a:ext cx="6096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ì ì­ì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9" y="2075054"/>
            <a:ext cx="4867093" cy="209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0" y="0"/>
            <a:ext cx="715191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2136" y="766454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ko-KR" altLang="en-US" sz="48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의 역사</a:t>
            </a:r>
            <a:endParaRPr kumimoji="1" lang="ja-JP" altLang="en-US" sz="48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6265" y="2363904"/>
            <a:ext cx="6359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1991-2002 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리눅스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커널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개발 관련 파일로 패치관리</a:t>
            </a:r>
            <a:endParaRPr lang="en-US" altLang="ko-KR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2002 	   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분산 버전컨트롤 시스템인 </a:t>
            </a:r>
            <a:r>
              <a:rPr kumimoji="1" lang="en-US" altLang="ko-KR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Bitkeeper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사용</a:t>
            </a:r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 algn="just">
              <a:buAutoNum type="arabicPlain" startAt="2002"/>
            </a:pPr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2005.04      </a:t>
            </a:r>
            <a:r>
              <a:rPr lang="en-US" altLang="ja-JP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Bitkeeper</a:t>
            </a:r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라이선스 이슈로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Linus Torvalds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직접 개발하게 됨</a:t>
            </a:r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  </a:t>
            </a:r>
          </a:p>
          <a:p>
            <a:pPr algn="just"/>
            <a:endParaRPr kumimoji="1" lang="en-US" altLang="ja-JP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2008	   GitHub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로 폭발적으로 성장</a:t>
            </a:r>
            <a:endParaRPr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kumimoji="1" lang="en-US" altLang="ja-JP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kumimoji="1"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2015.06	   Latest Version 2.4.4</a:t>
            </a:r>
            <a:endParaRPr kumimoji="1" lang="ja-JP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45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39" y="479485"/>
            <a:ext cx="2413887" cy="18115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1"/>
          <a:stretch/>
        </p:blipFill>
        <p:spPr>
          <a:xfrm>
            <a:off x="9967026" y="102285"/>
            <a:ext cx="1935070" cy="17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3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06096" y="102285"/>
            <a:ext cx="6314236" cy="6607940"/>
            <a:chOff x="5806096" y="102285"/>
            <a:chExt cx="6314236" cy="6607940"/>
          </a:xfrm>
          <a:noFill/>
        </p:grpSpPr>
        <p:pic>
          <p:nvPicPr>
            <p:cNvPr id="3076" name="Picture 4" descr="GITì ì­ì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096" y="4167050"/>
              <a:ext cx="6096000" cy="2543175"/>
            </a:xfrm>
            <a:prstGeom prst="rect">
              <a:avLst/>
            </a:prstGeom>
            <a:grpFill/>
            <a:extLst/>
          </p:spPr>
        </p:pic>
        <p:pic>
          <p:nvPicPr>
            <p:cNvPr id="3074" name="Picture 2" descr="GITì ì­ì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239" y="2075054"/>
              <a:ext cx="4867093" cy="2091996"/>
            </a:xfrm>
            <a:prstGeom prst="rect">
              <a:avLst/>
            </a:prstGeom>
            <a:grpFill/>
            <a:extLst/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239" y="479485"/>
              <a:ext cx="2413887" cy="1811592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51"/>
            <a:stretch/>
          </p:blipFill>
          <p:spPr>
            <a:xfrm>
              <a:off x="9967026" y="102285"/>
              <a:ext cx="1935070" cy="1763726"/>
            </a:xfrm>
            <a:prstGeom prst="rect">
              <a:avLst/>
            </a:prstGeom>
            <a:grpFill/>
          </p:spPr>
        </p:pic>
      </p:grpSp>
      <p:sp>
        <p:nvSpPr>
          <p:cNvPr id="10" name="正方形/長方形 9"/>
          <p:cNvSpPr/>
          <p:nvPr/>
        </p:nvSpPr>
        <p:spPr>
          <a:xfrm>
            <a:off x="0" y="1"/>
            <a:ext cx="715191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2136" y="766454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ko-KR" altLang="en-US" sz="48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의 역사</a:t>
            </a:r>
            <a:endParaRPr kumimoji="1" lang="ja-JP" altLang="en-US" sz="48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649" y="2363904"/>
            <a:ext cx="57771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Git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의 초기목표</a:t>
            </a:r>
            <a:endParaRPr lang="en-US" altLang="ko-KR" sz="24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lang="en-US" altLang="ja-JP" sz="20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빠른 속도</a:t>
            </a:r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lang="en-US" altLang="ja-JP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단순한 구조</a:t>
            </a:r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lang="en-US" altLang="ja-JP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비선형적인 개발</a:t>
            </a:r>
            <a:r>
              <a:rPr kumimoji="1"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다수의 다발적인 </a:t>
            </a:r>
            <a:r>
              <a:rPr kumimoji="1"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algn="just"/>
            <a:endParaRPr kumimoji="1" lang="en-US" altLang="ko-KR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완벽한 분산</a:t>
            </a:r>
            <a:endParaRPr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endParaRPr kumimoji="1" lang="en-US" altLang="ko-KR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just"/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Linux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커널과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같은 대형 프로젝트에도 유용할 것</a:t>
            </a:r>
            <a:endParaRPr kumimoji="1"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45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17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기본구조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 Directory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 Repository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Remote Repository</a:t>
            </a:r>
          </a:p>
        </p:txBody>
      </p:sp>
      <p:pic>
        <p:nvPicPr>
          <p:cNvPr id="6146" name="Picture 2" descr="Git ìë¬¸ìë¥¼ ìí ê°ì´ë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5"/>
          <a:stretch/>
        </p:blipFill>
        <p:spPr bwMode="auto">
          <a:xfrm>
            <a:off x="406841" y="1925630"/>
            <a:ext cx="5282318" cy="345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30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 File Lifecycle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 Directory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 Repository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Remote Repository</a:t>
            </a:r>
          </a:p>
        </p:txBody>
      </p:sp>
      <p:pic>
        <p:nvPicPr>
          <p:cNvPr id="9218" name="Picture 2" descr="Git ìë¬¸ìë¥¼ ìí ê°ì´ë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24226" r="3277" b="4715"/>
          <a:stretch/>
        </p:blipFill>
        <p:spPr bwMode="auto">
          <a:xfrm>
            <a:off x="476250" y="2216447"/>
            <a:ext cx="5275087" cy="301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721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25958" y="203528"/>
            <a:ext cx="406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 Staging Area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1375779" y="4439184"/>
            <a:ext cx="9966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Commit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예정인 파일의 내용을 준비하는 곳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작업공간에서 임시저장을 하는 개념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Ex 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쇼핑몰에서 물건을 구매할 때 먼저 장바구니에 넣는 것과 유사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42" name="Picture 2" descr="Git ìë¬¸ìë¥¼ ìí ê°ì´ë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6" b="7085"/>
          <a:stretch/>
        </p:blipFill>
        <p:spPr bwMode="auto">
          <a:xfrm>
            <a:off x="1554307" y="1814126"/>
            <a:ext cx="9083386" cy="2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615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3528"/>
            <a:ext cx="402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스냅샷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6811"/>
            <a:ext cx="762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5"/>
          <p:cNvSpPr txBox="1"/>
          <p:nvPr/>
        </p:nvSpPr>
        <p:spPr>
          <a:xfrm>
            <a:off x="2044932" y="4514000"/>
            <a:ext cx="7589520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데이터를 다루는 방법의 차이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각 파일의 변화를 </a:t>
            </a:r>
            <a:r>
              <a:rPr kumimoji="1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시간순으로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관리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보통 델타기반버전 관리시스템이라 함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37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3528"/>
            <a:ext cx="402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스냅샷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テキスト ボックス 15"/>
          <p:cNvSpPr txBox="1"/>
          <p:nvPr/>
        </p:nvSpPr>
        <p:spPr>
          <a:xfrm>
            <a:off x="2053243" y="4513999"/>
            <a:ext cx="7522557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커밋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프로젝트상태를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커밋할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때 순간을 기억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변경되지 않은 파일은 이전상태의 링크만 저장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데이터를 스냅샷의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스트림처럼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취급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2290" name="Picture 2" descr="ìê°ìì¼ë¡ íë¡ì í¸ì ì¤ëì·ì ì ì¥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8746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5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3528"/>
            <a:ext cx="636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SHA-1</a:t>
            </a:r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을 이용한 </a:t>
            </a:r>
            <a:r>
              <a:rPr kumimoji="1"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무결성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テキスト ボックス 15"/>
          <p:cNvSpPr txBox="1"/>
          <p:nvPr/>
        </p:nvSpPr>
        <p:spPr>
          <a:xfrm>
            <a:off x="2047099" y="2390751"/>
            <a:ext cx="7522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이름을 이름이 아닌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SHA-1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체크섬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해시값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단위로 저장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해싱에는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파일 내용이나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Directory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구조가 이용됨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체크섬은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40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자 길이의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16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진수 문자열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오직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GIT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을 통해서만 원하는 파일에 접근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수정 가능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GIT?SHA-1을 이용한 무결성파일을 이름이 아닌 SHA-1 체크섬(해시값) 단위로 저장, 관리 • 해싱에는 파일의 내용이나 Directory 구조가 이용됨 • 체크섬은 40자 길이의 16진수 문자열오직 git을 통해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074" b="40283"/>
          <a:stretch/>
        </p:blipFill>
        <p:spPr bwMode="auto">
          <a:xfrm>
            <a:off x="1204565" y="3960411"/>
            <a:ext cx="9207624" cy="69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이해가 쉬움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Fast-Forward Merge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하지 않는다면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별로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분리해 유지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이런 분리는 기능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커밋들은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변경되지 않고 계속 유지되어 다른 개발자들의 작업과 공유되는 것에 대해 신경 쓸 필요가 없음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6" name="Picture 32" descr="git merge 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" y="1955813"/>
            <a:ext cx="5370765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81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사람들이 같은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작업하며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머지해야할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히스토리상으로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전혀 유용하지 않고 어지러움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32" descr="git merge 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" y="1955813"/>
            <a:ext cx="5370765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698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3064" y="220363"/>
            <a:ext cx="232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발표 순서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422955"/>
            <a:ext cx="3539245" cy="646329"/>
            <a:chOff x="887522" y="1168955"/>
            <a:chExt cx="3539245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26000" y="1286588"/>
              <a:ext cx="2800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주제 선정 이유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373629"/>
            <a:ext cx="6617010" cy="1068674"/>
            <a:chOff x="887522" y="1168955"/>
            <a:chExt cx="6617010" cy="1068674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6000" y="1283522"/>
              <a:ext cx="58785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Version </a:t>
              </a:r>
              <a:r>
                <a:rPr lang="en-US" altLang="ja-JP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Control System</a:t>
              </a:r>
              <a:r>
                <a:rPr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의 장단점</a:t>
              </a:r>
              <a:endParaRPr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3324303"/>
            <a:ext cx="5361860" cy="694888"/>
            <a:chOff x="887522" y="1168955"/>
            <a:chExt cx="5361860" cy="694888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6000" y="1340623"/>
              <a:ext cx="4623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git</a:t>
              </a:r>
              <a:r>
                <a:rPr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사용해야 하는 이유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87522" y="4274977"/>
            <a:ext cx="2317756" cy="694888"/>
            <a:chOff x="887522" y="1168955"/>
            <a:chExt cx="2317756" cy="694888"/>
          </a:xfrm>
        </p:grpSpPr>
        <p:sp>
          <p:nvSpPr>
            <p:cNvPr id="44" name="正方形/長方形 4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626000" y="1340623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Branch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87522" y="5225651"/>
            <a:ext cx="4250978" cy="646329"/>
            <a:chOff x="887522" y="1168955"/>
            <a:chExt cx="4250978" cy="646329"/>
          </a:xfrm>
        </p:grpSpPr>
        <p:sp>
          <p:nvSpPr>
            <p:cNvPr id="49" name="正方形/長方形 4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626000" y="1292064"/>
              <a:ext cx="3512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Branch </a:t>
              </a:r>
              <a:r>
                <a:rPr kumimoji="1" lang="ko-KR" altLang="en-US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전략 적용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Rebase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개발자들이 같은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브랜치를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공유할 때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합치는 가장 직관적이고 깔끔한 방법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32" descr="git merge 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" y="1955813"/>
            <a:ext cx="5370765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5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Rebase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단점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충돌상황에서 다소 복잡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순서대로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Rebase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를하는데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커밋마다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충돌해소를 순서대로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해야함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다른곳에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푸시한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적이 있다면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쓰는것에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부작용이 발생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32" descr="git merge 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" y="1955813"/>
            <a:ext cx="5370765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28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8" name="テキスト ボックス 35"/>
          <p:cNvSpPr txBox="1"/>
          <p:nvPr/>
        </p:nvSpPr>
        <p:spPr>
          <a:xfrm>
            <a:off x="6096000" y="1942730"/>
            <a:ext cx="5952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파일을 수정했을 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충돌없음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같은 파일을 수정했을 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같은 이름의 파일을 수정했지만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수정한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부분이 다를 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같은 이름의 파일을 수정하고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수정한 부분이 겹칠 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32" descr="git merge 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7" y="1955813"/>
            <a:ext cx="5370765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95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3528"/>
            <a:ext cx="6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862393"/>
            <a:ext cx="87344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18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3528"/>
            <a:ext cx="6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Merge ? Rebase?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65" y="849859"/>
            <a:ext cx="70580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96" y="1663719"/>
            <a:ext cx="86487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864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大かっこ 3"/>
          <p:cNvSpPr/>
          <p:nvPr/>
        </p:nvSpPr>
        <p:spPr>
          <a:xfrm>
            <a:off x="1600200" y="2311400"/>
            <a:ext cx="9004300" cy="3467100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2"/>
          <p:cNvSpPr txBox="1"/>
          <p:nvPr/>
        </p:nvSpPr>
        <p:spPr>
          <a:xfrm>
            <a:off x="1661528" y="203528"/>
            <a:ext cx="619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Merge ? Rebase?</a:t>
            </a:r>
            <a:endParaRPr lang="ja-JP" altLang="en-US" sz="3600" b="1" spc="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7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8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1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5"/>
          <p:cNvSpPr txBox="1"/>
          <p:nvPr/>
        </p:nvSpPr>
        <p:spPr>
          <a:xfrm>
            <a:off x="2057812" y="2175207"/>
            <a:ext cx="784249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32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결론</a:t>
            </a:r>
            <a:endParaRPr kumimoji="1" lang="en-US" altLang="ja-JP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Rebase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Merging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모두 나름의 가치가 있으므로 논란의 대상이 아님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kumimoji="1" lang="en-US" altLang="ja-JP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Remote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Local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 동시에 존재하는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브랜치를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Pull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할 때에는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Rebase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사용</a:t>
            </a:r>
            <a:endParaRPr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기능 </a:t>
            </a:r>
            <a:r>
              <a:rPr kumimoji="1"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브랜치에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대해서는 </a:t>
            </a:r>
            <a:r>
              <a:rPr kumimoji="1"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Merge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사용</a:t>
            </a:r>
            <a:r>
              <a:rPr kumimoji="1"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Rebase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와 비슷한 동작을 하게 되는 </a:t>
            </a:r>
            <a:r>
              <a:rPr kumimoji="1"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Fast-Forward Merge</a:t>
            </a:r>
            <a:r>
              <a:rPr kumimoji="1"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사용하지 않는다</a:t>
            </a:r>
            <a:r>
              <a:rPr kumimoji="1"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기능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브랜치에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그 부모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브랜치의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내용을 합칠 때는 로컬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브랜치일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때만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Rebase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로 합침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kumimoji="1" lang="ja-JP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13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1887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Branch</a:t>
              </a:r>
              <a:endParaRPr kumimoji="1" lang="ja-JP" altLang="en-US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19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650" y="978752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55650" y="2127261"/>
            <a:ext cx="539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는 독립적인 작업공간을 만드는 것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각각의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는 서로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영향을 받지 않기 때문에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여러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작업 병렬 진행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이렇게 만들어진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는 다른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와 병합을 통해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작업한 내용을 하나의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로 통합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git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에서는 모든 작업은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를 생성해서 작업 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merge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하는 방식을 권장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51618" b="8864"/>
          <a:stretch/>
        </p:blipFill>
        <p:spPr>
          <a:xfrm>
            <a:off x="7546731" y="0"/>
            <a:ext cx="4645269" cy="68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25450" y="3295202"/>
            <a:ext cx="11341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제공하는 강력한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기능을 활용한 버전 관리 방법이다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</a:t>
            </a:r>
            <a:r>
              <a:rPr lang="ko-KR" altLang="en-US" dirty="0"/>
              <a:t>프로세스를 관리하려고 팀원 모두가 따라야 하는 </a:t>
            </a:r>
            <a:r>
              <a:rPr lang="ko-KR" altLang="en-US" dirty="0" smtClean="0"/>
              <a:t>지침이다</a:t>
            </a:r>
            <a:r>
              <a:rPr lang="en-US" altLang="ko-KR" dirty="0" smtClean="0"/>
              <a:t>.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무분별한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남용은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hell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초래할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상황에 따라 적합한 형태의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전략을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용해야한다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대표적인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전략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-flow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-flow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itlab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-flow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80" y="1133054"/>
            <a:ext cx="2494384" cy="2073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1"/>
          <a:stretch/>
        </p:blipFill>
        <p:spPr>
          <a:xfrm>
            <a:off x="8173207" y="1287920"/>
            <a:ext cx="1935070" cy="1763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5" y="1133054"/>
            <a:ext cx="2413887" cy="18115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955" y="3390782"/>
            <a:ext cx="3338206" cy="3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5498" r="8242"/>
          <a:stretch/>
        </p:blipFill>
        <p:spPr>
          <a:xfrm>
            <a:off x="190501" y="2446020"/>
            <a:ext cx="5623218" cy="33287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361" y1="34026" x2="55361" y2="34026"/>
                        <a14:foregroundMark x1="77193" y1="28571" x2="77193" y2="28571"/>
                        <a14:foregroundMark x1="48343" y1="84675" x2="48343" y2="84675"/>
                        <a14:foregroundMark x1="57310" y1="84675" x2="57310" y2="84675"/>
                        <a14:foregroundMark x1="68616" y1="86494" x2="68616" y2="86494"/>
                        <a14:foregroundMark x1="80507" y1="84675" x2="80507" y2="84675"/>
                        <a14:foregroundMark x1="45419" y1="11429" x2="45419" y2="11429"/>
                        <a14:foregroundMark x1="36062" y1="10130" x2="36062" y2="10130"/>
                        <a14:foregroundMark x1="38791" y1="20260" x2="38791" y2="2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09984"/>
            <a:ext cx="1775436" cy="1332443"/>
          </a:xfrm>
          <a:prstGeom prst="rect">
            <a:avLst/>
          </a:prstGeom>
        </p:spPr>
      </p:pic>
      <p:sp>
        <p:nvSpPr>
          <p:cNvPr id="18" name="テキスト ボックス 35"/>
          <p:cNvSpPr txBox="1"/>
          <p:nvPr/>
        </p:nvSpPr>
        <p:spPr>
          <a:xfrm>
            <a:off x="6136675" y="2899994"/>
            <a:ext cx="59527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aster, develop, feature, release, hotfix 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develop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feature, release, hotfix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코드의 통합 배포 작업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코드의 수정 작업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6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34836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주제 선정 이유</a:t>
              </a:r>
              <a:endParaRPr kumimoji="1" lang="ja-JP" altLang="en-US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5498" r="8242"/>
          <a:stretch/>
        </p:blipFill>
        <p:spPr>
          <a:xfrm>
            <a:off x="190501" y="2446020"/>
            <a:ext cx="5623218" cy="33287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361" y1="34026" x2="55361" y2="34026"/>
                        <a14:foregroundMark x1="77193" y1="28571" x2="77193" y2="28571"/>
                        <a14:foregroundMark x1="48343" y1="84675" x2="48343" y2="84675"/>
                        <a14:foregroundMark x1="57310" y1="84675" x2="57310" y2="84675"/>
                        <a14:foregroundMark x1="68616" y1="86494" x2="68616" y2="86494"/>
                        <a14:foregroundMark x1="80507" y1="84675" x2="80507" y2="84675"/>
                        <a14:foregroundMark x1="45419" y1="11429" x2="45419" y2="11429"/>
                        <a14:foregroundMark x1="36062" y1="10130" x2="36062" y2="10130"/>
                        <a14:foregroundMark x1="38791" y1="20260" x2="38791" y2="2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09984"/>
            <a:ext cx="1775436" cy="1332443"/>
          </a:xfrm>
          <a:prstGeom prst="rect">
            <a:avLst/>
          </a:prstGeom>
        </p:spPr>
      </p:pic>
      <p:sp>
        <p:nvSpPr>
          <p:cNvPr id="18" name="テキスト ボックス 35"/>
          <p:cNvSpPr txBox="1"/>
          <p:nvPr/>
        </p:nvSpPr>
        <p:spPr>
          <a:xfrm>
            <a:off x="6127883" y="2891202"/>
            <a:ext cx="59527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aster, develop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영원히 유지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evelop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코드가 안정화 되면 보조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master merge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branch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새 버전 배포를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501" y="2813543"/>
            <a:ext cx="5623218" cy="473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4639" y="4487016"/>
            <a:ext cx="5623218" cy="473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3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5498" r="8242"/>
          <a:stretch/>
        </p:blipFill>
        <p:spPr>
          <a:xfrm>
            <a:off x="190501" y="2446020"/>
            <a:ext cx="5623218" cy="33287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361" y1="34026" x2="55361" y2="34026"/>
                        <a14:foregroundMark x1="77193" y1="28571" x2="77193" y2="28571"/>
                        <a14:foregroundMark x1="48343" y1="84675" x2="48343" y2="84675"/>
                        <a14:foregroundMark x1="57310" y1="84675" x2="57310" y2="84675"/>
                        <a14:foregroundMark x1="68616" y1="86494" x2="68616" y2="86494"/>
                        <a14:foregroundMark x1="80507" y1="84675" x2="80507" y2="84675"/>
                        <a14:foregroundMark x1="45419" y1="11429" x2="45419" y2="11429"/>
                        <a14:foregroundMark x1="36062" y1="10130" x2="36062" y2="10130"/>
                        <a14:foregroundMark x1="38791" y1="20260" x2="38791" y2="2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09984"/>
            <a:ext cx="1775436" cy="1332443"/>
          </a:xfrm>
          <a:prstGeom prst="rect">
            <a:avLst/>
          </a:prstGeom>
        </p:spPr>
      </p:pic>
      <p:sp>
        <p:nvSpPr>
          <p:cNvPr id="18" name="テキスト ボックス 35"/>
          <p:cNvSpPr txBox="1"/>
          <p:nvPr/>
        </p:nvSpPr>
        <p:spPr>
          <a:xfrm>
            <a:off x="6127883" y="2891202"/>
            <a:ext cx="59527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기능을 추가하는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시작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하지않고 개발자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repo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에만 존재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완성된 기능은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merge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501" y="5002823"/>
            <a:ext cx="5623218" cy="473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5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5498" r="8242"/>
          <a:stretch/>
        </p:blipFill>
        <p:spPr>
          <a:xfrm>
            <a:off x="190501" y="2446020"/>
            <a:ext cx="5623218" cy="33287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361" y1="34026" x2="55361" y2="34026"/>
                        <a14:foregroundMark x1="77193" y1="28571" x2="77193" y2="28571"/>
                        <a14:foregroundMark x1="48343" y1="84675" x2="48343" y2="84675"/>
                        <a14:foregroundMark x1="57310" y1="84675" x2="57310" y2="84675"/>
                        <a14:foregroundMark x1="68616" y1="86494" x2="68616" y2="86494"/>
                        <a14:foregroundMark x1="80507" y1="84675" x2="80507" y2="84675"/>
                        <a14:foregroundMark x1="45419" y1="11429" x2="45419" y2="11429"/>
                        <a14:foregroundMark x1="36062" y1="10130" x2="36062" y2="10130"/>
                        <a14:foregroundMark x1="38791" y1="20260" x2="38791" y2="2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09984"/>
            <a:ext cx="1775436" cy="1332443"/>
          </a:xfrm>
          <a:prstGeom prst="rect">
            <a:avLst/>
          </a:prstGeom>
        </p:spPr>
      </p:pic>
      <p:sp>
        <p:nvSpPr>
          <p:cNvPr id="18" name="テキスト ボックス 35"/>
          <p:cNvSpPr txBox="1"/>
          <p:nvPr/>
        </p:nvSpPr>
        <p:spPr>
          <a:xfrm>
            <a:off x="6127883" y="2891202"/>
            <a:ext cx="5952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release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배포 버전을 위한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evelop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가능한 시점에 시작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버그는 직접 처리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기능은 추가하지 않음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준비 작업이 끝나면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merge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release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버그는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merge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501" y="3894995"/>
            <a:ext cx="5623218" cy="473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0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5498" r="8242"/>
          <a:stretch/>
        </p:blipFill>
        <p:spPr>
          <a:xfrm>
            <a:off x="190501" y="2446020"/>
            <a:ext cx="5623218" cy="33287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361" y1="34026" x2="55361" y2="34026"/>
                        <a14:foregroundMark x1="77193" y1="28571" x2="77193" y2="28571"/>
                        <a14:foregroundMark x1="48343" y1="84675" x2="48343" y2="84675"/>
                        <a14:foregroundMark x1="57310" y1="84675" x2="57310" y2="84675"/>
                        <a14:foregroundMark x1="68616" y1="86494" x2="68616" y2="86494"/>
                        <a14:foregroundMark x1="80507" y1="84675" x2="80507" y2="84675"/>
                        <a14:foregroundMark x1="45419" y1="11429" x2="45419" y2="11429"/>
                        <a14:foregroundMark x1="36062" y1="10130" x2="36062" y2="10130"/>
                        <a14:foregroundMark x1="38791" y1="20260" x2="38791" y2="2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09984"/>
            <a:ext cx="1775436" cy="1332443"/>
          </a:xfrm>
          <a:prstGeom prst="rect">
            <a:avLst/>
          </a:prstGeom>
        </p:spPr>
      </p:pic>
      <p:sp>
        <p:nvSpPr>
          <p:cNvPr id="18" name="テキスト ボックス 35"/>
          <p:cNvSpPr txBox="1"/>
          <p:nvPr/>
        </p:nvSpPr>
        <p:spPr>
          <a:xfrm>
            <a:off x="6127883" y="2891202"/>
            <a:ext cx="59527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hotfix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배포된 버전의 긴급 수정을 위한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시작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 동작은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release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버그 수정이 완료되면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develop merge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501" y="3297116"/>
            <a:ext cx="5623218" cy="473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0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891202"/>
            <a:ext cx="56974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flow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복잡한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단순화 시킴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branch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에만 정해진 규칙이 존재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항상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 있는 이름으로 생성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최대한 자주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Pull Request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리뷰 이후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aster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되면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최대한 빨리 배포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안정 버전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충분한 테스트 필요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테스트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968500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github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2791277"/>
            <a:ext cx="5726110" cy="22128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9" y="1144739"/>
            <a:ext cx="1818690" cy="15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6149682" y="1968500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</a:t>
            </a:r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itlab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-flow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79" y="1384460"/>
            <a:ext cx="4156341" cy="49213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1"/>
          <a:stretch/>
        </p:blipFill>
        <p:spPr>
          <a:xfrm>
            <a:off x="224838" y="1075505"/>
            <a:ext cx="1300541" cy="1185382"/>
          </a:xfrm>
          <a:prstGeom prst="rect">
            <a:avLst/>
          </a:prstGeom>
        </p:spPr>
      </p:pic>
      <p:sp>
        <p:nvSpPr>
          <p:cNvPr id="17" name="テキスト ボックス 35"/>
          <p:cNvSpPr txBox="1"/>
          <p:nvPr/>
        </p:nvSpPr>
        <p:spPr>
          <a:xfrm>
            <a:off x="6127883" y="2891202"/>
            <a:ext cx="589120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flow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간단한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구조에서 통합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위한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추가로 구성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feature branch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구성은 </a:t>
            </a:r>
            <a:r>
              <a:rPr kumimoji="1"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동일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PRE-PRODUCTION, PRODUCTION 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PRE-PRODUCTION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단계에서 통합 및 테스트 진행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PRODUCTION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배포 가능한 코드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pull request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동일한 의미의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request</a:t>
            </a:r>
          </a:p>
        </p:txBody>
      </p:sp>
    </p:spTree>
    <p:extLst>
      <p:ext uri="{BB962C8B-B14F-4D97-AF65-F5344CB8AC3E}">
        <p14:creationId xmlns:p14="http://schemas.microsoft.com/office/powerpoint/2010/main" val="377121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27199" y="2877029"/>
            <a:ext cx="3600000" cy="3170095"/>
            <a:chOff x="587489" y="4896306"/>
            <a:chExt cx="2908395" cy="317009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1604903" y="4896306"/>
              <a:ext cx="87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git</a:t>
              </a:r>
              <a:r>
                <a:rPr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 flow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87489" y="5296412"/>
              <a:ext cx="2908395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스크립트로 명령어가 구성된 확장 모듈 존재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ja-JP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IDE, GUI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툴 등 대부분 플러그인 존재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보편화된 </a:t>
              </a:r>
              <a:r>
                <a:rPr kumimoji="1"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ranch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점</a:t>
              </a:r>
              <a:endPara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ranch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종류가 많아 복잡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master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배포 전용 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branch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고정됨</a:t>
              </a: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Release, hotfix branch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인한 복잡성</a:t>
              </a: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103362" y="2877029"/>
            <a:ext cx="3600000" cy="3123933"/>
            <a:chOff x="587489" y="4896306"/>
            <a:chExt cx="2908395" cy="3123933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49731" y="4896306"/>
              <a:ext cx="1183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g</a:t>
              </a:r>
              <a:r>
                <a:rPr kumimoji="1" lang="en-US" altLang="ja-JP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ithub</a:t>
              </a:r>
              <a:r>
                <a:rPr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 flow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87489" y="5296416"/>
              <a:ext cx="2908395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branch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모델이 단순</a:t>
              </a:r>
              <a:endPara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리뷰가 자연스럽게 진행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 필수적이며 배포 업무가 상당 부분 자동화</a:t>
              </a:r>
              <a:endPara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  <a:endPara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Pull Request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 많아지면 처리 어려움</a:t>
              </a:r>
              <a:endPara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master Branch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항상 실행 가능한 코드만 </a:t>
              </a:r>
              <a:r>
                <a:rPr lang="en-US" altLang="ko-KR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merge </a:t>
              </a:r>
              <a:r>
                <a:rPr lang="ko-KR" altLang="en-US" sz="1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되어야 함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263851" y="2877029"/>
            <a:ext cx="3600000" cy="3123933"/>
            <a:chOff x="587489" y="4896306"/>
            <a:chExt cx="2908395" cy="3123933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1457452" y="4896306"/>
              <a:ext cx="1168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gitlab</a:t>
              </a:r>
              <a:r>
                <a: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 flow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87489" y="5296416"/>
              <a:ext cx="2908395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github</a:t>
              </a: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flow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통합</a:t>
              </a: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배포 문제 보안</a:t>
              </a:r>
              <a:endParaRPr lang="en-US" altLang="ko-KR" sz="13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PRE-PRODUCTION branch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통합 및 배포 준비 가능</a:t>
              </a:r>
              <a:endPara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 algn="just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  <a:endPara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merge request </a:t>
              </a:r>
              <a:r>
                <a:rPr lang="ko-KR" altLang="en-US" sz="13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많아지면 처리 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어려움</a:t>
              </a:r>
              <a:endParaRPr lang="en-US" altLang="ko-KR" sz="13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PRODUCTION 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단계에서 </a:t>
              </a: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hotfix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필요한 경우 </a:t>
              </a:r>
              <a:r>
                <a:rPr lang="en-US" altLang="ko-KR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</a:t>
              </a:r>
              <a:r>
                <a:rPr lang="ko-KR" altLang="en-US" sz="13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부터 단계별 프로세스 진행</a:t>
              </a:r>
              <a:endPara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소개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75779" y="1472792"/>
            <a:ext cx="1302674" cy="1255463"/>
            <a:chOff x="476250" y="1487737"/>
            <a:chExt cx="3130874" cy="3130874"/>
          </a:xfrm>
        </p:grpSpPr>
        <p:sp>
          <p:nvSpPr>
            <p:cNvPr id="4" name="円/楕円 3"/>
            <p:cNvSpPr/>
            <p:nvPr/>
          </p:nvSpPr>
          <p:spPr>
            <a:xfrm>
              <a:off x="476250" y="1487737"/>
              <a:ext cx="3130874" cy="31308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5361" y1="34026" x2="55361" y2="34026"/>
                          <a14:foregroundMark x1="77193" y1="28571" x2="77193" y2="28571"/>
                          <a14:foregroundMark x1="48343" y1="84675" x2="48343" y2="84675"/>
                          <a14:foregroundMark x1="57310" y1="84675" x2="57310" y2="84675"/>
                          <a14:foregroundMark x1="68616" y1="86494" x2="68616" y2="86494"/>
                          <a14:foregroundMark x1="80507" y1="84675" x2="80507" y2="84675"/>
                          <a14:foregroundMark x1="45419" y1="11429" x2="45419" y2="11429"/>
                          <a14:foregroundMark x1="36062" y1="10130" x2="36062" y2="10130"/>
                          <a14:foregroundMark x1="38791" y1="20260" x2="38791" y2="2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44" y="2147376"/>
              <a:ext cx="2413887" cy="181159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289335" y="1472792"/>
            <a:ext cx="1302674" cy="1255463"/>
            <a:chOff x="4530562" y="1487736"/>
            <a:chExt cx="3130874" cy="3130874"/>
          </a:xfrm>
        </p:grpSpPr>
        <p:sp>
          <p:nvSpPr>
            <p:cNvPr id="23" name="円/楕円 22"/>
            <p:cNvSpPr/>
            <p:nvPr/>
          </p:nvSpPr>
          <p:spPr>
            <a:xfrm>
              <a:off x="4530562" y="1487736"/>
              <a:ext cx="3130874" cy="31308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884" y="2016443"/>
              <a:ext cx="2494384" cy="2073457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9360195" y="1472792"/>
            <a:ext cx="1302674" cy="1255463"/>
            <a:chOff x="8584874" y="1487735"/>
            <a:chExt cx="3130874" cy="3130874"/>
          </a:xfrm>
        </p:grpSpPr>
        <p:sp>
          <p:nvSpPr>
            <p:cNvPr id="24" name="円/楕円 23"/>
            <p:cNvSpPr/>
            <p:nvPr/>
          </p:nvSpPr>
          <p:spPr>
            <a:xfrm>
              <a:off x="8584874" y="1487735"/>
              <a:ext cx="3130874" cy="31308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51"/>
            <a:stretch/>
          </p:blipFill>
          <p:spPr>
            <a:xfrm>
              <a:off x="9182775" y="2171308"/>
              <a:ext cx="1935070" cy="1763726"/>
            </a:xfrm>
            <a:prstGeom prst="rect">
              <a:avLst/>
            </a:prstGeom>
          </p:spPr>
        </p:pic>
      </p:grpSp>
      <p:cxnSp>
        <p:nvCxnSpPr>
          <p:cNvPr id="37" name="直線コネクタ 23"/>
          <p:cNvCxnSpPr/>
          <p:nvPr/>
        </p:nvCxnSpPr>
        <p:spPr>
          <a:xfrm>
            <a:off x="3947852" y="2035528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23"/>
          <p:cNvCxnSpPr/>
          <p:nvPr/>
        </p:nvCxnSpPr>
        <p:spPr>
          <a:xfrm>
            <a:off x="8044180" y="212329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7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41232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Branch 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전략 적용</a:t>
              </a:r>
              <a:endParaRPr kumimoji="1" lang="ja-JP" altLang="en-US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48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650" y="978752"/>
            <a:ext cx="412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30185" y="2174496"/>
            <a:ext cx="6308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git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flow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를 베이스로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건기연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운영 환경을 고려 변형된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branch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전략 적용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svn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git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연동 환경 구성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운영 서버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건기연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담당자는 기존과 동일한 환경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개발자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개발서버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git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으로 버전 관리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git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master branch merge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svn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자동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커밋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기능 개발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(long-running) branch.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결함 처리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(topic) branch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간 병렬처리 가능해짐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4" y="0"/>
            <a:ext cx="52821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49826" y="1499176"/>
            <a:ext cx="5623218" cy="4772417"/>
          </a:xfrm>
          <a:prstGeom prst="rect">
            <a:avLst/>
          </a:prstGeom>
          <a:solidFill>
            <a:srgbClr val="75707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1" y="2288838"/>
            <a:ext cx="882000" cy="8820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891202"/>
            <a:ext cx="539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중앙저장소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중심으로 소스 관리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중앙저장소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trunk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kumimoji="1"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SubGit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자동 동기화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서버 빌드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배포는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trunk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진행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운영 서버는 기존에 운영하는 방식과 동일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968500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구성도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9" y="3364146"/>
            <a:ext cx="882000" cy="88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4271131"/>
            <a:ext cx="541081" cy="5410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2" y="2365131"/>
            <a:ext cx="415594" cy="4155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51" y="3364146"/>
            <a:ext cx="882000" cy="88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7"/>
          <a:stretch/>
        </p:blipFill>
        <p:spPr>
          <a:xfrm>
            <a:off x="3542722" y="4753866"/>
            <a:ext cx="1034328" cy="882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1" y="3364146"/>
            <a:ext cx="882000" cy="882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2" y="3440439"/>
            <a:ext cx="415594" cy="4155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1" y="4460608"/>
            <a:ext cx="882000" cy="882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2" y="4536901"/>
            <a:ext cx="415594" cy="4155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51" y="3030518"/>
            <a:ext cx="415594" cy="415594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18" idx="3"/>
          </p:cNvCxnSpPr>
          <p:nvPr/>
        </p:nvCxnSpPr>
        <p:spPr>
          <a:xfrm>
            <a:off x="1291901" y="2729838"/>
            <a:ext cx="1306260" cy="96223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3"/>
          </p:cNvCxnSpPr>
          <p:nvPr/>
        </p:nvCxnSpPr>
        <p:spPr>
          <a:xfrm>
            <a:off x="1291901" y="3805146"/>
            <a:ext cx="131191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3"/>
          </p:cNvCxnSpPr>
          <p:nvPr/>
        </p:nvCxnSpPr>
        <p:spPr>
          <a:xfrm flipV="1">
            <a:off x="1291901" y="3885385"/>
            <a:ext cx="1306260" cy="101622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4549818" y="4641088"/>
            <a:ext cx="391024" cy="45016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8182" y="1822852"/>
            <a:ext cx="905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개발자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0992" y="1684352"/>
            <a:ext cx="18112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서버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중앙 저장소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0115" y="1828563"/>
            <a:ext cx="12075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운영 서버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0227" y="5699347"/>
            <a:ext cx="18112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svn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저장소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9679" y="3490723"/>
            <a:ext cx="905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PUSH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42" y="4247377"/>
            <a:ext cx="9054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SubGit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183264" y="4767535"/>
            <a:ext cx="421725" cy="39011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32449" y="4938043"/>
            <a:ext cx="11165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master branch</a:t>
            </a:r>
          </a:p>
          <a:p>
            <a:pPr algn="ctr"/>
            <a:r>
              <a:rPr lang="ko-KR" altLang="en-US" sz="11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자동 동기화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82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6" r="43999"/>
          <a:stretch/>
        </p:blipFill>
        <p:spPr>
          <a:xfrm>
            <a:off x="7628965" y="1384"/>
            <a:ext cx="4581426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5650" y="978752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주제 선정 이유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55650" y="2118469"/>
            <a:ext cx="56099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프로젝트에서 필수적으로 사용하는 버전 관리 시스템을 효율적으로 사용하기 위한 고민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단순히 한 방향으로 흐르는 버전관리에는 한계가 존재함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병렬 개발 불가능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Commit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 자유도가 떨어짐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9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891202"/>
            <a:ext cx="53975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dev, feature, hotfix branch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otfix, feature :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보조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코드의 통합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작업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유지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결함 수정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개발 작업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968500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git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flow </a:t>
            </a:r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기반</a:t>
            </a:r>
            <a:r>
              <a:rPr kumimoji="1" lang="en-US" altLang="ja-JP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90501" y="1513591"/>
            <a:ext cx="5623218" cy="4772417"/>
            <a:chOff x="190501" y="1513591"/>
            <a:chExt cx="5623218" cy="4772417"/>
          </a:xfrm>
        </p:grpSpPr>
        <p:sp>
          <p:nvSpPr>
            <p:cNvPr id="3" name="직사각형 2"/>
            <p:cNvSpPr/>
            <p:nvPr/>
          </p:nvSpPr>
          <p:spPr>
            <a:xfrm>
              <a:off x="190501" y="1513591"/>
              <a:ext cx="5623218" cy="4772417"/>
            </a:xfrm>
            <a:prstGeom prst="rect">
              <a:avLst/>
            </a:prstGeom>
            <a:solidFill>
              <a:srgbClr val="75707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332735" y="2184541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249682" y="2175190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2418" y="1819704"/>
              <a:ext cx="9054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hotfix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59436" y="1815284"/>
              <a:ext cx="9519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master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2364" y="1814219"/>
              <a:ext cx="619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dev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7" name="직선 연결선 16"/>
            <p:cNvCxnSpPr>
              <a:stCxn id="28" idx="2"/>
            </p:cNvCxnSpPr>
            <p:nvPr/>
          </p:nvCxnSpPr>
          <p:spPr>
            <a:xfrm flipH="1">
              <a:off x="4450957" y="2203596"/>
              <a:ext cx="37578" cy="3984444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59820" y="1834264"/>
              <a:ext cx="1057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feature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78090" y="3371906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280012" y="2578592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141779" y="2255475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1058715" y="2175190"/>
              <a:ext cx="37578" cy="39333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모서리가 둥근 직사각형 32"/>
            <p:cNvSpPr/>
            <p:nvPr/>
          </p:nvSpPr>
          <p:spPr>
            <a:xfrm>
              <a:off x="2055370" y="22554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94033" y="2768194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746076" y="2651462"/>
              <a:ext cx="375228" cy="13721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4273149" y="4165220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41778" y="4482790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2706110" y="4784942"/>
              <a:ext cx="317791" cy="134129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1524447" y="2651462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2055369" y="301147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1561641" y="2987648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884752" y="35307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1540218" y="3414049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2042354" y="3774059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77412" y="375023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모서리가 둥근 직사각형 53"/>
            <p:cNvSpPr/>
            <p:nvPr/>
          </p:nvSpPr>
          <p:spPr>
            <a:xfrm>
              <a:off x="2042842" y="484563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H="1">
              <a:off x="3842502" y="4458452"/>
              <a:ext cx="323182" cy="20123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729380" y="420322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67"/>
            <p:cNvSpPr/>
            <p:nvPr/>
          </p:nvSpPr>
          <p:spPr>
            <a:xfrm>
              <a:off x="867197" y="53036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H="1">
              <a:off x="1497611" y="5169365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모서리가 둥근 직사각형 69"/>
            <p:cNvSpPr/>
            <p:nvPr/>
          </p:nvSpPr>
          <p:spPr>
            <a:xfrm>
              <a:off x="2037325" y="55293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1534805" y="5505551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2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435630"/>
            <a:ext cx="53975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aster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서버 배포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수정은 일어나지 않음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실행 가능한 코드로 유지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hotfix branch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결함 수정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분개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 종료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 merge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삭제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수정작업이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이상인 경우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512928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사용 </a:t>
            </a:r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규칙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0501" y="1513591"/>
            <a:ext cx="5623218" cy="4772417"/>
            <a:chOff x="190501" y="1513591"/>
            <a:chExt cx="5623218" cy="4772417"/>
          </a:xfrm>
        </p:grpSpPr>
        <p:sp>
          <p:nvSpPr>
            <p:cNvPr id="88" name="직사각형 87"/>
            <p:cNvSpPr/>
            <p:nvPr/>
          </p:nvSpPr>
          <p:spPr>
            <a:xfrm>
              <a:off x="190501" y="1513591"/>
              <a:ext cx="5623218" cy="4772417"/>
            </a:xfrm>
            <a:prstGeom prst="rect">
              <a:avLst/>
            </a:prstGeom>
            <a:solidFill>
              <a:srgbClr val="75707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3332735" y="2184541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249682" y="2175190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12418" y="1819704"/>
              <a:ext cx="9054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hotfix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59436" y="1815284"/>
              <a:ext cx="9519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master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52364" y="1814219"/>
              <a:ext cx="619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dev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94" name="직선 연결선 93"/>
            <p:cNvCxnSpPr>
              <a:stCxn id="95" idx="2"/>
            </p:cNvCxnSpPr>
            <p:nvPr/>
          </p:nvCxnSpPr>
          <p:spPr>
            <a:xfrm flipH="1">
              <a:off x="4450957" y="2203596"/>
              <a:ext cx="37578" cy="3984444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959820" y="1834264"/>
              <a:ext cx="1057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feature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090" y="3371906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280012" y="2578592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141779" y="2255475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>
              <a:off x="1058715" y="2175190"/>
              <a:ext cx="37578" cy="39333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모서리가 둥근 직사각형 99"/>
            <p:cNvSpPr/>
            <p:nvPr/>
          </p:nvSpPr>
          <p:spPr>
            <a:xfrm>
              <a:off x="2055370" y="22554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894033" y="2768194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3746076" y="2651462"/>
              <a:ext cx="375228" cy="13721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4273149" y="4165220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141778" y="4482790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2706110" y="4784942"/>
              <a:ext cx="317791" cy="134129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>
              <a:off x="1524447" y="2651462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/>
            <p:cNvSpPr/>
            <p:nvPr/>
          </p:nvSpPr>
          <p:spPr>
            <a:xfrm>
              <a:off x="2055369" y="301147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>
              <a:off x="1561641" y="2987648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모서리가 둥근 직사각형 108"/>
            <p:cNvSpPr/>
            <p:nvPr/>
          </p:nvSpPr>
          <p:spPr>
            <a:xfrm>
              <a:off x="884752" y="35307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1540218" y="3414049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2042354" y="3774059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>
              <a:off x="1577412" y="375023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2042842" y="484563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H="1">
              <a:off x="3842502" y="4458452"/>
              <a:ext cx="323182" cy="20123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729380" y="420322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모서리가 둥근 직사각형 115"/>
            <p:cNvSpPr/>
            <p:nvPr/>
          </p:nvSpPr>
          <p:spPr>
            <a:xfrm>
              <a:off x="867197" y="53036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 flipH="1">
              <a:off x="1497611" y="5169365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2037325" y="55293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>
              <a:off x="1534805" y="5505551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647586" y="1770259"/>
            <a:ext cx="2116962" cy="4471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429410"/>
            <a:ext cx="53975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 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서버 배포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수정은 일어나지 않음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완료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merge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branch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개발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분개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 merge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삭제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개발작업이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이상인 경우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506708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사용 </a:t>
            </a:r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규칙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0501" y="1513591"/>
            <a:ext cx="5623218" cy="4772417"/>
            <a:chOff x="190501" y="1513591"/>
            <a:chExt cx="5623218" cy="4772417"/>
          </a:xfrm>
        </p:grpSpPr>
        <p:sp>
          <p:nvSpPr>
            <p:cNvPr id="88" name="직사각형 87"/>
            <p:cNvSpPr/>
            <p:nvPr/>
          </p:nvSpPr>
          <p:spPr>
            <a:xfrm>
              <a:off x="190501" y="1513591"/>
              <a:ext cx="5623218" cy="4772417"/>
            </a:xfrm>
            <a:prstGeom prst="rect">
              <a:avLst/>
            </a:prstGeom>
            <a:solidFill>
              <a:srgbClr val="75707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3332735" y="2184541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249682" y="2175190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12418" y="1819704"/>
              <a:ext cx="9054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hotfix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59436" y="1815284"/>
              <a:ext cx="9519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master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52364" y="1814219"/>
              <a:ext cx="619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dev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94" name="직선 연결선 93"/>
            <p:cNvCxnSpPr>
              <a:stCxn id="95" idx="2"/>
            </p:cNvCxnSpPr>
            <p:nvPr/>
          </p:nvCxnSpPr>
          <p:spPr>
            <a:xfrm flipH="1">
              <a:off x="4450957" y="2203596"/>
              <a:ext cx="37578" cy="3984444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959820" y="1834264"/>
              <a:ext cx="1057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feature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090" y="3371906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280012" y="2578592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141779" y="2255475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>
              <a:off x="1058715" y="2175190"/>
              <a:ext cx="37578" cy="39333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모서리가 둥근 직사각형 99"/>
            <p:cNvSpPr/>
            <p:nvPr/>
          </p:nvSpPr>
          <p:spPr>
            <a:xfrm>
              <a:off x="2055370" y="22554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894033" y="2768194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3746076" y="2651462"/>
              <a:ext cx="375228" cy="13721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4273149" y="4165220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141778" y="4482790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2706110" y="4784942"/>
              <a:ext cx="317791" cy="134129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>
              <a:off x="1524447" y="2651462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/>
            <p:cNvSpPr/>
            <p:nvPr/>
          </p:nvSpPr>
          <p:spPr>
            <a:xfrm>
              <a:off x="2055369" y="301147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>
              <a:off x="1561641" y="2987648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모서리가 둥근 직사각형 108"/>
            <p:cNvSpPr/>
            <p:nvPr/>
          </p:nvSpPr>
          <p:spPr>
            <a:xfrm>
              <a:off x="884752" y="35307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1540218" y="3414049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2042354" y="3774059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>
              <a:off x="1577412" y="375023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2042842" y="484563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H="1">
              <a:off x="3842502" y="4458452"/>
              <a:ext cx="323182" cy="20123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729380" y="420322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모서리가 둥근 직사각형 115"/>
            <p:cNvSpPr/>
            <p:nvPr/>
          </p:nvSpPr>
          <p:spPr>
            <a:xfrm>
              <a:off x="867197" y="53036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 flipH="1">
              <a:off x="1497611" y="5169365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2037325" y="55293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>
              <a:off x="1534805" y="5505551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926570" y="1772541"/>
            <a:ext cx="2116962" cy="4471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6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429410"/>
            <a:ext cx="539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 있는 단위로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항상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--no-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ommit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dev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가능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merge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hotfix, feature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개발자 로컬에만 존재하지만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작업이 길어지는 경우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506708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사용 </a:t>
            </a:r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규칙</a:t>
            </a:r>
            <a:endParaRPr kumimoji="1" lang="ja-JP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8" y="204686"/>
            <a:ext cx="53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Branch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전략 적용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0501" y="1513591"/>
            <a:ext cx="5623218" cy="4772417"/>
            <a:chOff x="190501" y="1513591"/>
            <a:chExt cx="5623218" cy="4772417"/>
          </a:xfrm>
        </p:grpSpPr>
        <p:sp>
          <p:nvSpPr>
            <p:cNvPr id="88" name="직사각형 87"/>
            <p:cNvSpPr/>
            <p:nvPr/>
          </p:nvSpPr>
          <p:spPr>
            <a:xfrm>
              <a:off x="190501" y="1513591"/>
              <a:ext cx="5623218" cy="4772417"/>
            </a:xfrm>
            <a:prstGeom prst="rect">
              <a:avLst/>
            </a:prstGeom>
            <a:solidFill>
              <a:srgbClr val="75707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3332735" y="2184541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249682" y="2175190"/>
              <a:ext cx="0" cy="4033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12418" y="1819704"/>
              <a:ext cx="9054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hotfix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59436" y="1815284"/>
              <a:ext cx="9519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master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52364" y="1814219"/>
              <a:ext cx="619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dev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94" name="직선 연결선 93"/>
            <p:cNvCxnSpPr>
              <a:stCxn id="95" idx="2"/>
            </p:cNvCxnSpPr>
            <p:nvPr/>
          </p:nvCxnSpPr>
          <p:spPr>
            <a:xfrm flipH="1">
              <a:off x="4450957" y="2203596"/>
              <a:ext cx="37578" cy="3984444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959820" y="1834264"/>
              <a:ext cx="1057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feature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090" y="3371906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280012" y="2578592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141779" y="2255475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>
              <a:off x="1058715" y="2175190"/>
              <a:ext cx="37578" cy="393335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모서리가 둥근 직사각형 99"/>
            <p:cNvSpPr/>
            <p:nvPr/>
          </p:nvSpPr>
          <p:spPr>
            <a:xfrm>
              <a:off x="2055370" y="22554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894033" y="2768194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3746076" y="2651462"/>
              <a:ext cx="375228" cy="13721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4273149" y="4165220"/>
              <a:ext cx="404519" cy="3959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141778" y="4482790"/>
              <a:ext cx="404519" cy="39598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2706110" y="4784942"/>
              <a:ext cx="317791" cy="134129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>
              <a:off x="1524447" y="2651462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/>
            <p:cNvSpPr/>
            <p:nvPr/>
          </p:nvSpPr>
          <p:spPr>
            <a:xfrm>
              <a:off x="2055369" y="301147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>
              <a:off x="1561641" y="2987648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모서리가 둥근 직사각형 108"/>
            <p:cNvSpPr/>
            <p:nvPr/>
          </p:nvSpPr>
          <p:spPr>
            <a:xfrm>
              <a:off x="884752" y="35307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1540218" y="3414049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2042354" y="3774059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>
              <a:off x="1577412" y="375023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2042842" y="4845632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H="1">
              <a:off x="3842502" y="4458452"/>
              <a:ext cx="323182" cy="201230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729380" y="4203225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모서리가 둥근 직사각형 115"/>
            <p:cNvSpPr/>
            <p:nvPr/>
          </p:nvSpPr>
          <p:spPr>
            <a:xfrm>
              <a:off x="867197" y="5303681"/>
              <a:ext cx="404519" cy="395987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 flipH="1">
              <a:off x="1497611" y="5169365"/>
              <a:ext cx="303515" cy="23736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2037325" y="5529375"/>
              <a:ext cx="404519" cy="39598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>
              <a:off x="1534805" y="5505551"/>
              <a:ext cx="293269" cy="258201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41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11"/>
          <p:cNvSpPr txBox="1"/>
          <p:nvPr/>
        </p:nvSpPr>
        <p:spPr>
          <a:xfrm>
            <a:off x="1112136" y="766454"/>
            <a:ext cx="509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아직 남은 문제점</a:t>
            </a:r>
            <a:r>
              <a:rPr lang="en-US" altLang="ko-KR" sz="48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..</a:t>
            </a:r>
            <a:endParaRPr kumimoji="1" lang="ja-JP" altLang="en-US" sz="48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sp>
        <p:nvSpPr>
          <p:cNvPr id="10" name="テキスト ボックス 13"/>
          <p:cNvSpPr txBox="1"/>
          <p:nvPr/>
        </p:nvSpPr>
        <p:spPr>
          <a:xfrm>
            <a:off x="755650" y="2031639"/>
            <a:ext cx="895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CI/CD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적용되어 있지 않음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 merge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배포 작업 시 언제든 문제 발생 가능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도입으로 주요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 merge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빌드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자동화가 목표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Pull Request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프로세스가 없음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리뷰가 불편함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사전 검증을 거치는 프로세스 없음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branch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Pull Request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적용이 목표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テキスト ボックス 14"/>
          <p:cNvSpPr txBox="1"/>
          <p:nvPr/>
        </p:nvSpPr>
        <p:spPr>
          <a:xfrm>
            <a:off x="67945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 b="9703"/>
          <a:stretch/>
        </p:blipFill>
        <p:spPr>
          <a:xfrm>
            <a:off x="0" y="10633"/>
            <a:ext cx="12192000" cy="68048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526" y="14634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1"/>
          <p:cNvSpPr txBox="1"/>
          <p:nvPr/>
        </p:nvSpPr>
        <p:spPr>
          <a:xfrm>
            <a:off x="4728478" y="3081505"/>
            <a:ext cx="27350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Q&amp;A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4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650" y="978752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주제 선정 이유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55650" y="2118469"/>
            <a:ext cx="5609981" cy="211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중앙집중식 버전 관리의 문제점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서버를 통해 관리되기 때문에 속도가 다소 느림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서버와 통신이 되지 않으면 사용불가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8"/>
              </a:rPr>
              <a:t>서버 파손 시 버전관리정보 복구 어려움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íì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4809" y="1145205"/>
            <a:ext cx="6869293" cy="45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8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378821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Version</a:t>
              </a:r>
              <a:br>
                <a:rPr lang="en-US" altLang="ja-JP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</a:br>
              <a:r>
                <a:rPr lang="en-US" altLang="ja-JP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Control System</a:t>
              </a:r>
              <a:br>
                <a:rPr lang="en-US" altLang="ja-JP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</a:br>
              <a:r>
                <a:rPr lang="ko-KR" altLang="en-US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의 장단점</a:t>
              </a:r>
              <a:endParaRPr kumimoji="1" lang="ja-JP" altLang="en-US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06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Version Control System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의 장단점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6000" y="1340855"/>
            <a:ext cx="5952748" cy="4763312"/>
            <a:chOff x="6136675" y="1468872"/>
            <a:chExt cx="5952748" cy="4763312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6149682" y="1468872"/>
              <a:ext cx="5758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SVN</a:t>
              </a:r>
              <a:r>
                <a:rPr lang="en-US" altLang="ja-JP" sz="16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(Centralized Version Control System)</a:t>
              </a:r>
              <a:endParaRPr kumimoji="1" lang="ja-JP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  <p:sp>
          <p:nvSpPr>
            <p:cNvPr id="18" name="テキスト ボックス 35"/>
            <p:cNvSpPr txBox="1"/>
            <p:nvPr/>
          </p:nvSpPr>
          <p:spPr>
            <a:xfrm>
              <a:off x="6136675" y="2400366"/>
              <a:ext cx="595274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Directory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이동이 편리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Commit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마다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revision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올라감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Atomic Commit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Repository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구성의 모호함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Version Control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불편함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속도가 느림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Offline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 사용불가능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6" name="Picture 2" descr="Git ìë¬¸ìë¥¼ ìí ê°ì´ë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1" y="1739572"/>
            <a:ext cx="5282318" cy="39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8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"/>
          <p:cNvSpPr txBox="1"/>
          <p:nvPr/>
        </p:nvSpPr>
        <p:spPr>
          <a:xfrm>
            <a:off x="1661527" y="204686"/>
            <a:ext cx="85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Version Control System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rPr>
              <a:t>의 장단점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Ebrima" panose="02000000000000000000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6000" y="1340855"/>
            <a:ext cx="5952748" cy="4347814"/>
            <a:chOff x="6136675" y="1468872"/>
            <a:chExt cx="5952748" cy="4347814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6149682" y="1468872"/>
              <a:ext cx="54576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GIT</a:t>
              </a:r>
              <a:r>
                <a:rPr lang="en-US" altLang="ja-JP" sz="16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(Distributed Version Control System)</a:t>
              </a:r>
              <a:endParaRPr kumimoji="1" lang="ja-JP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  <p:sp>
          <p:nvSpPr>
            <p:cNvPr id="18" name="テキスト ボックス 35"/>
            <p:cNvSpPr txBox="1"/>
            <p:nvPr/>
          </p:nvSpPr>
          <p:spPr>
            <a:xfrm>
              <a:off x="6136675" y="2400366"/>
              <a:ext cx="595274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Offline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시에도 사용가능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속도가 빠름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Branch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관리가 편리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Branch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Merge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간편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개념의 이해가 어려움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대용량 파일 관리문제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6" name="Picture 2" descr="Git ìë¬¸ìë¥¼ ìí ê°ì´ë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1" y="1739572"/>
            <a:ext cx="5282318" cy="39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4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46490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err="1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git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을 사용해야 하는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/>
              </a:r>
              <a:br>
                <a:rPr lang="en-US" altLang="ko-KR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</a:br>
              <a:r>
                <a:rPr kumimoji="1" lang="ko-KR" altLang="en-US" sz="4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Ebrima" panose="02000000000000000000" pitchFamily="2" charset="0"/>
                </a:rPr>
                <a:t>이유</a:t>
              </a:r>
              <a:endParaRPr kumimoji="1" lang="ja-JP" altLang="en-US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46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1587</Words>
  <Application>Microsoft Office PowerPoint</Application>
  <PresentationFormat>와이드스크린</PresentationFormat>
  <Paragraphs>361</Paragraphs>
  <Slides>46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Adobe 고딕 Std B</vt:lpstr>
      <vt:lpstr>Arial Unicode MS</vt:lpstr>
      <vt:lpstr>나눔고딕</vt:lpstr>
      <vt:lpstr>나눔스퀘어 Bold</vt:lpstr>
      <vt:lpstr>Arial</vt:lpstr>
      <vt:lpstr>Calibri</vt:lpstr>
      <vt:lpstr>Century Gothic</vt:lpstr>
      <vt:lpstr>Ebrima</vt:lpstr>
      <vt:lpstr>Wingdings</vt:lpstr>
      <vt:lpstr>맑은 고딕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전 대언</cp:lastModifiedBy>
  <cp:revision>133</cp:revision>
  <dcterms:created xsi:type="dcterms:W3CDTF">2018-08-02T00:16:13Z</dcterms:created>
  <dcterms:modified xsi:type="dcterms:W3CDTF">2018-12-07T02:40:16Z</dcterms:modified>
</cp:coreProperties>
</file>