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1" r:id="rId3"/>
    <p:sldId id="258" r:id="rId4"/>
    <p:sldId id="264" r:id="rId5"/>
    <p:sldId id="277" r:id="rId6"/>
    <p:sldId id="285" r:id="rId7"/>
    <p:sldId id="268" r:id="rId8"/>
    <p:sldId id="260" r:id="rId9"/>
    <p:sldId id="283" r:id="rId10"/>
    <p:sldId id="275" r:id="rId11"/>
    <p:sldId id="276" r:id="rId12"/>
    <p:sldId id="274" r:id="rId13"/>
    <p:sldId id="273" r:id="rId14"/>
    <p:sldId id="284" r:id="rId15"/>
    <p:sldId id="279" r:id="rId16"/>
    <p:sldId id="269" r:id="rId17"/>
    <p:sldId id="280" r:id="rId18"/>
    <p:sldId id="281" r:id="rId19"/>
    <p:sldId id="282" r:id="rId20"/>
    <p:sldId id="270" r:id="rId21"/>
  </p:sldIdLst>
  <p:sldSz cx="12192000" cy="6858000"/>
  <p:notesSz cx="6858000" cy="9144000"/>
  <p:embeddedFontLst>
    <p:embeddedFont>
      <p:font typeface="포천 막걸리체" pitchFamily="18" charset="-127"/>
      <p:regular r:id="rId22"/>
    </p:embeddedFont>
    <p:embeddedFont>
      <p:font typeface="Lucida Sans" pitchFamily="34" charset="0"/>
      <p:regular r:id="rId23"/>
      <p:bold r:id="rId24"/>
      <p:italic r:id="rId25"/>
      <p:boldItalic r:id="rId26"/>
    </p:embeddedFont>
    <p:embeddedFont>
      <p:font typeface="맑은 고딕" pitchFamily="50" charset="-127"/>
      <p:regular r:id="rId27"/>
      <p:bold r:id="rId28"/>
    </p:embeddedFont>
    <p:embeddedFont>
      <p:font typeface="맑은 고딕 Semilight" pitchFamily="50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28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55" d="100"/>
          <a:sy n="55" d="100"/>
        </p:scale>
        <p:origin x="-10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24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4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1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0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9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5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직사각형 2789"/>
          <p:cNvSpPr/>
          <p:nvPr/>
        </p:nvSpPr>
        <p:spPr>
          <a:xfrm>
            <a:off x="3216346" y="1607117"/>
            <a:ext cx="5444119" cy="2092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0000" b="1" kern="0" dirty="0" smtClean="0">
                <a:ln w="3175">
                  <a:noFill/>
                </a:ln>
                <a:solidFill>
                  <a:srgbClr val="FFC000"/>
                </a:solidFill>
                <a:latin typeface="포천 막걸리체" pitchFamily="18" charset="-127"/>
                <a:ea typeface="포천 막걸리체" pitchFamily="18" charset="-127"/>
              </a:rPr>
              <a:t>오</a:t>
            </a:r>
            <a:r>
              <a:rPr lang="ko-KR" altLang="en-US" sz="10000" b="1" kern="0" dirty="0">
                <a:ln w="3175">
                  <a:noFill/>
                </a:ln>
                <a:solidFill>
                  <a:srgbClr val="FFC000"/>
                </a:solidFill>
                <a:latin typeface="포천 막걸리체" pitchFamily="18" charset="-127"/>
                <a:ea typeface="포천 막걸리체" pitchFamily="18" charset="-127"/>
              </a:rPr>
              <a:t>늘</a:t>
            </a:r>
            <a:r>
              <a:rPr lang="en-US" altLang="ko-KR" sz="10000" b="1" kern="0" dirty="0" smtClean="0">
                <a:ln w="3175">
                  <a:noFill/>
                </a:ln>
                <a:solidFill>
                  <a:srgbClr val="FFC000"/>
                </a:solidFill>
                <a:latin typeface="포천 막걸리체" pitchFamily="18" charset="-127"/>
                <a:ea typeface="포천 막걸리체" pitchFamily="18" charset="-127"/>
              </a:rPr>
              <a:t> </a:t>
            </a:r>
            <a:r>
              <a:rPr lang="ko-KR" altLang="en-US" sz="10000" b="1" kern="0" dirty="0" smtClean="0">
                <a:ln w="3175">
                  <a:noFill/>
                </a:ln>
                <a:solidFill>
                  <a:schemeClr val="bg1"/>
                </a:solidFill>
                <a:latin typeface="포천 막걸리체" pitchFamily="18" charset="-127"/>
                <a:ea typeface="포천 막걸리체" pitchFamily="18" charset="-127"/>
              </a:rPr>
              <a:t>뭐 먹지</a:t>
            </a:r>
            <a:r>
              <a:rPr lang="en-US" altLang="ko-KR" sz="10000" b="1" kern="0" dirty="0" smtClean="0">
                <a:ln w="3175">
                  <a:noFill/>
                </a:ln>
                <a:solidFill>
                  <a:schemeClr val="bg1"/>
                </a:solidFill>
                <a:latin typeface="포천 막걸리체" pitchFamily="18" charset="-127"/>
                <a:ea typeface="포천 막걸리체" pitchFamily="18" charset="-127"/>
              </a:rPr>
              <a:t>?</a:t>
            </a:r>
            <a:endParaRPr lang="en-US" altLang="ko-KR" sz="10000" b="1" kern="0" dirty="0">
              <a:ln w="3175">
                <a:noFill/>
              </a:ln>
              <a:solidFill>
                <a:schemeClr val="bg1"/>
              </a:solidFill>
              <a:latin typeface="포천 막걸리체" pitchFamily="18" charset="-127"/>
              <a:ea typeface="포천 막걸리체" pitchFamily="18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374831" y="1846628"/>
            <a:ext cx="7286948" cy="2199728"/>
          </a:xfrm>
          <a:custGeom>
            <a:avLst/>
            <a:gdLst>
              <a:gd name="connsiteX0" fmla="*/ 790488 w 4069185"/>
              <a:gd name="connsiteY0" fmla="*/ 107513 h 3120800"/>
              <a:gd name="connsiteX1" fmla="*/ 2085888 w 4069185"/>
              <a:gd name="connsiteY1" fmla="*/ 107513 h 3120800"/>
              <a:gd name="connsiteX2" fmla="*/ 3800388 w 4069185"/>
              <a:gd name="connsiteY2" fmla="*/ 132913 h 3120800"/>
              <a:gd name="connsiteX3" fmla="*/ 4028988 w 4069185"/>
              <a:gd name="connsiteY3" fmla="*/ 1822013 h 3120800"/>
              <a:gd name="connsiteX4" fmla="*/ 3432088 w 4069185"/>
              <a:gd name="connsiteY4" fmla="*/ 3015813 h 3120800"/>
              <a:gd name="connsiteX5" fmla="*/ 1285788 w 4069185"/>
              <a:gd name="connsiteY5" fmla="*/ 3003113 h 3120800"/>
              <a:gd name="connsiteX6" fmla="*/ 295188 w 4069185"/>
              <a:gd name="connsiteY6" fmla="*/ 3015813 h 3120800"/>
              <a:gd name="connsiteX7" fmla="*/ 130088 w 4069185"/>
              <a:gd name="connsiteY7" fmla="*/ 1542613 h 3120800"/>
              <a:gd name="connsiteX8" fmla="*/ 41188 w 4069185"/>
              <a:gd name="connsiteY8" fmla="*/ 348813 h 3120800"/>
              <a:gd name="connsiteX9" fmla="*/ 790488 w 4069185"/>
              <a:gd name="connsiteY9" fmla="*/ 107513 h 3120800"/>
              <a:gd name="connsiteX0" fmla="*/ 701945 w 3980642"/>
              <a:gd name="connsiteY0" fmla="*/ 107513 h 3120800"/>
              <a:gd name="connsiteX1" fmla="*/ 1997345 w 3980642"/>
              <a:gd name="connsiteY1" fmla="*/ 107513 h 3120800"/>
              <a:gd name="connsiteX2" fmla="*/ 3711845 w 3980642"/>
              <a:gd name="connsiteY2" fmla="*/ 132913 h 3120800"/>
              <a:gd name="connsiteX3" fmla="*/ 3940445 w 3980642"/>
              <a:gd name="connsiteY3" fmla="*/ 1822013 h 3120800"/>
              <a:gd name="connsiteX4" fmla="*/ 3343545 w 3980642"/>
              <a:gd name="connsiteY4" fmla="*/ 3015813 h 3120800"/>
              <a:gd name="connsiteX5" fmla="*/ 1197245 w 3980642"/>
              <a:gd name="connsiteY5" fmla="*/ 3003113 h 3120800"/>
              <a:gd name="connsiteX6" fmla="*/ 206645 w 3980642"/>
              <a:gd name="connsiteY6" fmla="*/ 3015813 h 3120800"/>
              <a:gd name="connsiteX7" fmla="*/ 41545 w 3980642"/>
              <a:gd name="connsiteY7" fmla="*/ 1542613 h 3120800"/>
              <a:gd name="connsiteX8" fmla="*/ 77523 w 3980642"/>
              <a:gd name="connsiteY8" fmla="*/ 276741 h 3120800"/>
              <a:gd name="connsiteX9" fmla="*/ 701945 w 3980642"/>
              <a:gd name="connsiteY9" fmla="*/ 107513 h 31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80642" h="3120800">
                <a:moveTo>
                  <a:pt x="701945" y="107513"/>
                </a:moveTo>
                <a:cubicBezTo>
                  <a:pt x="1021915" y="79308"/>
                  <a:pt x="1997345" y="107513"/>
                  <a:pt x="1997345" y="107513"/>
                </a:cubicBezTo>
                <a:cubicBezTo>
                  <a:pt x="2498995" y="111746"/>
                  <a:pt x="3387995" y="-152837"/>
                  <a:pt x="3711845" y="132913"/>
                </a:cubicBezTo>
                <a:cubicBezTo>
                  <a:pt x="4035695" y="418663"/>
                  <a:pt x="4001828" y="1341530"/>
                  <a:pt x="3940445" y="1822013"/>
                </a:cubicBezTo>
                <a:cubicBezTo>
                  <a:pt x="3879062" y="2302496"/>
                  <a:pt x="3800745" y="2818963"/>
                  <a:pt x="3343545" y="3015813"/>
                </a:cubicBezTo>
                <a:cubicBezTo>
                  <a:pt x="2886345" y="3212663"/>
                  <a:pt x="1720062" y="3003113"/>
                  <a:pt x="1197245" y="3003113"/>
                </a:cubicBezTo>
                <a:cubicBezTo>
                  <a:pt x="674428" y="3003113"/>
                  <a:pt x="399262" y="3259229"/>
                  <a:pt x="206645" y="3015813"/>
                </a:cubicBezTo>
                <a:cubicBezTo>
                  <a:pt x="14028" y="2772397"/>
                  <a:pt x="83878" y="1987113"/>
                  <a:pt x="41545" y="1542613"/>
                </a:cubicBezTo>
                <a:cubicBezTo>
                  <a:pt x="-788" y="1098113"/>
                  <a:pt x="-38894" y="520158"/>
                  <a:pt x="77523" y="276741"/>
                </a:cubicBezTo>
                <a:cubicBezTo>
                  <a:pt x="193940" y="33324"/>
                  <a:pt x="381975" y="135718"/>
                  <a:pt x="701945" y="107513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9492426" y="3668709"/>
            <a:ext cx="169353" cy="26670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9622346" y="3859209"/>
            <a:ext cx="78865" cy="15240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4581618" y="5166936"/>
            <a:ext cx="2873373" cy="4393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오뭐</a:t>
            </a:r>
            <a:r>
              <a:rPr lang="ko-KR" altLang="en-US" b="1" dirty="0" err="1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먹</a:t>
            </a:r>
            <a:r>
              <a:rPr lang="ko-KR" altLang="en-US" b="1" dirty="0" err="1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b="1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이등변 삼각형 34"/>
          <p:cNvSpPr/>
          <p:nvPr/>
        </p:nvSpPr>
        <p:spPr>
          <a:xfrm rot="12614477" flipH="1">
            <a:off x="6887667" y="4771385"/>
            <a:ext cx="467801" cy="283396"/>
          </a:xfrm>
          <a:prstGeom prst="triangle">
            <a:avLst/>
          </a:prstGeom>
          <a:solidFill>
            <a:srgbClr val="FFC000"/>
          </a:solidFill>
          <a:ln w="266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사다리꼴 36"/>
          <p:cNvSpPr/>
          <p:nvPr/>
        </p:nvSpPr>
        <p:spPr>
          <a:xfrm rot="16200000" flipH="1">
            <a:off x="7646790" y="3856185"/>
            <a:ext cx="247650" cy="1681741"/>
          </a:xfrm>
          <a:prstGeom prst="trapezoid">
            <a:avLst>
              <a:gd name="adj" fmla="val 17308"/>
            </a:avLst>
          </a:prstGeom>
          <a:solidFill>
            <a:schemeClr val="bg1">
              <a:lumMod val="85000"/>
            </a:schemeClr>
          </a:solidFill>
          <a:ln w="2667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6604000" y="4527712"/>
            <a:ext cx="2365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발표자 </a:t>
            </a:r>
            <a:r>
              <a:rPr lang="en-US" altLang="ko-KR" sz="15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윤지</a:t>
            </a:r>
            <a:r>
              <a:rPr lang="ko-KR" altLang="en-US" sz="15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혜</a:t>
            </a:r>
            <a:endParaRPr lang="en-US" altLang="ko-KR" sz="15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435100"/>
            <a:ext cx="12192000" cy="5422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9749" y="274725"/>
            <a:ext cx="33265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프로세스흐름도</a:t>
            </a:r>
            <a:endParaRPr lang="en-US" altLang="ko-KR" sz="3500" b="1" kern="0" dirty="0">
              <a:ln w="3175">
                <a:noFill/>
              </a:ln>
              <a:gradFill>
                <a:gsLst>
                  <a:gs pos="0">
                    <a:srgbClr val="5E8282">
                      <a:lumMod val="100000"/>
                    </a:srgbClr>
                  </a:gs>
                  <a:gs pos="100000">
                    <a:srgbClr val="365454">
                      <a:lumMod val="99000"/>
                      <a:lumOff val="1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665" y="861445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2500" b="1" kern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식당검색</a:t>
            </a:r>
            <a:endParaRPr lang="en-US" altLang="ko-KR" sz="2500" b="1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574807" y="3613800"/>
            <a:ext cx="1584000" cy="936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gradFill flip="none" rotWithShape="1">
            <a:gsLst>
              <a:gs pos="0">
                <a:srgbClr val="5E8282">
                  <a:shade val="30000"/>
                  <a:satMod val="115000"/>
                </a:srgbClr>
              </a:gs>
              <a:gs pos="50000">
                <a:srgbClr val="5E8282">
                  <a:shade val="67500"/>
                  <a:satMod val="115000"/>
                </a:srgbClr>
              </a:gs>
              <a:gs pos="100000">
                <a:srgbClr val="5E8282">
                  <a:shade val="100000"/>
                  <a:satMod val="115000"/>
                </a:srgbClr>
              </a:gs>
            </a:gsLst>
            <a:lin ang="2700000" scaled="1"/>
            <a:tileRect/>
          </a:gradFill>
          <a:ln w="0"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식당검색</a:t>
            </a:r>
          </a:p>
        </p:txBody>
      </p:sp>
      <p:sp>
        <p:nvSpPr>
          <p:cNvPr id="6" name="자유형 5"/>
          <p:cNvSpPr/>
          <p:nvPr/>
        </p:nvSpPr>
        <p:spPr>
          <a:xfrm>
            <a:off x="4684100" y="19285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 err="1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거리별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684100" y="34549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 err="1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가격별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4684100" y="42181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음식종류별</a:t>
            </a:r>
          </a:p>
        </p:txBody>
      </p:sp>
      <p:sp>
        <p:nvSpPr>
          <p:cNvPr id="9" name="자유형 8"/>
          <p:cNvSpPr/>
          <p:nvPr/>
        </p:nvSpPr>
        <p:spPr>
          <a:xfrm>
            <a:off x="4684100" y="26917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 err="1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평점별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84100" y="57466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도시락주문</a:t>
            </a:r>
          </a:p>
        </p:txBody>
      </p:sp>
      <p:sp>
        <p:nvSpPr>
          <p:cNvPr id="11" name="자유형 10"/>
          <p:cNvSpPr/>
          <p:nvPr/>
        </p:nvSpPr>
        <p:spPr>
          <a:xfrm>
            <a:off x="4684100" y="49813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이름검색</a:t>
            </a:r>
          </a:p>
        </p:txBody>
      </p:sp>
      <p:sp>
        <p:nvSpPr>
          <p:cNvPr id="12" name="직선 연결선 11"/>
          <p:cNvSpPr/>
          <p:nvPr/>
        </p:nvSpPr>
        <p:spPr>
          <a:xfrm flipV="1">
            <a:off x="3334796" y="2374900"/>
            <a:ext cx="1046707" cy="8243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3" name="직선 연결선 12"/>
          <p:cNvSpPr/>
          <p:nvPr/>
        </p:nvSpPr>
        <p:spPr>
          <a:xfrm flipV="1">
            <a:off x="3334797" y="3087700"/>
            <a:ext cx="993104" cy="3995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4" name="직선 연결선 13"/>
          <p:cNvSpPr/>
          <p:nvPr/>
        </p:nvSpPr>
        <p:spPr>
          <a:xfrm flipV="1">
            <a:off x="3334797" y="3778900"/>
            <a:ext cx="1046707" cy="1043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5" name="직선 연결선 14"/>
          <p:cNvSpPr/>
          <p:nvPr/>
        </p:nvSpPr>
        <p:spPr>
          <a:xfrm>
            <a:off x="3334799" y="4203700"/>
            <a:ext cx="1046706" cy="3461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6" name="직선 연결선 15"/>
          <p:cNvSpPr/>
          <p:nvPr/>
        </p:nvSpPr>
        <p:spPr>
          <a:xfrm>
            <a:off x="3334797" y="4549800"/>
            <a:ext cx="993104" cy="7032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3334797" y="4981300"/>
            <a:ext cx="988906" cy="9877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8" name="직선 연결선 17"/>
          <p:cNvSpPr/>
          <p:nvPr/>
        </p:nvSpPr>
        <p:spPr>
          <a:xfrm>
            <a:off x="6438600" y="2252500"/>
            <a:ext cx="1600500" cy="9467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9" name="직선 연결선 18"/>
          <p:cNvSpPr/>
          <p:nvPr/>
        </p:nvSpPr>
        <p:spPr>
          <a:xfrm>
            <a:off x="6438600" y="3087700"/>
            <a:ext cx="1600500" cy="4715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0" name="직선 연결선 19"/>
          <p:cNvSpPr/>
          <p:nvPr/>
        </p:nvSpPr>
        <p:spPr>
          <a:xfrm>
            <a:off x="6438600" y="3856800"/>
            <a:ext cx="1600500" cy="264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1" name="직선 연결선 20"/>
          <p:cNvSpPr/>
          <p:nvPr/>
        </p:nvSpPr>
        <p:spPr>
          <a:xfrm flipV="1">
            <a:off x="6438600" y="4279200"/>
            <a:ext cx="1600500" cy="2714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2" name="직선 연결선 21"/>
          <p:cNvSpPr/>
          <p:nvPr/>
        </p:nvSpPr>
        <p:spPr>
          <a:xfrm flipV="1">
            <a:off x="6438600" y="4660900"/>
            <a:ext cx="1600500" cy="6027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8500099" y="36138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식당상세</a:t>
            </a:r>
            <a:r>
              <a:rPr lang="en-US" alt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altLang="en-US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조회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7204100" y="5738101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주문 확인</a:t>
            </a:r>
          </a:p>
        </p:txBody>
      </p:sp>
      <p:sp>
        <p:nvSpPr>
          <p:cNvPr id="25" name="직선 연결선 24"/>
          <p:cNvSpPr/>
          <p:nvPr/>
        </p:nvSpPr>
        <p:spPr>
          <a:xfrm>
            <a:off x="6388100" y="6062101"/>
            <a:ext cx="50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9707199" y="57466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 err="1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파티원</a:t>
            </a:r>
            <a:r>
              <a:rPr lang="en-US" alt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altLang="en-US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모집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7" name="직선 연결선 26"/>
          <p:cNvSpPr/>
          <p:nvPr/>
        </p:nvSpPr>
        <p:spPr>
          <a:xfrm>
            <a:off x="8872599" y="6062101"/>
            <a:ext cx="575999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1317311" y="1649598"/>
            <a:ext cx="913846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5E828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회원</a:t>
            </a:r>
          </a:p>
        </p:txBody>
      </p:sp>
      <p:sp>
        <p:nvSpPr>
          <p:cNvPr id="34" name="자유형 33"/>
          <p:cNvSpPr/>
          <p:nvPr/>
        </p:nvSpPr>
        <p:spPr>
          <a:xfrm>
            <a:off x="2270511" y="1649598"/>
            <a:ext cx="913846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5E828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관리자</a:t>
            </a:r>
          </a:p>
        </p:txBody>
      </p:sp>
      <p:sp>
        <p:nvSpPr>
          <p:cNvPr id="35" name="자유형 34"/>
          <p:cNvSpPr/>
          <p:nvPr/>
        </p:nvSpPr>
        <p:spPr>
          <a:xfrm>
            <a:off x="355600" y="1649598"/>
            <a:ext cx="913846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5E828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500" b="1" i="0" u="none" strike="noStrike" kern="1200" dirty="0" smtClean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비</a:t>
            </a:r>
            <a:r>
              <a:rPr lang="ko-KR" sz="1500" b="1" i="0" u="none" strike="noStrike" kern="1200" dirty="0" smtClean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회원</a:t>
            </a:r>
            <a:endParaRPr lang="ko-KR" sz="1500" b="1" i="0" u="none" strike="noStrike" kern="1200" dirty="0">
              <a:ln>
                <a:noFill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150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47010" y="274725"/>
            <a:ext cx="33265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프로세스흐름도</a:t>
            </a:r>
            <a:endParaRPr lang="en-US" altLang="ko-KR" sz="3500" b="1" kern="0" dirty="0">
              <a:ln w="3175">
                <a:noFill/>
              </a:ln>
              <a:gradFill>
                <a:gsLst>
                  <a:gs pos="0">
                    <a:srgbClr val="5E8282">
                      <a:lumMod val="100000"/>
                    </a:srgbClr>
                  </a:gs>
                  <a:gs pos="100000">
                    <a:srgbClr val="365454">
                      <a:lumMod val="99000"/>
                      <a:lumOff val="1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35100"/>
            <a:ext cx="12192000" cy="5422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665" y="861445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2500" b="1" kern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식당상세</a:t>
            </a:r>
            <a:endParaRPr lang="en-US" altLang="ko-KR" sz="2500" b="1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317311" y="1649598"/>
            <a:ext cx="913846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5E828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회원</a:t>
            </a:r>
          </a:p>
        </p:txBody>
      </p:sp>
      <p:sp>
        <p:nvSpPr>
          <p:cNvPr id="6" name="자유형 5"/>
          <p:cNvSpPr/>
          <p:nvPr/>
        </p:nvSpPr>
        <p:spPr>
          <a:xfrm>
            <a:off x="2270511" y="1649598"/>
            <a:ext cx="913846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5E828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관리자</a:t>
            </a:r>
          </a:p>
        </p:txBody>
      </p:sp>
      <p:sp>
        <p:nvSpPr>
          <p:cNvPr id="7" name="자유형 6"/>
          <p:cNvSpPr/>
          <p:nvPr/>
        </p:nvSpPr>
        <p:spPr>
          <a:xfrm>
            <a:off x="355600" y="1649598"/>
            <a:ext cx="913846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5E828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500" b="1" i="0" u="none" strike="noStrike" kern="1200" dirty="0" smtClean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비</a:t>
            </a:r>
            <a:r>
              <a:rPr lang="ko-KR" sz="1500" b="1" i="0" u="none" strike="noStrike" kern="1200" dirty="0" smtClean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회원</a:t>
            </a:r>
            <a:endParaRPr lang="ko-KR" sz="1500" b="1" i="0" u="none" strike="noStrike" kern="1200" dirty="0">
              <a:ln>
                <a:noFill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825733" y="3786300"/>
            <a:ext cx="1584000" cy="936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gradFill flip="none" rotWithShape="1">
            <a:gsLst>
              <a:gs pos="0">
                <a:srgbClr val="5E8282">
                  <a:shade val="30000"/>
                  <a:satMod val="115000"/>
                </a:srgbClr>
              </a:gs>
              <a:gs pos="50000">
                <a:srgbClr val="5E8282">
                  <a:shade val="67500"/>
                  <a:satMod val="115000"/>
                </a:srgbClr>
              </a:gs>
              <a:gs pos="100000">
                <a:srgbClr val="5E8282">
                  <a:shade val="100000"/>
                  <a:satMod val="115000"/>
                </a:srgbClr>
              </a:gs>
            </a:gsLst>
            <a:lin ang="2700000" scaled="1"/>
            <a:tileRect/>
          </a:gradFill>
          <a:ln w="0"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식당상세</a:t>
            </a:r>
          </a:p>
        </p:txBody>
      </p:sp>
      <p:sp>
        <p:nvSpPr>
          <p:cNvPr id="9" name="자유형 8"/>
          <p:cNvSpPr/>
          <p:nvPr/>
        </p:nvSpPr>
        <p:spPr>
          <a:xfrm>
            <a:off x="4792233" y="26810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리뷰</a:t>
            </a:r>
          </a:p>
        </p:txBody>
      </p:sp>
      <p:sp>
        <p:nvSpPr>
          <p:cNvPr id="10" name="자유형 9"/>
          <p:cNvSpPr/>
          <p:nvPr/>
        </p:nvSpPr>
        <p:spPr>
          <a:xfrm>
            <a:off x="4792233" y="40533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메뉴확인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960233" y="3308631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메뉴 선택</a:t>
            </a:r>
          </a:p>
        </p:txBody>
      </p:sp>
      <p:sp>
        <p:nvSpPr>
          <p:cNvPr id="12" name="직선 연결선 11"/>
          <p:cNvSpPr/>
          <p:nvPr/>
        </p:nvSpPr>
        <p:spPr>
          <a:xfrm flipV="1">
            <a:off x="6546766" y="3638029"/>
            <a:ext cx="1125466" cy="333902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3" name="직선 연결선 12"/>
          <p:cNvSpPr/>
          <p:nvPr/>
        </p:nvSpPr>
        <p:spPr>
          <a:xfrm>
            <a:off x="6546766" y="4241931"/>
            <a:ext cx="112546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7960233" y="3971931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수량선택</a:t>
            </a:r>
          </a:p>
        </p:txBody>
      </p:sp>
      <p:sp>
        <p:nvSpPr>
          <p:cNvPr id="15" name="직선 연결선 14"/>
          <p:cNvSpPr/>
          <p:nvPr/>
        </p:nvSpPr>
        <p:spPr>
          <a:xfrm flipV="1">
            <a:off x="6520233" y="2184298"/>
            <a:ext cx="1152000" cy="689298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7960233" y="1787299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리뷰 삭제</a:t>
            </a:r>
          </a:p>
        </p:txBody>
      </p:sp>
      <p:sp>
        <p:nvSpPr>
          <p:cNvPr id="17" name="자유형 16"/>
          <p:cNvSpPr/>
          <p:nvPr/>
        </p:nvSpPr>
        <p:spPr>
          <a:xfrm>
            <a:off x="7960233" y="4622531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메뉴추가</a:t>
            </a:r>
          </a:p>
        </p:txBody>
      </p:sp>
      <p:sp>
        <p:nvSpPr>
          <p:cNvPr id="21" name="자유형 20"/>
          <p:cNvSpPr/>
          <p:nvPr/>
        </p:nvSpPr>
        <p:spPr>
          <a:xfrm>
            <a:off x="7960233" y="5260431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메뉴제거</a:t>
            </a:r>
          </a:p>
        </p:txBody>
      </p:sp>
      <p:sp>
        <p:nvSpPr>
          <p:cNvPr id="22" name="직선 연결선 21"/>
          <p:cNvSpPr/>
          <p:nvPr/>
        </p:nvSpPr>
        <p:spPr>
          <a:xfrm>
            <a:off x="6546766" y="4511931"/>
            <a:ext cx="1125466" cy="27810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3" name="직선 연결선 22"/>
          <p:cNvSpPr/>
          <p:nvPr/>
        </p:nvSpPr>
        <p:spPr>
          <a:xfrm>
            <a:off x="6546766" y="4790031"/>
            <a:ext cx="1125466" cy="56090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7" name="직선 연결선 26"/>
          <p:cNvSpPr/>
          <p:nvPr/>
        </p:nvSpPr>
        <p:spPr>
          <a:xfrm flipV="1">
            <a:off x="3606801" y="3109496"/>
            <a:ext cx="842603" cy="52270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8" name="직선 연결선 27"/>
          <p:cNvSpPr/>
          <p:nvPr/>
        </p:nvSpPr>
        <p:spPr>
          <a:xfrm>
            <a:off x="3623734" y="4326331"/>
            <a:ext cx="842603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7960233" y="2412499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리뷰 제거</a:t>
            </a:r>
          </a:p>
        </p:txBody>
      </p:sp>
      <p:sp>
        <p:nvSpPr>
          <p:cNvPr id="30" name="직선 연결선 29"/>
          <p:cNvSpPr/>
          <p:nvPr/>
        </p:nvSpPr>
        <p:spPr>
          <a:xfrm>
            <a:off x="3606801" y="4824799"/>
            <a:ext cx="842604" cy="81400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4792233" y="5425600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식당삭제</a:t>
            </a:r>
            <a:endParaRPr lang="en-US" altLang="ko-KR" sz="1500" b="0" i="0" u="none" strike="noStrike" kern="1200" dirty="0" smtClean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※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관리자만 가능</a:t>
            </a:r>
            <a:endParaRPr lang="ko-KR" sz="12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183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435100"/>
            <a:ext cx="12192000" cy="5422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2488" y="274725"/>
            <a:ext cx="33265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프로세스흐름도</a:t>
            </a:r>
            <a:endParaRPr lang="en-US" altLang="ko-KR" sz="3500" b="1" kern="0" dirty="0">
              <a:ln w="3175">
                <a:noFill/>
              </a:ln>
              <a:gradFill>
                <a:gsLst>
                  <a:gs pos="0">
                    <a:srgbClr val="5E8282">
                      <a:lumMod val="100000"/>
                    </a:srgbClr>
                  </a:gs>
                  <a:gs pos="100000">
                    <a:srgbClr val="365454">
                      <a:lumMod val="99000"/>
                      <a:lumOff val="1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760" y="861445"/>
            <a:ext cx="18998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2500" b="1" kern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  <a:endParaRPr lang="en-US" altLang="ko-KR" sz="2500" b="1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668900" y="3676201"/>
            <a:ext cx="1584000" cy="936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gradFill flip="none" rotWithShape="1">
            <a:gsLst>
              <a:gs pos="0">
                <a:srgbClr val="5E8282">
                  <a:shade val="30000"/>
                  <a:satMod val="115000"/>
                </a:srgbClr>
              </a:gs>
              <a:gs pos="50000">
                <a:srgbClr val="5E8282">
                  <a:shade val="67500"/>
                  <a:satMod val="115000"/>
                </a:srgbClr>
              </a:gs>
              <a:gs pos="100000">
                <a:srgbClr val="5E8282">
                  <a:shade val="100000"/>
                  <a:satMod val="115000"/>
                </a:srgbClr>
              </a:gs>
            </a:gsLst>
            <a:lin ang="2700000" scaled="1"/>
            <a:tileRect/>
          </a:gradFill>
          <a:ln w="0"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마이</a:t>
            </a:r>
            <a:r>
              <a:rPr lang="en-US" altLang="ko-KR" sz="1500" b="1" i="0" u="none" strike="noStrike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500" b="1" i="0" u="none" strike="noStrike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페이지</a:t>
            </a:r>
            <a:endParaRPr lang="ko-KR" sz="1500" b="1" i="0" u="none" strike="noStrike" kern="12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608000" y="2376001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찜</a:t>
            </a:r>
            <a:r>
              <a:rPr lang="en-US" alt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리스트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608000" y="3288001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주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  <a:cs typeface="Lucida Sans" pitchFamily="2"/>
              </a:rPr>
              <a:t>문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내역 </a:t>
            </a:r>
            <a:r>
              <a:rPr lang="ko-KR" altLang="en-US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확인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4608000" y="4200001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리뷰 조회</a:t>
            </a:r>
          </a:p>
        </p:txBody>
      </p:sp>
      <p:sp>
        <p:nvSpPr>
          <p:cNvPr id="9" name="자유형 8"/>
          <p:cNvSpPr/>
          <p:nvPr/>
        </p:nvSpPr>
        <p:spPr>
          <a:xfrm>
            <a:off x="4608000" y="5112001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계정관리</a:t>
            </a:r>
          </a:p>
        </p:txBody>
      </p:sp>
      <p:sp>
        <p:nvSpPr>
          <p:cNvPr id="10" name="자유형 9"/>
          <p:cNvSpPr/>
          <p:nvPr/>
        </p:nvSpPr>
        <p:spPr>
          <a:xfrm>
            <a:off x="7920000" y="1749200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찜</a:t>
            </a:r>
            <a:r>
              <a:rPr lang="en-US" alt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리스트 </a:t>
            </a: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조회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920000" y="2393700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삭제</a:t>
            </a:r>
          </a:p>
        </p:txBody>
      </p:sp>
      <p:sp>
        <p:nvSpPr>
          <p:cNvPr id="12" name="직선 연결선 11"/>
          <p:cNvSpPr/>
          <p:nvPr/>
        </p:nvSpPr>
        <p:spPr>
          <a:xfrm flipV="1">
            <a:off x="6408000" y="2037198"/>
            <a:ext cx="1224000" cy="50399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3" name="직선 연결선 12"/>
          <p:cNvSpPr/>
          <p:nvPr/>
        </p:nvSpPr>
        <p:spPr>
          <a:xfrm flipV="1">
            <a:off x="6408000" y="2673400"/>
            <a:ext cx="1224000" cy="49208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4" name="직선 연결선 13"/>
          <p:cNvSpPr/>
          <p:nvPr/>
        </p:nvSpPr>
        <p:spPr>
          <a:xfrm flipV="1">
            <a:off x="3454400" y="2771818"/>
            <a:ext cx="937599" cy="73338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5" name="직선 연결선 14"/>
          <p:cNvSpPr/>
          <p:nvPr/>
        </p:nvSpPr>
        <p:spPr>
          <a:xfrm flipV="1">
            <a:off x="3454400" y="3708291"/>
            <a:ext cx="937598" cy="22770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6" name="직선 연결선 15"/>
          <p:cNvSpPr/>
          <p:nvPr/>
        </p:nvSpPr>
        <p:spPr>
          <a:xfrm>
            <a:off x="3454400" y="4367101"/>
            <a:ext cx="937599" cy="1350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3454400" y="4759000"/>
            <a:ext cx="937599" cy="56900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8" name="직선 연결선 17"/>
          <p:cNvSpPr/>
          <p:nvPr/>
        </p:nvSpPr>
        <p:spPr>
          <a:xfrm flipV="1">
            <a:off x="6408000" y="3676200"/>
            <a:ext cx="1224000" cy="6909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9" name="직선 연결선 18"/>
          <p:cNvSpPr/>
          <p:nvPr/>
        </p:nvSpPr>
        <p:spPr>
          <a:xfrm flipV="1">
            <a:off x="6408000" y="4232099"/>
            <a:ext cx="1224000" cy="380102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7920000" y="3330300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수정</a:t>
            </a:r>
          </a:p>
        </p:txBody>
      </p:sp>
      <p:sp>
        <p:nvSpPr>
          <p:cNvPr id="21" name="자유형 20"/>
          <p:cNvSpPr/>
          <p:nvPr/>
        </p:nvSpPr>
        <p:spPr>
          <a:xfrm>
            <a:off x="7920000" y="3962100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삭제</a:t>
            </a:r>
          </a:p>
        </p:txBody>
      </p:sp>
      <p:sp>
        <p:nvSpPr>
          <p:cNvPr id="22" name="자유형 21"/>
          <p:cNvSpPr/>
          <p:nvPr/>
        </p:nvSpPr>
        <p:spPr>
          <a:xfrm>
            <a:off x="7920000" y="4759000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닉네임변경</a:t>
            </a:r>
          </a:p>
        </p:txBody>
      </p:sp>
      <p:sp>
        <p:nvSpPr>
          <p:cNvPr id="23" name="자유형 22"/>
          <p:cNvSpPr/>
          <p:nvPr/>
        </p:nvSpPr>
        <p:spPr>
          <a:xfrm>
            <a:off x="7920000" y="5397151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계정삭제</a:t>
            </a:r>
          </a:p>
        </p:txBody>
      </p:sp>
      <p:sp>
        <p:nvSpPr>
          <p:cNvPr id="24" name="자유형 23"/>
          <p:cNvSpPr/>
          <p:nvPr/>
        </p:nvSpPr>
        <p:spPr>
          <a:xfrm>
            <a:off x="7920000" y="6035301"/>
            <a:ext cx="1620000" cy="5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로그아웃</a:t>
            </a:r>
          </a:p>
        </p:txBody>
      </p:sp>
      <p:sp>
        <p:nvSpPr>
          <p:cNvPr id="25" name="직선 연결선 24"/>
          <p:cNvSpPr/>
          <p:nvPr/>
        </p:nvSpPr>
        <p:spPr>
          <a:xfrm flipV="1">
            <a:off x="6408000" y="5028999"/>
            <a:ext cx="1224000" cy="22700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6" name="직선 연결선 25"/>
          <p:cNvSpPr/>
          <p:nvPr/>
        </p:nvSpPr>
        <p:spPr>
          <a:xfrm>
            <a:off x="6408000" y="5442902"/>
            <a:ext cx="1224000" cy="1440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7" name="직선 연결선 26"/>
          <p:cNvSpPr/>
          <p:nvPr/>
        </p:nvSpPr>
        <p:spPr>
          <a:xfrm>
            <a:off x="6408000" y="5712002"/>
            <a:ext cx="1224000" cy="434798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314011" y="1649598"/>
            <a:ext cx="913846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5E828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회원</a:t>
            </a:r>
          </a:p>
        </p:txBody>
      </p:sp>
    </p:spTree>
    <p:extLst>
      <p:ext uri="{BB962C8B-B14F-4D97-AF65-F5344CB8AC3E}">
        <p14:creationId xmlns:p14="http://schemas.microsoft.com/office/powerpoint/2010/main" val="42148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1435100"/>
            <a:ext cx="12192000" cy="5422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9749" y="274725"/>
            <a:ext cx="33265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프로세스흐름도</a:t>
            </a:r>
            <a:endParaRPr lang="en-US" altLang="ko-KR" sz="3500" b="1" kern="0" dirty="0">
              <a:ln w="3175">
                <a:noFill/>
              </a:ln>
              <a:gradFill>
                <a:gsLst>
                  <a:gs pos="0">
                    <a:srgbClr val="5E8282">
                      <a:lumMod val="100000"/>
                    </a:srgbClr>
                  </a:gs>
                  <a:gs pos="100000">
                    <a:srgbClr val="365454">
                      <a:lumMod val="99000"/>
                      <a:lumOff val="1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666" y="861445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2500" b="1" kern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endParaRPr lang="en-US" altLang="ko-KR" sz="2500" b="1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895800" y="3576199"/>
            <a:ext cx="1584000" cy="936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gradFill flip="none" rotWithShape="1">
            <a:gsLst>
              <a:gs pos="0">
                <a:srgbClr val="5E8282">
                  <a:shade val="30000"/>
                  <a:satMod val="115000"/>
                </a:srgbClr>
              </a:gs>
              <a:gs pos="50000">
                <a:srgbClr val="5E8282">
                  <a:shade val="67500"/>
                  <a:satMod val="115000"/>
                </a:srgbClr>
              </a:gs>
              <a:gs pos="100000">
                <a:srgbClr val="5E8282">
                  <a:shade val="100000"/>
                  <a:satMod val="115000"/>
                </a:srgbClr>
              </a:gs>
            </a:gsLst>
            <a:lin ang="2700000" scaled="1"/>
            <a:tileRect/>
          </a:gradFill>
          <a:ln w="0"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고객센터</a:t>
            </a:r>
          </a:p>
        </p:txBody>
      </p:sp>
      <p:sp>
        <p:nvSpPr>
          <p:cNvPr id="9" name="자유형 8"/>
          <p:cNvSpPr/>
          <p:nvPr/>
        </p:nvSpPr>
        <p:spPr>
          <a:xfrm>
            <a:off x="4469708" y="2472899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38100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건의사항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469708" y="4902999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38100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식당추가</a:t>
            </a:r>
            <a:r>
              <a:rPr lang="en-US" alt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문의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7277708" y="1799499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38100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500" b="0" i="0" u="none" strike="noStrike" kern="1200" dirty="0" err="1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게시</a:t>
            </a:r>
            <a:r>
              <a:rPr lang="ko-KR" sz="1500" b="0" i="0" u="none" strike="noStrike" kern="1200" dirty="0" err="1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글</a:t>
            </a:r>
            <a:r>
              <a:rPr lang="en-US" alt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작성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7277708" y="2544899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38100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lvl="0" algn="ctr" hangingPunct="0"/>
            <a:r>
              <a:rPr lang="ko-KR" altLang="en-US" sz="1500" dirty="0" err="1">
                <a:latin typeface="맑은 고딕" pitchFamily="50" charset="-127"/>
                <a:ea typeface="맑은 고딕" pitchFamily="50" charset="-127"/>
                <a:cs typeface="Lucida Sans" pitchFamily="2"/>
              </a:rPr>
              <a:t>게시</a:t>
            </a:r>
            <a:r>
              <a:rPr lang="ko-KR" altLang="ko-KR" sz="1500" dirty="0" err="1">
                <a:latin typeface="맑은 고딕" pitchFamily="50" charset="-127"/>
                <a:ea typeface="맑은 고딕" pitchFamily="50" charset="-127"/>
                <a:cs typeface="Lucida Sans" pitchFamily="2"/>
              </a:rPr>
              <a:t>글</a:t>
            </a:r>
            <a:r>
              <a:rPr lang="ko-KR" altLang="ko-KR" sz="1500" dirty="0"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수정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277708" y="3277599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38100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lvl="0" algn="ctr" hangingPunct="0"/>
            <a:r>
              <a:rPr lang="ko-KR" altLang="en-US" sz="1500" dirty="0" err="1">
                <a:latin typeface="맑은 고딕" pitchFamily="50" charset="-127"/>
                <a:ea typeface="맑은 고딕" pitchFamily="50" charset="-127"/>
                <a:cs typeface="Lucida Sans" pitchFamily="2"/>
              </a:rPr>
              <a:t>게시</a:t>
            </a:r>
            <a:r>
              <a:rPr lang="ko-KR" altLang="ko-KR" sz="1500" dirty="0" err="1">
                <a:latin typeface="맑은 고딕" pitchFamily="50" charset="-127"/>
                <a:ea typeface="맑은 고딕" pitchFamily="50" charset="-127"/>
                <a:cs typeface="Lucida Sans" pitchFamily="2"/>
              </a:rPr>
              <a:t>글</a:t>
            </a:r>
            <a:r>
              <a:rPr lang="ko-KR" altLang="ko-KR" sz="1500" dirty="0"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삭제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7277708" y="4247499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38100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lvl="0" algn="ctr" hangingPunct="0"/>
            <a:r>
              <a:rPr lang="ko-KR" altLang="en-US" sz="1500" dirty="0" err="1">
                <a:latin typeface="맑은 고딕" pitchFamily="50" charset="-127"/>
                <a:ea typeface="맑은 고딕" pitchFamily="50" charset="-127"/>
                <a:cs typeface="Lucida Sans" pitchFamily="2"/>
              </a:rPr>
              <a:t>게시</a:t>
            </a:r>
            <a:r>
              <a:rPr lang="ko-KR" altLang="ko-KR" sz="1500" dirty="0" err="1">
                <a:latin typeface="맑은 고딕" pitchFamily="50" charset="-127"/>
                <a:ea typeface="맑은 고딕" pitchFamily="50" charset="-127"/>
                <a:cs typeface="Lucida Sans" pitchFamily="2"/>
              </a:rPr>
              <a:t>글</a:t>
            </a:r>
            <a:r>
              <a:rPr lang="ko-KR" altLang="ko-KR" sz="1500" dirty="0"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작성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7277708" y="4980199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38100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lvl="0" algn="ctr" hangingPunct="0"/>
            <a:r>
              <a:rPr lang="ko-KR" altLang="en-US" sz="1500" dirty="0" err="1">
                <a:latin typeface="맑은 고딕" pitchFamily="50" charset="-127"/>
                <a:ea typeface="맑은 고딕" pitchFamily="50" charset="-127"/>
                <a:cs typeface="Lucida Sans" pitchFamily="2"/>
              </a:rPr>
              <a:t>게시</a:t>
            </a:r>
            <a:r>
              <a:rPr lang="ko-KR" altLang="ko-KR" sz="1500" dirty="0" err="1">
                <a:latin typeface="맑은 고딕" pitchFamily="50" charset="-127"/>
                <a:ea typeface="맑은 고딕" pitchFamily="50" charset="-127"/>
                <a:cs typeface="Lucida Sans" pitchFamily="2"/>
              </a:rPr>
              <a:t>글</a:t>
            </a:r>
            <a:r>
              <a:rPr lang="ko-KR" altLang="ko-KR" sz="1500" dirty="0"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수정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7277708" y="5712899"/>
            <a:ext cx="1440000" cy="64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bg1"/>
          </a:solidFill>
          <a:ln w="38100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lvl="0" algn="ctr" hangingPunct="0"/>
            <a:r>
              <a:rPr lang="ko-KR" altLang="en-US" sz="1500" dirty="0" err="1">
                <a:latin typeface="맑은 고딕" pitchFamily="50" charset="-127"/>
                <a:ea typeface="맑은 고딕" pitchFamily="50" charset="-127"/>
                <a:cs typeface="Lucida Sans" pitchFamily="2"/>
              </a:rPr>
              <a:t>게시</a:t>
            </a:r>
            <a:r>
              <a:rPr lang="ko-KR" altLang="ko-KR" sz="1500" dirty="0" err="1">
                <a:latin typeface="맑은 고딕" pitchFamily="50" charset="-127"/>
                <a:ea typeface="맑은 고딕" pitchFamily="50" charset="-127"/>
                <a:cs typeface="Lucida Sans" pitchFamily="2"/>
              </a:rPr>
              <a:t>글</a:t>
            </a:r>
            <a:r>
              <a:rPr lang="ko-KR" altLang="ko-KR" sz="1500" dirty="0"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삭제</a:t>
            </a:r>
            <a:endParaRPr lang="ko-KR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8" name="직선 연결선 17"/>
          <p:cNvSpPr/>
          <p:nvPr/>
        </p:nvSpPr>
        <p:spPr>
          <a:xfrm>
            <a:off x="6089708" y="2856197"/>
            <a:ext cx="900000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19" name="직선 연결선 18"/>
          <p:cNvSpPr/>
          <p:nvPr/>
        </p:nvSpPr>
        <p:spPr>
          <a:xfrm>
            <a:off x="6053708" y="3187597"/>
            <a:ext cx="936000" cy="38860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880600" y="5492601"/>
            <a:ext cx="2016100" cy="503999"/>
          </a:xfrm>
          <a:prstGeom prst="rect">
            <a:avLst/>
          </a:pr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※ </a:t>
            </a:r>
            <a:r>
              <a:rPr 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비회원은 </a:t>
            </a:r>
            <a:r>
              <a:rPr lang="ko-KR" sz="15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조회만</a:t>
            </a:r>
          </a:p>
        </p:txBody>
      </p:sp>
      <p:sp>
        <p:nvSpPr>
          <p:cNvPr id="24" name="자유형 23"/>
          <p:cNvSpPr/>
          <p:nvPr/>
        </p:nvSpPr>
        <p:spPr>
          <a:xfrm>
            <a:off x="314011" y="1649598"/>
            <a:ext cx="913846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5E828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회원</a:t>
            </a:r>
          </a:p>
        </p:txBody>
      </p:sp>
      <p:sp>
        <p:nvSpPr>
          <p:cNvPr id="25" name="자유형 24"/>
          <p:cNvSpPr/>
          <p:nvPr/>
        </p:nvSpPr>
        <p:spPr>
          <a:xfrm>
            <a:off x="1368811" y="1649598"/>
            <a:ext cx="913846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5E828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5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관리자</a:t>
            </a:r>
          </a:p>
        </p:txBody>
      </p:sp>
      <p:sp>
        <p:nvSpPr>
          <p:cNvPr id="37" name="직선 연결선 36"/>
          <p:cNvSpPr/>
          <p:nvPr/>
        </p:nvSpPr>
        <p:spPr>
          <a:xfrm flipV="1">
            <a:off x="6089708" y="2148899"/>
            <a:ext cx="900000" cy="3240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38" name="직선 연결선 37"/>
          <p:cNvSpPr/>
          <p:nvPr/>
        </p:nvSpPr>
        <p:spPr>
          <a:xfrm>
            <a:off x="6089708" y="5286297"/>
            <a:ext cx="900000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40" name="직선 연결선 39"/>
          <p:cNvSpPr/>
          <p:nvPr/>
        </p:nvSpPr>
        <p:spPr>
          <a:xfrm>
            <a:off x="6053708" y="5617697"/>
            <a:ext cx="936000" cy="38860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41" name="직선 연결선 40"/>
          <p:cNvSpPr/>
          <p:nvPr/>
        </p:nvSpPr>
        <p:spPr>
          <a:xfrm flipV="1">
            <a:off x="6089708" y="4578999"/>
            <a:ext cx="900000" cy="3240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42" name="직선 연결선 41"/>
          <p:cNvSpPr/>
          <p:nvPr/>
        </p:nvSpPr>
        <p:spPr>
          <a:xfrm flipV="1">
            <a:off x="3479800" y="3000197"/>
            <a:ext cx="755905" cy="56469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43" name="직선 연결선 42"/>
          <p:cNvSpPr/>
          <p:nvPr/>
        </p:nvSpPr>
        <p:spPr>
          <a:xfrm>
            <a:off x="3479800" y="4584199"/>
            <a:ext cx="755904" cy="59030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880600" y="5996600"/>
            <a:ext cx="2016100" cy="503999"/>
          </a:xfrm>
          <a:prstGeom prst="rect">
            <a:avLst/>
          </a:prstGeom>
          <a:solidFill>
            <a:schemeClr val="bg1"/>
          </a:soli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lvl="0" algn="ctr" hangingPunct="0"/>
            <a:r>
              <a:rPr lang="en-US" altLang="ko-KR" sz="15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※ </a:t>
            </a:r>
            <a:r>
              <a:rPr lang="ko-KR" altLang="ko-KR" sz="1500" dirty="0">
                <a:latin typeface="맑은 고딕" pitchFamily="50" charset="-127"/>
                <a:ea typeface="맑은 고딕" pitchFamily="50" charset="-127"/>
                <a:cs typeface="Lucida Sans" pitchFamily="2"/>
              </a:rPr>
              <a:t>관리자 </a:t>
            </a:r>
            <a:r>
              <a:rPr lang="ko-KR" altLang="ko-KR" sz="15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작성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 = 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공지</a:t>
            </a:r>
            <a:endParaRPr lang="en-US" altLang="ko-KR" sz="1500" dirty="0"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202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89992" y="274725"/>
            <a:ext cx="323518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논리</a:t>
            </a:r>
            <a:r>
              <a:rPr lang="en-US" altLang="ko-KR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&amp;</a:t>
            </a:r>
            <a:r>
              <a:rPr lang="ko-KR" altLang="en-US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물리</a:t>
            </a:r>
            <a:r>
              <a:rPr lang="en-US" altLang="ko-KR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ERD</a:t>
            </a:r>
            <a:endParaRPr lang="en-US" altLang="ko-KR" sz="3500" b="1" kern="0" dirty="0">
              <a:ln w="3175">
                <a:noFill/>
              </a:ln>
              <a:gradFill>
                <a:gsLst>
                  <a:gs pos="0">
                    <a:srgbClr val="5E8282">
                      <a:lumMod val="100000"/>
                    </a:srgbClr>
                  </a:gs>
                  <a:gs pos="100000">
                    <a:srgbClr val="365454">
                      <a:lumMod val="99000"/>
                      <a:lumOff val="1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26" y="892883"/>
            <a:ext cx="8418456" cy="5875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83211" y="3608173"/>
            <a:ext cx="2409567" cy="118624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1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>
            <a:off x="0" y="1435100"/>
            <a:ext cx="12192000" cy="5422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1654" y="401725"/>
            <a:ext cx="258596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개념적 설계</a:t>
            </a:r>
            <a:endParaRPr lang="en-US" altLang="ko-KR" sz="3500" b="1" kern="0" dirty="0">
              <a:ln w="3175">
                <a:noFill/>
              </a:ln>
              <a:gradFill>
                <a:gsLst>
                  <a:gs pos="0">
                    <a:srgbClr val="5E8282">
                      <a:lumMod val="100000"/>
                    </a:srgbClr>
                  </a:gs>
                  <a:gs pos="100000">
                    <a:srgbClr val="365454">
                      <a:lumMod val="99000"/>
                      <a:lumOff val="1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968533" y="1660975"/>
            <a:ext cx="10190136" cy="4880768"/>
            <a:chOff x="968533" y="1381575"/>
            <a:chExt cx="10190136" cy="4880768"/>
          </a:xfrm>
        </p:grpSpPr>
        <p:cxnSp>
          <p:nvCxnSpPr>
            <p:cNvPr id="151" name="직선 연결선 150"/>
            <p:cNvCxnSpPr/>
            <p:nvPr/>
          </p:nvCxnSpPr>
          <p:spPr>
            <a:xfrm flipH="1">
              <a:off x="6084381" y="4268890"/>
              <a:ext cx="2900146" cy="0"/>
            </a:xfrm>
            <a:prstGeom prst="line">
              <a:avLst/>
            </a:prstGeom>
            <a:ln w="38100">
              <a:solidFill>
                <a:srgbClr val="5E8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/>
            <p:cNvGrpSpPr/>
            <p:nvPr/>
          </p:nvGrpSpPr>
          <p:grpSpPr>
            <a:xfrm flipH="1">
              <a:off x="2119613" y="1726147"/>
              <a:ext cx="1296218" cy="2342963"/>
              <a:chOff x="8196125" y="1750066"/>
              <a:chExt cx="1296218" cy="2342963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 flipH="1">
                <a:off x="8196125" y="1764580"/>
                <a:ext cx="1296218" cy="0"/>
              </a:xfrm>
              <a:prstGeom prst="line">
                <a:avLst/>
              </a:prstGeom>
              <a:ln w="38100">
                <a:solidFill>
                  <a:srgbClr val="5E8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9484005" y="1750066"/>
                <a:ext cx="0" cy="2342963"/>
              </a:xfrm>
              <a:prstGeom prst="line">
                <a:avLst/>
              </a:prstGeom>
              <a:ln w="38100">
                <a:solidFill>
                  <a:srgbClr val="5E8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/>
            <p:cNvGrpSpPr/>
            <p:nvPr/>
          </p:nvGrpSpPr>
          <p:grpSpPr>
            <a:xfrm>
              <a:off x="8196125" y="1750066"/>
              <a:ext cx="1296218" cy="2342963"/>
              <a:chOff x="8196125" y="1750066"/>
              <a:chExt cx="1296218" cy="2342963"/>
            </a:xfrm>
          </p:grpSpPr>
          <p:cxnSp>
            <p:nvCxnSpPr>
              <p:cNvPr id="140" name="직선 연결선 139"/>
              <p:cNvCxnSpPr/>
              <p:nvPr/>
            </p:nvCxnSpPr>
            <p:spPr>
              <a:xfrm flipH="1">
                <a:off x="8196125" y="1764580"/>
                <a:ext cx="1296218" cy="0"/>
              </a:xfrm>
              <a:prstGeom prst="line">
                <a:avLst/>
              </a:prstGeom>
              <a:ln w="38100">
                <a:solidFill>
                  <a:srgbClr val="5E8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V="1">
                <a:off x="9484005" y="1750066"/>
                <a:ext cx="0" cy="2342963"/>
              </a:xfrm>
              <a:prstGeom prst="line">
                <a:avLst/>
              </a:prstGeom>
              <a:ln w="38100">
                <a:solidFill>
                  <a:srgbClr val="5E8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968533" y="3986065"/>
              <a:ext cx="2424538" cy="2271581"/>
              <a:chOff x="1620400" y="3792821"/>
              <a:chExt cx="2424538" cy="2271581"/>
            </a:xfrm>
          </p:grpSpPr>
          <p:sp>
            <p:nvSpPr>
              <p:cNvPr id="54" name="자유형 53"/>
              <p:cNvSpPr/>
              <p:nvPr/>
            </p:nvSpPr>
            <p:spPr>
              <a:xfrm>
                <a:off x="2133543" y="3792821"/>
                <a:ext cx="1440000" cy="648000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gradFill flip="none" rotWithShape="1">
                <a:gsLst>
                  <a:gs pos="0">
                    <a:srgbClr val="5E8282">
                      <a:shade val="30000"/>
                      <a:satMod val="115000"/>
                    </a:srgbClr>
                  </a:gs>
                  <a:gs pos="50000">
                    <a:srgbClr val="5E8282">
                      <a:shade val="67500"/>
                      <a:satMod val="115000"/>
                    </a:srgbClr>
                  </a:gs>
                  <a:gs pos="100000">
                    <a:srgbClr val="5E8282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28575">
                <a:noFill/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/>
              <a:p>
                <a:pPr algn="ctr" hangingPunct="0"/>
                <a:r>
                  <a:rPr lang="ko-KR" altLang="en-US" sz="15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고객센터</a:t>
                </a:r>
                <a:endParaRPr lang="en-US" altLang="ko-KR" sz="15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endParaRPr>
              </a:p>
              <a:p>
                <a:pPr algn="ctr" hangingPunct="0"/>
                <a:r>
                  <a:rPr lang="en-US" altLang="ko-KR" sz="15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(</a:t>
                </a:r>
                <a:r>
                  <a:rPr lang="ko-KR" altLang="en-US" sz="15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게시판</a:t>
                </a:r>
                <a:r>
                  <a:rPr lang="en-US" altLang="ko-KR" sz="15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)</a:t>
                </a: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1620400" y="4636349"/>
                <a:ext cx="761747" cy="720000"/>
                <a:chOff x="1851884" y="4705277"/>
                <a:chExt cx="761747" cy="720000"/>
              </a:xfrm>
            </p:grpSpPr>
            <p:sp>
              <p:nvSpPr>
                <p:cNvPr id="79" name="타원 78"/>
                <p:cNvSpPr/>
                <p:nvPr/>
              </p:nvSpPr>
              <p:spPr>
                <a:xfrm>
                  <a:off x="1860205" y="4705277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5E8282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1851884" y="4816610"/>
                  <a:ext cx="761747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아이디</a:t>
                  </a:r>
                  <a:endParaRPr lang="en-US" altLang="ko-KR" sz="1500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/>
                  <a:r>
                    <a:rPr lang="en-US" altLang="ko-KR" sz="1500" dirty="0" smtClean="0">
                      <a:latin typeface="맑은 고딕" pitchFamily="50" charset="-127"/>
                      <a:ea typeface="맑은 고딕" pitchFamily="50" charset="-127"/>
                    </a:rPr>
                    <a:t>(F</a:t>
                  </a:r>
                  <a:r>
                    <a:rPr lang="en-US" altLang="ko-KR" sz="1500" dirty="0">
                      <a:latin typeface="맑은 고딕" pitchFamily="50" charset="-127"/>
                      <a:ea typeface="맑은 고딕" pitchFamily="50" charset="-127"/>
                    </a:rPr>
                    <a:t>K</a:t>
                  </a:r>
                  <a:r>
                    <a:rPr lang="en-US" altLang="ko-KR" sz="1500" dirty="0" smtClean="0"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lang="ko-KR" altLang="en-US" sz="15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2493543" y="4636349"/>
                <a:ext cx="720000" cy="720000"/>
                <a:chOff x="2977618" y="4887928"/>
                <a:chExt cx="720000" cy="720000"/>
              </a:xfrm>
            </p:grpSpPr>
            <p:sp>
              <p:nvSpPr>
                <p:cNvPr id="81" name="타원 80"/>
                <p:cNvSpPr/>
                <p:nvPr/>
              </p:nvSpPr>
              <p:spPr>
                <a:xfrm>
                  <a:off x="2977618" y="4887928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5E8282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3052924" y="5072737"/>
                  <a:ext cx="56938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제목</a:t>
                  </a:r>
                  <a:endParaRPr lang="ko-KR" altLang="en-US" sz="15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2071093" y="5344402"/>
                <a:ext cx="720000" cy="720000"/>
                <a:chOff x="1995786" y="5580208"/>
                <a:chExt cx="720000" cy="720000"/>
              </a:xfrm>
            </p:grpSpPr>
            <p:sp>
              <p:nvSpPr>
                <p:cNvPr id="83" name="타원 82"/>
                <p:cNvSpPr/>
                <p:nvPr/>
              </p:nvSpPr>
              <p:spPr>
                <a:xfrm>
                  <a:off x="1995786" y="5580208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5E8282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2071093" y="5765017"/>
                  <a:ext cx="56938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내</a:t>
                  </a:r>
                  <a:r>
                    <a:rPr lang="ko-KR" altLang="en-US" sz="1500" dirty="0">
                      <a:latin typeface="맑은 고딕" pitchFamily="50" charset="-127"/>
                      <a:ea typeface="맑은 고딕" pitchFamily="50" charset="-127"/>
                    </a:rPr>
                    <a:t>용</a:t>
                  </a:r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2921784" y="5344402"/>
                <a:ext cx="720000" cy="720000"/>
                <a:chOff x="3018519" y="5750735"/>
                <a:chExt cx="720000" cy="720000"/>
              </a:xfrm>
            </p:grpSpPr>
            <p:sp>
              <p:nvSpPr>
                <p:cNvPr id="85" name="타원 84"/>
                <p:cNvSpPr/>
                <p:nvPr/>
              </p:nvSpPr>
              <p:spPr>
                <a:xfrm>
                  <a:off x="3018519" y="5750735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5E8282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3093828" y="5819432"/>
                  <a:ext cx="569387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글</a:t>
                  </a:r>
                  <a:endParaRPr lang="en-US" altLang="ko-KR" sz="1500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번호</a:t>
                  </a:r>
                  <a:endParaRPr lang="ko-KR" altLang="en-US" sz="15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3324938" y="4636349"/>
                <a:ext cx="720000" cy="720000"/>
                <a:chOff x="3969628" y="4790362"/>
                <a:chExt cx="720000" cy="720000"/>
              </a:xfrm>
            </p:grpSpPr>
            <p:sp>
              <p:nvSpPr>
                <p:cNvPr id="91" name="타원 90"/>
                <p:cNvSpPr/>
                <p:nvPr/>
              </p:nvSpPr>
              <p:spPr>
                <a:xfrm>
                  <a:off x="3969628" y="4790362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5E8282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4044938" y="4873573"/>
                  <a:ext cx="569387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작성</a:t>
                  </a:r>
                  <a:endParaRPr lang="en-US" altLang="ko-KR" sz="1500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시간</a:t>
                  </a:r>
                  <a:endParaRPr lang="ko-KR" altLang="en-US" sz="15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112" name="그룹 111"/>
            <p:cNvGrpSpPr/>
            <p:nvPr/>
          </p:nvGrpSpPr>
          <p:grpSpPr>
            <a:xfrm>
              <a:off x="4414721" y="3986065"/>
              <a:ext cx="2440305" cy="1645155"/>
              <a:chOff x="3565561" y="3719644"/>
              <a:chExt cx="2440305" cy="1645155"/>
            </a:xfrm>
          </p:grpSpPr>
          <p:sp>
            <p:nvSpPr>
              <p:cNvPr id="55" name="자유형 54"/>
              <p:cNvSpPr/>
              <p:nvPr/>
            </p:nvSpPr>
            <p:spPr>
              <a:xfrm>
                <a:off x="4080227" y="3719644"/>
                <a:ext cx="1440000" cy="648000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gradFill flip="none" rotWithShape="1">
                <a:gsLst>
                  <a:gs pos="0">
                    <a:srgbClr val="5E8282">
                      <a:shade val="30000"/>
                      <a:satMod val="115000"/>
                    </a:srgbClr>
                  </a:gs>
                  <a:gs pos="50000">
                    <a:srgbClr val="5E8282">
                      <a:shade val="67500"/>
                      <a:satMod val="115000"/>
                    </a:srgbClr>
                  </a:gs>
                  <a:gs pos="100000">
                    <a:srgbClr val="5E8282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28575">
                <a:noFill/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ko-KR" altLang="en-US" sz="1500" b="1" i="0" u="none" strike="noStrike" kern="1200" dirty="0" smtClean="0">
                    <a:ln>
                      <a:noFill/>
                    </a:ln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메뉴</a:t>
                </a:r>
                <a:endParaRPr lang="ko-KR" sz="1500" b="1" i="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3565561" y="4566526"/>
                <a:ext cx="720000" cy="720000"/>
                <a:chOff x="4350504" y="4739246"/>
                <a:chExt cx="720000" cy="720000"/>
              </a:xfrm>
            </p:grpSpPr>
            <p:sp>
              <p:nvSpPr>
                <p:cNvPr id="101" name="타원 100"/>
                <p:cNvSpPr/>
                <p:nvPr/>
              </p:nvSpPr>
              <p:spPr>
                <a:xfrm>
                  <a:off x="4350504" y="4739246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5E8282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4425810" y="4924055"/>
                  <a:ext cx="569387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가격</a:t>
                  </a:r>
                  <a:endParaRPr lang="ko-KR" altLang="en-US" sz="15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>
                <a:off x="4425714" y="4579969"/>
                <a:ext cx="720000" cy="720000"/>
                <a:chOff x="5355198" y="4770348"/>
                <a:chExt cx="720000" cy="720000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5355198" y="4770348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5E8282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5445018" y="4853559"/>
                  <a:ext cx="569387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음식</a:t>
                  </a:r>
                  <a:endParaRPr lang="en-US" altLang="ko-KR" sz="1500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이</a:t>
                  </a:r>
                  <a:r>
                    <a:rPr lang="ko-KR" altLang="en-US" sz="1500" dirty="0">
                      <a:latin typeface="맑은 고딕" pitchFamily="50" charset="-127"/>
                      <a:ea typeface="맑은 고딕" pitchFamily="50" charset="-127"/>
                    </a:rPr>
                    <a:t>름</a:t>
                  </a:r>
                </a:p>
              </p:txBody>
            </p:sp>
          </p:grpSp>
          <p:grpSp>
            <p:nvGrpSpPr>
              <p:cNvPr id="109" name="그룹 108"/>
              <p:cNvGrpSpPr/>
              <p:nvPr/>
            </p:nvGrpSpPr>
            <p:grpSpPr>
              <a:xfrm>
                <a:off x="5285866" y="4579969"/>
                <a:ext cx="720000" cy="784830"/>
                <a:chOff x="6192922" y="5108981"/>
                <a:chExt cx="720000" cy="784830"/>
              </a:xfrm>
            </p:grpSpPr>
            <p:sp>
              <p:nvSpPr>
                <p:cNvPr id="107" name="타원 106"/>
                <p:cNvSpPr/>
                <p:nvPr/>
              </p:nvSpPr>
              <p:spPr>
                <a:xfrm>
                  <a:off x="6192922" y="5112854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5E8282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6268228" y="5108981"/>
                  <a:ext cx="569387" cy="7848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매장</a:t>
                  </a:r>
                  <a:endParaRPr lang="en-US" altLang="ko-KR" sz="1500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/>
                  <a:r>
                    <a:rPr lang="ko-KR" altLang="en-US" sz="1500" dirty="0" smtClean="0">
                      <a:latin typeface="맑은 고딕" pitchFamily="50" charset="-127"/>
                      <a:ea typeface="맑은 고딕" pitchFamily="50" charset="-127"/>
                    </a:rPr>
                    <a:t>번호</a:t>
                  </a:r>
                  <a:endParaRPr lang="en-US" altLang="ko-KR" sz="1500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/>
                  <a:r>
                    <a:rPr lang="en-US" altLang="ko-KR" sz="1500" dirty="0" smtClean="0">
                      <a:latin typeface="맑은 고딕" pitchFamily="50" charset="-127"/>
                      <a:ea typeface="맑은 고딕" pitchFamily="50" charset="-127"/>
                    </a:rPr>
                    <a:t>(FK)</a:t>
                  </a:r>
                  <a:endParaRPr lang="ko-KR" altLang="en-US" sz="15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135" name="그룹 134"/>
            <p:cNvGrpSpPr/>
            <p:nvPr/>
          </p:nvGrpSpPr>
          <p:grpSpPr>
            <a:xfrm>
              <a:off x="7847648" y="3986065"/>
              <a:ext cx="3311021" cy="2276278"/>
              <a:chOff x="7675647" y="4165465"/>
              <a:chExt cx="3311021" cy="2276278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8558901" y="4165465"/>
                <a:ext cx="1440000" cy="648000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gradFill flip="none" rotWithShape="1">
                <a:gsLst>
                  <a:gs pos="0">
                    <a:srgbClr val="5E8282">
                      <a:shade val="30000"/>
                      <a:satMod val="115000"/>
                    </a:srgbClr>
                  </a:gs>
                  <a:gs pos="50000">
                    <a:srgbClr val="5E8282">
                      <a:shade val="67500"/>
                      <a:satMod val="115000"/>
                    </a:srgbClr>
                  </a:gs>
                  <a:gs pos="100000">
                    <a:srgbClr val="5E8282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28575">
                <a:noFill/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ko-KR" altLang="en-US" sz="15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식</a:t>
                </a:r>
                <a:r>
                  <a:rPr lang="ko-KR" altLang="en-US" sz="15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당</a:t>
                </a:r>
                <a:endParaRPr lang="ko-KR" sz="1500" b="1" i="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7675647" y="5001743"/>
                <a:ext cx="3311021" cy="1440000"/>
                <a:chOff x="7675647" y="5001743"/>
                <a:chExt cx="3311021" cy="1440000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7675647" y="5001743"/>
                  <a:ext cx="720000" cy="720000"/>
                  <a:chOff x="6976605" y="4916243"/>
                  <a:chExt cx="720000" cy="720000"/>
                </a:xfrm>
              </p:grpSpPr>
              <p:sp>
                <p:nvSpPr>
                  <p:cNvPr id="113" name="타원 112"/>
                  <p:cNvSpPr/>
                  <p:nvPr/>
                </p:nvSpPr>
                <p:spPr>
                  <a:xfrm>
                    <a:off x="6976605" y="491624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14" name="직사각형 113"/>
                  <p:cNvSpPr/>
                  <p:nvPr/>
                </p:nvSpPr>
                <p:spPr>
                  <a:xfrm>
                    <a:off x="7051911" y="4984940"/>
                    <a:ext cx="569387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매장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번호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8509137" y="5001743"/>
                  <a:ext cx="720000" cy="720000"/>
                  <a:chOff x="7889527" y="4922757"/>
                  <a:chExt cx="720000" cy="720000"/>
                </a:xfrm>
              </p:grpSpPr>
              <p:sp>
                <p:nvSpPr>
                  <p:cNvPr id="115" name="타원 114"/>
                  <p:cNvSpPr/>
                  <p:nvPr/>
                </p:nvSpPr>
                <p:spPr>
                  <a:xfrm>
                    <a:off x="7889527" y="4922757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7964835" y="4991454"/>
                    <a:ext cx="569387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식당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이름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9313599" y="5001743"/>
                  <a:ext cx="761747" cy="720000"/>
                  <a:chOff x="8827734" y="4968616"/>
                  <a:chExt cx="761747" cy="720000"/>
                </a:xfrm>
              </p:grpSpPr>
              <p:sp>
                <p:nvSpPr>
                  <p:cNvPr id="117" name="타원 116"/>
                  <p:cNvSpPr/>
                  <p:nvPr/>
                </p:nvSpPr>
                <p:spPr>
                  <a:xfrm>
                    <a:off x="8848608" y="4968616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18" name="직사각형 117"/>
                  <p:cNvSpPr/>
                  <p:nvPr/>
                </p:nvSpPr>
                <p:spPr>
                  <a:xfrm>
                    <a:off x="8827734" y="5022799"/>
                    <a:ext cx="761747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음식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스타</a:t>
                    </a:r>
                    <a:r>
                      <a:rPr lang="ko-KR" altLang="en-US" sz="1500" dirty="0">
                        <a:latin typeface="맑은 고딕" pitchFamily="50" charset="-127"/>
                        <a:ea typeface="맑은 고딕" pitchFamily="50" charset="-127"/>
                      </a:rPr>
                      <a:t>일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8064929" y="5721743"/>
                  <a:ext cx="720000" cy="720000"/>
                  <a:chOff x="6577401" y="5825518"/>
                  <a:chExt cx="720000" cy="720000"/>
                </a:xfrm>
              </p:grpSpPr>
              <p:sp>
                <p:nvSpPr>
                  <p:cNvPr id="119" name="타원 118"/>
                  <p:cNvSpPr/>
                  <p:nvPr/>
                </p:nvSpPr>
                <p:spPr>
                  <a:xfrm>
                    <a:off x="6577401" y="5825518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20" name="직사각형 119"/>
                  <p:cNvSpPr/>
                  <p:nvPr/>
                </p:nvSpPr>
                <p:spPr>
                  <a:xfrm>
                    <a:off x="6652707" y="5908729"/>
                    <a:ext cx="569387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오픈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시</a:t>
                    </a:r>
                    <a:r>
                      <a:rPr lang="ko-KR" altLang="en-US" sz="1500" dirty="0">
                        <a:latin typeface="맑은 고딕" pitchFamily="50" charset="-127"/>
                        <a:ea typeface="맑은 고딕" pitchFamily="50" charset="-127"/>
                      </a:rPr>
                      <a:t>간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29" name="그룹 128"/>
                <p:cNvGrpSpPr/>
                <p:nvPr/>
              </p:nvGrpSpPr>
              <p:grpSpPr>
                <a:xfrm>
                  <a:off x="8918902" y="5721318"/>
                  <a:ext cx="720000" cy="720000"/>
                  <a:chOff x="7609072" y="5874770"/>
                  <a:chExt cx="720000" cy="720000"/>
                </a:xfrm>
              </p:grpSpPr>
              <p:sp>
                <p:nvSpPr>
                  <p:cNvPr id="121" name="타원 120"/>
                  <p:cNvSpPr/>
                  <p:nvPr/>
                </p:nvSpPr>
                <p:spPr>
                  <a:xfrm>
                    <a:off x="7609072" y="5874770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7684378" y="5957981"/>
                    <a:ext cx="569387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마</a:t>
                    </a:r>
                    <a:r>
                      <a:rPr lang="ko-KR" altLang="en-US" sz="1500" dirty="0">
                        <a:latin typeface="맑은 고딕" pitchFamily="50" charset="-127"/>
                        <a:ea typeface="맑은 고딕" pitchFamily="50" charset="-127"/>
                      </a:rPr>
                      <a:t>감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시</a:t>
                    </a:r>
                    <a:r>
                      <a:rPr lang="ko-KR" altLang="en-US" sz="1500" dirty="0">
                        <a:latin typeface="맑은 고딕" pitchFamily="50" charset="-127"/>
                        <a:ea typeface="맑은 고딕" pitchFamily="50" charset="-127"/>
                      </a:rPr>
                      <a:t>간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28" name="그룹 127"/>
                <p:cNvGrpSpPr/>
                <p:nvPr/>
              </p:nvGrpSpPr>
              <p:grpSpPr>
                <a:xfrm>
                  <a:off x="10083857" y="5001743"/>
                  <a:ext cx="902811" cy="720000"/>
                  <a:chOff x="8522014" y="5943959"/>
                  <a:chExt cx="902811" cy="720000"/>
                </a:xfrm>
              </p:grpSpPr>
              <p:sp>
                <p:nvSpPr>
                  <p:cNvPr id="123" name="타원 122"/>
                  <p:cNvSpPr/>
                  <p:nvPr/>
                </p:nvSpPr>
                <p:spPr>
                  <a:xfrm>
                    <a:off x="8613419" y="594395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8522014" y="6056198"/>
                    <a:ext cx="902811" cy="5386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latin typeface="맑은 고딕" pitchFamily="50" charset="-127"/>
                        <a:ea typeface="맑은 고딕" pitchFamily="50" charset="-127"/>
                      </a:rPr>
                      <a:t>학원에서</a:t>
                    </a:r>
                    <a:endParaRPr lang="en-US" altLang="ko-KR" sz="14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거</a:t>
                    </a:r>
                    <a:r>
                      <a:rPr lang="ko-KR" altLang="en-US" sz="1500" dirty="0">
                        <a:latin typeface="맑은 고딕" pitchFamily="50" charset="-127"/>
                        <a:ea typeface="맑은 고딕" pitchFamily="50" charset="-127"/>
                      </a:rPr>
                      <a:t>리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27" name="그룹 126"/>
                <p:cNvGrpSpPr/>
                <p:nvPr/>
              </p:nvGrpSpPr>
              <p:grpSpPr>
                <a:xfrm>
                  <a:off x="9749479" y="5721743"/>
                  <a:ext cx="720000" cy="720000"/>
                  <a:chOff x="9910332" y="5957981"/>
                  <a:chExt cx="720000" cy="720000"/>
                </a:xfrm>
              </p:grpSpPr>
              <p:sp>
                <p:nvSpPr>
                  <p:cNvPr id="125" name="타원 124"/>
                  <p:cNvSpPr/>
                  <p:nvPr/>
                </p:nvSpPr>
                <p:spPr>
                  <a:xfrm>
                    <a:off x="9910332" y="5957981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10000153" y="6142790"/>
                    <a:ext cx="569388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주소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</p:grpSp>
        <p:cxnSp>
          <p:nvCxnSpPr>
            <p:cNvPr id="138" name="직선 연결선 137"/>
            <p:cNvCxnSpPr>
              <a:stCxn id="57" idx="3"/>
            </p:cNvCxnSpPr>
            <p:nvPr/>
          </p:nvCxnSpPr>
          <p:spPr>
            <a:xfrm flipH="1">
              <a:off x="3396353" y="1764580"/>
              <a:ext cx="3414382" cy="2987"/>
            </a:xfrm>
            <a:prstGeom prst="line">
              <a:avLst/>
            </a:prstGeom>
            <a:ln w="38100">
              <a:solidFill>
                <a:srgbClr val="5E8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2437189" y="1440580"/>
              <a:ext cx="2475424" cy="1611925"/>
              <a:chOff x="2929527" y="1800597"/>
              <a:chExt cx="2475424" cy="1611925"/>
            </a:xfrm>
          </p:grpSpPr>
          <p:sp>
            <p:nvSpPr>
              <p:cNvPr id="53" name="자유형 52"/>
              <p:cNvSpPr/>
              <p:nvPr/>
            </p:nvSpPr>
            <p:spPr>
              <a:xfrm>
                <a:off x="3447239" y="1800597"/>
                <a:ext cx="1440000" cy="648000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gradFill flip="none" rotWithShape="1">
                <a:gsLst>
                  <a:gs pos="0">
                    <a:srgbClr val="5E8282">
                      <a:shade val="30000"/>
                      <a:satMod val="115000"/>
                    </a:srgbClr>
                  </a:gs>
                  <a:gs pos="50000">
                    <a:srgbClr val="5E8282">
                      <a:shade val="67500"/>
                      <a:satMod val="115000"/>
                    </a:srgbClr>
                  </a:gs>
                  <a:gs pos="100000">
                    <a:srgbClr val="5E8282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28575">
                <a:noFill/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ko-KR" altLang="en-US" sz="15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사용</a:t>
                </a:r>
                <a:r>
                  <a:rPr lang="ko-KR" altLang="en-US" sz="15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자</a:t>
                </a:r>
                <a:endParaRPr lang="ko-KR" sz="1500" b="1" i="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2929527" y="2692522"/>
                <a:ext cx="2475424" cy="720000"/>
                <a:chOff x="1117943" y="1190450"/>
                <a:chExt cx="2475424" cy="720000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2831620" y="1190450"/>
                  <a:ext cx="761747" cy="720000"/>
                  <a:chOff x="2831620" y="1190451"/>
                  <a:chExt cx="761747" cy="720000"/>
                </a:xfrm>
              </p:grpSpPr>
              <p:sp>
                <p:nvSpPr>
                  <p:cNvPr id="8" name="타원 7"/>
                  <p:cNvSpPr/>
                  <p:nvPr/>
                </p:nvSpPr>
                <p:spPr>
                  <a:xfrm>
                    <a:off x="2839942" y="1190451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4" name="직사각형 3"/>
                  <p:cNvSpPr/>
                  <p:nvPr/>
                </p:nvSpPr>
                <p:spPr>
                  <a:xfrm>
                    <a:off x="2831620" y="1388868"/>
                    <a:ext cx="761747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>
                        <a:latin typeface="맑은 고딕" pitchFamily="50" charset="-127"/>
                        <a:ea typeface="맑은 고딕" pitchFamily="50" charset="-127"/>
                      </a:rPr>
                      <a:t>닉네임</a:t>
                    </a: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1995655" y="1190450"/>
                  <a:ext cx="720000" cy="720000"/>
                  <a:chOff x="2001274" y="1190451"/>
                  <a:chExt cx="720000" cy="720000"/>
                </a:xfrm>
              </p:grpSpPr>
              <p:sp>
                <p:nvSpPr>
                  <p:cNvPr id="60" name="타원 59"/>
                  <p:cNvSpPr/>
                  <p:nvPr/>
                </p:nvSpPr>
                <p:spPr>
                  <a:xfrm>
                    <a:off x="2001274" y="1190451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2063006" y="1287270"/>
                    <a:ext cx="569387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비밀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번호</a:t>
                    </a:r>
                    <a:endParaRPr lang="ko-KR" altLang="en-US" sz="15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1117943" y="1190450"/>
                  <a:ext cx="761747" cy="720000"/>
                  <a:chOff x="1117943" y="1190450"/>
                  <a:chExt cx="761747" cy="720000"/>
                </a:xfrm>
              </p:grpSpPr>
              <p:sp>
                <p:nvSpPr>
                  <p:cNvPr id="62" name="타원 61"/>
                  <p:cNvSpPr/>
                  <p:nvPr/>
                </p:nvSpPr>
                <p:spPr>
                  <a:xfrm>
                    <a:off x="1126265" y="1190450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117943" y="1388867"/>
                    <a:ext cx="761747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아이디</a:t>
                    </a:r>
                    <a:endParaRPr lang="ko-KR" altLang="en-US" sz="15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</p:grpSp>
        <p:grpSp>
          <p:nvGrpSpPr>
            <p:cNvPr id="77" name="그룹 76"/>
            <p:cNvGrpSpPr/>
            <p:nvPr/>
          </p:nvGrpSpPr>
          <p:grpSpPr>
            <a:xfrm>
              <a:off x="5905396" y="1440580"/>
              <a:ext cx="3280185" cy="1641573"/>
              <a:chOff x="5153387" y="1272009"/>
              <a:chExt cx="3280185" cy="1641573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6058726" y="1272009"/>
                <a:ext cx="1440000" cy="648000"/>
              </a:xfrm>
              <a:custGeom>
                <a:avLst>
                  <a:gd name="f0" fmla="val 3600"/>
                </a:avLst>
                <a:gdLst>
                  <a:gd name="f1" fmla="val 10800000"/>
                  <a:gd name="f2" fmla="val 5400000"/>
                  <a:gd name="f3" fmla="val 1620000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val 45"/>
                  <a:gd name="f10" fmla="val 10800"/>
                  <a:gd name="f11" fmla="val -2147483647"/>
                  <a:gd name="f12" fmla="val 2147483647"/>
                  <a:gd name="f13" fmla="abs f4"/>
                  <a:gd name="f14" fmla="abs f5"/>
                  <a:gd name="f15" fmla="abs f6"/>
                  <a:gd name="f16" fmla="*/ f8 1 180"/>
                  <a:gd name="f17" fmla="pin 0 f0 10800"/>
                  <a:gd name="f18" fmla="+- 0 0 f2"/>
                  <a:gd name="f19" fmla="?: f13 f4 1"/>
                  <a:gd name="f20" fmla="?: f14 f5 1"/>
                  <a:gd name="f21" fmla="?: f15 f6 1"/>
                  <a:gd name="f22" fmla="*/ f9 f16 1"/>
                  <a:gd name="f23" fmla="+- f7 f17 0"/>
                  <a:gd name="f24" fmla="*/ f19 1 21600"/>
                  <a:gd name="f25" fmla="*/ f20 1 21600"/>
                  <a:gd name="f26" fmla="*/ 21600 f19 1"/>
                  <a:gd name="f27" fmla="*/ 21600 f20 1"/>
                  <a:gd name="f28" fmla="+- 0 0 f22"/>
                  <a:gd name="f29" fmla="min f25 f24"/>
                  <a:gd name="f30" fmla="*/ f26 1 f21"/>
                  <a:gd name="f31" fmla="*/ f27 1 f21"/>
                  <a:gd name="f32" fmla="*/ f28 f1 1"/>
                  <a:gd name="f33" fmla="*/ f32 1 f8"/>
                  <a:gd name="f34" fmla="+- f31 0 f17"/>
                  <a:gd name="f35" fmla="+- f30 0 f17"/>
                  <a:gd name="f36" fmla="*/ f17 f29 1"/>
                  <a:gd name="f37" fmla="*/ f7 f29 1"/>
                  <a:gd name="f38" fmla="*/ f23 f29 1"/>
                  <a:gd name="f39" fmla="*/ f31 f29 1"/>
                  <a:gd name="f40" fmla="*/ f30 f29 1"/>
                  <a:gd name="f41" fmla="+- f33 0 f2"/>
                  <a:gd name="f42" fmla="+- f37 0 f38"/>
                  <a:gd name="f43" fmla="+- f38 0 f37"/>
                  <a:gd name="f44" fmla="*/ f34 f29 1"/>
                  <a:gd name="f45" fmla="*/ f35 f29 1"/>
                  <a:gd name="f46" fmla="cos 1 f41"/>
                  <a:gd name="f47" fmla="abs f42"/>
                  <a:gd name="f48" fmla="abs f43"/>
                  <a:gd name="f49" fmla="?: f42 f18 f2"/>
                  <a:gd name="f50" fmla="?: f42 f2 f18"/>
                  <a:gd name="f51" fmla="?: f42 f3 f2"/>
                  <a:gd name="f52" fmla="?: f42 f2 f3"/>
                  <a:gd name="f53" fmla="+- f39 0 f44"/>
                  <a:gd name="f54" fmla="?: f43 f18 f2"/>
                  <a:gd name="f55" fmla="?: f43 f2 f18"/>
                  <a:gd name="f56" fmla="+- f40 0 f45"/>
                  <a:gd name="f57" fmla="+- f44 0 f39"/>
                  <a:gd name="f58" fmla="+- f45 0 f40"/>
                  <a:gd name="f59" fmla="?: f42 0 f1"/>
                  <a:gd name="f60" fmla="?: f42 f1 0"/>
                  <a:gd name="f61" fmla="+- 0 0 f46"/>
                  <a:gd name="f62" fmla="?: f42 f52 f51"/>
                  <a:gd name="f63" fmla="?: f42 f51 f52"/>
                  <a:gd name="f64" fmla="?: f43 f50 f49"/>
                  <a:gd name="f65" fmla="abs f53"/>
                  <a:gd name="f66" fmla="?: f53 0 f1"/>
                  <a:gd name="f67" fmla="?: f53 f1 0"/>
                  <a:gd name="f68" fmla="?: f53 f54 f55"/>
                  <a:gd name="f69" fmla="abs f56"/>
                  <a:gd name="f70" fmla="abs f57"/>
                  <a:gd name="f71" fmla="?: f56 f18 f2"/>
                  <a:gd name="f72" fmla="?: f56 f2 f18"/>
                  <a:gd name="f73" fmla="?: f56 f3 f2"/>
                  <a:gd name="f74" fmla="?: f56 f2 f3"/>
                  <a:gd name="f75" fmla="abs f58"/>
                  <a:gd name="f76" fmla="?: f58 f18 f2"/>
                  <a:gd name="f77" fmla="?: f58 f2 f18"/>
                  <a:gd name="f78" fmla="?: f58 f60 f59"/>
                  <a:gd name="f79" fmla="?: f58 f59 f60"/>
                  <a:gd name="f80" fmla="*/ f17 f61 1"/>
                  <a:gd name="f81" fmla="?: f43 f63 f62"/>
                  <a:gd name="f82" fmla="?: f43 f67 f66"/>
                  <a:gd name="f83" fmla="?: f43 f66 f67"/>
                  <a:gd name="f84" fmla="?: f56 f74 f73"/>
                  <a:gd name="f85" fmla="?: f56 f73 f74"/>
                  <a:gd name="f86" fmla="?: f57 f72 f71"/>
                  <a:gd name="f87" fmla="?: f42 f78 f79"/>
                  <a:gd name="f88" fmla="?: f42 f76 f77"/>
                  <a:gd name="f89" fmla="*/ f80 3163 1"/>
                  <a:gd name="f90" fmla="?: f53 f82 f83"/>
                  <a:gd name="f91" fmla="?: f57 f85 f84"/>
                  <a:gd name="f92" fmla="*/ f89 1 7636"/>
                  <a:gd name="f93" fmla="+- f7 f92 0"/>
                  <a:gd name="f94" fmla="+- f30 0 f92"/>
                  <a:gd name="f95" fmla="+- f31 0 f92"/>
                  <a:gd name="f96" fmla="*/ f93 f29 1"/>
                  <a:gd name="f97" fmla="*/ f94 f29 1"/>
                  <a:gd name="f98" fmla="*/ f95 f29 1"/>
                </a:gdLst>
                <a:ahLst>
                  <a:ahXY gdRefX="f0" minX="f7" maxX="f10">
                    <a:pos x="f36" y="f37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6" t="f96" r="f97" b="f98"/>
                <a:pathLst>
                  <a:path>
                    <a:moveTo>
                      <a:pt x="f38" y="f37"/>
                    </a:moveTo>
                    <a:arcTo wR="f47" hR="f48" stAng="f81" swAng="f64"/>
                    <a:lnTo>
                      <a:pt x="f37" y="f44"/>
                    </a:lnTo>
                    <a:arcTo wR="f48" hR="f65" stAng="f90" swAng="f68"/>
                    <a:lnTo>
                      <a:pt x="f45" y="f39"/>
                    </a:lnTo>
                    <a:arcTo wR="f69" hR="f70" stAng="f91" swAng="f86"/>
                    <a:lnTo>
                      <a:pt x="f40" y="f38"/>
                    </a:lnTo>
                    <a:arcTo wR="f75" hR="f47" stAng="f87" swAng="f88"/>
                    <a:close/>
                  </a:path>
                </a:pathLst>
              </a:custGeom>
              <a:gradFill flip="none" rotWithShape="1">
                <a:gsLst>
                  <a:gs pos="0">
                    <a:srgbClr val="5E8282">
                      <a:shade val="30000"/>
                      <a:satMod val="115000"/>
                    </a:srgbClr>
                  </a:gs>
                  <a:gs pos="50000">
                    <a:srgbClr val="5E8282">
                      <a:shade val="67500"/>
                      <a:satMod val="115000"/>
                    </a:srgbClr>
                  </a:gs>
                  <a:gs pos="100000">
                    <a:srgbClr val="5E8282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28575">
                <a:noFill/>
                <a:prstDash val="solid"/>
              </a:ln>
            </p:spPr>
            <p:txBody>
              <a:bodyPr vert="horz" wrap="none" lIns="90000" tIns="45000" rIns="90000" bIns="45000" anchor="ctr" anchorCtr="0" compatLnSpc="0"/>
              <a:lstStyle/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ko-KR" altLang="en-US" sz="15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리</a:t>
                </a:r>
                <a:r>
                  <a:rPr lang="ko-KR" altLang="en-US" sz="15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  <a:cs typeface="Lucida Sans" pitchFamily="2"/>
                  </a:rPr>
                  <a:t>뷰</a:t>
                </a:r>
                <a:endParaRPr lang="ko-KR" sz="1500" b="1" i="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endParaRPr>
              </a:p>
            </p:txBody>
          </p:sp>
          <p:grpSp>
            <p:nvGrpSpPr>
              <p:cNvPr id="76" name="그룹 75"/>
              <p:cNvGrpSpPr/>
              <p:nvPr/>
            </p:nvGrpSpPr>
            <p:grpSpPr>
              <a:xfrm>
                <a:off x="5153387" y="2149794"/>
                <a:ext cx="3280185" cy="763788"/>
                <a:chOff x="5153387" y="2149794"/>
                <a:chExt cx="3280185" cy="763788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5153387" y="2149794"/>
                  <a:ext cx="761747" cy="720000"/>
                  <a:chOff x="5690405" y="2216787"/>
                  <a:chExt cx="761747" cy="720000"/>
                </a:xfrm>
              </p:grpSpPr>
              <p:sp>
                <p:nvSpPr>
                  <p:cNvPr id="64" name="타원 63"/>
                  <p:cNvSpPr/>
                  <p:nvPr/>
                </p:nvSpPr>
                <p:spPr>
                  <a:xfrm>
                    <a:off x="5698726" y="2216787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690405" y="2328120"/>
                    <a:ext cx="761747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닉네임</a:t>
                    </a:r>
                    <a:endParaRPr lang="en-US" altLang="ko-KR" sz="15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en-US" altLang="ko-KR" sz="1500" dirty="0" smtClean="0">
                        <a:latin typeface="맑은 고딕" pitchFamily="50" charset="-127"/>
                        <a:ea typeface="맑은 고딕" pitchFamily="50" charset="-127"/>
                      </a:rPr>
                      <a:t>(F</a:t>
                    </a:r>
                    <a:r>
                      <a:rPr lang="en-US" altLang="ko-KR" sz="1500" dirty="0">
                        <a:latin typeface="맑은 고딕" pitchFamily="50" charset="-127"/>
                        <a:ea typeface="맑은 고딕" pitchFamily="50" charset="-127"/>
                      </a:rPr>
                      <a:t>K</a:t>
                    </a:r>
                    <a:r>
                      <a:rPr lang="en-US" altLang="ko-KR" sz="1500" dirty="0" smtClean="0">
                        <a:latin typeface="맑은 고딕" pitchFamily="50" charset="-127"/>
                        <a:ea typeface="맑은 고딕" pitchFamily="50" charset="-127"/>
                      </a:rPr>
                      <a:t>)</a:t>
                    </a:r>
                    <a:endParaRPr lang="ko-KR" altLang="en-US" sz="15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72" name="그룹 71"/>
                <p:cNvGrpSpPr/>
                <p:nvPr/>
              </p:nvGrpSpPr>
              <p:grpSpPr>
                <a:xfrm>
                  <a:off x="6020698" y="2149794"/>
                  <a:ext cx="761747" cy="720000"/>
                  <a:chOff x="6558702" y="2253867"/>
                  <a:chExt cx="761747" cy="720000"/>
                </a:xfrm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6567026" y="2253867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6558702" y="2452284"/>
                    <a:ext cx="761747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코멘트</a:t>
                    </a:r>
                    <a:endParaRPr lang="ko-KR" altLang="en-US" sz="15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6888009" y="2149794"/>
                  <a:ext cx="720000" cy="720000"/>
                  <a:chOff x="7507050" y="2207850"/>
                  <a:chExt cx="720000" cy="720000"/>
                </a:xfrm>
              </p:grpSpPr>
              <p:sp>
                <p:nvSpPr>
                  <p:cNvPr id="68" name="타원 67"/>
                  <p:cNvSpPr/>
                  <p:nvPr/>
                </p:nvSpPr>
                <p:spPr>
                  <a:xfrm>
                    <a:off x="7507050" y="2207850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7594906" y="2406267"/>
                    <a:ext cx="569387" cy="3231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500" dirty="0" smtClean="0">
                        <a:latin typeface="맑은 고딕" pitchFamily="50" charset="-127"/>
                        <a:ea typeface="맑은 고딕" pitchFamily="50" charset="-127"/>
                      </a:rPr>
                      <a:t>평점</a:t>
                    </a:r>
                    <a:endParaRPr lang="ko-KR" altLang="en-US" sz="15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7713572" y="2149794"/>
                  <a:ext cx="720000" cy="763788"/>
                  <a:chOff x="8540870" y="2216787"/>
                  <a:chExt cx="720000" cy="763788"/>
                </a:xfrm>
              </p:grpSpPr>
              <p:sp>
                <p:nvSpPr>
                  <p:cNvPr id="70" name="타원 69"/>
                  <p:cNvSpPr/>
                  <p:nvPr/>
                </p:nvSpPr>
                <p:spPr>
                  <a:xfrm>
                    <a:off x="8540870" y="2216787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5E8282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8627038" y="2226522"/>
                    <a:ext cx="543739" cy="754053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latin typeface="맑은 고딕" pitchFamily="50" charset="-127"/>
                        <a:ea typeface="맑은 고딕" pitchFamily="50" charset="-127"/>
                      </a:rPr>
                      <a:t>매장</a:t>
                    </a:r>
                    <a:endParaRPr lang="en-US" altLang="ko-KR" sz="14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1400" dirty="0" smtClean="0">
                        <a:latin typeface="맑은 고딕" pitchFamily="50" charset="-127"/>
                        <a:ea typeface="맑은 고딕" pitchFamily="50" charset="-127"/>
                      </a:rPr>
                      <a:t>번호</a:t>
                    </a:r>
                    <a:endParaRPr lang="en-US" altLang="ko-KR" sz="1400" dirty="0" smtClean="0"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en-US" altLang="ko-KR" sz="1500" dirty="0" smtClean="0">
                        <a:latin typeface="맑은 고딕" pitchFamily="50" charset="-127"/>
                        <a:ea typeface="맑은 고딕" pitchFamily="50" charset="-127"/>
                      </a:rPr>
                      <a:t>(FK)</a:t>
                    </a:r>
                    <a:endParaRPr lang="ko-KR" altLang="en-US" sz="1500" dirty="0"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617" y="1406069"/>
              <a:ext cx="396875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621" y="1406069"/>
              <a:ext cx="45085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8542" y="3610548"/>
              <a:ext cx="396875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074" y="3907142"/>
              <a:ext cx="396875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379" y="3907142"/>
              <a:ext cx="45085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203" y="3628238"/>
              <a:ext cx="45085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73" y="1381575"/>
              <a:ext cx="396875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8229" y="1389736"/>
              <a:ext cx="45085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30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직사각형 2789"/>
          <p:cNvSpPr/>
          <p:nvPr/>
        </p:nvSpPr>
        <p:spPr>
          <a:xfrm>
            <a:off x="9883903" y="4122275"/>
            <a:ext cx="1745992" cy="2203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0500" b="1" kern="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03</a:t>
            </a:r>
            <a:endParaRPr lang="en-US" altLang="ko-KR" sz="10500" b="1" kern="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48185" y="5891970"/>
            <a:ext cx="208785" cy="342900"/>
            <a:chOff x="9622347" y="2662056"/>
            <a:chExt cx="208785" cy="3429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9622347" y="2662056"/>
              <a:ext cx="169353" cy="2667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9752267" y="2852556"/>
              <a:ext cx="78865" cy="1524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816891" y="2412141"/>
            <a:ext cx="4435830" cy="2741416"/>
            <a:chOff x="3816891" y="2412141"/>
            <a:chExt cx="4435830" cy="2741416"/>
          </a:xfrm>
        </p:grpSpPr>
        <p:sp>
          <p:nvSpPr>
            <p:cNvPr id="33" name="직사각형 32"/>
            <p:cNvSpPr/>
            <p:nvPr/>
          </p:nvSpPr>
          <p:spPr>
            <a:xfrm>
              <a:off x="4660068" y="2412141"/>
              <a:ext cx="2749471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5000" b="1" kern="0" dirty="0" smtClean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주요기능</a:t>
              </a:r>
              <a:endParaRPr lang="en-US" altLang="ko-KR" sz="5000" b="1" kern="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16891" y="3214565"/>
              <a:ext cx="443583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검색 및 리뷰</a:t>
              </a:r>
              <a:endParaRPr lang="en-US" altLang="ko-KR" sz="3000" b="1" kern="0" dirty="0" smtClean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r>
                <a:rPr lang="ko-KR" altLang="en-US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고객센터 및 도시락 주문</a:t>
              </a:r>
              <a:endParaRPr lang="en-US" altLang="ko-KR" sz="3000" b="1" kern="0" dirty="0" smtClean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r>
                <a:rPr lang="ko-KR" altLang="en-US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사용 </a:t>
              </a:r>
              <a:r>
                <a:rPr lang="ko-KR" altLang="en-US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프로그램 및 기술</a:t>
              </a:r>
              <a:endParaRPr lang="en-US" altLang="ko-KR" sz="3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endParaRPr lang="en-US" altLang="ko-KR" sz="3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8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순서도: 저장 데이터 18">
            <a:extLst>
              <a:ext uri="{FF2B5EF4-FFF2-40B4-BE49-F238E27FC236}">
                <a16:creationId xmlns="" xmlns:a16="http://schemas.microsoft.com/office/drawing/2014/main" id="{58AB33AB-FE8B-449F-9529-722DED2BB72E}"/>
              </a:ext>
            </a:extLst>
          </p:cNvPr>
          <p:cNvSpPr/>
          <p:nvPr/>
        </p:nvSpPr>
        <p:spPr>
          <a:xfrm rot="5400000">
            <a:off x="7229310" y="4085965"/>
            <a:ext cx="1781025" cy="3479260"/>
          </a:xfrm>
          <a:prstGeom prst="flowChartOnlineStorage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순서도: 저장 데이터 17">
            <a:extLst>
              <a:ext uri="{FF2B5EF4-FFF2-40B4-BE49-F238E27FC236}">
                <a16:creationId xmlns="" xmlns:a16="http://schemas.microsoft.com/office/drawing/2014/main" id="{58AB33AB-FE8B-449F-9529-722DED2BB72E}"/>
              </a:ext>
            </a:extLst>
          </p:cNvPr>
          <p:cNvSpPr/>
          <p:nvPr/>
        </p:nvSpPr>
        <p:spPr>
          <a:xfrm rot="5400000">
            <a:off x="2767879" y="4101731"/>
            <a:ext cx="1781025" cy="3479260"/>
          </a:xfrm>
          <a:prstGeom prst="flowChartOnlineStorage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06241" y="305107"/>
            <a:ext cx="433163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3500" b="1" kern="0" dirty="0" smtClean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3500" b="1" kern="0" dirty="0" smtClean="0">
                <a:ln w="3175">
                  <a:noFill/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검색 및 리뷰</a:t>
            </a:r>
            <a:endParaRPr lang="en-US" altLang="ko-KR" sz="3500" b="1" kern="0" dirty="0">
              <a:ln w="3175">
                <a:noFill/>
              </a:ln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520423" y="548386"/>
            <a:ext cx="208785" cy="342900"/>
            <a:chOff x="8637389" y="686943"/>
            <a:chExt cx="208785" cy="342900"/>
          </a:xfrm>
        </p:grpSpPr>
        <p:cxnSp>
          <p:nvCxnSpPr>
            <p:cNvPr id="95" name="직선 연결선 94"/>
            <p:cNvCxnSpPr/>
            <p:nvPr/>
          </p:nvCxnSpPr>
          <p:spPr>
            <a:xfrm flipH="1">
              <a:off x="8637389" y="686943"/>
              <a:ext cx="169353" cy="2667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8767309" y="877443"/>
              <a:ext cx="78865" cy="1524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2028901" y="1977290"/>
            <a:ext cx="3159178" cy="4005128"/>
            <a:chOff x="7057800" y="1812190"/>
            <a:chExt cx="3159178" cy="4005128"/>
          </a:xfrm>
        </p:grpSpPr>
        <p:sp>
          <p:nvSpPr>
            <p:cNvPr id="38" name="자유형 37"/>
            <p:cNvSpPr/>
            <p:nvPr/>
          </p:nvSpPr>
          <p:spPr>
            <a:xfrm>
              <a:off x="7057800" y="3590395"/>
              <a:ext cx="3159178" cy="2226923"/>
            </a:xfrm>
            <a:custGeom>
              <a:avLst/>
              <a:gdLst>
                <a:gd name="connsiteX0" fmla="*/ 261704 w 3159178"/>
                <a:gd name="connsiteY0" fmla="*/ 0 h 2226923"/>
                <a:gd name="connsiteX1" fmla="*/ 401762 w 3159178"/>
                <a:gd name="connsiteY1" fmla="*/ 0 h 2226923"/>
                <a:gd name="connsiteX2" fmla="*/ 423415 w 3159178"/>
                <a:gd name="connsiteY2" fmla="*/ 44949 h 2226923"/>
                <a:gd name="connsiteX3" fmla="*/ 1579589 w 3159178"/>
                <a:gd name="connsiteY3" fmla="*/ 733075 h 2226923"/>
                <a:gd name="connsiteX4" fmla="*/ 2735763 w 3159178"/>
                <a:gd name="connsiteY4" fmla="*/ 44949 h 2226923"/>
                <a:gd name="connsiteX5" fmla="*/ 2757416 w 3159178"/>
                <a:gd name="connsiteY5" fmla="*/ 0 h 2226923"/>
                <a:gd name="connsiteX6" fmla="*/ 2897474 w 3159178"/>
                <a:gd name="connsiteY6" fmla="*/ 0 h 2226923"/>
                <a:gd name="connsiteX7" fmla="*/ 3159178 w 3159178"/>
                <a:gd name="connsiteY7" fmla="*/ 261704 h 2226923"/>
                <a:gd name="connsiteX8" fmla="*/ 3159178 w 3159178"/>
                <a:gd name="connsiteY8" fmla="*/ 1255146 h 2226923"/>
                <a:gd name="connsiteX9" fmla="*/ 3159178 w 3159178"/>
                <a:gd name="connsiteY9" fmla="*/ 1308489 h 2226923"/>
                <a:gd name="connsiteX10" fmla="*/ 3159178 w 3159178"/>
                <a:gd name="connsiteY10" fmla="*/ 1853946 h 2226923"/>
                <a:gd name="connsiteX11" fmla="*/ 2786201 w 3159178"/>
                <a:gd name="connsiteY11" fmla="*/ 2226923 h 2226923"/>
                <a:gd name="connsiteX12" fmla="*/ 372977 w 3159178"/>
                <a:gd name="connsiteY12" fmla="*/ 2226923 h 2226923"/>
                <a:gd name="connsiteX13" fmla="*/ 0 w 3159178"/>
                <a:gd name="connsiteY13" fmla="*/ 1853946 h 2226923"/>
                <a:gd name="connsiteX14" fmla="*/ 0 w 3159178"/>
                <a:gd name="connsiteY14" fmla="*/ 1308489 h 2226923"/>
                <a:gd name="connsiteX15" fmla="*/ 0 w 3159178"/>
                <a:gd name="connsiteY15" fmla="*/ 1255146 h 2226923"/>
                <a:gd name="connsiteX16" fmla="*/ 0 w 3159178"/>
                <a:gd name="connsiteY16" fmla="*/ 261704 h 2226923"/>
                <a:gd name="connsiteX17" fmla="*/ 261704 w 3159178"/>
                <a:gd name="connsiteY17" fmla="*/ 0 h 222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59178" h="2226923">
                  <a:moveTo>
                    <a:pt x="261704" y="0"/>
                  </a:moveTo>
                  <a:lnTo>
                    <a:pt x="401762" y="0"/>
                  </a:lnTo>
                  <a:lnTo>
                    <a:pt x="423415" y="44949"/>
                  </a:lnTo>
                  <a:cubicBezTo>
                    <a:pt x="646074" y="454828"/>
                    <a:pt x="1080338" y="733075"/>
                    <a:pt x="1579589" y="733075"/>
                  </a:cubicBezTo>
                  <a:cubicBezTo>
                    <a:pt x="2078841" y="733075"/>
                    <a:pt x="2513104" y="454828"/>
                    <a:pt x="2735763" y="44949"/>
                  </a:cubicBezTo>
                  <a:lnTo>
                    <a:pt x="2757416" y="0"/>
                  </a:lnTo>
                  <a:lnTo>
                    <a:pt x="2897474" y="0"/>
                  </a:lnTo>
                  <a:cubicBezTo>
                    <a:pt x="3042009" y="0"/>
                    <a:pt x="3159178" y="117169"/>
                    <a:pt x="3159178" y="261704"/>
                  </a:cubicBezTo>
                  <a:lnTo>
                    <a:pt x="3159178" y="1255146"/>
                  </a:lnTo>
                  <a:lnTo>
                    <a:pt x="3159178" y="1308489"/>
                  </a:lnTo>
                  <a:lnTo>
                    <a:pt x="3159178" y="1853946"/>
                  </a:lnTo>
                  <a:cubicBezTo>
                    <a:pt x="3159178" y="2059936"/>
                    <a:pt x="2992191" y="2226923"/>
                    <a:pt x="2786201" y="2226923"/>
                  </a:cubicBezTo>
                  <a:lnTo>
                    <a:pt x="372977" y="2226923"/>
                  </a:lnTo>
                  <a:cubicBezTo>
                    <a:pt x="166987" y="2226923"/>
                    <a:pt x="0" y="2059936"/>
                    <a:pt x="0" y="1853946"/>
                  </a:cubicBezTo>
                  <a:lnTo>
                    <a:pt x="0" y="1308489"/>
                  </a:lnTo>
                  <a:lnTo>
                    <a:pt x="0" y="1255146"/>
                  </a:lnTo>
                  <a:lnTo>
                    <a:pt x="0" y="261704"/>
                  </a:lnTo>
                  <a:cubicBezTo>
                    <a:pt x="0" y="117169"/>
                    <a:pt x="117169" y="0"/>
                    <a:pt x="26170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88335" y="4288188"/>
              <a:ext cx="1667043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식당 검색</a:t>
              </a:r>
              <a:endParaRPr lang="en-US" altLang="ko-K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7421294" y="1812190"/>
              <a:ext cx="2412458" cy="23788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095340" y="4804086"/>
              <a:ext cx="3089307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500" spc="-150" dirty="0" smtClean="0"/>
                <a:t>평점</a:t>
              </a:r>
              <a:r>
                <a:rPr lang="en-US" altLang="ko-KR" sz="1500" spc="-150" dirty="0" smtClean="0"/>
                <a:t>, </a:t>
              </a:r>
              <a:r>
                <a:rPr lang="ko-KR" altLang="en-US" sz="1500" spc="-150" dirty="0" smtClean="0"/>
                <a:t>리뷰 수</a:t>
              </a:r>
              <a:r>
                <a:rPr lang="en-US" altLang="ko-KR" sz="1500" spc="-150" dirty="0" smtClean="0"/>
                <a:t>, </a:t>
              </a:r>
              <a:r>
                <a:rPr lang="ko-KR" altLang="en-US" sz="1500" spc="-150" dirty="0" smtClean="0"/>
                <a:t>거리 </a:t>
              </a:r>
              <a:r>
                <a:rPr lang="ko-KR" altLang="en-US" sz="1500" spc="-150" dirty="0" err="1" smtClean="0"/>
                <a:t>기준별로</a:t>
              </a:r>
              <a:r>
                <a:rPr lang="ko-KR" altLang="en-US" sz="1500" spc="-150" dirty="0" smtClean="0"/>
                <a:t> 조회하고</a:t>
              </a:r>
              <a:r>
                <a:rPr lang="en-US" altLang="ko-KR" sz="1500" spc="-150" dirty="0" smtClean="0"/>
                <a:t>,</a:t>
              </a:r>
            </a:p>
            <a:p>
              <a:pPr algn="ctr"/>
              <a:r>
                <a:rPr lang="ko-KR" altLang="en-US" sz="1500" spc="-150" dirty="0" smtClean="0"/>
                <a:t>식당 이름</a:t>
              </a:r>
              <a:r>
                <a:rPr lang="en-US" altLang="ko-KR" sz="1500" spc="-150" dirty="0" smtClean="0"/>
                <a:t>,  </a:t>
              </a:r>
              <a:r>
                <a:rPr lang="ko-KR" altLang="en-US" sz="1500" spc="-150" dirty="0" smtClean="0"/>
                <a:t>음식 스타일</a:t>
              </a:r>
              <a:r>
                <a:rPr lang="en-US" altLang="ko-KR" sz="1500" spc="-150" dirty="0" smtClean="0"/>
                <a:t>, </a:t>
              </a:r>
            </a:p>
            <a:p>
              <a:pPr algn="ctr"/>
              <a:r>
                <a:rPr lang="ko-KR" altLang="en-US" sz="1500" spc="-150" dirty="0" err="1" smtClean="0"/>
                <a:t>메뉴명으로</a:t>
              </a:r>
              <a:r>
                <a:rPr lang="ko-KR" altLang="en-US" sz="1500" spc="-150" dirty="0" smtClean="0"/>
                <a:t> 식당을 검색한다</a:t>
              </a:r>
              <a:endParaRPr lang="en-US" altLang="ko-KR" sz="1500" spc="-15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550101" y="1977290"/>
            <a:ext cx="3159178" cy="4005128"/>
            <a:chOff x="7057800" y="1812190"/>
            <a:chExt cx="3159178" cy="4005128"/>
          </a:xfrm>
        </p:grpSpPr>
        <p:sp>
          <p:nvSpPr>
            <p:cNvPr id="48" name="자유형 47"/>
            <p:cNvSpPr/>
            <p:nvPr/>
          </p:nvSpPr>
          <p:spPr>
            <a:xfrm>
              <a:off x="7057800" y="3590395"/>
              <a:ext cx="3159178" cy="2226923"/>
            </a:xfrm>
            <a:custGeom>
              <a:avLst/>
              <a:gdLst>
                <a:gd name="connsiteX0" fmla="*/ 261704 w 3159178"/>
                <a:gd name="connsiteY0" fmla="*/ 0 h 2226923"/>
                <a:gd name="connsiteX1" fmla="*/ 401762 w 3159178"/>
                <a:gd name="connsiteY1" fmla="*/ 0 h 2226923"/>
                <a:gd name="connsiteX2" fmla="*/ 423415 w 3159178"/>
                <a:gd name="connsiteY2" fmla="*/ 44949 h 2226923"/>
                <a:gd name="connsiteX3" fmla="*/ 1579589 w 3159178"/>
                <a:gd name="connsiteY3" fmla="*/ 733075 h 2226923"/>
                <a:gd name="connsiteX4" fmla="*/ 2735763 w 3159178"/>
                <a:gd name="connsiteY4" fmla="*/ 44949 h 2226923"/>
                <a:gd name="connsiteX5" fmla="*/ 2757416 w 3159178"/>
                <a:gd name="connsiteY5" fmla="*/ 0 h 2226923"/>
                <a:gd name="connsiteX6" fmla="*/ 2897474 w 3159178"/>
                <a:gd name="connsiteY6" fmla="*/ 0 h 2226923"/>
                <a:gd name="connsiteX7" fmla="*/ 3159178 w 3159178"/>
                <a:gd name="connsiteY7" fmla="*/ 261704 h 2226923"/>
                <a:gd name="connsiteX8" fmla="*/ 3159178 w 3159178"/>
                <a:gd name="connsiteY8" fmla="*/ 1255146 h 2226923"/>
                <a:gd name="connsiteX9" fmla="*/ 3159178 w 3159178"/>
                <a:gd name="connsiteY9" fmla="*/ 1308489 h 2226923"/>
                <a:gd name="connsiteX10" fmla="*/ 3159178 w 3159178"/>
                <a:gd name="connsiteY10" fmla="*/ 1853946 h 2226923"/>
                <a:gd name="connsiteX11" fmla="*/ 2786201 w 3159178"/>
                <a:gd name="connsiteY11" fmla="*/ 2226923 h 2226923"/>
                <a:gd name="connsiteX12" fmla="*/ 372977 w 3159178"/>
                <a:gd name="connsiteY12" fmla="*/ 2226923 h 2226923"/>
                <a:gd name="connsiteX13" fmla="*/ 0 w 3159178"/>
                <a:gd name="connsiteY13" fmla="*/ 1853946 h 2226923"/>
                <a:gd name="connsiteX14" fmla="*/ 0 w 3159178"/>
                <a:gd name="connsiteY14" fmla="*/ 1308489 h 2226923"/>
                <a:gd name="connsiteX15" fmla="*/ 0 w 3159178"/>
                <a:gd name="connsiteY15" fmla="*/ 1255146 h 2226923"/>
                <a:gd name="connsiteX16" fmla="*/ 0 w 3159178"/>
                <a:gd name="connsiteY16" fmla="*/ 261704 h 2226923"/>
                <a:gd name="connsiteX17" fmla="*/ 261704 w 3159178"/>
                <a:gd name="connsiteY17" fmla="*/ 0 h 222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59178" h="2226923">
                  <a:moveTo>
                    <a:pt x="261704" y="0"/>
                  </a:moveTo>
                  <a:lnTo>
                    <a:pt x="401762" y="0"/>
                  </a:lnTo>
                  <a:lnTo>
                    <a:pt x="423415" y="44949"/>
                  </a:lnTo>
                  <a:cubicBezTo>
                    <a:pt x="646074" y="454828"/>
                    <a:pt x="1080338" y="733075"/>
                    <a:pt x="1579589" y="733075"/>
                  </a:cubicBezTo>
                  <a:cubicBezTo>
                    <a:pt x="2078841" y="733075"/>
                    <a:pt x="2513104" y="454828"/>
                    <a:pt x="2735763" y="44949"/>
                  </a:cubicBezTo>
                  <a:lnTo>
                    <a:pt x="2757416" y="0"/>
                  </a:lnTo>
                  <a:lnTo>
                    <a:pt x="2897474" y="0"/>
                  </a:lnTo>
                  <a:cubicBezTo>
                    <a:pt x="3042009" y="0"/>
                    <a:pt x="3159178" y="117169"/>
                    <a:pt x="3159178" y="261704"/>
                  </a:cubicBezTo>
                  <a:lnTo>
                    <a:pt x="3159178" y="1255146"/>
                  </a:lnTo>
                  <a:lnTo>
                    <a:pt x="3159178" y="1308489"/>
                  </a:lnTo>
                  <a:lnTo>
                    <a:pt x="3159178" y="1853946"/>
                  </a:lnTo>
                  <a:cubicBezTo>
                    <a:pt x="3159178" y="2059936"/>
                    <a:pt x="2992191" y="2226923"/>
                    <a:pt x="2786201" y="2226923"/>
                  </a:cubicBezTo>
                  <a:lnTo>
                    <a:pt x="372977" y="2226923"/>
                  </a:lnTo>
                  <a:cubicBezTo>
                    <a:pt x="166987" y="2226923"/>
                    <a:pt x="0" y="2059936"/>
                    <a:pt x="0" y="1853946"/>
                  </a:cubicBezTo>
                  <a:lnTo>
                    <a:pt x="0" y="1308489"/>
                  </a:lnTo>
                  <a:lnTo>
                    <a:pt x="0" y="1255146"/>
                  </a:lnTo>
                  <a:lnTo>
                    <a:pt x="0" y="261704"/>
                  </a:lnTo>
                  <a:cubicBezTo>
                    <a:pt x="0" y="117169"/>
                    <a:pt x="117169" y="0"/>
                    <a:pt x="26170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94001" y="4288188"/>
              <a:ext cx="16670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리뷰 및 </a:t>
              </a:r>
              <a:r>
                <a:rPr lang="ko-KR" altLang="en-US" sz="2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평점</a:t>
              </a:r>
              <a:endParaRPr lang="en-US" altLang="ko-K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7421294" y="1812190"/>
              <a:ext cx="2412458" cy="23788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315534" y="4839120"/>
              <a:ext cx="2775119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리뷰와 평점을 입력하여 평가한다</a:t>
              </a:r>
              <a:endParaRPr lang="en-US" altLang="ko-KR" sz="15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또한 선호하는 식당을 </a:t>
              </a:r>
              <a:endParaRPr lang="en-US" altLang="ko-KR" sz="15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찜 리스트에 저장한다</a:t>
              </a:r>
              <a:endParaRPr lang="en-US" altLang="ko-KR" sz="15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0" name="Picture 2" descr="C:\Users\PC-02\Desktop\7076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11" y="2516483"/>
            <a:ext cx="1300423" cy="13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-02\Desktop\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36" y="2341884"/>
            <a:ext cx="1667043" cy="166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저장 데이터 19">
            <a:extLst>
              <a:ext uri="{FF2B5EF4-FFF2-40B4-BE49-F238E27FC236}">
                <a16:creationId xmlns="" xmlns:a16="http://schemas.microsoft.com/office/drawing/2014/main" id="{58AB33AB-FE8B-449F-9529-722DED2BB72E}"/>
              </a:ext>
            </a:extLst>
          </p:cNvPr>
          <p:cNvSpPr/>
          <p:nvPr/>
        </p:nvSpPr>
        <p:spPr>
          <a:xfrm rot="5400000">
            <a:off x="7229310" y="4123571"/>
            <a:ext cx="1781025" cy="3479260"/>
          </a:xfrm>
          <a:prstGeom prst="flowChartOnlineStorage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순서도: 저장 데이터 17">
            <a:extLst>
              <a:ext uri="{FF2B5EF4-FFF2-40B4-BE49-F238E27FC236}">
                <a16:creationId xmlns="" xmlns:a16="http://schemas.microsoft.com/office/drawing/2014/main" id="{58AB33AB-FE8B-449F-9529-722DED2BB72E}"/>
              </a:ext>
            </a:extLst>
          </p:cNvPr>
          <p:cNvSpPr/>
          <p:nvPr/>
        </p:nvSpPr>
        <p:spPr>
          <a:xfrm rot="5400000">
            <a:off x="2767879" y="4101731"/>
            <a:ext cx="1781025" cy="3479260"/>
          </a:xfrm>
          <a:prstGeom prst="flowChartOnlineStorage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05595" y="305107"/>
            <a:ext cx="67329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3500" b="1" kern="0" dirty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3500" b="1" kern="0" dirty="0" smtClean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500" b="1" kern="0" dirty="0" smtClean="0">
                <a:ln w="3175">
                  <a:noFill/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고객센터 및 도시락 주문</a:t>
            </a:r>
            <a:endParaRPr lang="en-US" altLang="ko-KR" sz="3500" b="1" kern="0" dirty="0">
              <a:ln w="3175">
                <a:noFill/>
              </a:ln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311632" y="555049"/>
            <a:ext cx="208785" cy="342900"/>
            <a:chOff x="8637389" y="686943"/>
            <a:chExt cx="208785" cy="342900"/>
          </a:xfrm>
        </p:grpSpPr>
        <p:cxnSp>
          <p:nvCxnSpPr>
            <p:cNvPr id="95" name="직선 연결선 94"/>
            <p:cNvCxnSpPr/>
            <p:nvPr/>
          </p:nvCxnSpPr>
          <p:spPr>
            <a:xfrm flipH="1">
              <a:off x="8637389" y="686943"/>
              <a:ext cx="169353" cy="2667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8767309" y="877443"/>
              <a:ext cx="78865" cy="1524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2028901" y="1977290"/>
            <a:ext cx="3159178" cy="4005128"/>
            <a:chOff x="7057800" y="1812190"/>
            <a:chExt cx="3159178" cy="4005128"/>
          </a:xfrm>
        </p:grpSpPr>
        <p:sp>
          <p:nvSpPr>
            <p:cNvPr id="38" name="자유형 37"/>
            <p:cNvSpPr/>
            <p:nvPr/>
          </p:nvSpPr>
          <p:spPr>
            <a:xfrm>
              <a:off x="7057800" y="3590395"/>
              <a:ext cx="3159178" cy="2226923"/>
            </a:xfrm>
            <a:custGeom>
              <a:avLst/>
              <a:gdLst>
                <a:gd name="connsiteX0" fmla="*/ 261704 w 3159178"/>
                <a:gd name="connsiteY0" fmla="*/ 0 h 2226923"/>
                <a:gd name="connsiteX1" fmla="*/ 401762 w 3159178"/>
                <a:gd name="connsiteY1" fmla="*/ 0 h 2226923"/>
                <a:gd name="connsiteX2" fmla="*/ 423415 w 3159178"/>
                <a:gd name="connsiteY2" fmla="*/ 44949 h 2226923"/>
                <a:gd name="connsiteX3" fmla="*/ 1579589 w 3159178"/>
                <a:gd name="connsiteY3" fmla="*/ 733075 h 2226923"/>
                <a:gd name="connsiteX4" fmla="*/ 2735763 w 3159178"/>
                <a:gd name="connsiteY4" fmla="*/ 44949 h 2226923"/>
                <a:gd name="connsiteX5" fmla="*/ 2757416 w 3159178"/>
                <a:gd name="connsiteY5" fmla="*/ 0 h 2226923"/>
                <a:gd name="connsiteX6" fmla="*/ 2897474 w 3159178"/>
                <a:gd name="connsiteY6" fmla="*/ 0 h 2226923"/>
                <a:gd name="connsiteX7" fmla="*/ 3159178 w 3159178"/>
                <a:gd name="connsiteY7" fmla="*/ 261704 h 2226923"/>
                <a:gd name="connsiteX8" fmla="*/ 3159178 w 3159178"/>
                <a:gd name="connsiteY8" fmla="*/ 1255146 h 2226923"/>
                <a:gd name="connsiteX9" fmla="*/ 3159178 w 3159178"/>
                <a:gd name="connsiteY9" fmla="*/ 1308489 h 2226923"/>
                <a:gd name="connsiteX10" fmla="*/ 3159178 w 3159178"/>
                <a:gd name="connsiteY10" fmla="*/ 1853946 h 2226923"/>
                <a:gd name="connsiteX11" fmla="*/ 2786201 w 3159178"/>
                <a:gd name="connsiteY11" fmla="*/ 2226923 h 2226923"/>
                <a:gd name="connsiteX12" fmla="*/ 372977 w 3159178"/>
                <a:gd name="connsiteY12" fmla="*/ 2226923 h 2226923"/>
                <a:gd name="connsiteX13" fmla="*/ 0 w 3159178"/>
                <a:gd name="connsiteY13" fmla="*/ 1853946 h 2226923"/>
                <a:gd name="connsiteX14" fmla="*/ 0 w 3159178"/>
                <a:gd name="connsiteY14" fmla="*/ 1308489 h 2226923"/>
                <a:gd name="connsiteX15" fmla="*/ 0 w 3159178"/>
                <a:gd name="connsiteY15" fmla="*/ 1255146 h 2226923"/>
                <a:gd name="connsiteX16" fmla="*/ 0 w 3159178"/>
                <a:gd name="connsiteY16" fmla="*/ 261704 h 2226923"/>
                <a:gd name="connsiteX17" fmla="*/ 261704 w 3159178"/>
                <a:gd name="connsiteY17" fmla="*/ 0 h 222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59178" h="2226923">
                  <a:moveTo>
                    <a:pt x="261704" y="0"/>
                  </a:moveTo>
                  <a:lnTo>
                    <a:pt x="401762" y="0"/>
                  </a:lnTo>
                  <a:lnTo>
                    <a:pt x="423415" y="44949"/>
                  </a:lnTo>
                  <a:cubicBezTo>
                    <a:pt x="646074" y="454828"/>
                    <a:pt x="1080338" y="733075"/>
                    <a:pt x="1579589" y="733075"/>
                  </a:cubicBezTo>
                  <a:cubicBezTo>
                    <a:pt x="2078841" y="733075"/>
                    <a:pt x="2513104" y="454828"/>
                    <a:pt x="2735763" y="44949"/>
                  </a:cubicBezTo>
                  <a:lnTo>
                    <a:pt x="2757416" y="0"/>
                  </a:lnTo>
                  <a:lnTo>
                    <a:pt x="2897474" y="0"/>
                  </a:lnTo>
                  <a:cubicBezTo>
                    <a:pt x="3042009" y="0"/>
                    <a:pt x="3159178" y="117169"/>
                    <a:pt x="3159178" y="261704"/>
                  </a:cubicBezTo>
                  <a:lnTo>
                    <a:pt x="3159178" y="1255146"/>
                  </a:lnTo>
                  <a:lnTo>
                    <a:pt x="3159178" y="1308489"/>
                  </a:lnTo>
                  <a:lnTo>
                    <a:pt x="3159178" y="1853946"/>
                  </a:lnTo>
                  <a:cubicBezTo>
                    <a:pt x="3159178" y="2059936"/>
                    <a:pt x="2992191" y="2226923"/>
                    <a:pt x="2786201" y="2226923"/>
                  </a:cubicBezTo>
                  <a:lnTo>
                    <a:pt x="372977" y="2226923"/>
                  </a:lnTo>
                  <a:cubicBezTo>
                    <a:pt x="166987" y="2226923"/>
                    <a:pt x="0" y="2059936"/>
                    <a:pt x="0" y="1853946"/>
                  </a:cubicBezTo>
                  <a:lnTo>
                    <a:pt x="0" y="1308489"/>
                  </a:lnTo>
                  <a:lnTo>
                    <a:pt x="0" y="1255146"/>
                  </a:lnTo>
                  <a:lnTo>
                    <a:pt x="0" y="261704"/>
                  </a:lnTo>
                  <a:cubicBezTo>
                    <a:pt x="0" y="117169"/>
                    <a:pt x="117169" y="0"/>
                    <a:pt x="26170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94001" y="4288188"/>
              <a:ext cx="1667043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고객센터</a:t>
              </a:r>
              <a:endParaRPr lang="en-US" altLang="ko-K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7421294" y="1812190"/>
              <a:ext cx="2412458" cy="23788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091077" y="4839120"/>
              <a:ext cx="3092513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건의사항 작성 및 식당 </a:t>
              </a:r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추가 문의 </a:t>
              </a:r>
              <a:endParaRPr lang="en-US" altLang="ko-KR" sz="15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기능으로</a:t>
              </a:r>
              <a:r>
                <a:rPr lang="en-US" altLang="ko-KR" sz="15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5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추천하는 </a:t>
              </a:r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식당을 입력 받고</a:t>
              </a:r>
              <a:r>
                <a:rPr lang="en-US" altLang="ko-KR" sz="1500" spc="-1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5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관리자의 승인을 통해 관리한다</a:t>
              </a:r>
              <a:endParaRPr lang="en-US" altLang="ko-KR" sz="15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550101" y="1977290"/>
            <a:ext cx="3159178" cy="4005128"/>
            <a:chOff x="7057800" y="1812190"/>
            <a:chExt cx="3159178" cy="4005128"/>
          </a:xfrm>
        </p:grpSpPr>
        <p:sp>
          <p:nvSpPr>
            <p:cNvPr id="48" name="자유형 47"/>
            <p:cNvSpPr/>
            <p:nvPr/>
          </p:nvSpPr>
          <p:spPr>
            <a:xfrm>
              <a:off x="7057800" y="3590395"/>
              <a:ext cx="3159178" cy="2226923"/>
            </a:xfrm>
            <a:custGeom>
              <a:avLst/>
              <a:gdLst>
                <a:gd name="connsiteX0" fmla="*/ 261704 w 3159178"/>
                <a:gd name="connsiteY0" fmla="*/ 0 h 2226923"/>
                <a:gd name="connsiteX1" fmla="*/ 401762 w 3159178"/>
                <a:gd name="connsiteY1" fmla="*/ 0 h 2226923"/>
                <a:gd name="connsiteX2" fmla="*/ 423415 w 3159178"/>
                <a:gd name="connsiteY2" fmla="*/ 44949 h 2226923"/>
                <a:gd name="connsiteX3" fmla="*/ 1579589 w 3159178"/>
                <a:gd name="connsiteY3" fmla="*/ 733075 h 2226923"/>
                <a:gd name="connsiteX4" fmla="*/ 2735763 w 3159178"/>
                <a:gd name="connsiteY4" fmla="*/ 44949 h 2226923"/>
                <a:gd name="connsiteX5" fmla="*/ 2757416 w 3159178"/>
                <a:gd name="connsiteY5" fmla="*/ 0 h 2226923"/>
                <a:gd name="connsiteX6" fmla="*/ 2897474 w 3159178"/>
                <a:gd name="connsiteY6" fmla="*/ 0 h 2226923"/>
                <a:gd name="connsiteX7" fmla="*/ 3159178 w 3159178"/>
                <a:gd name="connsiteY7" fmla="*/ 261704 h 2226923"/>
                <a:gd name="connsiteX8" fmla="*/ 3159178 w 3159178"/>
                <a:gd name="connsiteY8" fmla="*/ 1255146 h 2226923"/>
                <a:gd name="connsiteX9" fmla="*/ 3159178 w 3159178"/>
                <a:gd name="connsiteY9" fmla="*/ 1308489 h 2226923"/>
                <a:gd name="connsiteX10" fmla="*/ 3159178 w 3159178"/>
                <a:gd name="connsiteY10" fmla="*/ 1853946 h 2226923"/>
                <a:gd name="connsiteX11" fmla="*/ 2786201 w 3159178"/>
                <a:gd name="connsiteY11" fmla="*/ 2226923 h 2226923"/>
                <a:gd name="connsiteX12" fmla="*/ 372977 w 3159178"/>
                <a:gd name="connsiteY12" fmla="*/ 2226923 h 2226923"/>
                <a:gd name="connsiteX13" fmla="*/ 0 w 3159178"/>
                <a:gd name="connsiteY13" fmla="*/ 1853946 h 2226923"/>
                <a:gd name="connsiteX14" fmla="*/ 0 w 3159178"/>
                <a:gd name="connsiteY14" fmla="*/ 1308489 h 2226923"/>
                <a:gd name="connsiteX15" fmla="*/ 0 w 3159178"/>
                <a:gd name="connsiteY15" fmla="*/ 1255146 h 2226923"/>
                <a:gd name="connsiteX16" fmla="*/ 0 w 3159178"/>
                <a:gd name="connsiteY16" fmla="*/ 261704 h 2226923"/>
                <a:gd name="connsiteX17" fmla="*/ 261704 w 3159178"/>
                <a:gd name="connsiteY17" fmla="*/ 0 h 222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59178" h="2226923">
                  <a:moveTo>
                    <a:pt x="261704" y="0"/>
                  </a:moveTo>
                  <a:lnTo>
                    <a:pt x="401762" y="0"/>
                  </a:lnTo>
                  <a:lnTo>
                    <a:pt x="423415" y="44949"/>
                  </a:lnTo>
                  <a:cubicBezTo>
                    <a:pt x="646074" y="454828"/>
                    <a:pt x="1080338" y="733075"/>
                    <a:pt x="1579589" y="733075"/>
                  </a:cubicBezTo>
                  <a:cubicBezTo>
                    <a:pt x="2078841" y="733075"/>
                    <a:pt x="2513104" y="454828"/>
                    <a:pt x="2735763" y="44949"/>
                  </a:cubicBezTo>
                  <a:lnTo>
                    <a:pt x="2757416" y="0"/>
                  </a:lnTo>
                  <a:lnTo>
                    <a:pt x="2897474" y="0"/>
                  </a:lnTo>
                  <a:cubicBezTo>
                    <a:pt x="3042009" y="0"/>
                    <a:pt x="3159178" y="117169"/>
                    <a:pt x="3159178" y="261704"/>
                  </a:cubicBezTo>
                  <a:lnTo>
                    <a:pt x="3159178" y="1255146"/>
                  </a:lnTo>
                  <a:lnTo>
                    <a:pt x="3159178" y="1308489"/>
                  </a:lnTo>
                  <a:lnTo>
                    <a:pt x="3159178" y="1853946"/>
                  </a:lnTo>
                  <a:cubicBezTo>
                    <a:pt x="3159178" y="2059936"/>
                    <a:pt x="2992191" y="2226923"/>
                    <a:pt x="2786201" y="2226923"/>
                  </a:cubicBezTo>
                  <a:lnTo>
                    <a:pt x="372977" y="2226923"/>
                  </a:lnTo>
                  <a:cubicBezTo>
                    <a:pt x="166987" y="2226923"/>
                    <a:pt x="0" y="2059936"/>
                    <a:pt x="0" y="1853946"/>
                  </a:cubicBezTo>
                  <a:lnTo>
                    <a:pt x="0" y="1308489"/>
                  </a:lnTo>
                  <a:lnTo>
                    <a:pt x="0" y="1255146"/>
                  </a:lnTo>
                  <a:lnTo>
                    <a:pt x="0" y="261704"/>
                  </a:lnTo>
                  <a:cubicBezTo>
                    <a:pt x="0" y="117169"/>
                    <a:pt x="117169" y="0"/>
                    <a:pt x="26170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94001" y="4288188"/>
              <a:ext cx="1667043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도시락 주문</a:t>
              </a:r>
              <a:endParaRPr lang="en-US" altLang="ko-K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7421294" y="1812190"/>
              <a:ext cx="2412458" cy="23788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520737" y="4854886"/>
              <a:ext cx="2233304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도시락 업체 선택 및 </a:t>
              </a:r>
              <a:endParaRPr lang="en-US" altLang="ko-KR" sz="15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당일 메뉴 확인이 가능하며</a:t>
              </a:r>
              <a:endParaRPr lang="en-US" altLang="ko-KR" sz="15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맑은 고딕" pitchFamily="50" charset="-127"/>
                  <a:ea typeface="맑은 고딕" pitchFamily="50" charset="-127"/>
                </a:rPr>
                <a:t>적립금을 통해 주문한다</a:t>
              </a:r>
              <a:endParaRPr lang="en-US" altLang="ko-KR" sz="15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12" y="2731799"/>
            <a:ext cx="2185621" cy="1126961"/>
          </a:xfrm>
          <a:prstGeom prst="rect">
            <a:avLst/>
          </a:prstGeom>
        </p:spPr>
      </p:pic>
      <p:pic>
        <p:nvPicPr>
          <p:cNvPr id="3074" name="Picture 2" descr="C:\Users\PC-02\Desktop\12-customer-service-1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97" y="2310717"/>
            <a:ext cx="1639903" cy="163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0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977151" y="1677590"/>
            <a:ext cx="2656526" cy="3367878"/>
            <a:chOff x="7057800" y="1812190"/>
            <a:chExt cx="3159178" cy="4005128"/>
          </a:xfrm>
        </p:grpSpPr>
        <p:sp>
          <p:nvSpPr>
            <p:cNvPr id="20" name="자유형 19"/>
            <p:cNvSpPr/>
            <p:nvPr/>
          </p:nvSpPr>
          <p:spPr>
            <a:xfrm>
              <a:off x="7057800" y="3590395"/>
              <a:ext cx="3159178" cy="2226923"/>
            </a:xfrm>
            <a:custGeom>
              <a:avLst/>
              <a:gdLst>
                <a:gd name="connsiteX0" fmla="*/ 261704 w 3159178"/>
                <a:gd name="connsiteY0" fmla="*/ 0 h 2226923"/>
                <a:gd name="connsiteX1" fmla="*/ 401762 w 3159178"/>
                <a:gd name="connsiteY1" fmla="*/ 0 h 2226923"/>
                <a:gd name="connsiteX2" fmla="*/ 423415 w 3159178"/>
                <a:gd name="connsiteY2" fmla="*/ 44949 h 2226923"/>
                <a:gd name="connsiteX3" fmla="*/ 1579589 w 3159178"/>
                <a:gd name="connsiteY3" fmla="*/ 733075 h 2226923"/>
                <a:gd name="connsiteX4" fmla="*/ 2735763 w 3159178"/>
                <a:gd name="connsiteY4" fmla="*/ 44949 h 2226923"/>
                <a:gd name="connsiteX5" fmla="*/ 2757416 w 3159178"/>
                <a:gd name="connsiteY5" fmla="*/ 0 h 2226923"/>
                <a:gd name="connsiteX6" fmla="*/ 2897474 w 3159178"/>
                <a:gd name="connsiteY6" fmla="*/ 0 h 2226923"/>
                <a:gd name="connsiteX7" fmla="*/ 3159178 w 3159178"/>
                <a:gd name="connsiteY7" fmla="*/ 261704 h 2226923"/>
                <a:gd name="connsiteX8" fmla="*/ 3159178 w 3159178"/>
                <a:gd name="connsiteY8" fmla="*/ 1255146 h 2226923"/>
                <a:gd name="connsiteX9" fmla="*/ 3159178 w 3159178"/>
                <a:gd name="connsiteY9" fmla="*/ 1308489 h 2226923"/>
                <a:gd name="connsiteX10" fmla="*/ 3159178 w 3159178"/>
                <a:gd name="connsiteY10" fmla="*/ 1853946 h 2226923"/>
                <a:gd name="connsiteX11" fmla="*/ 2786201 w 3159178"/>
                <a:gd name="connsiteY11" fmla="*/ 2226923 h 2226923"/>
                <a:gd name="connsiteX12" fmla="*/ 372977 w 3159178"/>
                <a:gd name="connsiteY12" fmla="*/ 2226923 h 2226923"/>
                <a:gd name="connsiteX13" fmla="*/ 0 w 3159178"/>
                <a:gd name="connsiteY13" fmla="*/ 1853946 h 2226923"/>
                <a:gd name="connsiteX14" fmla="*/ 0 w 3159178"/>
                <a:gd name="connsiteY14" fmla="*/ 1308489 h 2226923"/>
                <a:gd name="connsiteX15" fmla="*/ 0 w 3159178"/>
                <a:gd name="connsiteY15" fmla="*/ 1255146 h 2226923"/>
                <a:gd name="connsiteX16" fmla="*/ 0 w 3159178"/>
                <a:gd name="connsiteY16" fmla="*/ 261704 h 2226923"/>
                <a:gd name="connsiteX17" fmla="*/ 261704 w 3159178"/>
                <a:gd name="connsiteY17" fmla="*/ 0 h 222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59178" h="2226923">
                  <a:moveTo>
                    <a:pt x="261704" y="0"/>
                  </a:moveTo>
                  <a:lnTo>
                    <a:pt x="401762" y="0"/>
                  </a:lnTo>
                  <a:lnTo>
                    <a:pt x="423415" y="44949"/>
                  </a:lnTo>
                  <a:cubicBezTo>
                    <a:pt x="646074" y="454828"/>
                    <a:pt x="1080338" y="733075"/>
                    <a:pt x="1579589" y="733075"/>
                  </a:cubicBezTo>
                  <a:cubicBezTo>
                    <a:pt x="2078841" y="733075"/>
                    <a:pt x="2513104" y="454828"/>
                    <a:pt x="2735763" y="44949"/>
                  </a:cubicBezTo>
                  <a:lnTo>
                    <a:pt x="2757416" y="0"/>
                  </a:lnTo>
                  <a:lnTo>
                    <a:pt x="2897474" y="0"/>
                  </a:lnTo>
                  <a:cubicBezTo>
                    <a:pt x="3042009" y="0"/>
                    <a:pt x="3159178" y="117169"/>
                    <a:pt x="3159178" y="261704"/>
                  </a:cubicBezTo>
                  <a:lnTo>
                    <a:pt x="3159178" y="1255146"/>
                  </a:lnTo>
                  <a:lnTo>
                    <a:pt x="3159178" y="1308489"/>
                  </a:lnTo>
                  <a:lnTo>
                    <a:pt x="3159178" y="1853946"/>
                  </a:lnTo>
                  <a:cubicBezTo>
                    <a:pt x="3159178" y="2059936"/>
                    <a:pt x="2992191" y="2226923"/>
                    <a:pt x="2786201" y="2226923"/>
                  </a:cubicBezTo>
                  <a:lnTo>
                    <a:pt x="372977" y="2226923"/>
                  </a:lnTo>
                  <a:cubicBezTo>
                    <a:pt x="166987" y="2226923"/>
                    <a:pt x="0" y="2059936"/>
                    <a:pt x="0" y="1853946"/>
                  </a:cubicBezTo>
                  <a:lnTo>
                    <a:pt x="0" y="1308489"/>
                  </a:lnTo>
                  <a:lnTo>
                    <a:pt x="0" y="1255146"/>
                  </a:lnTo>
                  <a:lnTo>
                    <a:pt x="0" y="261704"/>
                  </a:lnTo>
                  <a:cubicBezTo>
                    <a:pt x="0" y="117169"/>
                    <a:pt x="117169" y="0"/>
                    <a:pt x="26170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94001" y="4288188"/>
              <a:ext cx="1667043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Java View</a:t>
              </a:r>
              <a:endParaRPr lang="en-US" altLang="ko-K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421294" y="1812190"/>
              <a:ext cx="2412458" cy="237881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329683" y="4854886"/>
              <a:ext cx="2663502" cy="823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dirty="0" smtClean="0">
                  <a:latin typeface="+mn-ea"/>
                </a:rPr>
                <a:t>30</a:t>
              </a:r>
              <a:r>
                <a:rPr lang="ko-KR" altLang="en-US" sz="1300" dirty="0" smtClean="0">
                  <a:latin typeface="+mn-ea"/>
                </a:rPr>
                <a:t>개정도의 </a:t>
              </a:r>
              <a:r>
                <a:rPr lang="en-US" altLang="ko-KR" sz="1300" dirty="0" smtClean="0">
                  <a:latin typeface="+mn-ea"/>
                </a:rPr>
                <a:t>View</a:t>
              </a:r>
              <a:r>
                <a:rPr lang="ko-KR" altLang="en-US" sz="1300" dirty="0" smtClean="0">
                  <a:latin typeface="+mn-ea"/>
                </a:rPr>
                <a:t>를 통하여 </a:t>
              </a:r>
              <a:endParaRPr lang="en-US" altLang="ko-KR" sz="1300" dirty="0" smtClean="0">
                <a:latin typeface="+mn-ea"/>
              </a:endParaRPr>
            </a:p>
            <a:p>
              <a:pPr algn="ctr"/>
              <a:r>
                <a:rPr lang="ko-KR" altLang="en-US" sz="1300" dirty="0" smtClean="0">
                  <a:latin typeface="+mn-ea"/>
                </a:rPr>
                <a:t>프로그램의</a:t>
              </a:r>
              <a:r>
                <a:rPr lang="en-US" altLang="ko-KR" sz="1300" dirty="0" smtClean="0">
                  <a:latin typeface="+mn-ea"/>
                </a:rPr>
                <a:t> </a:t>
              </a:r>
              <a:r>
                <a:rPr lang="ko-KR" altLang="en-US" sz="1300" dirty="0" smtClean="0">
                  <a:latin typeface="+mn-ea"/>
                </a:rPr>
                <a:t>호출 </a:t>
              </a:r>
              <a:r>
                <a:rPr lang="ko-KR" altLang="en-US" sz="1300" dirty="0" err="1" smtClean="0">
                  <a:latin typeface="+mn-ea"/>
                </a:rPr>
                <a:t>스택</a:t>
              </a:r>
              <a:r>
                <a:rPr lang="ko-KR" altLang="en-US" sz="1300" dirty="0" err="1">
                  <a:latin typeface="+mn-ea"/>
                </a:rPr>
                <a:t>을</a:t>
              </a:r>
              <a:r>
                <a:rPr lang="ko-KR" altLang="en-US" sz="1300" dirty="0" smtClean="0">
                  <a:latin typeface="+mn-ea"/>
                </a:rPr>
                <a:t> </a:t>
              </a:r>
              <a:endParaRPr lang="en-US" altLang="ko-KR" sz="1300" dirty="0" smtClean="0">
                <a:latin typeface="+mn-ea"/>
              </a:endParaRPr>
            </a:p>
            <a:p>
              <a:pPr algn="ctr"/>
              <a:r>
                <a:rPr lang="ko-KR" altLang="en-US" sz="1300" dirty="0" smtClean="0">
                  <a:latin typeface="+mn-ea"/>
                </a:rPr>
                <a:t>효율적으로 관리</a:t>
              </a:r>
              <a:endParaRPr lang="en-US" altLang="ko-KR" sz="1300" dirty="0" smtClean="0">
                <a:latin typeface="+mn-ea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830017" y="305107"/>
            <a:ext cx="628409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3500" b="1" kern="0" dirty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500" b="1" kern="0" dirty="0" smtClean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500" b="1" kern="0" dirty="0" smtClean="0">
                <a:ln w="3175">
                  <a:noFill/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사용 프로그램 및 기술</a:t>
            </a:r>
            <a:endParaRPr lang="en-US" altLang="ko-KR" sz="3500" b="1" kern="0" dirty="0">
              <a:ln w="3175">
                <a:noFill/>
              </a:ln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044429" y="548386"/>
            <a:ext cx="208785" cy="342900"/>
            <a:chOff x="8637389" y="686943"/>
            <a:chExt cx="208785" cy="342900"/>
          </a:xfrm>
        </p:grpSpPr>
        <p:cxnSp>
          <p:nvCxnSpPr>
            <p:cNvPr id="95" name="직선 연결선 94"/>
            <p:cNvCxnSpPr/>
            <p:nvPr/>
          </p:nvCxnSpPr>
          <p:spPr>
            <a:xfrm flipH="1">
              <a:off x="8637389" y="686943"/>
              <a:ext cx="169353" cy="2667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8767309" y="877443"/>
              <a:ext cx="78865" cy="1524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446634" y="1677590"/>
            <a:ext cx="2648971" cy="3544084"/>
            <a:chOff x="2028901" y="1977290"/>
            <a:chExt cx="3176714" cy="4204852"/>
          </a:xfrm>
        </p:grpSpPr>
        <p:grpSp>
          <p:nvGrpSpPr>
            <p:cNvPr id="7" name="그룹 6"/>
            <p:cNvGrpSpPr/>
            <p:nvPr/>
          </p:nvGrpSpPr>
          <p:grpSpPr>
            <a:xfrm>
              <a:off x="2028901" y="1977290"/>
              <a:ext cx="3176714" cy="4204852"/>
              <a:chOff x="7057800" y="1812190"/>
              <a:chExt cx="3176714" cy="4204852"/>
            </a:xfrm>
          </p:grpSpPr>
          <p:sp>
            <p:nvSpPr>
              <p:cNvPr id="38" name="자유형 37"/>
              <p:cNvSpPr/>
              <p:nvPr/>
            </p:nvSpPr>
            <p:spPr>
              <a:xfrm>
                <a:off x="7057800" y="3590395"/>
                <a:ext cx="3159178" cy="2226923"/>
              </a:xfrm>
              <a:custGeom>
                <a:avLst/>
                <a:gdLst>
                  <a:gd name="connsiteX0" fmla="*/ 261704 w 3159178"/>
                  <a:gd name="connsiteY0" fmla="*/ 0 h 2226923"/>
                  <a:gd name="connsiteX1" fmla="*/ 401762 w 3159178"/>
                  <a:gd name="connsiteY1" fmla="*/ 0 h 2226923"/>
                  <a:gd name="connsiteX2" fmla="*/ 423415 w 3159178"/>
                  <a:gd name="connsiteY2" fmla="*/ 44949 h 2226923"/>
                  <a:gd name="connsiteX3" fmla="*/ 1579589 w 3159178"/>
                  <a:gd name="connsiteY3" fmla="*/ 733075 h 2226923"/>
                  <a:gd name="connsiteX4" fmla="*/ 2735763 w 3159178"/>
                  <a:gd name="connsiteY4" fmla="*/ 44949 h 2226923"/>
                  <a:gd name="connsiteX5" fmla="*/ 2757416 w 3159178"/>
                  <a:gd name="connsiteY5" fmla="*/ 0 h 2226923"/>
                  <a:gd name="connsiteX6" fmla="*/ 2897474 w 3159178"/>
                  <a:gd name="connsiteY6" fmla="*/ 0 h 2226923"/>
                  <a:gd name="connsiteX7" fmla="*/ 3159178 w 3159178"/>
                  <a:gd name="connsiteY7" fmla="*/ 261704 h 2226923"/>
                  <a:gd name="connsiteX8" fmla="*/ 3159178 w 3159178"/>
                  <a:gd name="connsiteY8" fmla="*/ 1255146 h 2226923"/>
                  <a:gd name="connsiteX9" fmla="*/ 3159178 w 3159178"/>
                  <a:gd name="connsiteY9" fmla="*/ 1308489 h 2226923"/>
                  <a:gd name="connsiteX10" fmla="*/ 3159178 w 3159178"/>
                  <a:gd name="connsiteY10" fmla="*/ 1853946 h 2226923"/>
                  <a:gd name="connsiteX11" fmla="*/ 2786201 w 3159178"/>
                  <a:gd name="connsiteY11" fmla="*/ 2226923 h 2226923"/>
                  <a:gd name="connsiteX12" fmla="*/ 372977 w 3159178"/>
                  <a:gd name="connsiteY12" fmla="*/ 2226923 h 2226923"/>
                  <a:gd name="connsiteX13" fmla="*/ 0 w 3159178"/>
                  <a:gd name="connsiteY13" fmla="*/ 1853946 h 2226923"/>
                  <a:gd name="connsiteX14" fmla="*/ 0 w 3159178"/>
                  <a:gd name="connsiteY14" fmla="*/ 1308489 h 2226923"/>
                  <a:gd name="connsiteX15" fmla="*/ 0 w 3159178"/>
                  <a:gd name="connsiteY15" fmla="*/ 1255146 h 2226923"/>
                  <a:gd name="connsiteX16" fmla="*/ 0 w 3159178"/>
                  <a:gd name="connsiteY16" fmla="*/ 261704 h 2226923"/>
                  <a:gd name="connsiteX17" fmla="*/ 261704 w 3159178"/>
                  <a:gd name="connsiteY17" fmla="*/ 0 h 222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59178" h="2226923">
                    <a:moveTo>
                      <a:pt x="261704" y="0"/>
                    </a:moveTo>
                    <a:lnTo>
                      <a:pt x="401762" y="0"/>
                    </a:lnTo>
                    <a:lnTo>
                      <a:pt x="423415" y="44949"/>
                    </a:lnTo>
                    <a:cubicBezTo>
                      <a:pt x="646074" y="454828"/>
                      <a:pt x="1080338" y="733075"/>
                      <a:pt x="1579589" y="733075"/>
                    </a:cubicBezTo>
                    <a:cubicBezTo>
                      <a:pt x="2078841" y="733075"/>
                      <a:pt x="2513104" y="454828"/>
                      <a:pt x="2735763" y="44949"/>
                    </a:cubicBezTo>
                    <a:lnTo>
                      <a:pt x="2757416" y="0"/>
                    </a:lnTo>
                    <a:lnTo>
                      <a:pt x="2897474" y="0"/>
                    </a:lnTo>
                    <a:cubicBezTo>
                      <a:pt x="3042009" y="0"/>
                      <a:pt x="3159178" y="117169"/>
                      <a:pt x="3159178" y="261704"/>
                    </a:cubicBezTo>
                    <a:lnTo>
                      <a:pt x="3159178" y="1255146"/>
                    </a:lnTo>
                    <a:lnTo>
                      <a:pt x="3159178" y="1308489"/>
                    </a:lnTo>
                    <a:lnTo>
                      <a:pt x="3159178" y="1853946"/>
                    </a:lnTo>
                    <a:cubicBezTo>
                      <a:pt x="3159178" y="2059936"/>
                      <a:pt x="2992191" y="2226923"/>
                      <a:pt x="2786201" y="2226923"/>
                    </a:cubicBezTo>
                    <a:lnTo>
                      <a:pt x="372977" y="2226923"/>
                    </a:lnTo>
                    <a:cubicBezTo>
                      <a:pt x="166987" y="2226923"/>
                      <a:pt x="0" y="2059936"/>
                      <a:pt x="0" y="1853946"/>
                    </a:cubicBezTo>
                    <a:lnTo>
                      <a:pt x="0" y="1308489"/>
                    </a:lnTo>
                    <a:lnTo>
                      <a:pt x="0" y="1255146"/>
                    </a:lnTo>
                    <a:lnTo>
                      <a:pt x="0" y="261704"/>
                    </a:lnTo>
                    <a:cubicBezTo>
                      <a:pt x="0" y="117169"/>
                      <a:pt x="117169" y="0"/>
                      <a:pt x="261704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94001" y="4288188"/>
                <a:ext cx="1667043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 err="1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GitHub</a:t>
                </a:r>
                <a:endParaRPr lang="en-US" altLang="ko-KR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7421294" y="1812190"/>
                <a:ext cx="2412458" cy="23788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7172729" y="4854887"/>
                <a:ext cx="3061785" cy="1162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300" dirty="0" smtClean="0"/>
                  <a:t>각자 작업한 소스를 공유하여</a:t>
                </a:r>
                <a:endParaRPr lang="en-US" altLang="ko-KR" sz="1300" dirty="0" smtClean="0"/>
              </a:p>
              <a:p>
                <a:pPr algn="ctr"/>
                <a:r>
                  <a:rPr lang="ko-KR" altLang="en-US" sz="1300" dirty="0" smtClean="0"/>
                  <a:t>협업이 가능하도록 지원해주는 </a:t>
                </a:r>
                <a:endParaRPr lang="en-US" altLang="ko-KR" sz="1300" dirty="0" smtClean="0"/>
              </a:p>
              <a:p>
                <a:pPr algn="ctr"/>
                <a:r>
                  <a:rPr lang="ko-KR" altLang="en-US" sz="1300" dirty="0" smtClean="0"/>
                  <a:t>소스 </a:t>
                </a:r>
                <a:r>
                  <a:rPr lang="ko-KR" altLang="en-US" sz="1300" dirty="0"/>
                  <a:t>코드 </a:t>
                </a:r>
                <a:r>
                  <a:rPr lang="ko-KR" altLang="en-US" sz="1300" dirty="0" err="1"/>
                  <a:t>호스팅</a:t>
                </a:r>
                <a:r>
                  <a:rPr lang="ko-KR" altLang="en-US" sz="1300" dirty="0"/>
                  <a:t> </a:t>
                </a:r>
                <a:r>
                  <a:rPr lang="ko-KR" altLang="en-US" sz="1300" dirty="0" smtClean="0"/>
                  <a:t>서비스</a:t>
                </a:r>
                <a:endParaRPr lang="en-US" altLang="ko-KR" sz="1300" dirty="0"/>
              </a:p>
              <a:p>
                <a:r>
                  <a:rPr lang="ko-KR" altLang="en-US" sz="1500" dirty="0" smtClean="0"/>
                  <a:t> </a:t>
                </a:r>
                <a:endParaRPr lang="en-US" altLang="ko-KR" sz="1500" dirty="0"/>
              </a:p>
            </p:txBody>
          </p:sp>
        </p:grpSp>
        <p:pic>
          <p:nvPicPr>
            <p:cNvPr id="1028" name="Picture 4" descr="C:\Users\PC-02\Desktop\180604074330244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803" y="2320608"/>
              <a:ext cx="1565173" cy="156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205378" y="1677590"/>
            <a:ext cx="2658937" cy="3369243"/>
            <a:chOff x="6550101" y="1977290"/>
            <a:chExt cx="3159178" cy="4005128"/>
          </a:xfrm>
        </p:grpSpPr>
        <p:grpSp>
          <p:nvGrpSpPr>
            <p:cNvPr id="47" name="그룹 46"/>
            <p:cNvGrpSpPr/>
            <p:nvPr/>
          </p:nvGrpSpPr>
          <p:grpSpPr>
            <a:xfrm>
              <a:off x="6550101" y="1977290"/>
              <a:ext cx="3159178" cy="4005128"/>
              <a:chOff x="7057800" y="1812190"/>
              <a:chExt cx="3159178" cy="4005128"/>
            </a:xfrm>
          </p:grpSpPr>
          <p:sp>
            <p:nvSpPr>
              <p:cNvPr id="48" name="자유형 47"/>
              <p:cNvSpPr/>
              <p:nvPr/>
            </p:nvSpPr>
            <p:spPr>
              <a:xfrm>
                <a:off x="7057800" y="3590395"/>
                <a:ext cx="3159178" cy="2226923"/>
              </a:xfrm>
              <a:custGeom>
                <a:avLst/>
                <a:gdLst>
                  <a:gd name="connsiteX0" fmla="*/ 261704 w 3159178"/>
                  <a:gd name="connsiteY0" fmla="*/ 0 h 2226923"/>
                  <a:gd name="connsiteX1" fmla="*/ 401762 w 3159178"/>
                  <a:gd name="connsiteY1" fmla="*/ 0 h 2226923"/>
                  <a:gd name="connsiteX2" fmla="*/ 423415 w 3159178"/>
                  <a:gd name="connsiteY2" fmla="*/ 44949 h 2226923"/>
                  <a:gd name="connsiteX3" fmla="*/ 1579589 w 3159178"/>
                  <a:gd name="connsiteY3" fmla="*/ 733075 h 2226923"/>
                  <a:gd name="connsiteX4" fmla="*/ 2735763 w 3159178"/>
                  <a:gd name="connsiteY4" fmla="*/ 44949 h 2226923"/>
                  <a:gd name="connsiteX5" fmla="*/ 2757416 w 3159178"/>
                  <a:gd name="connsiteY5" fmla="*/ 0 h 2226923"/>
                  <a:gd name="connsiteX6" fmla="*/ 2897474 w 3159178"/>
                  <a:gd name="connsiteY6" fmla="*/ 0 h 2226923"/>
                  <a:gd name="connsiteX7" fmla="*/ 3159178 w 3159178"/>
                  <a:gd name="connsiteY7" fmla="*/ 261704 h 2226923"/>
                  <a:gd name="connsiteX8" fmla="*/ 3159178 w 3159178"/>
                  <a:gd name="connsiteY8" fmla="*/ 1255146 h 2226923"/>
                  <a:gd name="connsiteX9" fmla="*/ 3159178 w 3159178"/>
                  <a:gd name="connsiteY9" fmla="*/ 1308489 h 2226923"/>
                  <a:gd name="connsiteX10" fmla="*/ 3159178 w 3159178"/>
                  <a:gd name="connsiteY10" fmla="*/ 1853946 h 2226923"/>
                  <a:gd name="connsiteX11" fmla="*/ 2786201 w 3159178"/>
                  <a:gd name="connsiteY11" fmla="*/ 2226923 h 2226923"/>
                  <a:gd name="connsiteX12" fmla="*/ 372977 w 3159178"/>
                  <a:gd name="connsiteY12" fmla="*/ 2226923 h 2226923"/>
                  <a:gd name="connsiteX13" fmla="*/ 0 w 3159178"/>
                  <a:gd name="connsiteY13" fmla="*/ 1853946 h 2226923"/>
                  <a:gd name="connsiteX14" fmla="*/ 0 w 3159178"/>
                  <a:gd name="connsiteY14" fmla="*/ 1308489 h 2226923"/>
                  <a:gd name="connsiteX15" fmla="*/ 0 w 3159178"/>
                  <a:gd name="connsiteY15" fmla="*/ 1255146 h 2226923"/>
                  <a:gd name="connsiteX16" fmla="*/ 0 w 3159178"/>
                  <a:gd name="connsiteY16" fmla="*/ 261704 h 2226923"/>
                  <a:gd name="connsiteX17" fmla="*/ 261704 w 3159178"/>
                  <a:gd name="connsiteY17" fmla="*/ 0 h 222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59178" h="2226923">
                    <a:moveTo>
                      <a:pt x="261704" y="0"/>
                    </a:moveTo>
                    <a:lnTo>
                      <a:pt x="401762" y="0"/>
                    </a:lnTo>
                    <a:lnTo>
                      <a:pt x="423415" y="44949"/>
                    </a:lnTo>
                    <a:cubicBezTo>
                      <a:pt x="646074" y="454828"/>
                      <a:pt x="1080338" y="733075"/>
                      <a:pt x="1579589" y="733075"/>
                    </a:cubicBezTo>
                    <a:cubicBezTo>
                      <a:pt x="2078841" y="733075"/>
                      <a:pt x="2513104" y="454828"/>
                      <a:pt x="2735763" y="44949"/>
                    </a:cubicBezTo>
                    <a:lnTo>
                      <a:pt x="2757416" y="0"/>
                    </a:lnTo>
                    <a:lnTo>
                      <a:pt x="2897474" y="0"/>
                    </a:lnTo>
                    <a:cubicBezTo>
                      <a:pt x="3042009" y="0"/>
                      <a:pt x="3159178" y="117169"/>
                      <a:pt x="3159178" y="261704"/>
                    </a:cubicBezTo>
                    <a:lnTo>
                      <a:pt x="3159178" y="1255146"/>
                    </a:lnTo>
                    <a:lnTo>
                      <a:pt x="3159178" y="1308489"/>
                    </a:lnTo>
                    <a:lnTo>
                      <a:pt x="3159178" y="1853946"/>
                    </a:lnTo>
                    <a:cubicBezTo>
                      <a:pt x="3159178" y="2059936"/>
                      <a:pt x="2992191" y="2226923"/>
                      <a:pt x="2786201" y="2226923"/>
                    </a:cubicBezTo>
                    <a:lnTo>
                      <a:pt x="372977" y="2226923"/>
                    </a:lnTo>
                    <a:cubicBezTo>
                      <a:pt x="166987" y="2226923"/>
                      <a:pt x="0" y="2059936"/>
                      <a:pt x="0" y="1853946"/>
                    </a:cubicBezTo>
                    <a:lnTo>
                      <a:pt x="0" y="1308489"/>
                    </a:lnTo>
                    <a:lnTo>
                      <a:pt x="0" y="1255146"/>
                    </a:lnTo>
                    <a:lnTo>
                      <a:pt x="0" y="261704"/>
                    </a:lnTo>
                    <a:cubicBezTo>
                      <a:pt x="0" y="117169"/>
                      <a:pt x="117169" y="0"/>
                      <a:pt x="261704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54315" y="4288187"/>
                <a:ext cx="1927401" cy="65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 err="1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Sourcetree</a:t>
                </a:r>
                <a:endParaRPr lang="en-US" altLang="ko-KR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7421294" y="1812190"/>
                <a:ext cx="2412458" cy="23788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7238165" y="4839080"/>
                <a:ext cx="2865453" cy="84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300" dirty="0" err="1" smtClean="0">
                    <a:latin typeface="맑은 고딕" pitchFamily="50" charset="-127"/>
                    <a:ea typeface="맑은 고딕" pitchFamily="50" charset="-127"/>
                  </a:rPr>
                  <a:t>Git</a:t>
                </a:r>
                <a:r>
                  <a:rPr lang="ko-KR" altLang="en-US" sz="1300" dirty="0" smtClean="0">
                    <a:latin typeface="맑은 고딕" pitchFamily="50" charset="-127"/>
                    <a:ea typeface="맑은 고딕" pitchFamily="50" charset="-127"/>
                  </a:rPr>
                  <a:t>을 그래픽화시켜 사용자가</a:t>
                </a:r>
                <a:endParaRPr lang="en-US" altLang="ko-KR" sz="13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300" dirty="0" smtClean="0">
                    <a:latin typeface="맑은 고딕" pitchFamily="50" charset="-127"/>
                    <a:ea typeface="맑은 고딕" pitchFamily="50" charset="-127"/>
                  </a:rPr>
                  <a:t>코드에 </a:t>
                </a:r>
                <a:r>
                  <a:rPr lang="ko-KR" altLang="en-US" sz="1300" dirty="0">
                    <a:latin typeface="맑은 고딕" pitchFamily="50" charset="-127"/>
                    <a:ea typeface="맑은 고딕" pitchFamily="50" charset="-127"/>
                  </a:rPr>
                  <a:t>대한 병합 및 </a:t>
                </a:r>
                <a:r>
                  <a:rPr lang="ko-KR" altLang="en-US" sz="1300" dirty="0" smtClean="0">
                    <a:latin typeface="맑은 고딕" pitchFamily="50" charset="-127"/>
                    <a:ea typeface="맑은 고딕" pitchFamily="50" charset="-127"/>
                  </a:rPr>
                  <a:t>관리를</a:t>
                </a:r>
                <a:endParaRPr lang="en-US" altLang="ko-KR" sz="13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300" dirty="0" smtClean="0">
                    <a:latin typeface="맑은 고딕" pitchFamily="50" charset="-127"/>
                    <a:ea typeface="맑은 고딕" pitchFamily="50" charset="-127"/>
                  </a:rPr>
                  <a:t>쉽게 하도록 지원해주는 툴</a:t>
                </a:r>
                <a:endParaRPr lang="ko-KR" altLang="en-US" sz="13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996" y="3376951"/>
              <a:ext cx="1815388" cy="392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4657" y="2425100"/>
              <a:ext cx="650331" cy="939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3" name="그룹 32"/>
          <p:cNvGrpSpPr/>
          <p:nvPr/>
        </p:nvGrpSpPr>
        <p:grpSpPr>
          <a:xfrm>
            <a:off x="8300506" y="1677590"/>
            <a:ext cx="3575673" cy="3541807"/>
            <a:chOff x="6501401" y="1812190"/>
            <a:chExt cx="4252241" cy="4211965"/>
          </a:xfrm>
        </p:grpSpPr>
        <p:sp>
          <p:nvSpPr>
            <p:cNvPr id="34" name="자유형 33"/>
            <p:cNvSpPr/>
            <p:nvPr/>
          </p:nvSpPr>
          <p:spPr>
            <a:xfrm>
              <a:off x="7057800" y="3590395"/>
              <a:ext cx="3159178" cy="2226923"/>
            </a:xfrm>
            <a:custGeom>
              <a:avLst/>
              <a:gdLst>
                <a:gd name="connsiteX0" fmla="*/ 261704 w 3159178"/>
                <a:gd name="connsiteY0" fmla="*/ 0 h 2226923"/>
                <a:gd name="connsiteX1" fmla="*/ 401762 w 3159178"/>
                <a:gd name="connsiteY1" fmla="*/ 0 h 2226923"/>
                <a:gd name="connsiteX2" fmla="*/ 423415 w 3159178"/>
                <a:gd name="connsiteY2" fmla="*/ 44949 h 2226923"/>
                <a:gd name="connsiteX3" fmla="*/ 1579589 w 3159178"/>
                <a:gd name="connsiteY3" fmla="*/ 733075 h 2226923"/>
                <a:gd name="connsiteX4" fmla="*/ 2735763 w 3159178"/>
                <a:gd name="connsiteY4" fmla="*/ 44949 h 2226923"/>
                <a:gd name="connsiteX5" fmla="*/ 2757416 w 3159178"/>
                <a:gd name="connsiteY5" fmla="*/ 0 h 2226923"/>
                <a:gd name="connsiteX6" fmla="*/ 2897474 w 3159178"/>
                <a:gd name="connsiteY6" fmla="*/ 0 h 2226923"/>
                <a:gd name="connsiteX7" fmla="*/ 3159178 w 3159178"/>
                <a:gd name="connsiteY7" fmla="*/ 261704 h 2226923"/>
                <a:gd name="connsiteX8" fmla="*/ 3159178 w 3159178"/>
                <a:gd name="connsiteY8" fmla="*/ 1255146 h 2226923"/>
                <a:gd name="connsiteX9" fmla="*/ 3159178 w 3159178"/>
                <a:gd name="connsiteY9" fmla="*/ 1308489 h 2226923"/>
                <a:gd name="connsiteX10" fmla="*/ 3159178 w 3159178"/>
                <a:gd name="connsiteY10" fmla="*/ 1853946 h 2226923"/>
                <a:gd name="connsiteX11" fmla="*/ 2786201 w 3159178"/>
                <a:gd name="connsiteY11" fmla="*/ 2226923 h 2226923"/>
                <a:gd name="connsiteX12" fmla="*/ 372977 w 3159178"/>
                <a:gd name="connsiteY12" fmla="*/ 2226923 h 2226923"/>
                <a:gd name="connsiteX13" fmla="*/ 0 w 3159178"/>
                <a:gd name="connsiteY13" fmla="*/ 1853946 h 2226923"/>
                <a:gd name="connsiteX14" fmla="*/ 0 w 3159178"/>
                <a:gd name="connsiteY14" fmla="*/ 1308489 h 2226923"/>
                <a:gd name="connsiteX15" fmla="*/ 0 w 3159178"/>
                <a:gd name="connsiteY15" fmla="*/ 1255146 h 2226923"/>
                <a:gd name="connsiteX16" fmla="*/ 0 w 3159178"/>
                <a:gd name="connsiteY16" fmla="*/ 261704 h 2226923"/>
                <a:gd name="connsiteX17" fmla="*/ 261704 w 3159178"/>
                <a:gd name="connsiteY17" fmla="*/ 0 h 222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59178" h="2226923">
                  <a:moveTo>
                    <a:pt x="261704" y="0"/>
                  </a:moveTo>
                  <a:lnTo>
                    <a:pt x="401762" y="0"/>
                  </a:lnTo>
                  <a:lnTo>
                    <a:pt x="423415" y="44949"/>
                  </a:lnTo>
                  <a:cubicBezTo>
                    <a:pt x="646074" y="454828"/>
                    <a:pt x="1080338" y="733075"/>
                    <a:pt x="1579589" y="733075"/>
                  </a:cubicBezTo>
                  <a:cubicBezTo>
                    <a:pt x="2078841" y="733075"/>
                    <a:pt x="2513104" y="454828"/>
                    <a:pt x="2735763" y="44949"/>
                  </a:cubicBezTo>
                  <a:lnTo>
                    <a:pt x="2757416" y="0"/>
                  </a:lnTo>
                  <a:lnTo>
                    <a:pt x="2897474" y="0"/>
                  </a:lnTo>
                  <a:cubicBezTo>
                    <a:pt x="3042009" y="0"/>
                    <a:pt x="3159178" y="117169"/>
                    <a:pt x="3159178" y="261704"/>
                  </a:cubicBezTo>
                  <a:lnTo>
                    <a:pt x="3159178" y="1255146"/>
                  </a:lnTo>
                  <a:lnTo>
                    <a:pt x="3159178" y="1308489"/>
                  </a:lnTo>
                  <a:lnTo>
                    <a:pt x="3159178" y="1853946"/>
                  </a:lnTo>
                  <a:cubicBezTo>
                    <a:pt x="3159178" y="2059936"/>
                    <a:pt x="2992191" y="2226923"/>
                    <a:pt x="2786201" y="2226923"/>
                  </a:cubicBezTo>
                  <a:lnTo>
                    <a:pt x="372977" y="2226923"/>
                  </a:lnTo>
                  <a:cubicBezTo>
                    <a:pt x="166987" y="2226923"/>
                    <a:pt x="0" y="2059936"/>
                    <a:pt x="0" y="1853946"/>
                  </a:cubicBezTo>
                  <a:lnTo>
                    <a:pt x="0" y="1308489"/>
                  </a:lnTo>
                  <a:lnTo>
                    <a:pt x="0" y="1255146"/>
                  </a:lnTo>
                  <a:lnTo>
                    <a:pt x="0" y="261704"/>
                  </a:lnTo>
                  <a:cubicBezTo>
                    <a:pt x="0" y="117169"/>
                    <a:pt x="117169" y="0"/>
                    <a:pt x="26170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01401" y="4258074"/>
              <a:ext cx="4252241" cy="750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AWS</a:t>
              </a:r>
            </a:p>
            <a:p>
              <a:pPr algn="ctr"/>
              <a:r>
                <a:rPr lang="en-US" altLang="ko-KR" sz="15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(Amazon Web Services)</a:t>
              </a:r>
              <a:endParaRPr lang="en-US" altLang="ko-KR" sz="1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421294" y="1812190"/>
              <a:ext cx="2412458" cy="2378810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84901" y="4962720"/>
              <a:ext cx="2205986" cy="10614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00" dirty="0" smtClean="0">
                  <a:latin typeface="+mn-ea"/>
                </a:rPr>
                <a:t>아마존에서 </a:t>
              </a:r>
              <a:r>
                <a:rPr lang="ko-KR" altLang="en-US" sz="1300" dirty="0">
                  <a:latin typeface="+mn-ea"/>
                </a:rPr>
                <a:t>개발한 </a:t>
              </a:r>
              <a:endParaRPr lang="en-US" altLang="ko-KR" sz="1300" dirty="0" smtClean="0">
                <a:latin typeface="+mn-ea"/>
              </a:endParaRPr>
            </a:p>
            <a:p>
              <a:pPr algn="ctr"/>
              <a:r>
                <a:rPr lang="ko-KR" altLang="en-US" sz="1300" dirty="0" err="1" smtClean="0">
                  <a:latin typeface="+mn-ea"/>
                </a:rPr>
                <a:t>클라우드</a:t>
              </a:r>
              <a:r>
                <a:rPr lang="ko-KR" altLang="en-US" sz="1300" dirty="0" smtClean="0">
                  <a:latin typeface="+mn-ea"/>
                </a:rPr>
                <a:t> </a:t>
              </a:r>
              <a:r>
                <a:rPr lang="ko-KR" altLang="en-US" sz="1300" dirty="0">
                  <a:latin typeface="+mn-ea"/>
                </a:rPr>
                <a:t>서비스로</a:t>
              </a:r>
            </a:p>
            <a:p>
              <a:pPr algn="ctr"/>
              <a:r>
                <a:rPr lang="en-US" altLang="ko-KR" sz="1300" dirty="0" smtClean="0">
                  <a:latin typeface="+mn-ea"/>
                </a:rPr>
                <a:t>DB</a:t>
              </a:r>
              <a:r>
                <a:rPr lang="ko-KR" altLang="en-US" sz="1300" dirty="0" smtClean="0">
                  <a:latin typeface="+mn-ea"/>
                </a:rPr>
                <a:t>를 </a:t>
              </a:r>
              <a:r>
                <a:rPr lang="ko-KR" altLang="en-US" sz="1300" dirty="0" err="1" smtClean="0">
                  <a:latin typeface="+mn-ea"/>
                </a:rPr>
                <a:t>웹서버에서</a:t>
              </a:r>
              <a:r>
                <a:rPr lang="ko-KR" altLang="en-US" sz="1300" dirty="0" smtClean="0">
                  <a:latin typeface="+mn-ea"/>
                </a:rPr>
                <a:t> 관리</a:t>
              </a:r>
              <a:endParaRPr lang="ko-KR" altLang="en-US" sz="1300" dirty="0">
                <a:latin typeface="+mn-ea"/>
              </a:endParaRPr>
            </a:p>
            <a:p>
              <a:pPr algn="ctr"/>
              <a:endParaRPr lang="ko-KR" altLang="en-US" sz="1300" dirty="0"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9741" y="5372456"/>
            <a:ext cx="10352910" cy="906284"/>
            <a:chOff x="749741" y="5557811"/>
            <a:chExt cx="10352910" cy="90628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49741" y="5557811"/>
              <a:ext cx="10352910" cy="90628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PC-02\Desktop\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315" y="5641686"/>
              <a:ext cx="770863" cy="770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PC-02\Desktop\Erwin_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651" y="5795756"/>
              <a:ext cx="1297120" cy="462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PC-02\Desktop\Oracle_SQL_Developer-Logo.wine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3" t="1427" r="21880" b="4158"/>
            <a:stretch/>
          </p:blipFill>
          <p:spPr bwMode="auto">
            <a:xfrm>
              <a:off x="2359835" y="5622255"/>
              <a:ext cx="755108" cy="809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PC-02\Desktop\TeamViewer-Log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94" b="26160"/>
            <a:stretch/>
          </p:blipFill>
          <p:spPr bwMode="auto">
            <a:xfrm>
              <a:off x="8692651" y="5734180"/>
              <a:ext cx="2119511" cy="585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PC-02\Desktop\autohotkey_0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671" y="5676398"/>
              <a:ext cx="935252" cy="70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PC-02\Desktop\204-2048254_skype-2017-skype-logo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499" y="5815078"/>
              <a:ext cx="1379850" cy="42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15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4739270" y="4840942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역할</a:t>
            </a:r>
            <a:r>
              <a:rPr lang="ko-KR" altLang="en-US" sz="14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 smtClean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· </a:t>
            </a:r>
            <a:r>
              <a:rPr lang="ko-KR" altLang="en-US" sz="1400" dirty="0" smtClean="0"/>
              <a:t>데이터 </a:t>
            </a:r>
            <a:r>
              <a:rPr lang="ko-KR" altLang="en-US" sz="1400" dirty="0"/>
              <a:t>베이스 </a:t>
            </a:r>
            <a:r>
              <a:rPr lang="ko-KR" altLang="en-US" sz="1400" dirty="0" smtClean="0"/>
              <a:t>구축</a:t>
            </a:r>
            <a:r>
              <a:rPr lang="en-US" altLang="ko-KR" sz="1400" dirty="0" smtClean="0"/>
              <a:t> </a:t>
            </a:r>
          </a:p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· </a:t>
            </a:r>
            <a:r>
              <a:rPr lang="en-US" altLang="ko-KR" sz="1400" dirty="0" smtClean="0"/>
              <a:t>AWS </a:t>
            </a:r>
            <a:r>
              <a:rPr lang="ko-KR" altLang="en-US" sz="1400" dirty="0"/>
              <a:t>서버 </a:t>
            </a:r>
            <a:r>
              <a:rPr lang="ko-KR" altLang="en-US" sz="1400" dirty="0" smtClean="0"/>
              <a:t>구축</a:t>
            </a:r>
            <a:endParaRPr lang="en-US" altLang="ko-KR" sz="1400" dirty="0" smtClean="0"/>
          </a:p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· </a:t>
            </a:r>
            <a:r>
              <a:rPr lang="ko-KR" altLang="en-US" sz="1400" dirty="0" smtClean="0"/>
              <a:t>고객센터 </a:t>
            </a:r>
            <a:r>
              <a:rPr lang="ko-KR" altLang="en-US" sz="1400" dirty="0"/>
              <a:t>기능 구현</a:t>
            </a:r>
            <a:endParaRPr lang="en-US" altLang="ko-KR" sz="14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330928" y="4357523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정이</a:t>
            </a:r>
            <a:r>
              <a:rPr lang="ko-KR" altLang="en-US" sz="15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</a:t>
            </a:r>
            <a:endParaRPr lang="en-US" altLang="ko-KR" sz="1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4890809" y="1954102"/>
            <a:ext cx="2060660" cy="2038231"/>
          </a:xfrm>
          <a:custGeom>
            <a:avLst/>
            <a:gdLst>
              <a:gd name="connsiteX0" fmla="*/ 1243798 w 2060660"/>
              <a:gd name="connsiteY0" fmla="*/ 0 h 2038231"/>
              <a:gd name="connsiteX1" fmla="*/ 1336719 w 2060660"/>
              <a:gd name="connsiteY1" fmla="*/ 23893 h 2038231"/>
              <a:gd name="connsiteX2" fmla="*/ 2060660 w 2060660"/>
              <a:gd name="connsiteY2" fmla="*/ 1007901 h 2038231"/>
              <a:gd name="connsiteX3" fmla="*/ 1030330 w 2060660"/>
              <a:gd name="connsiteY3" fmla="*/ 2038231 h 2038231"/>
              <a:gd name="connsiteX4" fmla="*/ 0 w 2060660"/>
              <a:gd name="connsiteY4" fmla="*/ 1007901 h 2038231"/>
              <a:gd name="connsiteX5" fmla="*/ 723941 w 2060660"/>
              <a:gd name="connsiteY5" fmla="*/ 23893 h 2038231"/>
              <a:gd name="connsiteX6" fmla="*/ 816860 w 2060660"/>
              <a:gd name="connsiteY6" fmla="*/ 1 h 2038231"/>
              <a:gd name="connsiteX7" fmla="*/ 820236 w 2060660"/>
              <a:gd name="connsiteY7" fmla="*/ 33490 h 2038231"/>
              <a:gd name="connsiteX8" fmla="*/ 1030329 w 2060660"/>
              <a:gd name="connsiteY8" fmla="*/ 204721 h 2038231"/>
              <a:gd name="connsiteX9" fmla="*/ 1240422 w 2060660"/>
              <a:gd name="connsiteY9" fmla="*/ 33490 h 203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0660" h="2038231">
                <a:moveTo>
                  <a:pt x="1243798" y="0"/>
                </a:moveTo>
                <a:lnTo>
                  <a:pt x="1336719" y="23893"/>
                </a:lnTo>
                <a:cubicBezTo>
                  <a:pt x="1756134" y="154344"/>
                  <a:pt x="2060660" y="545559"/>
                  <a:pt x="2060660" y="1007901"/>
                </a:cubicBezTo>
                <a:cubicBezTo>
                  <a:pt x="2060660" y="1576937"/>
                  <a:pt x="1599366" y="2038231"/>
                  <a:pt x="1030330" y="2038231"/>
                </a:cubicBezTo>
                <a:cubicBezTo>
                  <a:pt x="461294" y="2038231"/>
                  <a:pt x="0" y="1576937"/>
                  <a:pt x="0" y="1007901"/>
                </a:cubicBezTo>
                <a:cubicBezTo>
                  <a:pt x="0" y="545559"/>
                  <a:pt x="304526" y="154344"/>
                  <a:pt x="723941" y="23893"/>
                </a:cubicBezTo>
                <a:lnTo>
                  <a:pt x="816860" y="1"/>
                </a:lnTo>
                <a:lnTo>
                  <a:pt x="820236" y="33490"/>
                </a:lnTo>
                <a:cubicBezTo>
                  <a:pt x="840233" y="131211"/>
                  <a:pt x="926697" y="204721"/>
                  <a:pt x="1030329" y="204721"/>
                </a:cubicBezTo>
                <a:cubicBezTo>
                  <a:pt x="1133961" y="204721"/>
                  <a:pt x="1220425" y="131211"/>
                  <a:pt x="1240422" y="33490"/>
                </a:cubicBez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75432" y="1612993"/>
            <a:ext cx="69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en-US" altLang="ko-KR" sz="900" b="1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878333" y="4771930"/>
            <a:ext cx="2715643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역할</a:t>
            </a:r>
            <a:r>
              <a:rPr lang="ko-KR" altLang="en-US" sz="14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 smtClean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· </a:t>
            </a:r>
            <a:r>
              <a:rPr lang="ko-KR" altLang="en-US" sz="1400" dirty="0" smtClean="0"/>
              <a:t>프로그램 </a:t>
            </a:r>
            <a:r>
              <a:rPr lang="en-US" altLang="ko-KR" sz="1400" dirty="0"/>
              <a:t>UI </a:t>
            </a:r>
            <a:r>
              <a:rPr lang="ko-KR" altLang="en-US" sz="1400" dirty="0" smtClean="0"/>
              <a:t>디자인</a:t>
            </a:r>
            <a:endParaRPr lang="en-US" altLang="ko-KR" sz="1400" dirty="0"/>
          </a:p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· </a:t>
            </a:r>
            <a:r>
              <a:rPr lang="ko-KR" altLang="en-US" sz="1400" dirty="0" smtClean="0"/>
              <a:t>검색 </a:t>
            </a:r>
            <a:r>
              <a:rPr lang="ko-KR" altLang="en-US" sz="1400" dirty="0"/>
              <a:t>기능 구현 및 쿼리 </a:t>
            </a:r>
            <a:r>
              <a:rPr lang="ko-KR" altLang="en-US" sz="1400" dirty="0" smtClean="0"/>
              <a:t>작성</a:t>
            </a:r>
            <a:endParaRPr lang="en-US" altLang="ko-KR" sz="1400" dirty="0" smtClean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645943" y="4336838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윤지혜</a:t>
            </a:r>
            <a:endParaRPr lang="en-US" altLang="ko-KR" sz="1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8205824" y="1946117"/>
            <a:ext cx="2060660" cy="2038231"/>
          </a:xfrm>
          <a:custGeom>
            <a:avLst/>
            <a:gdLst>
              <a:gd name="connsiteX0" fmla="*/ 1243798 w 2060660"/>
              <a:gd name="connsiteY0" fmla="*/ 0 h 2038231"/>
              <a:gd name="connsiteX1" fmla="*/ 1336719 w 2060660"/>
              <a:gd name="connsiteY1" fmla="*/ 23893 h 2038231"/>
              <a:gd name="connsiteX2" fmla="*/ 2060660 w 2060660"/>
              <a:gd name="connsiteY2" fmla="*/ 1007901 h 2038231"/>
              <a:gd name="connsiteX3" fmla="*/ 1030330 w 2060660"/>
              <a:gd name="connsiteY3" fmla="*/ 2038231 h 2038231"/>
              <a:gd name="connsiteX4" fmla="*/ 0 w 2060660"/>
              <a:gd name="connsiteY4" fmla="*/ 1007901 h 2038231"/>
              <a:gd name="connsiteX5" fmla="*/ 723941 w 2060660"/>
              <a:gd name="connsiteY5" fmla="*/ 23893 h 2038231"/>
              <a:gd name="connsiteX6" fmla="*/ 816860 w 2060660"/>
              <a:gd name="connsiteY6" fmla="*/ 1 h 2038231"/>
              <a:gd name="connsiteX7" fmla="*/ 820236 w 2060660"/>
              <a:gd name="connsiteY7" fmla="*/ 33490 h 2038231"/>
              <a:gd name="connsiteX8" fmla="*/ 1030329 w 2060660"/>
              <a:gd name="connsiteY8" fmla="*/ 204721 h 2038231"/>
              <a:gd name="connsiteX9" fmla="*/ 1240422 w 2060660"/>
              <a:gd name="connsiteY9" fmla="*/ 33490 h 203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0660" h="2038231">
                <a:moveTo>
                  <a:pt x="1243798" y="0"/>
                </a:moveTo>
                <a:lnTo>
                  <a:pt x="1336719" y="23893"/>
                </a:lnTo>
                <a:cubicBezTo>
                  <a:pt x="1756134" y="154344"/>
                  <a:pt x="2060660" y="545559"/>
                  <a:pt x="2060660" y="1007901"/>
                </a:cubicBezTo>
                <a:cubicBezTo>
                  <a:pt x="2060660" y="1576937"/>
                  <a:pt x="1599366" y="2038231"/>
                  <a:pt x="1030330" y="2038231"/>
                </a:cubicBezTo>
                <a:cubicBezTo>
                  <a:pt x="461294" y="2038231"/>
                  <a:pt x="0" y="1576937"/>
                  <a:pt x="0" y="1007901"/>
                </a:cubicBezTo>
                <a:cubicBezTo>
                  <a:pt x="0" y="545559"/>
                  <a:pt x="304526" y="154344"/>
                  <a:pt x="723941" y="23893"/>
                </a:cubicBezTo>
                <a:lnTo>
                  <a:pt x="816860" y="1"/>
                </a:lnTo>
                <a:lnTo>
                  <a:pt x="820236" y="33490"/>
                </a:lnTo>
                <a:cubicBezTo>
                  <a:pt x="840233" y="131211"/>
                  <a:pt x="926697" y="204721"/>
                  <a:pt x="1030329" y="204721"/>
                </a:cubicBezTo>
                <a:cubicBezTo>
                  <a:pt x="1133961" y="204721"/>
                  <a:pt x="1220425" y="131211"/>
                  <a:pt x="1240422" y="3349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890447" y="1605008"/>
            <a:ext cx="69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en-US" altLang="ko-KR" sz="900" b="1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86020" y="4771930"/>
            <a:ext cx="2480586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역할</a:t>
            </a:r>
            <a:r>
              <a:rPr lang="ko-KR" altLang="en-US" sz="1400" dirty="0" smtClean="0">
                <a:solidFill>
                  <a:prstClr val="white"/>
                </a:solidFill>
              </a:rPr>
              <a:t> 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· </a:t>
            </a:r>
            <a:r>
              <a:rPr lang="ko-KR" altLang="en-US" sz="1400" dirty="0" smtClean="0">
                <a:solidFill>
                  <a:prstClr val="white"/>
                </a:solidFill>
              </a:rPr>
              <a:t>프로그램 전체적 기능 구현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· </a:t>
            </a:r>
            <a:r>
              <a:rPr lang="ko-KR" altLang="en-US" sz="1400" dirty="0" smtClean="0">
                <a:solidFill>
                  <a:prstClr val="white"/>
                </a:solidFill>
              </a:rPr>
              <a:t>일정관리 및 임무 분담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1595983" y="1954102"/>
            <a:ext cx="2060660" cy="2038231"/>
          </a:xfrm>
          <a:custGeom>
            <a:avLst/>
            <a:gdLst>
              <a:gd name="connsiteX0" fmla="*/ 1243798 w 2060660"/>
              <a:gd name="connsiteY0" fmla="*/ 0 h 2038231"/>
              <a:gd name="connsiteX1" fmla="*/ 1336719 w 2060660"/>
              <a:gd name="connsiteY1" fmla="*/ 23893 h 2038231"/>
              <a:gd name="connsiteX2" fmla="*/ 2060660 w 2060660"/>
              <a:gd name="connsiteY2" fmla="*/ 1007901 h 2038231"/>
              <a:gd name="connsiteX3" fmla="*/ 1030330 w 2060660"/>
              <a:gd name="connsiteY3" fmla="*/ 2038231 h 2038231"/>
              <a:gd name="connsiteX4" fmla="*/ 0 w 2060660"/>
              <a:gd name="connsiteY4" fmla="*/ 1007901 h 2038231"/>
              <a:gd name="connsiteX5" fmla="*/ 723941 w 2060660"/>
              <a:gd name="connsiteY5" fmla="*/ 23893 h 2038231"/>
              <a:gd name="connsiteX6" fmla="*/ 816860 w 2060660"/>
              <a:gd name="connsiteY6" fmla="*/ 1 h 2038231"/>
              <a:gd name="connsiteX7" fmla="*/ 820236 w 2060660"/>
              <a:gd name="connsiteY7" fmla="*/ 33490 h 2038231"/>
              <a:gd name="connsiteX8" fmla="*/ 1030329 w 2060660"/>
              <a:gd name="connsiteY8" fmla="*/ 204721 h 2038231"/>
              <a:gd name="connsiteX9" fmla="*/ 1240422 w 2060660"/>
              <a:gd name="connsiteY9" fmla="*/ 33490 h 203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0660" h="2038231">
                <a:moveTo>
                  <a:pt x="1243798" y="0"/>
                </a:moveTo>
                <a:lnTo>
                  <a:pt x="1336719" y="23893"/>
                </a:lnTo>
                <a:cubicBezTo>
                  <a:pt x="1756134" y="154344"/>
                  <a:pt x="2060660" y="545559"/>
                  <a:pt x="2060660" y="1007901"/>
                </a:cubicBezTo>
                <a:cubicBezTo>
                  <a:pt x="2060660" y="1576937"/>
                  <a:pt x="1599366" y="2038231"/>
                  <a:pt x="1030330" y="2038231"/>
                </a:cubicBezTo>
                <a:cubicBezTo>
                  <a:pt x="461294" y="2038231"/>
                  <a:pt x="0" y="1576937"/>
                  <a:pt x="0" y="1007901"/>
                </a:cubicBezTo>
                <a:cubicBezTo>
                  <a:pt x="0" y="545559"/>
                  <a:pt x="304526" y="154344"/>
                  <a:pt x="723941" y="23893"/>
                </a:cubicBezTo>
                <a:lnTo>
                  <a:pt x="816860" y="1"/>
                </a:lnTo>
                <a:lnTo>
                  <a:pt x="820236" y="33490"/>
                </a:lnTo>
                <a:cubicBezTo>
                  <a:pt x="840233" y="131211"/>
                  <a:pt x="926697" y="204721"/>
                  <a:pt x="1030329" y="204721"/>
                </a:cubicBezTo>
                <a:cubicBezTo>
                  <a:pt x="1133961" y="204721"/>
                  <a:pt x="1220425" y="131211"/>
                  <a:pt x="1240422" y="3349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80606" y="1612993"/>
            <a:ext cx="69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en-US" altLang="ko-KR" sz="900" b="1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36102" y="4344823"/>
            <a:ext cx="1180422" cy="2887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FFC000"/>
                </a:solidFill>
              </a:rPr>
              <a:t>박세현</a:t>
            </a:r>
            <a:endParaRPr lang="en-US" altLang="ko-KR" sz="1500" b="1" dirty="0">
              <a:solidFill>
                <a:srgbClr val="FFC00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413456" y="3984348"/>
            <a:ext cx="691415" cy="440232"/>
            <a:chOff x="4488329" y="1089068"/>
            <a:chExt cx="691415" cy="4402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이등변 삼각형 33"/>
            <p:cNvSpPr/>
            <p:nvPr/>
          </p:nvSpPr>
          <p:spPr>
            <a:xfrm rot="8985523">
              <a:off x="4939072" y="1245904"/>
              <a:ext cx="136715" cy="283396"/>
            </a:xfrm>
            <a:prstGeom prst="triangle">
              <a:avLst/>
            </a:prstGeom>
            <a:solidFill>
              <a:srgbClr val="FFC000"/>
            </a:solidFill>
            <a:ln w="2667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다리꼴 34"/>
            <p:cNvSpPr/>
            <p:nvPr/>
          </p:nvSpPr>
          <p:spPr>
            <a:xfrm rot="5400000">
              <a:off x="4772124" y="1004037"/>
              <a:ext cx="123827" cy="458904"/>
            </a:xfrm>
            <a:prstGeom prst="trapezoid">
              <a:avLst>
                <a:gd name="adj" fmla="val 17308"/>
              </a:avLst>
            </a:prstGeom>
            <a:solidFill>
              <a:schemeClr val="bg1">
                <a:lumMod val="85000"/>
              </a:schemeClr>
            </a:solidFill>
            <a:ln w="266700" cap="rnd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88329" y="1089068"/>
              <a:ext cx="69141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팀</a:t>
              </a:r>
              <a:r>
                <a:rPr lang="ko-KR" altLang="en-US" sz="13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장</a:t>
              </a:r>
              <a:endParaRPr lang="en-US" altLang="ko-KR" sz="13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585669" y="309544"/>
            <a:ext cx="269657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500" b="1" kern="0" dirty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조원</a:t>
            </a:r>
            <a:r>
              <a:rPr lang="en-US" altLang="ko-KR" sz="4500" b="1" kern="0" dirty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500" b="1" kern="0" dirty="0">
                <a:ln w="3175">
                  <a:noFill/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altLang="ko-KR" sz="4500" b="1" kern="0" dirty="0">
              <a:ln w="3175">
                <a:noFill/>
              </a:ln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296133" y="688085"/>
            <a:ext cx="208785" cy="342900"/>
            <a:chOff x="8637389" y="686943"/>
            <a:chExt cx="208785" cy="342900"/>
          </a:xfrm>
        </p:grpSpPr>
        <p:cxnSp>
          <p:nvCxnSpPr>
            <p:cNvPr id="42" name="직선 연결선 41"/>
            <p:cNvCxnSpPr/>
            <p:nvPr/>
          </p:nvCxnSpPr>
          <p:spPr>
            <a:xfrm flipH="1">
              <a:off x="8637389" y="686943"/>
              <a:ext cx="169353" cy="2667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8767309" y="877443"/>
              <a:ext cx="78865" cy="1524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1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직사각형 2789"/>
          <p:cNvSpPr/>
          <p:nvPr/>
        </p:nvSpPr>
        <p:spPr>
          <a:xfrm>
            <a:off x="9883903" y="4122275"/>
            <a:ext cx="1745992" cy="2203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0500" b="1" kern="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04</a:t>
            </a:r>
            <a:endParaRPr lang="en-US" altLang="ko-KR" sz="10500" b="1" kern="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48185" y="5891970"/>
            <a:ext cx="208785" cy="342900"/>
            <a:chOff x="9622347" y="2662056"/>
            <a:chExt cx="208785" cy="3429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9622347" y="2662056"/>
              <a:ext cx="169353" cy="2667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9752267" y="2852556"/>
              <a:ext cx="78865" cy="1524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PC-02\Downloads\thumb_l_6E7735C73CBD639AECF6D2BDD06D0E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60" y="2129276"/>
            <a:ext cx="3644662" cy="238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4753543" y="2920141"/>
            <a:ext cx="425789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ko-KR" altLang="en-US" sz="5000" b="1" kern="0" dirty="0" smtClean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000" b="1" kern="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시연</a:t>
            </a:r>
            <a:endParaRPr lang="en-US" altLang="ko-KR" sz="5000" b="1" kern="0" dirty="0" smtClean="0">
              <a:ln w="3175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3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8681" y="2018716"/>
            <a:ext cx="2180294" cy="3570620"/>
            <a:chOff x="838681" y="2018716"/>
            <a:chExt cx="2180294" cy="3570620"/>
          </a:xfrm>
        </p:grpSpPr>
        <p:sp>
          <p:nvSpPr>
            <p:cNvPr id="2763" name="자유형 2762"/>
            <p:cNvSpPr/>
            <p:nvPr/>
          </p:nvSpPr>
          <p:spPr>
            <a:xfrm>
              <a:off x="838681" y="2334461"/>
              <a:ext cx="2180294" cy="3254875"/>
            </a:xfrm>
            <a:custGeom>
              <a:avLst/>
              <a:gdLst>
                <a:gd name="connsiteX0" fmla="*/ 295121 w 2815772"/>
                <a:gd name="connsiteY0" fmla="*/ 0 h 3655332"/>
                <a:gd name="connsiteX1" fmla="*/ 1101886 w 2815772"/>
                <a:gd name="connsiteY1" fmla="*/ 0 h 3655332"/>
                <a:gd name="connsiteX2" fmla="*/ 1407886 w 2815772"/>
                <a:gd name="connsiteY2" fmla="*/ 306000 h 3655332"/>
                <a:gd name="connsiteX3" fmla="*/ 1713886 w 2815772"/>
                <a:gd name="connsiteY3" fmla="*/ 0 h 3655332"/>
                <a:gd name="connsiteX4" fmla="*/ 2520651 w 2815772"/>
                <a:gd name="connsiteY4" fmla="*/ 0 h 3655332"/>
                <a:gd name="connsiteX5" fmla="*/ 2815772 w 2815772"/>
                <a:gd name="connsiteY5" fmla="*/ 295121 h 3655332"/>
                <a:gd name="connsiteX6" fmla="*/ 2815772 w 2815772"/>
                <a:gd name="connsiteY6" fmla="*/ 3360211 h 3655332"/>
                <a:gd name="connsiteX7" fmla="*/ 2520651 w 2815772"/>
                <a:gd name="connsiteY7" fmla="*/ 3655332 h 3655332"/>
                <a:gd name="connsiteX8" fmla="*/ 295121 w 2815772"/>
                <a:gd name="connsiteY8" fmla="*/ 3655332 h 3655332"/>
                <a:gd name="connsiteX9" fmla="*/ 0 w 2815772"/>
                <a:gd name="connsiteY9" fmla="*/ 3360211 h 3655332"/>
                <a:gd name="connsiteX10" fmla="*/ 0 w 2815772"/>
                <a:gd name="connsiteY10" fmla="*/ 295121 h 3655332"/>
                <a:gd name="connsiteX11" fmla="*/ 295121 w 2815772"/>
                <a:gd name="connsiteY11" fmla="*/ 0 h 365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15772" h="3655332">
                  <a:moveTo>
                    <a:pt x="295121" y="0"/>
                  </a:moveTo>
                  <a:lnTo>
                    <a:pt x="1101886" y="0"/>
                  </a:lnTo>
                  <a:cubicBezTo>
                    <a:pt x="1101886" y="168999"/>
                    <a:pt x="1238887" y="306000"/>
                    <a:pt x="1407886" y="306000"/>
                  </a:cubicBezTo>
                  <a:cubicBezTo>
                    <a:pt x="1576885" y="306000"/>
                    <a:pt x="1713886" y="168999"/>
                    <a:pt x="1713886" y="0"/>
                  </a:cubicBezTo>
                  <a:lnTo>
                    <a:pt x="2520651" y="0"/>
                  </a:lnTo>
                  <a:cubicBezTo>
                    <a:pt x="2683642" y="0"/>
                    <a:pt x="2815772" y="132130"/>
                    <a:pt x="2815772" y="295121"/>
                  </a:cubicBezTo>
                  <a:lnTo>
                    <a:pt x="2815772" y="3360211"/>
                  </a:lnTo>
                  <a:cubicBezTo>
                    <a:pt x="2815772" y="3523202"/>
                    <a:pt x="2683642" y="3655332"/>
                    <a:pt x="2520651" y="3655332"/>
                  </a:cubicBezTo>
                  <a:lnTo>
                    <a:pt x="295121" y="3655332"/>
                  </a:lnTo>
                  <a:cubicBezTo>
                    <a:pt x="132130" y="3655332"/>
                    <a:pt x="0" y="3523202"/>
                    <a:pt x="0" y="3360211"/>
                  </a:cubicBezTo>
                  <a:lnTo>
                    <a:pt x="0" y="295121"/>
                  </a:lnTo>
                  <a:cubicBezTo>
                    <a:pt x="0" y="132130"/>
                    <a:pt x="132130" y="0"/>
                    <a:pt x="29512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4" name="TextBox 2763"/>
            <p:cNvSpPr txBox="1"/>
            <p:nvPr/>
          </p:nvSpPr>
          <p:spPr>
            <a:xfrm>
              <a:off x="1523973" y="2018716"/>
              <a:ext cx="85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C000"/>
                  </a:solidFill>
                  <a:latin typeface="맑은 고딕" pitchFamily="50" charset="-127"/>
                  <a:ea typeface="맑은 고딕" pitchFamily="50" charset="-127"/>
                </a:rPr>
                <a:t>01</a:t>
              </a:r>
              <a:endParaRPr lang="en-US" altLang="ko-KR" sz="1000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66" name="직사각형 2765"/>
          <p:cNvSpPr/>
          <p:nvPr/>
        </p:nvSpPr>
        <p:spPr>
          <a:xfrm>
            <a:off x="904167" y="3104476"/>
            <a:ext cx="202548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u="sng" dirty="0" smtClean="0">
                <a:solidFill>
                  <a:srgbClr val="365454"/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sz="2000" b="1" u="sng" dirty="0">
              <a:solidFill>
                <a:srgbClr val="365454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소개</a:t>
            </a:r>
            <a:endParaRPr lang="en-US" altLang="ko-KR" sz="1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14523" y="309544"/>
            <a:ext cx="263886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500" b="1" kern="0" dirty="0" smtClean="0">
                <a:ln w="3175">
                  <a:noFill/>
                </a:ln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4500" b="1" kern="0" dirty="0" smtClean="0">
                <a:ln w="3175">
                  <a:noFill/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ontents</a:t>
            </a:r>
            <a:endParaRPr lang="en-US" altLang="ko-KR" sz="4500" b="1" kern="0" dirty="0">
              <a:ln w="3175">
                <a:noFill/>
              </a:ln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270733" y="637285"/>
            <a:ext cx="208785" cy="342900"/>
            <a:chOff x="8637389" y="686943"/>
            <a:chExt cx="208785" cy="342900"/>
          </a:xfrm>
        </p:grpSpPr>
        <p:cxnSp>
          <p:nvCxnSpPr>
            <p:cNvPr id="32" name="직선 연결선 31"/>
            <p:cNvCxnSpPr/>
            <p:nvPr/>
          </p:nvCxnSpPr>
          <p:spPr>
            <a:xfrm flipH="1">
              <a:off x="8637389" y="686943"/>
              <a:ext cx="169353" cy="2667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8767309" y="877443"/>
              <a:ext cx="78865" cy="1524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3609917" y="2031779"/>
            <a:ext cx="2180294" cy="3557557"/>
            <a:chOff x="3609917" y="2031779"/>
            <a:chExt cx="2180294" cy="3557557"/>
          </a:xfrm>
        </p:grpSpPr>
        <p:sp>
          <p:nvSpPr>
            <p:cNvPr id="30" name="자유형 29"/>
            <p:cNvSpPr/>
            <p:nvPr/>
          </p:nvSpPr>
          <p:spPr>
            <a:xfrm>
              <a:off x="3609917" y="2334461"/>
              <a:ext cx="2180294" cy="3254875"/>
            </a:xfrm>
            <a:custGeom>
              <a:avLst/>
              <a:gdLst>
                <a:gd name="connsiteX0" fmla="*/ 295121 w 2815772"/>
                <a:gd name="connsiteY0" fmla="*/ 0 h 3655332"/>
                <a:gd name="connsiteX1" fmla="*/ 1101886 w 2815772"/>
                <a:gd name="connsiteY1" fmla="*/ 0 h 3655332"/>
                <a:gd name="connsiteX2" fmla="*/ 1407886 w 2815772"/>
                <a:gd name="connsiteY2" fmla="*/ 306000 h 3655332"/>
                <a:gd name="connsiteX3" fmla="*/ 1713886 w 2815772"/>
                <a:gd name="connsiteY3" fmla="*/ 0 h 3655332"/>
                <a:gd name="connsiteX4" fmla="*/ 2520651 w 2815772"/>
                <a:gd name="connsiteY4" fmla="*/ 0 h 3655332"/>
                <a:gd name="connsiteX5" fmla="*/ 2815772 w 2815772"/>
                <a:gd name="connsiteY5" fmla="*/ 295121 h 3655332"/>
                <a:gd name="connsiteX6" fmla="*/ 2815772 w 2815772"/>
                <a:gd name="connsiteY6" fmla="*/ 3360211 h 3655332"/>
                <a:gd name="connsiteX7" fmla="*/ 2520651 w 2815772"/>
                <a:gd name="connsiteY7" fmla="*/ 3655332 h 3655332"/>
                <a:gd name="connsiteX8" fmla="*/ 295121 w 2815772"/>
                <a:gd name="connsiteY8" fmla="*/ 3655332 h 3655332"/>
                <a:gd name="connsiteX9" fmla="*/ 0 w 2815772"/>
                <a:gd name="connsiteY9" fmla="*/ 3360211 h 3655332"/>
                <a:gd name="connsiteX10" fmla="*/ 0 w 2815772"/>
                <a:gd name="connsiteY10" fmla="*/ 295121 h 3655332"/>
                <a:gd name="connsiteX11" fmla="*/ 295121 w 2815772"/>
                <a:gd name="connsiteY11" fmla="*/ 0 h 365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15772" h="3655332">
                  <a:moveTo>
                    <a:pt x="295121" y="0"/>
                  </a:moveTo>
                  <a:lnTo>
                    <a:pt x="1101886" y="0"/>
                  </a:lnTo>
                  <a:cubicBezTo>
                    <a:pt x="1101886" y="168999"/>
                    <a:pt x="1238887" y="306000"/>
                    <a:pt x="1407886" y="306000"/>
                  </a:cubicBezTo>
                  <a:cubicBezTo>
                    <a:pt x="1576885" y="306000"/>
                    <a:pt x="1713886" y="168999"/>
                    <a:pt x="1713886" y="0"/>
                  </a:cubicBezTo>
                  <a:lnTo>
                    <a:pt x="2520651" y="0"/>
                  </a:lnTo>
                  <a:cubicBezTo>
                    <a:pt x="2683642" y="0"/>
                    <a:pt x="2815772" y="132130"/>
                    <a:pt x="2815772" y="295121"/>
                  </a:cubicBezTo>
                  <a:lnTo>
                    <a:pt x="2815772" y="3360211"/>
                  </a:lnTo>
                  <a:cubicBezTo>
                    <a:pt x="2815772" y="3523202"/>
                    <a:pt x="2683642" y="3655332"/>
                    <a:pt x="2520651" y="3655332"/>
                  </a:cubicBezTo>
                  <a:lnTo>
                    <a:pt x="295121" y="3655332"/>
                  </a:lnTo>
                  <a:cubicBezTo>
                    <a:pt x="132130" y="3655332"/>
                    <a:pt x="0" y="3523202"/>
                    <a:pt x="0" y="3360211"/>
                  </a:cubicBezTo>
                  <a:lnTo>
                    <a:pt x="0" y="295121"/>
                  </a:lnTo>
                  <a:cubicBezTo>
                    <a:pt x="0" y="132130"/>
                    <a:pt x="132130" y="0"/>
                    <a:pt x="29512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584" y="2031779"/>
              <a:ext cx="85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FFC000"/>
                  </a:solidFill>
                  <a:latin typeface="맑은 고딕" pitchFamily="50" charset="-127"/>
                  <a:ea typeface="맑은 고딕" pitchFamily="50" charset="-127"/>
                </a:rPr>
                <a:t>02</a:t>
              </a:r>
              <a:endParaRPr lang="en-US" altLang="ko-KR" sz="1000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709879" y="3104476"/>
            <a:ext cx="2025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u="sng" dirty="0">
                <a:solidFill>
                  <a:srgbClr val="365454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ko-KR" altLang="en-US" sz="2000" b="1" u="sng" dirty="0" smtClean="0">
                <a:solidFill>
                  <a:srgbClr val="365454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lang="en-US" altLang="ko-KR" sz="2000" b="1" u="sng" dirty="0">
              <a:solidFill>
                <a:srgbClr val="365454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메뉴구조도</a:t>
            </a:r>
            <a:endParaRPr lang="en-US" altLang="ko-KR" sz="15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 흐름도</a:t>
            </a:r>
            <a:endParaRPr lang="en-US" altLang="ko-KR" sz="15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</a:t>
            </a:r>
            <a:r>
              <a:rPr lang="en-US" altLang="ko-KR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</a:t>
            </a:r>
            <a:r>
              <a:rPr lang="en-US" altLang="ko-KR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개념적 설계</a:t>
            </a:r>
            <a:endParaRPr lang="en-US" altLang="ko-KR" sz="15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40171" y="2031779"/>
            <a:ext cx="2180294" cy="3557557"/>
            <a:chOff x="6440171" y="2031779"/>
            <a:chExt cx="2180294" cy="3557557"/>
          </a:xfrm>
        </p:grpSpPr>
        <p:sp>
          <p:nvSpPr>
            <p:cNvPr id="36" name="자유형 35"/>
            <p:cNvSpPr/>
            <p:nvPr/>
          </p:nvSpPr>
          <p:spPr>
            <a:xfrm>
              <a:off x="6440171" y="2334461"/>
              <a:ext cx="2180294" cy="3254875"/>
            </a:xfrm>
            <a:custGeom>
              <a:avLst/>
              <a:gdLst>
                <a:gd name="connsiteX0" fmla="*/ 295121 w 2815772"/>
                <a:gd name="connsiteY0" fmla="*/ 0 h 3655332"/>
                <a:gd name="connsiteX1" fmla="*/ 1101886 w 2815772"/>
                <a:gd name="connsiteY1" fmla="*/ 0 h 3655332"/>
                <a:gd name="connsiteX2" fmla="*/ 1407886 w 2815772"/>
                <a:gd name="connsiteY2" fmla="*/ 306000 h 3655332"/>
                <a:gd name="connsiteX3" fmla="*/ 1713886 w 2815772"/>
                <a:gd name="connsiteY3" fmla="*/ 0 h 3655332"/>
                <a:gd name="connsiteX4" fmla="*/ 2520651 w 2815772"/>
                <a:gd name="connsiteY4" fmla="*/ 0 h 3655332"/>
                <a:gd name="connsiteX5" fmla="*/ 2815772 w 2815772"/>
                <a:gd name="connsiteY5" fmla="*/ 295121 h 3655332"/>
                <a:gd name="connsiteX6" fmla="*/ 2815772 w 2815772"/>
                <a:gd name="connsiteY6" fmla="*/ 3360211 h 3655332"/>
                <a:gd name="connsiteX7" fmla="*/ 2520651 w 2815772"/>
                <a:gd name="connsiteY7" fmla="*/ 3655332 h 3655332"/>
                <a:gd name="connsiteX8" fmla="*/ 295121 w 2815772"/>
                <a:gd name="connsiteY8" fmla="*/ 3655332 h 3655332"/>
                <a:gd name="connsiteX9" fmla="*/ 0 w 2815772"/>
                <a:gd name="connsiteY9" fmla="*/ 3360211 h 3655332"/>
                <a:gd name="connsiteX10" fmla="*/ 0 w 2815772"/>
                <a:gd name="connsiteY10" fmla="*/ 295121 h 3655332"/>
                <a:gd name="connsiteX11" fmla="*/ 295121 w 2815772"/>
                <a:gd name="connsiteY11" fmla="*/ 0 h 365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15772" h="3655332">
                  <a:moveTo>
                    <a:pt x="295121" y="0"/>
                  </a:moveTo>
                  <a:lnTo>
                    <a:pt x="1101886" y="0"/>
                  </a:lnTo>
                  <a:cubicBezTo>
                    <a:pt x="1101886" y="168999"/>
                    <a:pt x="1238887" y="306000"/>
                    <a:pt x="1407886" y="306000"/>
                  </a:cubicBezTo>
                  <a:cubicBezTo>
                    <a:pt x="1576885" y="306000"/>
                    <a:pt x="1713886" y="168999"/>
                    <a:pt x="1713886" y="0"/>
                  </a:cubicBezTo>
                  <a:lnTo>
                    <a:pt x="2520651" y="0"/>
                  </a:lnTo>
                  <a:cubicBezTo>
                    <a:pt x="2683642" y="0"/>
                    <a:pt x="2815772" y="132130"/>
                    <a:pt x="2815772" y="295121"/>
                  </a:cubicBezTo>
                  <a:lnTo>
                    <a:pt x="2815772" y="3360211"/>
                  </a:lnTo>
                  <a:cubicBezTo>
                    <a:pt x="2815772" y="3523202"/>
                    <a:pt x="2683642" y="3655332"/>
                    <a:pt x="2520651" y="3655332"/>
                  </a:cubicBezTo>
                  <a:lnTo>
                    <a:pt x="295121" y="3655332"/>
                  </a:lnTo>
                  <a:cubicBezTo>
                    <a:pt x="132130" y="3655332"/>
                    <a:pt x="0" y="3523202"/>
                    <a:pt x="0" y="3360211"/>
                  </a:cubicBezTo>
                  <a:lnTo>
                    <a:pt x="0" y="295121"/>
                  </a:lnTo>
                  <a:cubicBezTo>
                    <a:pt x="0" y="132130"/>
                    <a:pt x="132130" y="0"/>
                    <a:pt x="29512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13838" y="2031779"/>
              <a:ext cx="85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FFC000"/>
                  </a:solidFill>
                  <a:latin typeface="맑은 고딕" pitchFamily="50" charset="-127"/>
                  <a:ea typeface="맑은 고딕" pitchFamily="50" charset="-127"/>
                </a:rPr>
                <a:t>03</a:t>
              </a:r>
              <a:endParaRPr lang="en-US" altLang="ko-KR" sz="1000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540133" y="3104476"/>
            <a:ext cx="2025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u="sng" dirty="0" smtClean="0">
                <a:solidFill>
                  <a:srgbClr val="365454"/>
                </a:solidFill>
              </a:rPr>
              <a:t>주요기능</a:t>
            </a:r>
            <a:endParaRPr lang="en-US" altLang="ko-KR" sz="2000" b="1" u="sng" dirty="0">
              <a:solidFill>
                <a:srgbClr val="36545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 및 리뷰</a:t>
            </a:r>
            <a:endParaRPr lang="en-US" altLang="ko-KR" sz="15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고객센터</a:t>
            </a:r>
            <a:endParaRPr lang="en-US" altLang="ko-KR" sz="15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도시락 주문</a:t>
            </a:r>
            <a:endParaRPr lang="en-US" altLang="ko-KR" sz="15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 프로그램</a:t>
            </a:r>
            <a:endParaRPr lang="en-US" altLang="ko-KR" sz="15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248588" y="2031778"/>
            <a:ext cx="2180294" cy="3557557"/>
            <a:chOff x="9248588" y="2031778"/>
            <a:chExt cx="2180294" cy="3557557"/>
          </a:xfrm>
        </p:grpSpPr>
        <p:sp>
          <p:nvSpPr>
            <p:cNvPr id="40" name="자유형 39"/>
            <p:cNvSpPr/>
            <p:nvPr/>
          </p:nvSpPr>
          <p:spPr>
            <a:xfrm>
              <a:off x="9248588" y="2334460"/>
              <a:ext cx="2180294" cy="3254875"/>
            </a:xfrm>
            <a:custGeom>
              <a:avLst/>
              <a:gdLst>
                <a:gd name="connsiteX0" fmla="*/ 295121 w 2815772"/>
                <a:gd name="connsiteY0" fmla="*/ 0 h 3655332"/>
                <a:gd name="connsiteX1" fmla="*/ 1101886 w 2815772"/>
                <a:gd name="connsiteY1" fmla="*/ 0 h 3655332"/>
                <a:gd name="connsiteX2" fmla="*/ 1407886 w 2815772"/>
                <a:gd name="connsiteY2" fmla="*/ 306000 h 3655332"/>
                <a:gd name="connsiteX3" fmla="*/ 1713886 w 2815772"/>
                <a:gd name="connsiteY3" fmla="*/ 0 h 3655332"/>
                <a:gd name="connsiteX4" fmla="*/ 2520651 w 2815772"/>
                <a:gd name="connsiteY4" fmla="*/ 0 h 3655332"/>
                <a:gd name="connsiteX5" fmla="*/ 2815772 w 2815772"/>
                <a:gd name="connsiteY5" fmla="*/ 295121 h 3655332"/>
                <a:gd name="connsiteX6" fmla="*/ 2815772 w 2815772"/>
                <a:gd name="connsiteY6" fmla="*/ 3360211 h 3655332"/>
                <a:gd name="connsiteX7" fmla="*/ 2520651 w 2815772"/>
                <a:gd name="connsiteY7" fmla="*/ 3655332 h 3655332"/>
                <a:gd name="connsiteX8" fmla="*/ 295121 w 2815772"/>
                <a:gd name="connsiteY8" fmla="*/ 3655332 h 3655332"/>
                <a:gd name="connsiteX9" fmla="*/ 0 w 2815772"/>
                <a:gd name="connsiteY9" fmla="*/ 3360211 h 3655332"/>
                <a:gd name="connsiteX10" fmla="*/ 0 w 2815772"/>
                <a:gd name="connsiteY10" fmla="*/ 295121 h 3655332"/>
                <a:gd name="connsiteX11" fmla="*/ 295121 w 2815772"/>
                <a:gd name="connsiteY11" fmla="*/ 0 h 365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15772" h="3655332">
                  <a:moveTo>
                    <a:pt x="295121" y="0"/>
                  </a:moveTo>
                  <a:lnTo>
                    <a:pt x="1101886" y="0"/>
                  </a:lnTo>
                  <a:cubicBezTo>
                    <a:pt x="1101886" y="168999"/>
                    <a:pt x="1238887" y="306000"/>
                    <a:pt x="1407886" y="306000"/>
                  </a:cubicBezTo>
                  <a:cubicBezTo>
                    <a:pt x="1576885" y="306000"/>
                    <a:pt x="1713886" y="168999"/>
                    <a:pt x="1713886" y="0"/>
                  </a:cubicBezTo>
                  <a:lnTo>
                    <a:pt x="2520651" y="0"/>
                  </a:lnTo>
                  <a:cubicBezTo>
                    <a:pt x="2683642" y="0"/>
                    <a:pt x="2815772" y="132130"/>
                    <a:pt x="2815772" y="295121"/>
                  </a:cubicBezTo>
                  <a:lnTo>
                    <a:pt x="2815772" y="3360211"/>
                  </a:lnTo>
                  <a:cubicBezTo>
                    <a:pt x="2815772" y="3523202"/>
                    <a:pt x="2683642" y="3655332"/>
                    <a:pt x="2520651" y="3655332"/>
                  </a:cubicBezTo>
                  <a:lnTo>
                    <a:pt x="295121" y="3655332"/>
                  </a:lnTo>
                  <a:cubicBezTo>
                    <a:pt x="132130" y="3655332"/>
                    <a:pt x="0" y="3523202"/>
                    <a:pt x="0" y="3360211"/>
                  </a:cubicBezTo>
                  <a:lnTo>
                    <a:pt x="0" y="295121"/>
                  </a:lnTo>
                  <a:cubicBezTo>
                    <a:pt x="0" y="132130"/>
                    <a:pt x="132130" y="0"/>
                    <a:pt x="29512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922255" y="2031778"/>
              <a:ext cx="85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FFC000"/>
                  </a:solidFill>
                  <a:latin typeface="맑은 고딕" pitchFamily="50" charset="-127"/>
                  <a:ea typeface="맑은 고딕" pitchFamily="50" charset="-127"/>
                </a:rPr>
                <a:t>04</a:t>
              </a:r>
              <a:endParaRPr lang="en-US" altLang="ko-KR" sz="1000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9348550" y="3104475"/>
            <a:ext cx="20254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u="sng" dirty="0">
                <a:solidFill>
                  <a:srgbClr val="365454"/>
                </a:solidFill>
              </a:rPr>
              <a:t>프로젝트 </a:t>
            </a:r>
            <a:r>
              <a:rPr lang="ko-KR" altLang="en-US" sz="2000" b="1" u="sng" dirty="0" smtClean="0">
                <a:solidFill>
                  <a:srgbClr val="365454"/>
                </a:solidFill>
              </a:rPr>
              <a:t>시연</a:t>
            </a:r>
            <a:endParaRPr lang="en-US" altLang="ko-KR" sz="2000" b="1" u="sng" dirty="0">
              <a:solidFill>
                <a:srgbClr val="36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직사각형 2789"/>
          <p:cNvSpPr/>
          <p:nvPr/>
        </p:nvSpPr>
        <p:spPr>
          <a:xfrm>
            <a:off x="9883903" y="4122275"/>
            <a:ext cx="1745991" cy="2203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0500" b="1" kern="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01</a:t>
            </a:r>
            <a:endParaRPr lang="en-US" altLang="ko-KR" sz="10500" b="1" kern="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48185" y="5891970"/>
            <a:ext cx="208785" cy="342900"/>
            <a:chOff x="9622347" y="2662056"/>
            <a:chExt cx="208785" cy="3429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9622347" y="2662056"/>
              <a:ext cx="169353" cy="2667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9752267" y="2852556"/>
              <a:ext cx="78865" cy="1524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967052" y="2615341"/>
            <a:ext cx="4257897" cy="1356422"/>
            <a:chOff x="3967052" y="2615341"/>
            <a:chExt cx="4257897" cy="1356422"/>
          </a:xfrm>
        </p:grpSpPr>
        <p:sp>
          <p:nvSpPr>
            <p:cNvPr id="33" name="직사각형 32"/>
            <p:cNvSpPr/>
            <p:nvPr/>
          </p:nvSpPr>
          <p:spPr>
            <a:xfrm>
              <a:off x="3967052" y="2615341"/>
              <a:ext cx="425789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5000" b="1" kern="0" dirty="0" smtClean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프로젝트</a:t>
              </a:r>
              <a:r>
                <a:rPr lang="ko-KR" altLang="en-US" sz="5000" b="1" kern="0" dirty="0" smtClean="0">
                  <a:ln w="3175">
                    <a:noFill/>
                  </a:ln>
                  <a:solidFill>
                    <a:srgbClr val="FFC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5000" b="1" kern="0" dirty="0" smtClean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개요</a:t>
              </a:r>
              <a:endParaRPr lang="en-US" altLang="ko-KR" sz="5000" b="1" kern="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598872" y="3417765"/>
              <a:ext cx="262764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3000" b="1" kern="0" dirty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프로젝트 소개</a:t>
              </a:r>
              <a:endParaRPr lang="en-US" altLang="ko-KR" sz="3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7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435100"/>
            <a:ext cx="12192000" cy="5422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86" y="2389957"/>
            <a:ext cx="26670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6622756" y="1723262"/>
            <a:ext cx="1983759" cy="523176"/>
            <a:chOff x="7210591" y="1866955"/>
            <a:chExt cx="1983759" cy="523176"/>
          </a:xfrm>
        </p:grpSpPr>
        <p:grpSp>
          <p:nvGrpSpPr>
            <p:cNvPr id="17" name="그룹 16"/>
            <p:cNvGrpSpPr/>
            <p:nvPr/>
          </p:nvGrpSpPr>
          <p:grpSpPr>
            <a:xfrm>
              <a:off x="7307357" y="1908582"/>
              <a:ext cx="1662370" cy="481549"/>
              <a:chOff x="3413417" y="1047751"/>
              <a:chExt cx="1662370" cy="481549"/>
            </a:xfr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이등변 삼각형 17"/>
              <p:cNvSpPr/>
              <p:nvPr/>
            </p:nvSpPr>
            <p:spPr>
              <a:xfrm rot="8985523">
                <a:off x="4939072" y="1245904"/>
                <a:ext cx="136715" cy="283396"/>
              </a:xfrm>
              <a:prstGeom prst="triangle">
                <a:avLst/>
              </a:prstGeom>
              <a:grpFill/>
              <a:ln w="266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다리꼴 18"/>
              <p:cNvSpPr/>
              <p:nvPr/>
            </p:nvSpPr>
            <p:spPr>
              <a:xfrm rot="5400000">
                <a:off x="4146948" y="314220"/>
                <a:ext cx="183011" cy="1650073"/>
              </a:xfrm>
              <a:prstGeom prst="trapezoid">
                <a:avLst>
                  <a:gd name="adj" fmla="val 17308"/>
                </a:avLst>
              </a:prstGeom>
              <a:noFill/>
              <a:ln w="2667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210591" y="1866955"/>
              <a:ext cx="1983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대전도시락 주문한 사람</a:t>
              </a:r>
              <a:endParaRPr lang="en-US" altLang="ko-KR" sz="12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669279" y="2173682"/>
            <a:ext cx="1681767" cy="544402"/>
            <a:chOff x="6035043" y="2317375"/>
            <a:chExt cx="1681767" cy="544402"/>
          </a:xfrm>
        </p:grpSpPr>
        <p:grpSp>
          <p:nvGrpSpPr>
            <p:cNvPr id="14" name="그룹 13"/>
            <p:cNvGrpSpPr/>
            <p:nvPr/>
          </p:nvGrpSpPr>
          <p:grpSpPr>
            <a:xfrm flipV="1">
              <a:off x="6126484" y="2317375"/>
              <a:ext cx="1501406" cy="440435"/>
              <a:chOff x="3562086" y="1153036"/>
              <a:chExt cx="1501406" cy="44043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이등변 삼각형 14"/>
              <p:cNvSpPr/>
              <p:nvPr/>
            </p:nvSpPr>
            <p:spPr>
              <a:xfrm rot="8985523">
                <a:off x="4956410" y="1250589"/>
                <a:ext cx="102037" cy="342882"/>
              </a:xfrm>
              <a:prstGeom prst="triangle">
                <a:avLst/>
              </a:prstGeom>
              <a:solidFill>
                <a:srgbClr val="FF7C80"/>
              </a:solidFill>
              <a:ln w="266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다리꼴 15"/>
              <p:cNvSpPr/>
              <p:nvPr/>
            </p:nvSpPr>
            <p:spPr>
              <a:xfrm rot="5400000">
                <a:off x="4265195" y="449927"/>
                <a:ext cx="95188" cy="1501406"/>
              </a:xfrm>
              <a:prstGeom prst="trapezoid">
                <a:avLst>
                  <a:gd name="adj" fmla="val 17308"/>
                </a:avLst>
              </a:prstGeom>
              <a:solidFill>
                <a:schemeClr val="bg1"/>
              </a:solidFill>
              <a:ln w="266700" cap="rnd">
                <a:solidFill>
                  <a:srgbClr val="FF7C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035043" y="2584778"/>
              <a:ext cx="1681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@</a:t>
              </a:r>
              <a:r>
                <a:rPr lang="ko-KR" altLang="en-US" sz="1200" dirty="0" err="1" smtClean="0">
                  <a:latin typeface="맑은 고딕" pitchFamily="50" charset="-127"/>
                  <a:ea typeface="맑은 고딕" pitchFamily="50" charset="-127"/>
                </a:rPr>
                <a:t>정이삭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입금하세요 </a:t>
              </a:r>
              <a:endParaRPr lang="en-US" altLang="ko-KR" sz="12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715374" y="1879653"/>
            <a:ext cx="1563611" cy="508483"/>
            <a:chOff x="10303209" y="2023346"/>
            <a:chExt cx="1563611" cy="508483"/>
          </a:xfrm>
        </p:grpSpPr>
        <p:grpSp>
          <p:nvGrpSpPr>
            <p:cNvPr id="6" name="그룹 5"/>
            <p:cNvGrpSpPr/>
            <p:nvPr/>
          </p:nvGrpSpPr>
          <p:grpSpPr>
            <a:xfrm>
              <a:off x="10320625" y="2102801"/>
              <a:ext cx="1276292" cy="429028"/>
              <a:chOff x="7278956" y="2182840"/>
              <a:chExt cx="1276292" cy="429028"/>
            </a:xfrm>
          </p:grpSpPr>
          <p:sp>
            <p:nvSpPr>
              <p:cNvPr id="22" name="사다리꼴 21"/>
              <p:cNvSpPr/>
              <p:nvPr/>
            </p:nvSpPr>
            <p:spPr>
              <a:xfrm rot="16200000" flipH="1">
                <a:off x="7873590" y="1588206"/>
                <a:ext cx="87024" cy="1276292"/>
              </a:xfrm>
              <a:prstGeom prst="trapezoid">
                <a:avLst>
                  <a:gd name="adj" fmla="val 17308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2667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>
                <a:outerShdw blurRad="38100" dist="38100" dir="3600000" algn="ctr" rotWithShape="0">
                  <a:schemeClr val="tx1">
                    <a:alpha val="2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2614477" flipH="1">
                <a:off x="7341019" y="2328472"/>
                <a:ext cx="136715" cy="28339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66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0303209" y="2023346"/>
              <a:ext cx="156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중국집 메뉴 검색</a:t>
              </a:r>
              <a:endParaRPr lang="en-US" altLang="ko-KR" sz="12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44534" y="3037953"/>
            <a:ext cx="4585558" cy="2217195"/>
            <a:chOff x="1378694" y="3026398"/>
            <a:chExt cx="4585558" cy="2217195"/>
          </a:xfrm>
        </p:grpSpPr>
        <p:sp>
          <p:nvSpPr>
            <p:cNvPr id="2" name="TextBox 1"/>
            <p:cNvSpPr txBox="1"/>
            <p:nvPr/>
          </p:nvSpPr>
          <p:spPr>
            <a:xfrm>
              <a:off x="1378696" y="3828981"/>
              <a:ext cx="4585556" cy="446276"/>
            </a:xfrm>
            <a:prstGeom prst="rect">
              <a:avLst/>
            </a:prstGeom>
            <a:solidFill>
              <a:srgbClr val="5E828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3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식당 검색 </a:t>
              </a:r>
              <a:r>
                <a:rPr lang="en-US" altLang="ko-KR" sz="23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&amp;</a:t>
              </a:r>
              <a:r>
                <a:rPr lang="ko-KR" altLang="en-US" sz="23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도시락 주문 플랫폼</a:t>
              </a:r>
              <a:endParaRPr lang="ko-KR" alt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78695" y="3026398"/>
              <a:ext cx="377229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대덕인재개발원 학생들의 </a:t>
              </a:r>
              <a:endParaRPr lang="en-US" altLang="ko-KR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삼시세끼를</a:t>
              </a:r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책임지는</a:t>
              </a:r>
              <a:endParaRPr lang="en-US" altLang="ko-KR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8694" y="4614977"/>
              <a:ext cx="39248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#</a:t>
              </a:r>
              <a:r>
                <a:rPr lang="ko-KR" altLang="en-US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대덕인재개발원 </a:t>
              </a:r>
              <a:r>
                <a:rPr lang="ko-KR" altLang="en-US" sz="1300" b="1" dirty="0" err="1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맛집</a:t>
              </a:r>
              <a:r>
                <a:rPr lang="ko-KR" altLang="en-US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    </a:t>
              </a:r>
              <a:r>
                <a:rPr lang="en-US" altLang="ko-KR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#</a:t>
              </a:r>
              <a:r>
                <a:rPr lang="ko-KR" altLang="en-US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제일 가까운 식당</a:t>
              </a:r>
              <a:r>
                <a:rPr lang="en-US" altLang="ko-KR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8694" y="4951205"/>
              <a:ext cx="37571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#</a:t>
              </a:r>
              <a:r>
                <a:rPr lang="ko-KR" altLang="en-US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단골식당등록</a:t>
              </a:r>
              <a:r>
                <a:rPr lang="en-US" altLang="ko-KR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   #</a:t>
              </a:r>
              <a:r>
                <a:rPr lang="ko-KR" altLang="en-US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한식   </a:t>
              </a:r>
              <a:r>
                <a:rPr lang="en-US" altLang="ko-KR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#</a:t>
              </a:r>
              <a:r>
                <a:rPr lang="ko-KR" altLang="en-US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도시락주문</a:t>
              </a:r>
              <a:endParaRPr lang="en-US" altLang="ko-KR" sz="1300" b="1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8694" y="4304875"/>
              <a:ext cx="39248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#</a:t>
              </a:r>
              <a:r>
                <a:rPr lang="ko-KR" altLang="en-US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오늘 뭐 먹지</a:t>
              </a:r>
              <a:r>
                <a:rPr lang="en-US" altLang="ko-KR" sz="1300" b="1" dirty="0" smtClean="0">
                  <a:latin typeface="맑은 고딕" pitchFamily="50" charset="-127"/>
                  <a:ea typeface="맑은 고딕" pitchFamily="50" charset="-127"/>
                  <a:cs typeface="맑은 고딕 Semilight" pitchFamily="50" charset="-127"/>
                </a:rPr>
                <a:t>?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18548" y="274725"/>
            <a:ext cx="30348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프로젝트 소개</a:t>
            </a:r>
            <a:endParaRPr lang="en-US" altLang="ko-KR" sz="3500" b="1" kern="0" dirty="0">
              <a:ln w="3175">
                <a:noFill/>
              </a:ln>
              <a:gradFill>
                <a:gsLst>
                  <a:gs pos="0">
                    <a:srgbClr val="5E8282">
                      <a:lumMod val="100000"/>
                    </a:srgbClr>
                  </a:gs>
                  <a:gs pos="100000">
                    <a:srgbClr val="365454">
                      <a:lumMod val="99000"/>
                      <a:lumOff val="1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6121" y="861445"/>
            <a:ext cx="21563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2500" b="1" kern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오늘 뭐 먹지</a:t>
            </a:r>
            <a:r>
              <a:rPr lang="en-US" altLang="ko-KR" sz="2500" b="1" kern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2500" b="1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0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FFA4F0B9-49E6-4916-8C1B-2C4503363B94}"/>
              </a:ext>
            </a:extLst>
          </p:cNvPr>
          <p:cNvGrpSpPr/>
          <p:nvPr/>
        </p:nvGrpSpPr>
        <p:grpSpPr>
          <a:xfrm>
            <a:off x="4505502" y="1959123"/>
            <a:ext cx="3234693" cy="4205201"/>
            <a:chOff x="3878645" y="2588560"/>
            <a:chExt cx="2541737" cy="3284830"/>
          </a:xfrm>
        </p:grpSpPr>
        <p:sp>
          <p:nvSpPr>
            <p:cNvPr id="61" name="순서도: 저장 데이터 60">
              <a:extLst>
                <a:ext uri="{FF2B5EF4-FFF2-40B4-BE49-F238E27FC236}">
                  <a16:creationId xmlns="" xmlns:a16="http://schemas.microsoft.com/office/drawing/2014/main" id="{58AB33AB-FE8B-449F-9529-722DED2BB72E}"/>
                </a:ext>
              </a:extLst>
            </p:cNvPr>
            <p:cNvSpPr/>
            <p:nvPr/>
          </p:nvSpPr>
          <p:spPr>
            <a:xfrm rot="5400000">
              <a:off x="4453903" y="3906911"/>
              <a:ext cx="1391221" cy="2541737"/>
            </a:xfrm>
            <a:prstGeom prst="flowChartOnlineStorag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="" xmlns:a16="http://schemas.microsoft.com/office/drawing/2014/main" id="{2D6960DA-B5C5-44DC-A109-0129B45716CF}"/>
                </a:ext>
              </a:extLst>
            </p:cNvPr>
            <p:cNvSpPr/>
            <p:nvPr/>
          </p:nvSpPr>
          <p:spPr>
            <a:xfrm rot="10800000" flipV="1">
              <a:off x="4289538" y="2588560"/>
              <a:ext cx="1925966" cy="132237"/>
            </a:xfrm>
            <a:prstGeom prst="trapezoid">
              <a:avLst>
                <a:gd name="adj" fmla="val 6821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사각형: 둥근 한쪽 모서리 34">
              <a:extLst>
                <a:ext uri="{FF2B5EF4-FFF2-40B4-BE49-F238E27FC236}">
                  <a16:creationId xmlns="" xmlns:a16="http://schemas.microsoft.com/office/drawing/2014/main" id="{A73D0CFA-CEC1-43B6-8916-53F9A20A4CCA}"/>
                </a:ext>
              </a:extLst>
            </p:cNvPr>
            <p:cNvSpPr/>
            <p:nvPr/>
          </p:nvSpPr>
          <p:spPr>
            <a:xfrm flipH="1">
              <a:off x="4000499" y="2674620"/>
              <a:ext cx="2330815" cy="2608580"/>
            </a:xfrm>
            <a:prstGeom prst="round1Rect">
              <a:avLst>
                <a:gd name="adj" fmla="val 215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Ins="288000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리뷰 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및 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평점</a:t>
              </a:r>
              <a:endPara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사용자의 리뷰와 평점을 통한</a:t>
              </a:r>
              <a:endParaRPr lang="en-US" altLang="ko-KR" sz="15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식당 정보 공유 서비스</a:t>
              </a:r>
              <a:endParaRPr lang="ko-KR" altLang="en-US" sz="15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사각형: 둥근 한쪽 모서리 35">
              <a:extLst>
                <a:ext uri="{FF2B5EF4-FFF2-40B4-BE49-F238E27FC236}">
                  <a16:creationId xmlns="" xmlns:a16="http://schemas.microsoft.com/office/drawing/2014/main" id="{9E8260DA-0EC5-4216-801B-A8EEFA56DB7E}"/>
                </a:ext>
              </a:extLst>
            </p:cNvPr>
            <p:cNvSpPr/>
            <p:nvPr/>
          </p:nvSpPr>
          <p:spPr>
            <a:xfrm flipH="1">
              <a:off x="4091940" y="2780039"/>
              <a:ext cx="2144422" cy="2399974"/>
            </a:xfrm>
            <a:prstGeom prst="round1Rect">
              <a:avLst>
                <a:gd name="adj" fmla="val 18988"/>
              </a:avLst>
            </a:prstGeom>
            <a:noFill/>
            <a:ln w="22225" cap="rnd">
              <a:solidFill>
                <a:srgbClr val="FFC000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36">
              <a:extLst>
                <a:ext uri="{FF2B5EF4-FFF2-40B4-BE49-F238E27FC236}">
                  <a16:creationId xmlns="" xmlns:a16="http://schemas.microsoft.com/office/drawing/2014/main" id="{90240C59-6668-4398-9190-9DC1D67E5ABF}"/>
                </a:ext>
              </a:extLst>
            </p:cNvPr>
            <p:cNvSpPr/>
            <p:nvPr/>
          </p:nvSpPr>
          <p:spPr>
            <a:xfrm>
              <a:off x="4383199" y="2588560"/>
              <a:ext cx="1738654" cy="304335"/>
            </a:xfrm>
            <a:prstGeom prst="round2SameRect">
              <a:avLst>
                <a:gd name="adj1" fmla="val 0"/>
                <a:gd name="adj2" fmla="val 2214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FFA4F0B9-49E6-4916-8C1B-2C4503363B94}"/>
              </a:ext>
            </a:extLst>
          </p:cNvPr>
          <p:cNvGrpSpPr/>
          <p:nvPr/>
        </p:nvGrpSpPr>
        <p:grpSpPr>
          <a:xfrm>
            <a:off x="8162549" y="1959123"/>
            <a:ext cx="3234693" cy="4205201"/>
            <a:chOff x="3878645" y="2588560"/>
            <a:chExt cx="2541737" cy="3284830"/>
          </a:xfrm>
        </p:grpSpPr>
        <p:sp>
          <p:nvSpPr>
            <p:cNvPr id="48" name="순서도: 저장 데이터 47">
              <a:extLst>
                <a:ext uri="{FF2B5EF4-FFF2-40B4-BE49-F238E27FC236}">
                  <a16:creationId xmlns="" xmlns:a16="http://schemas.microsoft.com/office/drawing/2014/main" id="{58AB33AB-FE8B-449F-9529-722DED2BB72E}"/>
                </a:ext>
              </a:extLst>
            </p:cNvPr>
            <p:cNvSpPr/>
            <p:nvPr/>
          </p:nvSpPr>
          <p:spPr>
            <a:xfrm rot="5400000">
              <a:off x="4453903" y="3906911"/>
              <a:ext cx="1391221" cy="2541737"/>
            </a:xfrm>
            <a:prstGeom prst="flowChartOnlineStorag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사다리꼴 48">
              <a:extLst>
                <a:ext uri="{FF2B5EF4-FFF2-40B4-BE49-F238E27FC236}">
                  <a16:creationId xmlns="" xmlns:a16="http://schemas.microsoft.com/office/drawing/2014/main" id="{2D6960DA-B5C5-44DC-A109-0129B45716CF}"/>
                </a:ext>
              </a:extLst>
            </p:cNvPr>
            <p:cNvSpPr/>
            <p:nvPr/>
          </p:nvSpPr>
          <p:spPr>
            <a:xfrm rot="10800000" flipV="1">
              <a:off x="4289538" y="2588560"/>
              <a:ext cx="1925966" cy="132237"/>
            </a:xfrm>
            <a:prstGeom prst="trapezoid">
              <a:avLst>
                <a:gd name="adj" fmla="val 6821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사각형: 둥근 한쪽 모서리 34">
              <a:extLst>
                <a:ext uri="{FF2B5EF4-FFF2-40B4-BE49-F238E27FC236}">
                  <a16:creationId xmlns="" xmlns:a16="http://schemas.microsoft.com/office/drawing/2014/main" id="{A73D0CFA-CEC1-43B6-8916-53F9A20A4CCA}"/>
                </a:ext>
              </a:extLst>
            </p:cNvPr>
            <p:cNvSpPr/>
            <p:nvPr/>
          </p:nvSpPr>
          <p:spPr>
            <a:xfrm flipH="1">
              <a:off x="4000499" y="2674620"/>
              <a:ext cx="2330815" cy="2608580"/>
            </a:xfrm>
            <a:prstGeom prst="round1Rect">
              <a:avLst>
                <a:gd name="adj" fmla="val 215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Ins="288000"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사각형: 둥근 한쪽 모서리 35">
              <a:extLst>
                <a:ext uri="{FF2B5EF4-FFF2-40B4-BE49-F238E27FC236}">
                  <a16:creationId xmlns="" xmlns:a16="http://schemas.microsoft.com/office/drawing/2014/main" id="{9E8260DA-0EC5-4216-801B-A8EEFA56DB7E}"/>
                </a:ext>
              </a:extLst>
            </p:cNvPr>
            <p:cNvSpPr/>
            <p:nvPr/>
          </p:nvSpPr>
          <p:spPr>
            <a:xfrm flipH="1">
              <a:off x="4091940" y="2780039"/>
              <a:ext cx="2144422" cy="2399974"/>
            </a:xfrm>
            <a:prstGeom prst="round1Rect">
              <a:avLst>
                <a:gd name="adj" fmla="val 18988"/>
              </a:avLst>
            </a:prstGeom>
            <a:noFill/>
            <a:ln w="22225" cap="rnd">
              <a:solidFill>
                <a:srgbClr val="FFC000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사각형: 둥근 위쪽 모서리 36">
              <a:extLst>
                <a:ext uri="{FF2B5EF4-FFF2-40B4-BE49-F238E27FC236}">
                  <a16:creationId xmlns="" xmlns:a16="http://schemas.microsoft.com/office/drawing/2014/main" id="{90240C59-6668-4398-9190-9DC1D67E5ABF}"/>
                </a:ext>
              </a:extLst>
            </p:cNvPr>
            <p:cNvSpPr/>
            <p:nvPr/>
          </p:nvSpPr>
          <p:spPr>
            <a:xfrm>
              <a:off x="4383199" y="2588560"/>
              <a:ext cx="1738654" cy="304335"/>
            </a:xfrm>
            <a:prstGeom prst="round2SameRect">
              <a:avLst>
                <a:gd name="adj1" fmla="val 0"/>
                <a:gd name="adj2" fmla="val 2214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87B8B282-562D-4EF1-8F13-CC01E6230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18" y="2752411"/>
            <a:ext cx="416883" cy="419358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FFA4F0B9-49E6-4916-8C1B-2C4503363B94}"/>
              </a:ext>
            </a:extLst>
          </p:cNvPr>
          <p:cNvGrpSpPr/>
          <p:nvPr/>
        </p:nvGrpSpPr>
        <p:grpSpPr>
          <a:xfrm>
            <a:off x="848455" y="1959123"/>
            <a:ext cx="3234693" cy="4205201"/>
            <a:chOff x="3878645" y="2588560"/>
            <a:chExt cx="2541737" cy="3284830"/>
          </a:xfrm>
        </p:grpSpPr>
        <p:sp>
          <p:nvSpPr>
            <p:cNvPr id="54" name="순서도: 저장 데이터 53">
              <a:extLst>
                <a:ext uri="{FF2B5EF4-FFF2-40B4-BE49-F238E27FC236}">
                  <a16:creationId xmlns="" xmlns:a16="http://schemas.microsoft.com/office/drawing/2014/main" id="{58AB33AB-FE8B-449F-9529-722DED2BB72E}"/>
                </a:ext>
              </a:extLst>
            </p:cNvPr>
            <p:cNvSpPr/>
            <p:nvPr/>
          </p:nvSpPr>
          <p:spPr>
            <a:xfrm rot="5400000">
              <a:off x="4453903" y="3906911"/>
              <a:ext cx="1391221" cy="2541737"/>
            </a:xfrm>
            <a:prstGeom prst="flowChartOnlineStorag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="" xmlns:a16="http://schemas.microsoft.com/office/drawing/2014/main" id="{2D6960DA-B5C5-44DC-A109-0129B45716CF}"/>
                </a:ext>
              </a:extLst>
            </p:cNvPr>
            <p:cNvSpPr/>
            <p:nvPr/>
          </p:nvSpPr>
          <p:spPr>
            <a:xfrm rot="10800000" flipV="1">
              <a:off x="4289538" y="2588560"/>
              <a:ext cx="1925966" cy="132237"/>
            </a:xfrm>
            <a:prstGeom prst="trapezoid">
              <a:avLst>
                <a:gd name="adj" fmla="val 6821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각형: 둥근 한쪽 모서리 34">
              <a:extLst>
                <a:ext uri="{FF2B5EF4-FFF2-40B4-BE49-F238E27FC236}">
                  <a16:creationId xmlns="" xmlns:a16="http://schemas.microsoft.com/office/drawing/2014/main" id="{A73D0CFA-CEC1-43B6-8916-53F9A20A4CCA}"/>
                </a:ext>
              </a:extLst>
            </p:cNvPr>
            <p:cNvSpPr/>
            <p:nvPr/>
          </p:nvSpPr>
          <p:spPr>
            <a:xfrm flipH="1">
              <a:off x="4000499" y="2674620"/>
              <a:ext cx="2330815" cy="2608580"/>
            </a:xfrm>
            <a:prstGeom prst="round1Rect">
              <a:avLst>
                <a:gd name="adj" fmla="val 215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Ins="288000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당</a:t>
              </a:r>
              <a:r>
                <a:rPr lang="ko-KR" altLang="en-US" sz="20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검색</a:t>
              </a:r>
              <a:endPara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spc="-150" dirty="0" smtClean="0">
                  <a:solidFill>
                    <a:schemeClr val="tx1"/>
                  </a:solidFill>
                </a:rPr>
                <a:t>사용자가 원하는 방식을</a:t>
              </a:r>
              <a:r>
                <a:rPr lang="en-US" altLang="ko-KR" sz="1500" spc="-15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500" spc="-150" dirty="0" smtClean="0">
                  <a:solidFill>
                    <a:schemeClr val="tx1"/>
                  </a:solidFill>
                </a:rPr>
                <a:t>통한</a:t>
              </a:r>
              <a:endParaRPr lang="en-US" altLang="ko-KR" sz="1500" spc="-15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spc="-150" dirty="0" smtClean="0">
                  <a:solidFill>
                    <a:schemeClr val="tx1"/>
                  </a:solidFill>
                </a:rPr>
                <a:t>인근지역 식당 검색 서비스 </a:t>
              </a:r>
              <a:endParaRPr lang="ko-KR" altLang="en-US" sz="1500" spc="-150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한쪽 모서리 35">
              <a:extLst>
                <a:ext uri="{FF2B5EF4-FFF2-40B4-BE49-F238E27FC236}">
                  <a16:creationId xmlns="" xmlns:a16="http://schemas.microsoft.com/office/drawing/2014/main" id="{9E8260DA-0EC5-4216-801B-A8EEFA56DB7E}"/>
                </a:ext>
              </a:extLst>
            </p:cNvPr>
            <p:cNvSpPr/>
            <p:nvPr/>
          </p:nvSpPr>
          <p:spPr>
            <a:xfrm flipH="1">
              <a:off x="4091940" y="2780039"/>
              <a:ext cx="2144422" cy="2399974"/>
            </a:xfrm>
            <a:prstGeom prst="round1Rect">
              <a:avLst>
                <a:gd name="adj" fmla="val 18988"/>
              </a:avLst>
            </a:prstGeom>
            <a:noFill/>
            <a:ln w="22225" cap="rnd">
              <a:solidFill>
                <a:srgbClr val="FFC000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위쪽 모서리 36">
              <a:extLst>
                <a:ext uri="{FF2B5EF4-FFF2-40B4-BE49-F238E27FC236}">
                  <a16:creationId xmlns="" xmlns:a16="http://schemas.microsoft.com/office/drawing/2014/main" id="{90240C59-6668-4398-9190-9DC1D67E5ABF}"/>
                </a:ext>
              </a:extLst>
            </p:cNvPr>
            <p:cNvSpPr/>
            <p:nvPr/>
          </p:nvSpPr>
          <p:spPr>
            <a:xfrm>
              <a:off x="4383199" y="2588560"/>
              <a:ext cx="1738654" cy="304335"/>
            </a:xfrm>
            <a:prstGeom prst="round2SameRect">
              <a:avLst>
                <a:gd name="adj1" fmla="val 0"/>
                <a:gd name="adj2" fmla="val 2214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36C8C49D-F60F-403A-B106-482D25DC8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02" y="2645821"/>
            <a:ext cx="440624" cy="44324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60" y="345091"/>
            <a:ext cx="3304838" cy="125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107605" y="3289390"/>
            <a:ext cx="327926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도시락 주문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spc="-150" dirty="0">
                <a:latin typeface="맑은 고딕" pitchFamily="50" charset="-127"/>
                <a:ea typeface="맑은 고딕" pitchFamily="50" charset="-127"/>
              </a:rPr>
              <a:t>도시락 업체별</a:t>
            </a:r>
            <a:r>
              <a:rPr lang="en-US" altLang="ko-KR" sz="15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spc="-150" dirty="0" smtClean="0">
                <a:latin typeface="맑은 고딕" pitchFamily="50" charset="-127"/>
                <a:ea typeface="맑은 고딕" pitchFamily="50" charset="-127"/>
              </a:rPr>
              <a:t>메뉴 안내와 </a:t>
            </a:r>
            <a:r>
              <a:rPr lang="ko-KR" altLang="en-US" sz="1500" spc="-150" dirty="0">
                <a:latin typeface="맑은 고딕" pitchFamily="50" charset="-127"/>
                <a:ea typeface="맑은 고딕" pitchFamily="50" charset="-127"/>
              </a:rPr>
              <a:t>적립금을 통한 </a:t>
            </a:r>
            <a:endParaRPr lang="en-US" altLang="ko-KR" sz="1500" spc="-15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 spc="-150" dirty="0">
                <a:latin typeface="맑은 고딕" pitchFamily="50" charset="-127"/>
                <a:ea typeface="맑은 고딕" pitchFamily="50" charset="-127"/>
              </a:rPr>
              <a:t>도시락 주문 서비스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1FD6BCF2-580B-48C1-893E-AF1C4C1CE1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71" y="2752411"/>
            <a:ext cx="387306" cy="3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8282"/>
            </a:gs>
            <a:gs pos="100000">
              <a:srgbClr val="3654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직사각형 2789"/>
          <p:cNvSpPr/>
          <p:nvPr/>
        </p:nvSpPr>
        <p:spPr>
          <a:xfrm>
            <a:off x="9769603" y="4122275"/>
            <a:ext cx="1745992" cy="2203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0500" b="1" kern="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02</a:t>
            </a:r>
            <a:endParaRPr lang="en-US" altLang="ko-KR" sz="10500" b="1" kern="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48185" y="5891970"/>
            <a:ext cx="208785" cy="342900"/>
            <a:chOff x="9622347" y="2662056"/>
            <a:chExt cx="208785" cy="3429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9622347" y="2662056"/>
              <a:ext cx="169353" cy="2667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9752267" y="2852556"/>
              <a:ext cx="78865" cy="15240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801952" y="2132741"/>
            <a:ext cx="4257897" cy="2741416"/>
            <a:chOff x="3801952" y="1827941"/>
            <a:chExt cx="4257897" cy="2741416"/>
          </a:xfrm>
        </p:grpSpPr>
        <p:sp>
          <p:nvSpPr>
            <p:cNvPr id="33" name="직사각형 32"/>
            <p:cNvSpPr/>
            <p:nvPr/>
          </p:nvSpPr>
          <p:spPr>
            <a:xfrm>
              <a:off x="3801952" y="1827941"/>
              <a:ext cx="425789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5000" b="1" kern="0" dirty="0" smtClean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프로젝트</a:t>
              </a:r>
              <a:r>
                <a:rPr lang="ko-KR" altLang="en-US" sz="5000" b="1" kern="0" dirty="0" smtClean="0">
                  <a:ln w="3175">
                    <a:noFill/>
                  </a:ln>
                  <a:solidFill>
                    <a:srgbClr val="FFC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5000" b="1" kern="0" dirty="0" smtClean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설계</a:t>
              </a:r>
              <a:endParaRPr lang="en-US" altLang="ko-KR" sz="5000" b="1" kern="0" dirty="0" smtClean="0">
                <a:ln w="3175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99238" y="2630365"/>
              <a:ext cx="2877711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0">
                <a:defRPr/>
              </a:pPr>
              <a:r>
                <a:rPr lang="ko-KR" altLang="en-US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메뉴구성도</a:t>
              </a:r>
              <a:endParaRPr lang="en-US" altLang="ko-KR" sz="3000" b="1" kern="0" dirty="0" smtClean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r>
                <a:rPr lang="ko-KR" altLang="en-US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프로세스흐름도</a:t>
              </a:r>
              <a:endParaRPr lang="en-US" altLang="ko-KR" sz="3000" b="1" kern="0" dirty="0" smtClean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r>
                <a:rPr lang="ko-KR" altLang="en-US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논리</a:t>
              </a:r>
              <a:r>
                <a:rPr lang="en-US" altLang="ko-KR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&amp;</a:t>
              </a:r>
              <a:r>
                <a:rPr lang="ko-KR" altLang="en-US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물리</a:t>
              </a:r>
              <a:r>
                <a:rPr lang="en-US" altLang="ko-KR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ERD</a:t>
              </a:r>
              <a:endParaRPr lang="en-US" altLang="ko-KR" sz="3000" b="1" kern="0" dirty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r>
                <a:rPr lang="ko-KR" altLang="en-US" sz="3000" b="1" kern="0" dirty="0" smtClean="0">
                  <a:ln w="31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개념적 설계</a:t>
              </a:r>
              <a:endParaRPr lang="en-US" altLang="ko-KR" sz="3000" b="1" kern="0" dirty="0" smtClean="0">
                <a:ln w="31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5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400231" y="274725"/>
            <a:ext cx="268855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메뉴구성도</a:t>
            </a:r>
            <a:r>
              <a:rPr lang="en-US" altLang="ko-KR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1</a:t>
            </a:r>
            <a:endParaRPr lang="en-US" altLang="ko-KR" sz="3500" b="1" kern="0" dirty="0">
              <a:ln w="3175">
                <a:noFill/>
              </a:ln>
              <a:gradFill>
                <a:gsLst>
                  <a:gs pos="0">
                    <a:srgbClr val="5E8282">
                      <a:lumMod val="100000"/>
                    </a:srgbClr>
                  </a:gs>
                  <a:gs pos="100000">
                    <a:srgbClr val="365454">
                      <a:lumMod val="99000"/>
                      <a:lumOff val="1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2527300" y="1529614"/>
            <a:ext cx="7230938" cy="0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9758237" y="1516916"/>
            <a:ext cx="0" cy="819884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7072100" y="1110297"/>
            <a:ext cx="1424292" cy="8386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gradFill flip="none" rotWithShape="1">
            <a:gsLst>
              <a:gs pos="0">
                <a:srgbClr val="5E8282">
                  <a:shade val="30000"/>
                  <a:satMod val="115000"/>
                </a:srgbClr>
              </a:gs>
              <a:gs pos="50000">
                <a:srgbClr val="5E8282">
                  <a:shade val="67500"/>
                  <a:satMod val="115000"/>
                </a:srgbClr>
              </a:gs>
              <a:gs pos="100000">
                <a:srgbClr val="5E8282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400" b="1" i="0" u="none" strike="noStrike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회원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5986337" y="1516915"/>
            <a:ext cx="0" cy="819883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531937" y="1516913"/>
            <a:ext cx="0" cy="959585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자유형 2"/>
          <p:cNvSpPr/>
          <p:nvPr/>
        </p:nvSpPr>
        <p:spPr>
          <a:xfrm>
            <a:off x="3594501" y="1110297"/>
            <a:ext cx="1424292" cy="8386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8575"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400" b="1" i="0" u="none" strike="noStrike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비회원</a:t>
            </a: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169800" y="3815614"/>
            <a:ext cx="1" cy="565886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049400" y="3815614"/>
            <a:ext cx="1" cy="565886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034573" y="2336798"/>
            <a:ext cx="3219362" cy="1485902"/>
            <a:chOff x="920273" y="2336798"/>
            <a:chExt cx="3219362" cy="1485902"/>
          </a:xfrm>
        </p:grpSpPr>
        <p:sp>
          <p:nvSpPr>
            <p:cNvPr id="8" name="직사각형 7"/>
            <p:cNvSpPr/>
            <p:nvPr/>
          </p:nvSpPr>
          <p:spPr>
            <a:xfrm>
              <a:off x="920273" y="2336800"/>
              <a:ext cx="3219362" cy="1485900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ko-KR" sz="1400" b="1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</a:t>
              </a:r>
              <a:r>
                <a:rPr lang="en-US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sz="1400" b="0" i="0" u="none" strike="noStrike" kern="1200" dirty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식당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명</a:t>
              </a:r>
              <a:r>
                <a:rPr lang="en-US" alt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, </a:t>
              </a:r>
              <a:r>
                <a:rPr lang="ko-KR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가격대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별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, </a:t>
              </a:r>
              <a:r>
                <a:rPr lang="ko-KR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음식 종류별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검색</a:t>
              </a:r>
              <a:endPara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</a:t>
              </a:r>
              <a:r>
                <a:rPr lang="en-US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거리</a:t>
              </a:r>
              <a:r>
                <a:rPr lang="en-US" alt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,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평점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,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리뷰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많은 순서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sz="1400" b="0" i="0" u="none" strike="noStrike" kern="1200" dirty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조회</a:t>
              </a: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</a:t>
              </a:r>
              <a:r>
                <a:rPr lang="en-US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sz="1400" b="0" i="0" u="none" strike="noStrike" kern="1200" dirty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도시락 주문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20273" y="2336798"/>
              <a:ext cx="3219362" cy="431801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51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ko-KR" sz="1400" b="1" i="0" u="none" strike="noStrike" kern="1200" dirty="0" smtClean="0">
                  <a:ln>
                    <a:noFill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검색</a:t>
              </a:r>
              <a:endParaRPr lang="ko-KR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707920" y="2336800"/>
            <a:ext cx="2797088" cy="1478814"/>
          </a:xfrm>
          <a:prstGeom prst="rect">
            <a:avLst/>
          </a:prstGeom>
          <a:noFill/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ko-KR" sz="1400" b="1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  <a:p>
            <a:pPr lvl="0" algn="ctr" hangingPunct="0"/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rPr>
              <a:t>·</a:t>
            </a:r>
            <a:r>
              <a:rPr lang="en-US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건의사항 조회</a:t>
            </a:r>
            <a:r>
              <a:rPr lang="en-US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,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등록</a:t>
            </a:r>
            <a:r>
              <a:rPr lang="en-US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,</a:t>
            </a:r>
            <a:r>
              <a: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수정</a:t>
            </a:r>
            <a:r>
              <a:rPr lang="en-US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,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삭제</a:t>
            </a:r>
            <a:endParaRPr lang="en-US" sz="1400" b="0" i="0" u="none" strike="noStrike" kern="1200" dirty="0" smtClean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※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단</a:t>
            </a:r>
            <a:r>
              <a:rPr lang="en-US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,</a:t>
            </a:r>
            <a:r>
              <a: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비회원은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조회만 </a:t>
            </a:r>
            <a:r>
              <a: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가능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8081184" y="2336797"/>
            <a:ext cx="3076488" cy="1866903"/>
            <a:chOff x="7966884" y="2336797"/>
            <a:chExt cx="3076488" cy="1866903"/>
          </a:xfrm>
        </p:grpSpPr>
        <p:sp>
          <p:nvSpPr>
            <p:cNvPr id="7" name="직사각형 6"/>
            <p:cNvSpPr/>
            <p:nvPr/>
          </p:nvSpPr>
          <p:spPr>
            <a:xfrm>
              <a:off x="7966884" y="2336800"/>
              <a:ext cx="3076488" cy="1866900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ko-KR" sz="1400" b="1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</a:t>
              </a:r>
              <a:r>
                <a:rPr lang="en-US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찜</a:t>
              </a:r>
              <a:r>
                <a:rPr lang="en-US" alt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리스트 조회</a:t>
              </a:r>
              <a:r>
                <a:rPr lang="en-US" alt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및 </a:t>
              </a:r>
              <a:r>
                <a:rPr lang="ko-KR" sz="1400" b="0" i="0" u="none" strike="noStrike" kern="1200" dirty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삭제</a:t>
              </a: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</a:t>
              </a:r>
              <a:r>
                <a:rPr lang="en-US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sz="1400" b="0" i="0" u="none" strike="noStrike" kern="1200" dirty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내가 쓴 리뷰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조회 </a:t>
              </a:r>
              <a:r>
                <a:rPr lang="ko-KR" sz="1400" b="0" i="0" u="none" strike="noStrike" kern="1200" dirty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및 삭제</a:t>
              </a: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</a:t>
              </a:r>
              <a:r>
                <a:rPr lang="en-US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sz="1400" b="0" i="0" u="none" strike="noStrike" kern="1200" dirty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닉네임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변경</a:t>
              </a:r>
              <a:r>
                <a:rPr lang="en-US" alt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 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로그아웃</a:t>
              </a:r>
              <a:endPara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계정삭제</a:t>
              </a:r>
              <a:r>
                <a:rPr lang="en-US" alt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    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주문내역</a:t>
              </a:r>
              <a:endPara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966884" y="2336797"/>
              <a:ext cx="3076488" cy="431801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100000">
                  <a:srgbClr val="5E828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ko-KR" altLang="en-US" sz="1400" b="1" i="0" u="none" strike="noStrike" kern="1200" dirty="0" smtClean="0">
                  <a:ln>
                    <a:noFill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마이 페이지</a:t>
              </a:r>
              <a:endParaRPr lang="ko-KR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034573" y="4368800"/>
            <a:ext cx="2270454" cy="1803198"/>
            <a:chOff x="920273" y="4368800"/>
            <a:chExt cx="2270454" cy="1803198"/>
          </a:xfrm>
        </p:grpSpPr>
        <p:sp>
          <p:nvSpPr>
            <p:cNvPr id="21" name="직사각형 20"/>
            <p:cNvSpPr/>
            <p:nvPr/>
          </p:nvSpPr>
          <p:spPr>
            <a:xfrm>
              <a:off x="920273" y="4368800"/>
              <a:ext cx="2270454" cy="1803198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hangingPunct="0"/>
              <a:endParaRPr lang="ko-KR" altLang="ko-KR" sz="1400" b="1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도시락 가게 선택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메뉴확인</a:t>
              </a:r>
              <a:endPara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주문</a:t>
              </a:r>
              <a:r>
                <a:rPr lang="en-US" alt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sz="1400" b="0" i="0" u="none" strike="noStrike" kern="1200" dirty="0" smtClean="0">
                  <a:ln>
                    <a:noFill/>
                  </a:ln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여부선택</a:t>
              </a:r>
              <a:endPara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en-US" altLang="ko-KR" sz="1400" dirty="0" err="1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주문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한 회원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닉네임 출력</a:t>
              </a:r>
              <a:endParaRPr lang="ko-KR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20273" y="4368800"/>
              <a:ext cx="2270454" cy="431801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100000">
                  <a:srgbClr val="5E828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ko-KR" altLang="en-US" sz="1400" b="1" i="0" u="none" strike="noStrike" kern="1200" dirty="0" smtClean="0">
                  <a:ln>
                    <a:noFill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도시락주문</a:t>
              </a:r>
              <a:endParaRPr lang="ko-KR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474708" y="4368800"/>
            <a:ext cx="3038500" cy="1803198"/>
          </a:xfrm>
          <a:prstGeom prst="rect">
            <a:avLst/>
          </a:prstGeom>
          <a:noFill/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altLang="ko-KR" sz="1400" b="1" i="0" u="none" strike="noStrike" kern="1200" dirty="0" smtClean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·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식당정</a:t>
            </a:r>
            <a:r>
              <a:rPr lang="ko-KR" altLang="en-US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보 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·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리뷰</a:t>
            </a:r>
            <a:r>
              <a:rPr lang="en-US" alt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확인</a:t>
            </a:r>
            <a:endParaRPr lang="ko-KR" sz="14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  <a:p>
            <a:pPr lvl="0" algn="ctr" hangingPunct="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·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메뉴확인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     ·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리뷰 작성</a:t>
            </a:r>
            <a:endParaRPr lang="en-US" altLang="ko-KR" sz="1400" b="0" i="0" u="none" strike="noStrike" kern="1200" dirty="0" smtClean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  <a:p>
            <a:pPr lvl="0" hangingPunct="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                ·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주문하기</a:t>
            </a:r>
            <a:endParaRPr lang="ko-KR" sz="1400" b="0" i="0" u="none" strike="noStrike" kern="1200" dirty="0">
              <a:ln>
                <a:noFill/>
              </a:ln>
              <a:latin typeface="맑은 고딕" pitchFamily="50" charset="-127"/>
              <a:ea typeface="맑은 고딕" pitchFamily="50" charset="-127"/>
              <a:cs typeface="Lucida Sans" pitchFamily="2"/>
            </a:endParaRPr>
          </a:p>
          <a:p>
            <a:pPr lvl="0" algn="ctr" hangingPunct="0"/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rPr>
              <a:t>※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rPr>
              <a:t>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단</a:t>
            </a:r>
            <a:r>
              <a:rPr lang="en-US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, </a:t>
            </a:r>
            <a:r>
              <a: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비회원은 </a:t>
            </a:r>
            <a:r>
              <a:rPr lang="ko-KR" sz="140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리뷰작성 </a:t>
            </a:r>
            <a:r>
              <a: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rPr>
              <a:t>불가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8081184" y="4787898"/>
            <a:ext cx="1607926" cy="1684488"/>
            <a:chOff x="8585200" y="5084612"/>
            <a:chExt cx="1376238" cy="1684488"/>
          </a:xfrm>
        </p:grpSpPr>
        <p:sp>
          <p:nvSpPr>
            <p:cNvPr id="4" name="직사각형 3"/>
            <p:cNvSpPr/>
            <p:nvPr/>
          </p:nvSpPr>
          <p:spPr>
            <a:xfrm>
              <a:off x="8585200" y="5084612"/>
              <a:ext cx="1376238" cy="1684488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altLang="ko-KR" sz="1320" b="0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아이디 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(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관리자용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/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유저용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)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비밀번호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닉네임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585200" y="5084613"/>
              <a:ext cx="1376238" cy="431801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100000">
                  <a:srgbClr val="5E828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ko-KR" altLang="en-US" sz="1400" b="1" i="0" u="none" strike="noStrike" kern="1200" dirty="0" smtClean="0">
                  <a:ln>
                    <a:noFill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회원가입</a:t>
              </a:r>
              <a:endParaRPr lang="ko-KR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839966" y="4800601"/>
            <a:ext cx="1607926" cy="1227288"/>
            <a:chOff x="10143312" y="5084612"/>
            <a:chExt cx="1286688" cy="1227288"/>
          </a:xfrm>
        </p:grpSpPr>
        <p:sp>
          <p:nvSpPr>
            <p:cNvPr id="5" name="직사각형 4"/>
            <p:cNvSpPr/>
            <p:nvPr/>
          </p:nvSpPr>
          <p:spPr>
            <a:xfrm>
              <a:off x="10143312" y="5084612"/>
              <a:ext cx="1286688" cy="1227288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lvl="0" algn="ctr" hangingPunct="0"/>
              <a:endParaRPr lang="en-US" altLang="ko-KR" sz="1200" dirty="0" smtClean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아이디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비밀번호</a:t>
              </a:r>
              <a:endParaRPr lang="ko-KR" sz="1400" b="0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0143312" y="5084613"/>
              <a:ext cx="1286688" cy="431801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100000">
                  <a:srgbClr val="5E828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ko-KR" altLang="en-US" sz="1400" b="1" i="0" u="none" strike="noStrike" kern="1200" dirty="0" smtClean="0">
                  <a:ln>
                    <a:noFill/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로그인</a:t>
              </a:r>
              <a:endParaRPr lang="ko-KR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707920" y="2340610"/>
            <a:ext cx="2797088" cy="431801"/>
          </a:xfrm>
          <a:prstGeom prst="rect">
            <a:avLst/>
          </a:prstGeom>
          <a:gradFill flip="none" rotWithShape="1">
            <a:gsLst>
              <a:gs pos="0">
                <a:srgbClr val="5E8282">
                  <a:shade val="30000"/>
                  <a:satMod val="115000"/>
                </a:srgbClr>
              </a:gs>
              <a:gs pos="50000">
                <a:srgbClr val="5E8282">
                  <a:shade val="67500"/>
                  <a:satMod val="115000"/>
                </a:srgbClr>
              </a:gs>
              <a:gs pos="51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28575"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고객센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터</a:t>
            </a:r>
            <a:endParaRPr lang="ko-KR" sz="1400" b="1" i="0" u="none" strike="noStrike" kern="1200" dirty="0">
              <a:ln>
                <a:noFill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74708" y="4368801"/>
            <a:ext cx="3038500" cy="431801"/>
          </a:xfrm>
          <a:prstGeom prst="rect">
            <a:avLst/>
          </a:prstGeom>
          <a:gradFill flip="none" rotWithShape="1">
            <a:gsLst>
              <a:gs pos="0">
                <a:srgbClr val="5E8282">
                  <a:shade val="30000"/>
                  <a:satMod val="115000"/>
                </a:srgbClr>
              </a:gs>
              <a:gs pos="50000">
                <a:srgbClr val="5E8282">
                  <a:shade val="67500"/>
                  <a:satMod val="115000"/>
                </a:srgbClr>
              </a:gs>
              <a:gs pos="51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28575"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식당조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rPr>
              <a:t>회</a:t>
            </a:r>
            <a:endParaRPr lang="ko-KR" sz="1400" b="1" i="0" u="none" strike="noStrike" kern="1200" dirty="0">
              <a:ln>
                <a:noFill/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16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/>
          <p:cNvCxnSpPr/>
          <p:nvPr/>
        </p:nvCxnSpPr>
        <p:spPr>
          <a:xfrm flipH="1" flipV="1">
            <a:off x="2193685" y="1966559"/>
            <a:ext cx="2" cy="776641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8" idx="2"/>
          </p:cNvCxnSpPr>
          <p:nvPr/>
        </p:nvCxnSpPr>
        <p:spPr>
          <a:xfrm flipV="1">
            <a:off x="2193686" y="4229100"/>
            <a:ext cx="1" cy="431800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35" idx="2"/>
          </p:cNvCxnSpPr>
          <p:nvPr/>
        </p:nvCxnSpPr>
        <p:spPr>
          <a:xfrm flipV="1">
            <a:off x="4517783" y="4225557"/>
            <a:ext cx="3" cy="448239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123473" y="2743198"/>
            <a:ext cx="2140427" cy="1485902"/>
            <a:chOff x="920273" y="2336798"/>
            <a:chExt cx="3219362" cy="1485902"/>
          </a:xfrm>
        </p:grpSpPr>
        <p:sp>
          <p:nvSpPr>
            <p:cNvPr id="8" name="직사각형 7"/>
            <p:cNvSpPr/>
            <p:nvPr/>
          </p:nvSpPr>
          <p:spPr>
            <a:xfrm>
              <a:off x="920273" y="2336800"/>
              <a:ext cx="3219362" cy="1485900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ko-KR" sz="1400" b="1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가게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이름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, </a:t>
              </a:r>
              <a:r>
                <a:rPr lang="ko-KR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음식스타일</a:t>
              </a:r>
            </a:p>
            <a:p>
              <a:pPr lvl="0" algn="ctr" hangingPunct="0"/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영업시간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,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주소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생성</a:t>
              </a:r>
              <a:endParaRPr lang="ko-KR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20273" y="2336798"/>
              <a:ext cx="3219362" cy="431801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100000">
                  <a:srgbClr val="5E828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lvl="0" algn="ctr" hangingPunct="0"/>
              <a:r>
                <a:rPr lang="ko-KR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식당추가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339372" y="4648200"/>
            <a:ext cx="1708627" cy="1803198"/>
            <a:chOff x="920273" y="4368800"/>
            <a:chExt cx="2270454" cy="1803198"/>
          </a:xfrm>
        </p:grpSpPr>
        <p:sp>
          <p:nvSpPr>
            <p:cNvPr id="21" name="직사각형 20"/>
            <p:cNvSpPr/>
            <p:nvPr/>
          </p:nvSpPr>
          <p:spPr>
            <a:xfrm>
              <a:off x="920273" y="4368800"/>
              <a:ext cx="2270454" cy="1803198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hangingPunct="0"/>
              <a:endParaRPr lang="ko-KR" altLang="ko-KR" sz="1400" b="1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ko-KR" sz="1400" dirty="0" err="1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메뉴명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생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성</a:t>
              </a:r>
              <a:endParaRPr lang="ko-KR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가격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생성</a:t>
              </a:r>
              <a:endParaRPr lang="ko-KR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20273" y="4368800"/>
              <a:ext cx="2270454" cy="431801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100000">
                  <a:srgbClr val="5E828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lvl="0" algn="ctr" hangingPunct="0"/>
              <a:r>
                <a:rPr lang="ko-KR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메뉴 추가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663471" y="4661093"/>
            <a:ext cx="1708627" cy="1790305"/>
            <a:chOff x="3360408" y="4356097"/>
            <a:chExt cx="3038500" cy="1790305"/>
          </a:xfrm>
        </p:grpSpPr>
        <p:sp>
          <p:nvSpPr>
            <p:cNvPr id="37" name="직사각형 36"/>
            <p:cNvSpPr/>
            <p:nvPr/>
          </p:nvSpPr>
          <p:spPr>
            <a:xfrm>
              <a:off x="3360408" y="4368800"/>
              <a:ext cx="3038500" cy="1777602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altLang="ko-KR" sz="1400" b="1" i="0" u="none" strike="noStrike" kern="1200" dirty="0" smtClean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ko-KR" sz="1400" dirty="0" err="1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메뉴명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수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정</a:t>
              </a:r>
              <a:endParaRPr lang="ko-KR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가격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수정</a:t>
              </a:r>
              <a:endParaRPr lang="ko-KR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366249" y="4356097"/>
              <a:ext cx="3032659" cy="431801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100000">
                  <a:srgbClr val="5E828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lvl="0" algn="ctr" hangingPunct="0"/>
              <a:r>
                <a:rPr lang="ko-KR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메뉴 수정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00231" y="274725"/>
            <a:ext cx="268855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메뉴구성도</a:t>
            </a:r>
            <a:r>
              <a:rPr lang="en-US" altLang="ko-KR" sz="3500" b="1" kern="0" dirty="0" smtClean="0">
                <a:ln w="3175">
                  <a:noFill/>
                </a:ln>
                <a:gradFill>
                  <a:gsLst>
                    <a:gs pos="0">
                      <a:srgbClr val="5E8282">
                        <a:lumMod val="100000"/>
                      </a:srgbClr>
                    </a:gs>
                    <a:gs pos="100000">
                      <a:srgbClr val="365454">
                        <a:lumMod val="99000"/>
                        <a:lumOff val="1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2</a:t>
            </a:r>
            <a:endParaRPr lang="en-US" altLang="ko-KR" sz="3500" b="1" kern="0" dirty="0">
              <a:ln w="3175">
                <a:noFill/>
              </a:ln>
              <a:gradFill>
                <a:gsLst>
                  <a:gs pos="0">
                    <a:srgbClr val="5E8282">
                      <a:lumMod val="100000"/>
                    </a:srgbClr>
                  </a:gs>
                  <a:gs pos="100000">
                    <a:srgbClr val="365454">
                      <a:lumMod val="99000"/>
                      <a:lumOff val="1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4477914" y="1966559"/>
            <a:ext cx="2" cy="776641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2202843" y="1984638"/>
            <a:ext cx="2291184" cy="1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447572" y="2746743"/>
            <a:ext cx="2140427" cy="1478814"/>
            <a:chOff x="4593620" y="2336800"/>
            <a:chExt cx="2797088" cy="1478814"/>
          </a:xfrm>
        </p:grpSpPr>
        <p:sp>
          <p:nvSpPr>
            <p:cNvPr id="35" name="직사각형 34"/>
            <p:cNvSpPr/>
            <p:nvPr/>
          </p:nvSpPr>
          <p:spPr>
            <a:xfrm>
              <a:off x="4593620" y="2336800"/>
              <a:ext cx="2797088" cy="1478814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ko-KR" sz="1400" b="1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가게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이름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,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영업시간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,</a:t>
              </a:r>
            </a:p>
            <a:p>
              <a:pPr lvl="0" algn="ctr" hangingPunct="0"/>
              <a:r>
                <a:rPr lang="ko-KR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주소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,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가격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수정</a:t>
              </a:r>
              <a:endParaRPr lang="ko-KR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93620" y="2336800"/>
              <a:ext cx="2797088" cy="431801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100000">
                  <a:srgbClr val="5E828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lvl="0" algn="ctr" hangingPunct="0"/>
              <a:r>
                <a:rPr lang="ko-KR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식당수정</a:t>
              </a:r>
            </a:p>
          </p:txBody>
        </p:sp>
      </p:grpSp>
      <p:cxnSp>
        <p:nvCxnSpPr>
          <p:cNvPr id="52" name="직선 연결선 51"/>
          <p:cNvCxnSpPr/>
          <p:nvPr/>
        </p:nvCxnSpPr>
        <p:spPr>
          <a:xfrm flipH="1" flipV="1">
            <a:off x="7510195" y="1970212"/>
            <a:ext cx="2" cy="776641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9913123" y="1970213"/>
            <a:ext cx="2" cy="776641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7517545" y="1975593"/>
            <a:ext cx="2411691" cy="9046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6432470" y="2743198"/>
            <a:ext cx="2170151" cy="1701802"/>
            <a:chOff x="4593620" y="2336800"/>
            <a:chExt cx="2797088" cy="1701802"/>
          </a:xfrm>
        </p:grpSpPr>
        <p:sp>
          <p:nvSpPr>
            <p:cNvPr id="6" name="직사각형 5"/>
            <p:cNvSpPr/>
            <p:nvPr/>
          </p:nvSpPr>
          <p:spPr>
            <a:xfrm>
              <a:off x="4593620" y="2336800"/>
              <a:ext cx="2797088" cy="1701802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ko-KR" sz="1400" b="1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en-US" sz="1400" dirty="0" err="1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게시글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확인 </a:t>
              </a:r>
              <a:r>
                <a:rPr lang="ko-KR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및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등록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en-US" sz="1400" dirty="0" err="1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게시글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삭제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관리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식당추가 승인 관리</a:t>
              </a:r>
              <a:endParaRPr lang="ko-KR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93620" y="2336800"/>
              <a:ext cx="2797088" cy="431801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100000">
                  <a:srgbClr val="5E828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lvl="0" algn="ctr" hangingPunct="0"/>
              <a:r>
                <a:rPr lang="ko-KR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식당 </a:t>
              </a:r>
              <a:r>
                <a:rPr lang="ko-KR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추가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건의사항</a:t>
              </a:r>
              <a:endParaRPr lang="ko-KR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828048" y="2743199"/>
            <a:ext cx="2170151" cy="1478814"/>
            <a:chOff x="7966884" y="2336797"/>
            <a:chExt cx="3076488" cy="1866903"/>
          </a:xfrm>
        </p:grpSpPr>
        <p:sp>
          <p:nvSpPr>
            <p:cNvPr id="7" name="직사각형 6"/>
            <p:cNvSpPr/>
            <p:nvPr/>
          </p:nvSpPr>
          <p:spPr>
            <a:xfrm>
              <a:off x="7966884" y="2336800"/>
              <a:ext cx="3076488" cy="1866900"/>
            </a:xfrm>
            <a:prstGeom prst="rect">
              <a:avLst/>
            </a:prstGeom>
            <a:noFill/>
            <a:ln w="28575">
              <a:solidFill>
                <a:srgbClr val="5E8282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ko-KR" sz="1400" b="1" i="0" u="none" strike="noStrike" kern="1200" dirty="0">
                <a:ln>
                  <a:noFill/>
                </a:ln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en-US" sz="1400" dirty="0" err="1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게시글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확인 및 등록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  <a:cs typeface="Lucida Sans" pitchFamily="2"/>
              </a:endParaRPr>
            </a:p>
            <a:p>
              <a:pPr lvl="0" algn="ctr" hangingPunct="0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· </a:t>
              </a:r>
              <a:r>
                <a:rPr lang="ko-KR" altLang="en-US" sz="1400" dirty="0" err="1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게시글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삭제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 </a:t>
              </a:r>
              <a:r>
                <a:rPr lang="ko-KR" altLang="ko-KR" sz="1400" dirty="0"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관리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966884" y="2336797"/>
              <a:ext cx="3076488" cy="545118"/>
            </a:xfrm>
            <a:prstGeom prst="rect">
              <a:avLst/>
            </a:prstGeom>
            <a:gradFill flip="none" rotWithShape="1">
              <a:gsLst>
                <a:gs pos="0">
                  <a:srgbClr val="5E8282">
                    <a:shade val="30000"/>
                    <a:satMod val="115000"/>
                  </a:srgbClr>
                </a:gs>
                <a:gs pos="50000">
                  <a:srgbClr val="5E8282">
                    <a:shade val="67500"/>
                    <a:satMod val="115000"/>
                  </a:srgbClr>
                </a:gs>
                <a:gs pos="100000">
                  <a:srgbClr val="5E8282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8575">
              <a:noFill/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lvl="0" algn="ctr" hangingPunct="0"/>
              <a:r>
                <a:rPr lang="ko-KR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Lucida Sans" pitchFamily="2"/>
                </a:rPr>
                <a:t>불편사항접수</a:t>
              </a:r>
            </a:p>
          </p:txBody>
        </p:sp>
      </p:grpSp>
      <p:cxnSp>
        <p:nvCxnSpPr>
          <p:cNvPr id="57" name="직선 연결선 56"/>
          <p:cNvCxnSpPr/>
          <p:nvPr/>
        </p:nvCxnSpPr>
        <p:spPr>
          <a:xfrm flipH="1" flipV="1">
            <a:off x="3356423" y="1146003"/>
            <a:ext cx="2" cy="776641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 flipV="1">
            <a:off x="8723390" y="1136305"/>
            <a:ext cx="2" cy="776641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343725" y="1139309"/>
            <a:ext cx="5379667" cy="0"/>
          </a:xfrm>
          <a:prstGeom prst="line">
            <a:avLst/>
          </a:prstGeom>
          <a:ln w="38100">
            <a:solidFill>
              <a:srgbClr val="5E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8011244" y="1565321"/>
            <a:ext cx="1424292" cy="8386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gradFill flip="none" rotWithShape="1">
            <a:gsLst>
              <a:gs pos="0">
                <a:srgbClr val="5E8282">
                  <a:shade val="30000"/>
                  <a:satMod val="115000"/>
                </a:srgbClr>
              </a:gs>
              <a:gs pos="50000">
                <a:srgbClr val="5E8282">
                  <a:shade val="67500"/>
                  <a:satMod val="115000"/>
                </a:srgbClr>
              </a:gs>
              <a:gs pos="100000">
                <a:srgbClr val="5E8282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게시판관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리</a:t>
            </a:r>
            <a:endParaRPr lang="ko-KR" sz="1400" b="1" i="0" u="none" strike="noStrike" kern="12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636289" y="1565321"/>
            <a:ext cx="1424292" cy="8386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gradFill flip="none" rotWithShape="1">
            <a:gsLst>
              <a:gs pos="0">
                <a:srgbClr val="5E8282">
                  <a:shade val="30000"/>
                  <a:satMod val="115000"/>
                </a:srgbClr>
              </a:gs>
              <a:gs pos="50000">
                <a:srgbClr val="5E8282">
                  <a:shade val="67500"/>
                  <a:satMod val="115000"/>
                </a:srgbClr>
              </a:gs>
              <a:gs pos="100000">
                <a:srgbClr val="5E8282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400" b="1" i="0" u="none" strike="noStrike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식당관리</a:t>
            </a:r>
            <a:endParaRPr lang="ko-KR" sz="1400" b="1" i="0" u="none" strike="noStrike" kern="12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5321412" y="726686"/>
            <a:ext cx="1424292" cy="8386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gradFill flip="none" rotWithShape="1">
            <a:gsLst>
              <a:gs pos="0">
                <a:srgbClr val="5E8282">
                  <a:shade val="30000"/>
                  <a:satMod val="115000"/>
                </a:srgbClr>
              </a:gs>
              <a:gs pos="50000">
                <a:srgbClr val="5E8282">
                  <a:shade val="67500"/>
                  <a:satMod val="115000"/>
                </a:srgbClr>
              </a:gs>
              <a:gs pos="100000">
                <a:srgbClr val="5E8282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rgbClr val="5E828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altLang="en-US" sz="1400" b="1" i="0" u="none" strike="noStrike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Lucida Sans" pitchFamily="2"/>
              </a:rPr>
              <a:t>관리자</a:t>
            </a:r>
            <a:endParaRPr lang="ko-KR" sz="1400" b="1" i="0" u="none" strike="noStrike" kern="12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428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663</Words>
  <Application>Microsoft Office PowerPoint</Application>
  <PresentationFormat>사용자 지정</PresentationFormat>
  <Paragraphs>289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포천 막걸리체</vt:lpstr>
      <vt:lpstr>Lucida Sans</vt:lpstr>
      <vt:lpstr>맑은 고딕</vt:lpstr>
      <vt:lpstr>맑은 고딕 Semilight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PC-02</cp:lastModifiedBy>
  <cp:revision>96</cp:revision>
  <dcterms:created xsi:type="dcterms:W3CDTF">2019-09-25T04:03:05Z</dcterms:created>
  <dcterms:modified xsi:type="dcterms:W3CDTF">2020-12-31T03:52:43Z</dcterms:modified>
</cp:coreProperties>
</file>