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73" r:id="rId6"/>
    <p:sldId id="274" r:id="rId7"/>
    <p:sldId id="271" r:id="rId8"/>
    <p:sldId id="261" r:id="rId9"/>
    <p:sldId id="268" r:id="rId10"/>
    <p:sldId id="262" r:id="rId11"/>
    <p:sldId id="270" r:id="rId12"/>
    <p:sldId id="269" r:id="rId13"/>
    <p:sldId id="272" r:id="rId14"/>
    <p:sldId id="276" r:id="rId15"/>
    <p:sldId id="27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0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7611-9908-4509-911E-3BBF2CF0A8B4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mplystatistic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nline.stanford.edu/opened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as-and-r.blogspo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burns-stat.com/documents/books/the-r-infern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revolutionanalytic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posting-guide.html" TargetMode="External"/><Relationship Id="rId2" Type="http://schemas.openxmlformats.org/officeDocument/2006/relationships/hyperlink" Target="http://www.r-project.org/mai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.ethz.ch/mailman/listinfo/r-hel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an.r-project.org/manua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ournal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statsof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.rstudio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606" y="478419"/>
            <a:ext cx="9144000" cy="2387600"/>
          </a:xfrm>
        </p:spPr>
        <p:txBody>
          <a:bodyPr/>
          <a:lstStyle/>
          <a:p>
            <a:r>
              <a:rPr lang="en-US" dirty="0" smtClean="0"/>
              <a:t>Getting the Most Out </a:t>
            </a:r>
            <a:br>
              <a:rPr lang="en-US" dirty="0" smtClean="0"/>
            </a:br>
            <a:r>
              <a:rPr lang="en-US" dirty="0" smtClean="0"/>
              <a:t>of the R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789" y="4735378"/>
            <a:ext cx="9144000" cy="1655762"/>
          </a:xfrm>
        </p:spPr>
        <p:txBody>
          <a:bodyPr/>
          <a:lstStyle/>
          <a:p>
            <a:r>
              <a:rPr lang="en-US" dirty="0" smtClean="0"/>
              <a:t>CAS R Limited Attendance Seminar</a:t>
            </a:r>
          </a:p>
          <a:p>
            <a:r>
              <a:rPr lang="en-US" dirty="0" smtClean="0"/>
              <a:t>December </a:t>
            </a:r>
            <a:r>
              <a:rPr lang="en-US" dirty="0" smtClean="0"/>
              <a:t>14-15, 2015</a:t>
            </a:r>
            <a:endParaRPr lang="en-US" dirty="0" smtClean="0"/>
          </a:p>
          <a:p>
            <a:r>
              <a:rPr lang="en-US" smtClean="0"/>
              <a:t>Atlanta, GA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9870" y="3078051"/>
            <a:ext cx="5331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Kevin Burke</a:t>
            </a:r>
          </a:p>
          <a:p>
            <a:pPr algn="ctr"/>
            <a:r>
              <a:rPr lang="en-US" sz="2800" dirty="0" smtClean="0"/>
              <a:t>Brian Fannin</a:t>
            </a:r>
            <a:endParaRPr lang="en-US" sz="2800" dirty="0" smtClean="0"/>
          </a:p>
          <a:p>
            <a:pPr algn="ctr"/>
            <a:r>
              <a:rPr lang="en-US" sz="2800" dirty="0" smtClean="0"/>
              <a:t>Adam Rich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9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www.coursera.org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0563" y="1690688"/>
            <a:ext cx="487323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80840"/>
            <a:ext cx="50989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Johns Hopkins offers a specialization in Data Science with a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Instructors’ blog is </a:t>
            </a:r>
            <a:r>
              <a:rPr lang="en-US" sz="2800" dirty="0" smtClean="0">
                <a:hlinkClick r:id="rId4"/>
              </a:rPr>
              <a:t>www.simplystatistics.org</a:t>
            </a:r>
            <a:r>
              <a:rPr lang="en-US" sz="2800" dirty="0" smtClean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online.stanford.edu/openedx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5529" y="1690688"/>
            <a:ext cx="583279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" y="1690688"/>
            <a:ext cx="4738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of the Instructors (</a:t>
            </a:r>
            <a:r>
              <a:rPr lang="en-US" sz="2800" dirty="0"/>
              <a:t>T</a:t>
            </a:r>
            <a:r>
              <a:rPr lang="en-US" sz="2800" dirty="0" smtClean="0"/>
              <a:t>revor Hastie) is the co-author of the early 90’s book “Statistical Models with 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Videos are a good source of CE. We had the actuarial department watching them every week.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56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http://sas-and-r.blogspot.com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65" y="1807987"/>
            <a:ext cx="4300470" cy="454129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Authors of the books:</a:t>
            </a:r>
          </a:p>
          <a:p>
            <a:pPr lvl="1"/>
            <a:r>
              <a:rPr lang="en-US" sz="2800" dirty="0" smtClean="0"/>
              <a:t>SAS and R: Data Management, Statistical Analysis, and Graphics</a:t>
            </a:r>
          </a:p>
          <a:p>
            <a:pPr lvl="1"/>
            <a:r>
              <a:rPr lang="en-US" sz="2800" dirty="0" smtClean="0"/>
              <a:t>Using SAS for Data </a:t>
            </a:r>
            <a:r>
              <a:rPr lang="en-US" sz="2800" dirty="0"/>
              <a:t>Management, Statistical Analysis, and Graphics</a:t>
            </a:r>
          </a:p>
          <a:p>
            <a:pPr lvl="1"/>
            <a:r>
              <a:rPr lang="en-US" sz="2800" dirty="0"/>
              <a:t>Using </a:t>
            </a:r>
            <a:r>
              <a:rPr lang="en-US" sz="2800" dirty="0" smtClean="0"/>
              <a:t>R </a:t>
            </a:r>
            <a:r>
              <a:rPr lang="en-US" sz="2800" dirty="0"/>
              <a:t>for Data Management, Statistical Analysis, and Graphics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35" y="1690688"/>
            <a:ext cx="6086475" cy="37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http://www.r-bloggers.com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65" y="1732880"/>
            <a:ext cx="6678615" cy="43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www.burns-stat.com/documents/books/the-r-inferno/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38341" cy="3944110"/>
          </a:xfrm>
        </p:spPr>
        <p:txBody>
          <a:bodyPr>
            <a:normAutofit/>
          </a:bodyPr>
          <a:lstStyle/>
          <a:p>
            <a:r>
              <a:rPr lang="en-US" dirty="0"/>
              <a:t>If you are using R and you think you’re in hell, this is a map for you</a:t>
            </a:r>
            <a:r>
              <a:rPr lang="en-US" dirty="0" smtClean="0"/>
              <a:t>.</a:t>
            </a:r>
          </a:p>
          <a:p>
            <a:r>
              <a:rPr lang="en-US" dirty="0"/>
              <a:t>A book about trouble spots, oddities, traps, glitches </a:t>
            </a:r>
            <a:r>
              <a:rPr lang="en-US" dirty="0" smtClean="0"/>
              <a:t>in.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05" y="1690688"/>
            <a:ext cx="4778130" cy="48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www.revolutionanalytics.com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8337"/>
            <a:ext cx="10515600" cy="46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hadleywickham</a:t>
            </a:r>
            <a:r>
              <a:rPr lang="en-US" dirty="0" smtClean="0"/>
              <a:t> – author of numerous R packages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rstudiotips</a:t>
            </a:r>
            <a:r>
              <a:rPr lang="en-US" dirty="0" smtClean="0"/>
              <a:t> – weekly R studio tips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Rbloggers</a:t>
            </a:r>
            <a:r>
              <a:rPr lang="en-US" dirty="0" smtClean="0"/>
              <a:t> – companion to site mentioned earlier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baseballRstats</a:t>
            </a:r>
            <a:r>
              <a:rPr lang="en-US" dirty="0" smtClean="0"/>
              <a:t> – authors of “Analyzing Baseball Data with 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www.r-project.org/mail.html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504" y="1938889"/>
            <a:ext cx="1167499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R-help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‘main’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mailing list, for discussion about problems and solutions using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announcements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(not covered by ‘R-announce’ or ‘R-packages’, see above), about the availability of new functionality for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documentation of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comparison and compatibility with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S-plus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for the posting of nice examples 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benchmarks. Do read the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posting guide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sending anything!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has become quite an active list with dozens of messages per day.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alternative is to subscribe and choose daily digests (in plain or MIME format).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web interface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information, subscription, archives,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524212"/>
            <a:ext cx="9348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Repeat: Do read the posting guide </a:t>
            </a:r>
            <a:r>
              <a:rPr lang="en-US" sz="3600" i="1" dirty="0" smtClean="0">
                <a:solidFill>
                  <a:srgbClr val="FF0000"/>
                </a:solidFill>
              </a:rPr>
              <a:t>before</a:t>
            </a:r>
            <a:r>
              <a:rPr lang="en-US" sz="3600" dirty="0" smtClean="0">
                <a:solidFill>
                  <a:srgbClr val="FF0000"/>
                </a:solidFill>
              </a:rPr>
              <a:t> sending anything!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Interest Groups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979693"/>
              </p:ext>
            </p:extLst>
          </p:nvPr>
        </p:nvGraphicFramePr>
        <p:xfrm>
          <a:off x="838200" y="1825625"/>
          <a:ext cx="10515600" cy="4312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Mac Ports of 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 in Finance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 Extension for </a:t>
                      </a:r>
                      <a:r>
                        <a:rPr lang="en-US" b="0" dirty="0" err="1" smtClean="0"/>
                        <a:t>Mediawiki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Database Interfaces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Geographical data and Mapping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Mixed Effect Models, notably </a:t>
                      </a:r>
                      <a:r>
                        <a:rPr lang="en-US" b="0" dirty="0" err="1" smtClean="0"/>
                        <a:t>lmer</a:t>
                      </a:r>
                      <a:r>
                        <a:rPr lang="en-US" b="0" dirty="0" smtClean="0"/>
                        <a:t>() related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Debian</a:t>
                      </a:r>
                      <a:r>
                        <a:rPr lang="en-US" b="0" dirty="0" smtClean="0"/>
                        <a:t> Ports of 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gRaphical</a:t>
                      </a:r>
                      <a:r>
                        <a:rPr lang="en-US" b="0" dirty="0" smtClean="0"/>
                        <a:t> models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users and developers of network- or graph-related software within R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Dynamic Simulation Models in 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GUI Development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phylogenetic and comparative methods and analyses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Using R in ecological data analysis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High-Performance Computing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Quality Assurance &amp; Validation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smtClean="0"/>
                        <a:t>R for epidemiological data analysis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using R in actuarial science and insurance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Robust Statistics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Fedora and </a:t>
                      </a:r>
                      <a:r>
                        <a:rPr lang="en-US" b="0" dirty="0" err="1" smtClean="0"/>
                        <a:t>Redhat</a:t>
                      </a:r>
                      <a:r>
                        <a:rPr lang="en-US" b="0" dirty="0" smtClean="0"/>
                        <a:t> ports of 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Announcements of Jobs where R is used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Teaching Statistics (and more) using R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of an "R Wiki"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cran.r-project.org/manuals.html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36" y="1690688"/>
            <a:ext cx="4695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journal.r-project.org/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6" y="1555392"/>
            <a:ext cx="10305788" cy="47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www.jstatsoft.org/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9309"/>
            <a:ext cx="10450066" cy="53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blog.rstudio.org/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15614" cy="4351338"/>
          </a:xfrm>
        </p:spPr>
        <p:txBody>
          <a:bodyPr/>
          <a:lstStyle/>
          <a:p>
            <a:r>
              <a:rPr lang="en-US" dirty="0" smtClean="0"/>
              <a:t>Source of videos</a:t>
            </a:r>
          </a:p>
          <a:p>
            <a:r>
              <a:rPr lang="en-US" dirty="0" smtClean="0"/>
              <a:t>Package Announcements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93" y="1722164"/>
            <a:ext cx="5588290" cy="47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www.Stackoverflow.com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71" y="1330146"/>
            <a:ext cx="7848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www.kaggle.com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1781" cy="390547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u="sng" dirty="0" smtClean="0"/>
              <a:t>Insurance Competitions</a:t>
            </a:r>
          </a:p>
          <a:p>
            <a:r>
              <a:rPr lang="en-US" dirty="0" smtClean="0"/>
              <a:t>Allstate </a:t>
            </a:r>
            <a:r>
              <a:rPr lang="en-US" dirty="0" smtClean="0"/>
              <a:t>Purchase Prediction </a:t>
            </a:r>
            <a:r>
              <a:rPr lang="en-US" dirty="0" smtClean="0"/>
              <a:t>Challenge</a:t>
            </a:r>
            <a:endParaRPr lang="en-US" dirty="0" smtClean="0"/>
          </a:p>
          <a:p>
            <a:r>
              <a:rPr lang="en-US" dirty="0" smtClean="0"/>
              <a:t>Liberty Mutual </a:t>
            </a:r>
            <a:r>
              <a:rPr lang="en-US" dirty="0" err="1" smtClean="0"/>
              <a:t>Group:Fire</a:t>
            </a:r>
            <a:r>
              <a:rPr lang="en-US" dirty="0" smtClean="0"/>
              <a:t> </a:t>
            </a:r>
            <a:r>
              <a:rPr lang="en-US" dirty="0" smtClean="0"/>
              <a:t>Peril Loss </a:t>
            </a:r>
            <a:r>
              <a:rPr lang="en-US" dirty="0" smtClean="0"/>
              <a:t>Cost</a:t>
            </a:r>
            <a:endParaRPr lang="en-US" dirty="0" smtClean="0"/>
          </a:p>
          <a:p>
            <a:r>
              <a:rPr lang="en-US" dirty="0" smtClean="0"/>
              <a:t>AXA Driver Telematics Analysis</a:t>
            </a:r>
          </a:p>
          <a:p>
            <a:r>
              <a:rPr lang="en-US" dirty="0" err="1" smtClean="0"/>
              <a:t>Homesite</a:t>
            </a:r>
            <a:r>
              <a:rPr lang="en-US" dirty="0" smtClean="0"/>
              <a:t> Quote Conversion </a:t>
            </a:r>
          </a:p>
          <a:p>
            <a:r>
              <a:rPr lang="en-US" dirty="0"/>
              <a:t>Liberty Mutual Group</a:t>
            </a:r>
            <a:r>
              <a:rPr lang="en-US" dirty="0" smtClean="0"/>
              <a:t>: Property Inspection Prediction</a:t>
            </a:r>
          </a:p>
          <a:p>
            <a:r>
              <a:rPr lang="en-US" dirty="0" smtClean="0"/>
              <a:t>Allstate Claim Prediction Challenge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27" y="1458600"/>
            <a:ext cx="6225862" cy="40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469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Getting the Most Out  of the R Community</vt:lpstr>
      <vt:lpstr>www.r-project.org/mail.html </vt:lpstr>
      <vt:lpstr>Special Interest Groups</vt:lpstr>
      <vt:lpstr>cran.r-project.org/manuals.html </vt:lpstr>
      <vt:lpstr>journal.r-project.org/ </vt:lpstr>
      <vt:lpstr>www.jstatsoft.org/ </vt:lpstr>
      <vt:lpstr>blog.rstudio.org/ </vt:lpstr>
      <vt:lpstr>www.Stackoverflow.com  </vt:lpstr>
      <vt:lpstr>www.kaggle.com </vt:lpstr>
      <vt:lpstr>www.coursera.org </vt:lpstr>
      <vt:lpstr>http://online.stanford.edu/openedx </vt:lpstr>
      <vt:lpstr>http://sas-and-r.blogspot.com/ </vt:lpstr>
      <vt:lpstr>http://www.r-bloggers.com/ </vt:lpstr>
      <vt:lpstr>www.burns-stat.com/documents/books/the-r-inferno/ </vt:lpstr>
      <vt:lpstr>www.revolutionanalytics.com </vt:lpstr>
      <vt:lpstr>Twitter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Most Out  of the R Community</dc:title>
  <dc:creator>Tracey</dc:creator>
  <cp:lastModifiedBy>Tracey</cp:lastModifiedBy>
  <cp:revision>21</cp:revision>
  <dcterms:created xsi:type="dcterms:W3CDTF">2014-12-05T04:37:05Z</dcterms:created>
  <dcterms:modified xsi:type="dcterms:W3CDTF">2015-12-06T17:35:08Z</dcterms:modified>
</cp:coreProperties>
</file>