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56" r:id="rId2"/>
    <p:sldId id="385" r:id="rId3"/>
    <p:sldId id="386" r:id="rId4"/>
    <p:sldId id="391" r:id="rId5"/>
    <p:sldId id="265" r:id="rId6"/>
    <p:sldId id="387" r:id="rId7"/>
    <p:sldId id="379" r:id="rId8"/>
    <p:sldId id="373" r:id="rId9"/>
    <p:sldId id="392" r:id="rId10"/>
    <p:sldId id="364" r:id="rId11"/>
    <p:sldId id="388" r:id="rId12"/>
    <p:sldId id="349" r:id="rId13"/>
    <p:sldId id="390" r:id="rId14"/>
    <p:sldId id="399" r:id="rId15"/>
    <p:sldId id="400" r:id="rId16"/>
    <p:sldId id="381" r:id="rId17"/>
    <p:sldId id="382" r:id="rId18"/>
    <p:sldId id="383" r:id="rId19"/>
    <p:sldId id="384" r:id="rId20"/>
    <p:sldId id="395" r:id="rId21"/>
    <p:sldId id="396" r:id="rId22"/>
    <p:sldId id="397" r:id="rId23"/>
    <p:sldId id="398" r:id="rId24"/>
    <p:sldId id="365" r:id="rId25"/>
    <p:sldId id="366" r:id="rId26"/>
    <p:sldId id="367" r:id="rId27"/>
    <p:sldId id="34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1C6"/>
    <a:srgbClr val="FFFF99"/>
    <a:srgbClr val="FFCCCC"/>
    <a:srgbClr val="FBA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80359" autoAdjust="0"/>
  </p:normalViewPr>
  <p:slideViewPr>
    <p:cSldViewPr showGuides="1">
      <p:cViewPr varScale="1">
        <p:scale>
          <a:sx n="70" d="100"/>
          <a:sy n="70" d="100"/>
        </p:scale>
        <p:origin x="1012" y="6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solidFill>
              <a:srgbClr val="DD71C6"/>
            </a:solidFill>
          </c:spPr>
          <c:dPt>
            <c:idx val="0"/>
            <c:bubble3D val="0"/>
            <c:spPr>
              <a:solidFill>
                <a:schemeClr val="accent5">
                  <a:lumMod val="40000"/>
                  <a:lumOff val="60000"/>
                </a:schemeClr>
              </a:solidFill>
              <a:ln>
                <a:noFill/>
              </a:ln>
              <a:effectLst>
                <a:outerShdw blurRad="63500" sx="102000" sy="102000" algn="ctr" rotWithShape="0">
                  <a:prstClr val="black">
                    <a:alpha val="20000"/>
                  </a:prstClr>
                </a:outerShdw>
              </a:effectLst>
            </c:spPr>
          </c:dPt>
          <c:dPt>
            <c:idx val="1"/>
            <c:bubble3D val="0"/>
            <c:spPr>
              <a:solidFill>
                <a:srgbClr val="DD71C6"/>
              </a:solidFill>
              <a:ln>
                <a:noFill/>
              </a:ln>
              <a:effectLst>
                <a:outerShdw blurRad="63500" sx="102000" sy="102000" algn="ctr" rotWithShape="0">
                  <a:prstClr val="black">
                    <a:alpha val="20000"/>
                  </a:prstClr>
                </a:outerShdw>
              </a:effectLst>
            </c:spPr>
          </c:dPt>
          <c:dPt>
            <c:idx val="2"/>
            <c:bubble3D val="0"/>
            <c:spPr>
              <a:solidFill>
                <a:srgbClr val="DD71C6"/>
              </a:solidFill>
              <a:ln>
                <a:noFill/>
              </a:ln>
              <a:effectLst>
                <a:outerShdw blurRad="63500" sx="102000" sy="102000" algn="ctr" rotWithShape="0">
                  <a:prstClr val="black">
                    <a:alpha val="20000"/>
                  </a:prstClr>
                </a:outerShdw>
              </a:effectLst>
            </c:spPr>
          </c:dPt>
          <c:dPt>
            <c:idx val="3"/>
            <c:bubble3D val="0"/>
            <c:spPr>
              <a:solidFill>
                <a:srgbClr val="DD71C6"/>
              </a:solidFill>
              <a:ln>
                <a:noFill/>
              </a:ln>
              <a:effectLst>
                <a:outerShdw blurRad="63500" sx="102000" sy="102000" algn="ctr" rotWithShape="0">
                  <a:prstClr val="black">
                    <a:alpha val="20000"/>
                  </a:prstClr>
                </a:outerShdw>
              </a:effectLst>
            </c:spPr>
          </c:dPt>
          <c:dLbls>
            <c:dLbl>
              <c:idx val="0"/>
              <c:layout>
                <c:manualLayout>
                  <c:x val="3.06887790011054E-2"/>
                  <c:y val="3.4375000000000003E-2"/>
                </c:manualLayout>
              </c:layout>
              <c:tx>
                <c:rich>
                  <a:bodyPr rot="0" spcFirstLastPara="1" vertOverflow="clip" horzOverflow="clip" vert="horz" wrap="square" lIns="38100" tIns="19050" rIns="38100" bIns="19050" anchor="ctr" anchorCtr="1">
                    <a:noAutofit/>
                  </a:bodyPr>
                  <a:lstStyle/>
                  <a:p>
                    <a:pPr>
                      <a:defRPr sz="1330" b="1" i="0" u="none" strike="noStrike" kern="1200" baseline="0">
                        <a:solidFill>
                          <a:schemeClr val="accent5">
                            <a:lumMod val="75000"/>
                          </a:schemeClr>
                        </a:solidFill>
                        <a:latin typeface="+mn-lt"/>
                        <a:ea typeface="+mn-ea"/>
                        <a:cs typeface="+mn-cs"/>
                      </a:defRPr>
                    </a:pPr>
                    <a:fld id="{49F2D1DD-11CD-4CAB-AA2E-10903FAEC2CD}" type="CATEGORYNAME">
                      <a:rPr lang="en-US" sz="2800">
                        <a:solidFill>
                          <a:schemeClr val="accent5">
                            <a:lumMod val="75000"/>
                          </a:schemeClr>
                        </a:solidFill>
                      </a:rPr>
                      <a:pPr>
                        <a:defRPr>
                          <a:solidFill>
                            <a:schemeClr val="accent5">
                              <a:lumMod val="75000"/>
                            </a:schemeClr>
                          </a:solidFill>
                        </a:defRPr>
                      </a:pPr>
                      <a:t>[CATEGORY NAME]</a:t>
                    </a:fld>
                    <a:r>
                      <a:rPr lang="en-US" sz="2400" baseline="0" dirty="0">
                        <a:solidFill>
                          <a:schemeClr val="accent5">
                            <a:lumMod val="75000"/>
                          </a:schemeClr>
                        </a:solidFill>
                      </a:rPr>
                      <a:t>
</a:t>
                    </a:r>
                    <a:fld id="{B21169D1-EFA4-4846-86A8-34FA02272290}" type="PERCENTAGE">
                      <a:rPr lang="en-US" sz="2400" baseline="0">
                        <a:solidFill>
                          <a:schemeClr val="accent5">
                            <a:lumMod val="75000"/>
                          </a:schemeClr>
                        </a:solidFill>
                      </a:rPr>
                      <a:pPr>
                        <a:defRPr>
                          <a:solidFill>
                            <a:schemeClr val="accent5">
                              <a:lumMod val="75000"/>
                            </a:schemeClr>
                          </a:solidFill>
                        </a:defRPr>
                      </a:pPr>
                      <a:t>[PERCENTAGE]</a:t>
                    </a:fld>
                    <a:endParaRPr lang="en-US" sz="2400" baseline="0" dirty="0">
                      <a:solidFill>
                        <a:schemeClr val="accent5">
                          <a:lumMod val="75000"/>
                        </a:schemeClr>
                      </a:solidFill>
                    </a:endParaRPr>
                  </a:p>
                </c:rich>
              </c:tx>
              <c:spPr>
                <a:solidFill>
                  <a:prstClr val="white"/>
                </a:solidFill>
                <a:ln>
                  <a:solidFill>
                    <a:prstClr val="black"/>
                  </a:solidFill>
                </a:ln>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accent5">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5742341647853456"/>
                      <c:h val="0.23099384842519685"/>
                    </c:manualLayout>
                  </c15:layout>
                  <c15:dlblFieldTable/>
                  <c15:showDataLabelsRange val="0"/>
                </c:ext>
              </c:extLst>
            </c:dLbl>
            <c:dLbl>
              <c:idx val="1"/>
              <c:layout>
                <c:manualLayout>
                  <c:x val="-1.1904773622047241E-2"/>
                  <c:y val="6.2501230314960772E-3"/>
                </c:manualLayout>
              </c:layout>
              <c:tx>
                <c:rich>
                  <a:bodyPr rot="0" spcFirstLastPara="1" vertOverflow="clip" horzOverflow="clip" vert="horz" wrap="square" lIns="38100" tIns="19050" rIns="38100" bIns="19050" anchor="ctr" anchorCtr="1">
                    <a:noAutofit/>
                  </a:bodyPr>
                  <a:lstStyle/>
                  <a:p>
                    <a:pPr>
                      <a:defRPr sz="1330" b="1" i="0" u="none" strike="noStrike" kern="1200" baseline="0">
                        <a:solidFill>
                          <a:schemeClr val="accent1"/>
                        </a:solidFill>
                        <a:latin typeface="+mn-lt"/>
                        <a:ea typeface="+mn-ea"/>
                        <a:cs typeface="+mn-cs"/>
                      </a:defRPr>
                    </a:pPr>
                    <a:fld id="{9A0C3C3A-066B-4C66-A5EF-E803D3C2089C}" type="CATEGORYNAME">
                      <a:rPr lang="en-US" sz="2800">
                        <a:solidFill>
                          <a:srgbClr val="DD71C6"/>
                        </a:solidFill>
                      </a:rPr>
                      <a:pPr>
                        <a:defRPr>
                          <a:solidFill>
                            <a:schemeClr val="accent1"/>
                          </a:solidFill>
                        </a:defRPr>
                      </a:pPr>
                      <a:t>[CATEGORY NAME]</a:t>
                    </a:fld>
                    <a:r>
                      <a:rPr lang="en-US" sz="2800" baseline="0" dirty="0"/>
                      <a:t>
</a:t>
                    </a:r>
                    <a:fld id="{7FA16F5B-37AD-465D-B35C-0119772EA595}" type="PERCENTAGE">
                      <a:rPr lang="en-US" sz="2800" baseline="0">
                        <a:solidFill>
                          <a:srgbClr val="DD71C6"/>
                        </a:solidFill>
                      </a:rPr>
                      <a:pPr>
                        <a:defRPr>
                          <a:solidFill>
                            <a:schemeClr val="accent1"/>
                          </a:solidFill>
                        </a:defRPr>
                      </a:pPr>
                      <a:t>[PERCENTAGE]</a:t>
                    </a:fld>
                    <a:endParaRPr lang="en-US" sz="2800" baseline="0" dirty="0"/>
                  </a:p>
                </c:rich>
              </c:tx>
              <c:numFmt formatCode="0%" sourceLinked="0"/>
              <c:spPr>
                <a:solidFill>
                  <a:prstClr val="white"/>
                </a:solidFill>
                <a:ln>
                  <a:solidFill>
                    <a:prstClr val="black"/>
                  </a:solidFill>
                </a:ln>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3175618672665918"/>
                      <c:h val="0.22474384842519685"/>
                    </c:manualLayout>
                  </c15:layout>
                  <c15:dlblFieldTable/>
                  <c15:showDataLabelsRange val="0"/>
                </c:ext>
              </c:extLst>
            </c:dLbl>
            <c:dLbl>
              <c:idx val="2"/>
              <c:spPr>
                <a:solidFill>
                  <a:prstClr val="white"/>
                </a:solidFill>
                <a:ln>
                  <a:solidFill>
                    <a:schemeClr val="tx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3"/>
              <c:spPr>
                <a:solidFill>
                  <a:prstClr val="white"/>
                </a:solidFill>
                <a:ln>
                  <a:solidFill>
                    <a:schemeClr val="tx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prstClr val="white"/>
              </a:solidFill>
              <a:ln>
                <a:solidFill>
                  <a:schemeClr val="tx1"/>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2"/>
                <c:pt idx="0">
                  <c:v>Train</c:v>
                </c:pt>
                <c:pt idx="1">
                  <c:v>Validate</c:v>
                </c:pt>
              </c:strCache>
            </c:strRef>
          </c:cat>
          <c:val>
            <c:numRef>
              <c:f>Sheet1!$B$2:$B$5</c:f>
              <c:numCache>
                <c:formatCode>General</c:formatCode>
                <c:ptCount val="4"/>
                <c:pt idx="0">
                  <c:v>70</c:v>
                </c:pt>
                <c:pt idx="1">
                  <c:v>30</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859690400044375"/>
          <c:y val="0.11163283419052387"/>
          <c:w val="0.44045881502309997"/>
          <c:h val="0.8114164125438077"/>
        </c:manualLayout>
      </c:layout>
      <c:pieChart>
        <c:varyColors val="1"/>
        <c:ser>
          <c:idx val="0"/>
          <c:order val="0"/>
          <c:tx>
            <c:strRef>
              <c:f>Sheet1!$B$1</c:f>
              <c:strCache>
                <c:ptCount val="1"/>
                <c:pt idx="0">
                  <c:v>Column1</c:v>
                </c:pt>
              </c:strCache>
            </c:strRef>
          </c:tx>
          <c:dPt>
            <c:idx val="0"/>
            <c:bubble3D val="0"/>
            <c:spPr>
              <a:solidFill>
                <a:schemeClr val="accent5">
                  <a:lumMod val="40000"/>
                  <a:lumOff val="60000"/>
                </a:schemeClr>
              </a:solidFill>
              <a:ln>
                <a:noFill/>
              </a:ln>
              <a:effectLst>
                <a:outerShdw blurRad="63500" sx="102000" sy="102000" algn="ctr" rotWithShape="0">
                  <a:prstClr val="black">
                    <a:alpha val="20000"/>
                  </a:prstClr>
                </a:outerShdw>
              </a:effectLst>
            </c:spPr>
          </c:dPt>
          <c:dPt>
            <c:idx val="1"/>
            <c:bubble3D val="0"/>
            <c:spPr>
              <a:solidFill>
                <a:srgbClr val="FFFF99"/>
              </a:solidFill>
              <a:ln>
                <a:noFill/>
              </a:ln>
              <a:effectLst>
                <a:outerShdw blurRad="63500" sx="102000" sy="102000" algn="ctr" rotWithShape="0">
                  <a:prstClr val="black">
                    <a:alpha val="20000"/>
                  </a:prstClr>
                </a:outerShdw>
              </a:effectLst>
            </c:spPr>
          </c:dPt>
          <c:dPt>
            <c:idx val="2"/>
            <c:bubble3D val="0"/>
            <c:spPr>
              <a:solidFill>
                <a:srgbClr val="DD71C6"/>
              </a:solidFill>
              <a:ln>
                <a:solidFill>
                  <a:schemeClr val="accent3">
                    <a:alpha val="96000"/>
                  </a:schemeClr>
                </a:solid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layout>
                <c:manualLayout>
                  <c:x val="2.8726695404381389E-2"/>
                  <c:y val="-9.6442903731705998E-2"/>
                </c:manualLayout>
              </c:layout>
              <c:tx>
                <c:rich>
                  <a:bodyPr rot="0" spcFirstLastPara="1" vertOverflow="clip" horzOverflow="clip" vert="horz" wrap="square" lIns="38100" tIns="19050" rIns="38100" bIns="19050" anchor="ctr" anchorCtr="1">
                    <a:noAutofit/>
                  </a:bodyPr>
                  <a:lstStyle/>
                  <a:p>
                    <a:pPr>
                      <a:defRPr sz="1330" b="1" i="0" u="none" strike="noStrike" kern="1200" baseline="0">
                        <a:solidFill>
                          <a:schemeClr val="accent1"/>
                        </a:solidFill>
                        <a:latin typeface="+mn-lt"/>
                        <a:ea typeface="+mn-ea"/>
                        <a:cs typeface="+mn-cs"/>
                      </a:defRPr>
                    </a:pPr>
                    <a:fld id="{49F2D1DD-11CD-4CAB-AA2E-10903FAEC2CD}" type="CATEGORYNAME">
                      <a:rPr lang="en-US" sz="2800">
                        <a:solidFill>
                          <a:schemeClr val="accent5">
                            <a:lumMod val="75000"/>
                          </a:schemeClr>
                        </a:solidFill>
                      </a:rPr>
                      <a:pPr>
                        <a:defRPr/>
                      </a:pPr>
                      <a:t>[CATEGORY NAME]</a:t>
                    </a:fld>
                    <a:r>
                      <a:rPr lang="en-US" sz="2400" baseline="0" dirty="0">
                        <a:solidFill>
                          <a:schemeClr val="accent5">
                            <a:lumMod val="75000"/>
                          </a:schemeClr>
                        </a:solidFill>
                      </a:rPr>
                      <a:t>
</a:t>
                    </a:r>
                    <a:fld id="{B21169D1-EFA4-4846-86A8-34FA02272290}" type="PERCENTAGE">
                      <a:rPr lang="en-US" sz="2400" baseline="0">
                        <a:solidFill>
                          <a:schemeClr val="accent5">
                            <a:lumMod val="75000"/>
                          </a:schemeClr>
                        </a:solidFill>
                      </a:rPr>
                      <a:pPr>
                        <a:defRPr/>
                      </a:pPr>
                      <a:t>[PERCENTAGE]</a:t>
                    </a:fld>
                    <a:endParaRPr lang="en-US" sz="2400" baseline="0" dirty="0">
                      <a:solidFill>
                        <a:schemeClr val="accent5">
                          <a:lumMod val="75000"/>
                        </a:schemeClr>
                      </a:solidFill>
                    </a:endParaRPr>
                  </a:p>
                </c:rich>
              </c:tx>
              <c:spPr>
                <a:solidFill>
                  <a:prstClr val="white"/>
                </a:solidFill>
                <a:ln>
                  <a:solidFill>
                    <a:prstClr val="black"/>
                  </a:solidFill>
                </a:ln>
                <a:effectLst/>
              </c:spPr>
              <c:txPr>
                <a:bodyPr rot="0" spcFirstLastPara="1" vertOverflow="clip" horzOverflow="clip" vert="horz" wrap="square" lIns="38100" tIns="19050" rIns="38100" bIns="19050" anchor="ctr" anchorCtr="1">
                  <a:no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496691734320339"/>
                      <c:h val="0.19623449803149606"/>
                    </c:manualLayout>
                  </c15:layout>
                  <c15:dlblFieldTable/>
                  <c15:showDataLabelsRange val="0"/>
                </c:ext>
              </c:extLst>
            </c:dLbl>
            <c:dLbl>
              <c:idx val="1"/>
              <c:layout>
                <c:manualLayout>
                  <c:x val="-0.12221655746269126"/>
                  <c:y val="-3.1250000000000002E-3"/>
                </c:manualLayout>
              </c:layout>
              <c:tx>
                <c:rich>
                  <a:bodyPr rot="0" spcFirstLastPara="1" vertOverflow="clip" horzOverflow="clip" vert="horz" wrap="square" lIns="38100" tIns="19050" rIns="38100" bIns="19050" anchor="ctr" anchorCtr="1">
                    <a:noAutofit/>
                  </a:bodyPr>
                  <a:lstStyle/>
                  <a:p>
                    <a:pPr>
                      <a:defRPr sz="1330" b="1" i="0" u="none" strike="noStrike" kern="1200" baseline="0">
                        <a:ln w="1270">
                          <a:solidFill>
                            <a:schemeClr val="tx1"/>
                          </a:solidFill>
                        </a:ln>
                        <a:solidFill>
                          <a:srgbClr val="FFFF00"/>
                        </a:solidFill>
                        <a:latin typeface="+mn-lt"/>
                        <a:ea typeface="+mn-ea"/>
                        <a:cs typeface="+mn-cs"/>
                      </a:defRPr>
                    </a:pPr>
                    <a:fld id="{9A0C3C3A-066B-4C66-A5EF-E803D3C2089C}" type="CATEGORYNAME">
                      <a:rPr lang="en-US" sz="2800">
                        <a:ln w="1270">
                          <a:solidFill>
                            <a:schemeClr val="tx1"/>
                          </a:solidFill>
                        </a:ln>
                        <a:solidFill>
                          <a:srgbClr val="FFFF00"/>
                        </a:solidFill>
                      </a:rPr>
                      <a:pPr>
                        <a:defRPr>
                          <a:ln w="1270">
                            <a:solidFill>
                              <a:schemeClr val="tx1"/>
                            </a:solidFill>
                          </a:ln>
                          <a:solidFill>
                            <a:srgbClr val="FFFF00"/>
                          </a:solidFill>
                        </a:defRPr>
                      </a:pPr>
                      <a:t>[CATEGORY NAME]</a:t>
                    </a:fld>
                    <a:r>
                      <a:rPr lang="en-US" sz="2800" baseline="0" dirty="0">
                        <a:ln w="1270">
                          <a:solidFill>
                            <a:schemeClr val="tx1"/>
                          </a:solidFill>
                        </a:ln>
                        <a:solidFill>
                          <a:srgbClr val="FFFF00"/>
                        </a:solidFill>
                      </a:rPr>
                      <a:t>
</a:t>
                    </a:r>
                    <a:fld id="{7FA16F5B-37AD-465D-B35C-0119772EA595}" type="PERCENTAGE">
                      <a:rPr lang="en-US" sz="2800" baseline="0">
                        <a:ln w="1270">
                          <a:solidFill>
                            <a:schemeClr val="tx1"/>
                          </a:solidFill>
                        </a:ln>
                        <a:solidFill>
                          <a:srgbClr val="FFFF00"/>
                        </a:solidFill>
                      </a:rPr>
                      <a:pPr>
                        <a:defRPr>
                          <a:ln w="1270">
                            <a:solidFill>
                              <a:schemeClr val="tx1"/>
                            </a:solidFill>
                          </a:ln>
                          <a:solidFill>
                            <a:srgbClr val="FFFF00"/>
                          </a:solidFill>
                        </a:defRPr>
                      </a:pPr>
                      <a:t>[PERCENTAGE]</a:t>
                    </a:fld>
                    <a:endParaRPr lang="en-US" sz="2800" baseline="0" dirty="0">
                      <a:ln w="1270">
                        <a:solidFill>
                          <a:schemeClr val="tx1"/>
                        </a:solidFill>
                      </a:ln>
                      <a:solidFill>
                        <a:srgbClr val="FFFF00"/>
                      </a:solidFill>
                    </a:endParaRPr>
                  </a:p>
                </c:rich>
              </c:tx>
              <c:spPr>
                <a:solidFill>
                  <a:prstClr val="white"/>
                </a:solidFill>
                <a:ln>
                  <a:solidFill>
                    <a:prstClr val="black"/>
                  </a:solidFill>
                </a:ln>
                <a:effectLst/>
              </c:spPr>
              <c:txPr>
                <a:bodyPr rot="0" spcFirstLastPara="1" vertOverflow="clip" horzOverflow="clip" vert="horz" wrap="square" lIns="38100" tIns="19050" rIns="38100" bIns="19050" anchor="ctr" anchorCtr="1">
                  <a:noAutofit/>
                </a:bodyPr>
                <a:lstStyle/>
                <a:p>
                  <a:pPr>
                    <a:defRPr sz="1330" b="1" i="0" u="none" strike="noStrike" kern="1200" baseline="0">
                      <a:ln w="1270">
                        <a:solidFill>
                          <a:schemeClr val="tx1"/>
                        </a:solidFill>
                      </a:ln>
                      <a:solidFill>
                        <a:srgbClr val="FFFF0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3175618672665918"/>
                      <c:h val="0.22474384842519685"/>
                    </c:manualLayout>
                  </c15:layout>
                  <c15:dlblFieldTable/>
                  <c15:showDataLabelsRange val="0"/>
                </c:ext>
              </c:extLst>
            </c:dLbl>
            <c:dLbl>
              <c:idx val="2"/>
              <c:layout>
                <c:manualLayout>
                  <c:x val="-7.9936051159072742E-3"/>
                  <c:y val="1.5625123031496057E-2"/>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rgbClr val="DD71C6"/>
                        </a:solidFill>
                        <a:latin typeface="+mn-lt"/>
                        <a:ea typeface="+mn-ea"/>
                        <a:cs typeface="+mn-cs"/>
                      </a:defRPr>
                    </a:pPr>
                    <a:fld id="{44E566DD-E184-4040-9F51-AC657F4EBFE4}" type="CATEGORYNAME">
                      <a:rPr lang="en-US" sz="2400" dirty="0">
                        <a:solidFill>
                          <a:srgbClr val="DD71C6"/>
                        </a:solidFill>
                      </a:rPr>
                      <a:pPr>
                        <a:defRPr>
                          <a:solidFill>
                            <a:srgbClr val="DD71C6"/>
                          </a:solidFill>
                        </a:defRPr>
                      </a:pPr>
                      <a:t>[CATEGORY NAME]</a:t>
                    </a:fld>
                    <a:r>
                      <a:rPr lang="en-US" sz="2400" baseline="0" dirty="0">
                        <a:solidFill>
                          <a:srgbClr val="DD71C6"/>
                        </a:solidFill>
                      </a:rPr>
                      <a:t>
</a:t>
                    </a:r>
                    <a:fld id="{6F89D8EA-78C3-4094-A11F-EEE34FF8EBE7}" type="PERCENTAGE">
                      <a:rPr lang="en-US" sz="2400" baseline="0" dirty="0">
                        <a:solidFill>
                          <a:srgbClr val="DD71C6"/>
                        </a:solidFill>
                      </a:rPr>
                      <a:pPr>
                        <a:defRPr>
                          <a:solidFill>
                            <a:srgbClr val="DD71C6"/>
                          </a:solidFill>
                        </a:defRPr>
                      </a:pPr>
                      <a:t>[PERCENTAGE]</a:t>
                    </a:fld>
                    <a:endParaRPr lang="en-US" sz="2400" baseline="0" dirty="0">
                      <a:solidFill>
                        <a:srgbClr val="DD71C6"/>
                      </a:solidFill>
                    </a:endParaRPr>
                  </a:p>
                </c:rich>
              </c:tx>
              <c:spPr>
                <a:solidFill>
                  <a:prstClr val="white"/>
                </a:solidFill>
                <a:ln>
                  <a:solidFill>
                    <a:prstClr val="black"/>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rgbClr val="DD71C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5389993516997428"/>
                      <c:h val="0.21849384842519681"/>
                    </c:manualLayout>
                  </c15:layout>
                  <c15:dlblFieldTable/>
                  <c15:showDataLabelsRange val="0"/>
                </c:ext>
              </c:extLst>
            </c:dLbl>
            <c:dLbl>
              <c:idx val="3"/>
              <c:spPr>
                <a:solidFill>
                  <a:prstClr val="white"/>
                </a:solidFill>
                <a:ln>
                  <a:solidFill>
                    <a:schemeClr val="tx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prstClr val="white"/>
              </a:solidFill>
              <a:ln>
                <a:solidFill>
                  <a:schemeClr val="tx1"/>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3"/>
                <c:pt idx="0">
                  <c:v>Train</c:v>
                </c:pt>
                <c:pt idx="1">
                  <c:v>Test</c:v>
                </c:pt>
                <c:pt idx="2">
                  <c:v>Validate</c:v>
                </c:pt>
              </c:strCache>
            </c:strRef>
          </c:cat>
          <c:val>
            <c:numRef>
              <c:f>Sheet1!$B$2:$B$5</c:f>
              <c:numCache>
                <c:formatCode>General</c:formatCode>
                <c:ptCount val="4"/>
                <c:pt idx="0">
                  <c:v>40</c:v>
                </c:pt>
                <c:pt idx="1">
                  <c:v>30</c:v>
                </c:pt>
                <c:pt idx="2">
                  <c:v>30</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D6E2F5-5223-4A37-99B7-1CE9216095B7}" type="datetimeFigureOut">
              <a:rPr lang="en-US" smtClean="0"/>
              <a:t>2/23/2017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3D69D7-8F0B-43DE-B8AC-0F3744835911}" type="slidenum">
              <a:rPr lang="en-US" smtClean="0"/>
              <a:t>‹#›</a:t>
            </a:fld>
            <a:endParaRPr lang="en-US"/>
          </a:p>
        </p:txBody>
      </p:sp>
    </p:spTree>
    <p:extLst>
      <p:ext uri="{BB962C8B-B14F-4D97-AF65-F5344CB8AC3E}">
        <p14:creationId xmlns:p14="http://schemas.microsoft.com/office/powerpoint/2010/main" val="359412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CCE6-6FB3-4937-B018-47A9F02DFEC1}" type="datetimeFigureOut">
              <a:rPr lang="en-US" smtClean="0"/>
              <a:t>2/23/2017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C600-A3E9-483D-945D-D8D59EFC4C39}" type="slidenum">
              <a:rPr lang="en-US" smtClean="0"/>
              <a:t>‹#›</a:t>
            </a:fld>
            <a:endParaRPr lang="en-US"/>
          </a:p>
        </p:txBody>
      </p:sp>
    </p:spTree>
    <p:extLst>
      <p:ext uri="{BB962C8B-B14F-4D97-AF65-F5344CB8AC3E}">
        <p14:creationId xmlns:p14="http://schemas.microsoft.com/office/powerpoint/2010/main" val="28540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2</a:t>
            </a:fld>
            <a:endParaRPr lang="en-US"/>
          </a:p>
        </p:txBody>
      </p:sp>
    </p:spTree>
    <p:extLst>
      <p:ext uri="{BB962C8B-B14F-4D97-AF65-F5344CB8AC3E}">
        <p14:creationId xmlns:p14="http://schemas.microsoft.com/office/powerpoint/2010/main" val="404370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14</a:t>
            </a:fld>
            <a:endParaRPr lang="en-US"/>
          </a:p>
        </p:txBody>
      </p:sp>
    </p:spTree>
    <p:extLst>
      <p:ext uri="{BB962C8B-B14F-4D97-AF65-F5344CB8AC3E}">
        <p14:creationId xmlns:p14="http://schemas.microsoft.com/office/powerpoint/2010/main" val="159862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multiple variable analysis capability</a:t>
            </a:r>
          </a:p>
          <a:p>
            <a:r>
              <a:rPr lang="en-US" sz="1200" b="0" i="0" u="none" strike="noStrike" kern="1200" baseline="0" dirty="0" smtClean="0">
                <a:solidFill>
                  <a:schemeClr val="tx1"/>
                </a:solidFill>
                <a:latin typeface="+mn-lt"/>
                <a:ea typeface="+mn-ea"/>
                <a:cs typeface="+mn-cs"/>
              </a:rPr>
              <a:t>of decision trees enables you to go beyond simple one-cause, one-effect relationships and</a:t>
            </a:r>
          </a:p>
          <a:p>
            <a:r>
              <a:rPr lang="en-US" sz="1200" b="0" i="0" u="none" strike="noStrike" kern="1200" baseline="0" dirty="0" smtClean="0">
                <a:solidFill>
                  <a:schemeClr val="tx1"/>
                </a:solidFill>
                <a:latin typeface="+mn-lt"/>
                <a:ea typeface="+mn-ea"/>
                <a:cs typeface="+mn-cs"/>
              </a:rPr>
              <a:t>to discover and describe things in the context of multiple influences</a:t>
            </a:r>
          </a:p>
          <a:p>
            <a:r>
              <a:rPr lang="en-US" sz="1200" b="0" i="0" u="none" strike="noStrike" kern="1200" baseline="0" dirty="0" smtClean="0">
                <a:solidFill>
                  <a:schemeClr val="tx1"/>
                </a:solidFill>
                <a:latin typeface="+mn-lt"/>
                <a:ea typeface="+mn-ea"/>
                <a:cs typeface="+mn-cs"/>
              </a:rPr>
              <a:t>dimensional manipulation and presentation techniques that are capable of preserving and</a:t>
            </a:r>
          </a:p>
          <a:p>
            <a:r>
              <a:rPr lang="en-US" sz="1200" b="0" i="0" u="none" strike="noStrike" kern="1200" baseline="0" dirty="0" smtClean="0">
                <a:solidFill>
                  <a:schemeClr val="tx1"/>
                </a:solidFill>
                <a:latin typeface="+mn-lt"/>
                <a:ea typeface="+mn-ea"/>
                <a:cs typeface="+mn-cs"/>
              </a:rPr>
              <a:t>reflecting high-dimensionality relationships in a readily comprehensible form so that the</a:t>
            </a:r>
          </a:p>
          <a:p>
            <a:r>
              <a:rPr lang="en-US" sz="1200" b="0" i="0" u="none" strike="noStrike" kern="1200" baseline="0" dirty="0" smtClean="0">
                <a:solidFill>
                  <a:schemeClr val="tx1"/>
                </a:solidFill>
                <a:latin typeface="+mn-lt"/>
                <a:ea typeface="+mn-ea"/>
                <a:cs typeface="+mn-cs"/>
              </a:rPr>
              <a:t>relationships can be more easily consumed and applied by humans.</a:t>
            </a:r>
          </a:p>
          <a:p>
            <a:endParaRPr lang="en-US" dirty="0" smtClean="0"/>
          </a:p>
        </p:txBody>
      </p:sp>
      <p:sp>
        <p:nvSpPr>
          <p:cNvPr id="4" name="Slide Number Placeholder 3"/>
          <p:cNvSpPr>
            <a:spLocks noGrp="1"/>
          </p:cNvSpPr>
          <p:nvPr>
            <p:ph type="sldNum" sz="quarter" idx="10"/>
          </p:nvPr>
        </p:nvSpPr>
        <p:spPr/>
        <p:txBody>
          <a:bodyPr/>
          <a:lstStyle/>
          <a:p>
            <a:fld id="{3487C600-A3E9-483D-945D-D8D59EFC4C39}" type="slidenum">
              <a:rPr lang="en-US" smtClean="0"/>
              <a:t>15</a:t>
            </a:fld>
            <a:endParaRPr lang="en-US"/>
          </a:p>
        </p:txBody>
      </p:sp>
    </p:spTree>
    <p:extLst>
      <p:ext uri="{BB962C8B-B14F-4D97-AF65-F5344CB8AC3E}">
        <p14:creationId xmlns:p14="http://schemas.microsoft.com/office/powerpoint/2010/main" val="159783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16</a:t>
            </a:fld>
            <a:endParaRPr lang="en-US"/>
          </a:p>
        </p:txBody>
      </p:sp>
    </p:spTree>
    <p:extLst>
      <p:ext uri="{BB962C8B-B14F-4D97-AF65-F5344CB8AC3E}">
        <p14:creationId xmlns:p14="http://schemas.microsoft.com/office/powerpoint/2010/main" val="1418887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17</a:t>
            </a:fld>
            <a:endParaRPr lang="en-US"/>
          </a:p>
        </p:txBody>
      </p:sp>
    </p:spTree>
    <p:extLst>
      <p:ext uri="{BB962C8B-B14F-4D97-AF65-F5344CB8AC3E}">
        <p14:creationId xmlns:p14="http://schemas.microsoft.com/office/powerpoint/2010/main" val="494388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18</a:t>
            </a:fld>
            <a:endParaRPr lang="en-US"/>
          </a:p>
        </p:txBody>
      </p:sp>
    </p:spTree>
    <p:extLst>
      <p:ext uri="{BB962C8B-B14F-4D97-AF65-F5344CB8AC3E}">
        <p14:creationId xmlns:p14="http://schemas.microsoft.com/office/powerpoint/2010/main" val="1342295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ClrTx/>
            </a:pPr>
            <a:r>
              <a:rPr lang="en-US" sz="1200" b="0" i="0" u="none" strike="noStrike" kern="1200" baseline="0" dirty="0" smtClean="0">
                <a:solidFill>
                  <a:schemeClr val="tx1"/>
                </a:solidFill>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3487C600-A3E9-483D-945D-D8D59EFC4C39}" type="slidenum">
              <a:rPr lang="en-US" smtClean="0"/>
              <a:t>20</a:t>
            </a:fld>
            <a:endParaRPr lang="en-US"/>
          </a:p>
        </p:txBody>
      </p:sp>
    </p:spTree>
    <p:extLst>
      <p:ext uri="{BB962C8B-B14F-4D97-AF65-F5344CB8AC3E}">
        <p14:creationId xmlns:p14="http://schemas.microsoft.com/office/powerpoint/2010/main" val="266381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one: First split won’t find red and blue</a:t>
            </a:r>
          </a:p>
          <a:p>
            <a:r>
              <a:rPr lang="en-US" baseline="0" dirty="0" smtClean="0"/>
              <a:t>Second one: Need 2 (red/blue) but will get 9 – tic tac toe</a:t>
            </a:r>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21</a:t>
            </a:fld>
            <a:endParaRPr lang="en-US"/>
          </a:p>
        </p:txBody>
      </p:sp>
    </p:spTree>
    <p:extLst>
      <p:ext uri="{BB962C8B-B14F-4D97-AF65-F5344CB8AC3E}">
        <p14:creationId xmlns:p14="http://schemas.microsoft.com/office/powerpoint/2010/main" val="30132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4</a:t>
            </a:fld>
            <a:endParaRPr lang="en-US"/>
          </a:p>
        </p:txBody>
      </p:sp>
    </p:spTree>
    <p:extLst>
      <p:ext uri="{BB962C8B-B14F-4D97-AF65-F5344CB8AC3E}">
        <p14:creationId xmlns:p14="http://schemas.microsoft.com/office/powerpoint/2010/main" val="277260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6</a:t>
            </a:fld>
            <a:endParaRPr lang="en-US"/>
          </a:p>
        </p:txBody>
      </p:sp>
    </p:spTree>
    <p:extLst>
      <p:ext uri="{BB962C8B-B14F-4D97-AF65-F5344CB8AC3E}">
        <p14:creationId xmlns:p14="http://schemas.microsoft.com/office/powerpoint/2010/main" val="417420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7</a:t>
            </a:fld>
            <a:endParaRPr lang="en-US"/>
          </a:p>
        </p:txBody>
      </p:sp>
    </p:spTree>
    <p:extLst>
      <p:ext uri="{BB962C8B-B14F-4D97-AF65-F5344CB8AC3E}">
        <p14:creationId xmlns:p14="http://schemas.microsoft.com/office/powerpoint/2010/main" val="124806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8</a:t>
            </a:fld>
            <a:endParaRPr lang="en-US"/>
          </a:p>
        </p:txBody>
      </p:sp>
    </p:spTree>
    <p:extLst>
      <p:ext uri="{BB962C8B-B14F-4D97-AF65-F5344CB8AC3E}">
        <p14:creationId xmlns:p14="http://schemas.microsoft.com/office/powerpoint/2010/main" val="97043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10</a:t>
            </a:fld>
            <a:endParaRPr lang="en-US"/>
          </a:p>
        </p:txBody>
      </p:sp>
    </p:spTree>
    <p:extLst>
      <p:ext uri="{BB962C8B-B14F-4D97-AF65-F5344CB8AC3E}">
        <p14:creationId xmlns:p14="http://schemas.microsoft.com/office/powerpoint/2010/main" val="136107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11</a:t>
            </a:fld>
            <a:endParaRPr lang="en-US"/>
          </a:p>
        </p:txBody>
      </p:sp>
    </p:spTree>
    <p:extLst>
      <p:ext uri="{BB962C8B-B14F-4D97-AF65-F5344CB8AC3E}">
        <p14:creationId xmlns:p14="http://schemas.microsoft.com/office/powerpoint/2010/main" val="272566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12</a:t>
            </a:fld>
            <a:endParaRPr lang="en-US"/>
          </a:p>
        </p:txBody>
      </p:sp>
    </p:spTree>
    <p:extLst>
      <p:ext uri="{BB962C8B-B14F-4D97-AF65-F5344CB8AC3E}">
        <p14:creationId xmlns:p14="http://schemas.microsoft.com/office/powerpoint/2010/main" val="3982388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7C600-A3E9-483D-945D-D8D59EFC4C39}" type="slidenum">
              <a:rPr lang="en-US" smtClean="0"/>
              <a:t>13</a:t>
            </a:fld>
            <a:endParaRPr lang="en-US"/>
          </a:p>
        </p:txBody>
      </p:sp>
    </p:spTree>
    <p:extLst>
      <p:ext uri="{BB962C8B-B14F-4D97-AF65-F5344CB8AC3E}">
        <p14:creationId xmlns:p14="http://schemas.microsoft.com/office/powerpoint/2010/main" val="79285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Content Placeholder 16"/>
          <p:cNvSpPr>
            <a:spLocks noGrp="1"/>
          </p:cNvSpPr>
          <p:nvPr>
            <p:ph sz="quarter" idx="10" hasCustomPrompt="1"/>
          </p:nvPr>
        </p:nvSpPr>
        <p:spPr>
          <a:xfrm>
            <a:off x="3810000" y="5250180"/>
            <a:ext cx="4960620" cy="769620"/>
          </a:xfrm>
        </p:spPr>
        <p:txBody>
          <a:bodyPr anchor="b">
            <a:normAutofit/>
          </a:bodyPr>
          <a:lstStyle>
            <a:lvl1pPr marL="0" indent="0" algn="r">
              <a:buNone/>
              <a:defRPr sz="2400">
                <a:latin typeface="Calibri" pitchFamily="34" charset="0"/>
              </a:defRPr>
            </a:lvl1pPr>
          </a:lstStyle>
          <a:p>
            <a:pPr algn="r"/>
            <a:r>
              <a:rPr lang="en-US" sz="2500" b="0" dirty="0" smtClean="0"/>
              <a:t>Presenter Name</a:t>
            </a:r>
          </a:p>
        </p:txBody>
      </p:sp>
      <p:sp>
        <p:nvSpPr>
          <p:cNvPr id="2" name="Title 1"/>
          <p:cNvSpPr>
            <a:spLocks noGrp="1"/>
          </p:cNvSpPr>
          <p:nvPr>
            <p:ph type="ctrTitle" hasCustomPrompt="1"/>
          </p:nvPr>
        </p:nvSpPr>
        <p:spPr>
          <a:xfrm>
            <a:off x="236220" y="511175"/>
            <a:ext cx="8671560" cy="1393825"/>
          </a:xfrm>
        </p:spPr>
        <p:txBody>
          <a:bodyPr anchor="b">
            <a:normAutofit/>
          </a:bodyPr>
          <a:lstStyle>
            <a:lvl1pPr>
              <a:defRPr sz="3400" b="1" baseline="0">
                <a:solidFill>
                  <a:schemeClr val="tx1"/>
                </a:solidFill>
                <a:latin typeface="Calibri" pitchFamily="34" charset="0"/>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548640" y="1897685"/>
            <a:ext cx="8046720" cy="1752600"/>
          </a:xfrm>
        </p:spPr>
        <p:txBody>
          <a:bodyPr>
            <a:normAutofit/>
          </a:bodyPr>
          <a:lstStyle>
            <a:lvl1pPr marL="0" indent="0" algn="ctr">
              <a:buNone/>
              <a:defRPr sz="2400" baseline="0">
                <a:solidFill>
                  <a:srgbClr val="FBA25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 Goes Here</a:t>
            </a:r>
            <a:endParaRPr lang="en-US" dirty="0"/>
          </a:p>
        </p:txBody>
      </p:sp>
    </p:spTree>
    <p:extLst>
      <p:ext uri="{BB962C8B-B14F-4D97-AF65-F5344CB8AC3E}">
        <p14:creationId xmlns:p14="http://schemas.microsoft.com/office/powerpoint/2010/main" val="6885817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391002B-7432-4AAE-B812-E0D79415099B}" type="slidenum">
              <a:rPr lang="en-US" altLang="en-US"/>
              <a:pPr/>
              <a:t>‹#›</a:t>
            </a:fld>
            <a:endParaRPr lang="en-US" altLang="en-US"/>
          </a:p>
        </p:txBody>
      </p:sp>
    </p:spTree>
    <p:extLst>
      <p:ext uri="{BB962C8B-B14F-4D97-AF65-F5344CB8AC3E}">
        <p14:creationId xmlns:p14="http://schemas.microsoft.com/office/powerpoint/2010/main" val="18055230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sp>
        <p:nvSpPr>
          <p:cNvPr id="11" name="Content Placeholder 10"/>
          <p:cNvSpPr>
            <a:spLocks noGrp="1"/>
          </p:cNvSpPr>
          <p:nvPr>
            <p:ph sz="quarter" idx="10"/>
          </p:nvPr>
        </p:nvSpPr>
        <p:spPr>
          <a:xfrm>
            <a:off x="438150" y="1066800"/>
            <a:ext cx="8267700" cy="51054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Tree>
    <p:extLst>
      <p:ext uri="{BB962C8B-B14F-4D97-AF65-F5344CB8AC3E}">
        <p14:creationId xmlns:p14="http://schemas.microsoft.com/office/powerpoint/2010/main" val="31951215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Tree>
    <p:extLst>
      <p:ext uri="{BB962C8B-B14F-4D97-AF65-F5344CB8AC3E}">
        <p14:creationId xmlns:p14="http://schemas.microsoft.com/office/powerpoint/2010/main" val="19763135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sp>
        <p:nvSpPr>
          <p:cNvPr id="11"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Tree>
    <p:extLst>
      <p:ext uri="{BB962C8B-B14F-4D97-AF65-F5344CB8AC3E}">
        <p14:creationId xmlns:p14="http://schemas.microsoft.com/office/powerpoint/2010/main" val="1976313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128778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p:nvPr>
        </p:nvSpPr>
        <p:spPr>
          <a:xfrm>
            <a:off x="438150" y="1371600"/>
            <a:ext cx="8267700" cy="48006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10" name="Subtitle 2"/>
          <p:cNvSpPr>
            <a:spLocks noGrp="1"/>
          </p:cNvSpPr>
          <p:nvPr>
            <p:ph type="subTitle" idx="1" hasCustomPrompt="1"/>
          </p:nvPr>
        </p:nvSpPr>
        <p:spPr>
          <a:xfrm>
            <a:off x="362384" y="807720"/>
            <a:ext cx="8365581" cy="400110"/>
          </a:xfrm>
          <a:prstGeom prst="rect">
            <a:avLst/>
          </a:prstGeom>
        </p:spPr>
        <p:txBody>
          <a:bodyPr wrap="square">
            <a:spAutoFit/>
          </a:bodyPr>
          <a:lstStyle>
            <a:lvl1pPr marL="0" indent="0" algn="l">
              <a:buNone/>
              <a:defRPr sz="2000">
                <a:solidFill>
                  <a:srgbClr val="FBA25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Slide Subtitle</a:t>
            </a:r>
            <a:endParaRPr lang="en-US" dirty="0"/>
          </a:p>
        </p:txBody>
      </p:sp>
    </p:spTree>
    <p:extLst>
      <p:ext uri="{BB962C8B-B14F-4D97-AF65-F5344CB8AC3E}">
        <p14:creationId xmlns:p14="http://schemas.microsoft.com/office/powerpoint/2010/main" val="31951215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TextBox 7"/>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9" name="Straight Connector 8"/>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p:nvPr>
        </p:nvSpPr>
        <p:spPr>
          <a:xfrm>
            <a:off x="438150" y="1066800"/>
            <a:ext cx="4057650" cy="51054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10" name="Content Placeholder 10"/>
          <p:cNvSpPr>
            <a:spLocks noGrp="1"/>
          </p:cNvSpPr>
          <p:nvPr>
            <p:ph sz="quarter" idx="11"/>
          </p:nvPr>
        </p:nvSpPr>
        <p:spPr>
          <a:xfrm>
            <a:off x="4648200" y="1066800"/>
            <a:ext cx="4038600" cy="5105400"/>
          </a:xfrm>
        </p:spPr>
        <p:txBody>
          <a:bodyPr>
            <a:normAutofit/>
          </a:bodyPr>
          <a:lstStyle>
            <a:lvl1pPr>
              <a:buClr>
                <a:srgbClr val="FBA252"/>
              </a:buClr>
              <a:defRPr sz="2400">
                <a:latin typeface="Calibri" pitchFamily="34" charset="0"/>
              </a:defRPr>
            </a:lvl1pPr>
            <a:lvl2pPr>
              <a:buClr>
                <a:srgbClr val="9497CC"/>
              </a:buClr>
              <a:defRPr sz="2200">
                <a:latin typeface="Calibri" pitchFamily="34" charset="0"/>
              </a:defRPr>
            </a:lvl2pPr>
            <a:lvl3pPr>
              <a:buClr>
                <a:srgbClr val="9497CC"/>
              </a:buClr>
              <a:defRPr sz="2000">
                <a:latin typeface="Calibri" pitchFamily="34" charset="0"/>
              </a:defRPr>
            </a:lvl3pPr>
            <a:lvl4pPr>
              <a:buClr>
                <a:srgbClr val="9497CC"/>
              </a:buClr>
              <a:defRPr sz="1800">
                <a:latin typeface="Calibri" pitchFamily="34" charset="0"/>
              </a:defRPr>
            </a:lvl4pPr>
            <a:lvl5pPr>
              <a:buClr>
                <a:srgbClr val="9497CC"/>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51215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Content Placeholder 19"/>
          <p:cNvSpPr>
            <a:spLocks noGrp="1"/>
          </p:cNvSpPr>
          <p:nvPr>
            <p:ph sz="quarter" idx="13" hasCustomPrompt="1"/>
          </p:nvPr>
        </p:nvSpPr>
        <p:spPr>
          <a:xfrm>
            <a:off x="381000" y="3276600"/>
            <a:ext cx="8458200" cy="2895600"/>
          </a:xfrm>
        </p:spPr>
        <p:txBody>
          <a:bodyPr>
            <a:normAutofit/>
          </a:bodyPr>
          <a:lstStyle>
            <a:lvl1pPr marL="228600" indent="-228600">
              <a:buClr>
                <a:srgbClr val="FBA252"/>
              </a:buClr>
              <a:buFont typeface="+mj-lt"/>
              <a:buAutoNum type="arabicPeriod"/>
              <a:defRPr sz="1800" baseline="0">
                <a:latin typeface="Calibri" pitchFamily="34" charset="0"/>
              </a:defRPr>
            </a:lvl1pPr>
            <a:lvl2pPr marL="635000" indent="-177800">
              <a:buClr>
                <a:srgbClr val="9497CC"/>
              </a:buClr>
              <a:buFont typeface="Arial" pitchFamily="34" charset="0"/>
              <a:buChar char="•"/>
              <a:defRPr sz="1600">
                <a:latin typeface="Calibri" pitchFamily="34" charset="0"/>
              </a:defRPr>
            </a:lvl2pPr>
            <a:lvl3pPr>
              <a:defRPr sz="1400"/>
            </a:lvl3pPr>
            <a:lvl4pPr>
              <a:defRPr sz="1400"/>
            </a:lvl4pPr>
            <a:lvl5pPr>
              <a:defRPr sz="1400"/>
            </a:lvl5pPr>
          </a:lstStyle>
          <a:p>
            <a:pPr lvl="0"/>
            <a:r>
              <a:rPr lang="en-US" dirty="0" smtClean="0"/>
              <a:t>Click to add text</a:t>
            </a:r>
          </a:p>
          <a:p>
            <a:pPr lvl="1"/>
            <a:r>
              <a:rPr lang="en-US" dirty="0" smtClean="0"/>
              <a:t>Click to add text — </a:t>
            </a:r>
          </a:p>
        </p:txBody>
      </p:sp>
      <p:sp>
        <p:nvSpPr>
          <p:cNvPr id="7" name="Title 1"/>
          <p:cNvSpPr>
            <a:spLocks noGrp="1"/>
          </p:cNvSpPr>
          <p:nvPr>
            <p:ph type="ctrTitle" hasCustomPrompt="1"/>
          </p:nvPr>
        </p:nvSpPr>
        <p:spPr>
          <a:xfrm>
            <a:off x="363173" y="236048"/>
            <a:ext cx="8364791" cy="584775"/>
          </a:xfrm>
          <a:prstGeom prst="rect">
            <a:avLst/>
          </a:prstGeom>
        </p:spPr>
        <p:txBody>
          <a:bodyPr wrap="square" anchor="b">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8" name="Subtitle 2"/>
          <p:cNvSpPr>
            <a:spLocks noGrp="1"/>
          </p:cNvSpPr>
          <p:nvPr>
            <p:ph type="subTitle" idx="1" hasCustomPrompt="1"/>
          </p:nvPr>
        </p:nvSpPr>
        <p:spPr>
          <a:xfrm>
            <a:off x="362384" y="822960"/>
            <a:ext cx="8365581" cy="400110"/>
          </a:xfrm>
          <a:prstGeom prst="rect">
            <a:avLst/>
          </a:prstGeom>
        </p:spPr>
        <p:txBody>
          <a:bodyPr wrap="square">
            <a:spAutoFit/>
          </a:bodyPr>
          <a:lstStyle>
            <a:lvl1pPr marL="0" indent="0" algn="l">
              <a:buNone/>
              <a:defRPr sz="2000">
                <a:solidFill>
                  <a:srgbClr val="FBA25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Slide Subtitle</a:t>
            </a:r>
            <a:endParaRPr lang="en-US" dirty="0"/>
          </a:p>
        </p:txBody>
      </p:sp>
      <p:sp>
        <p:nvSpPr>
          <p:cNvPr id="9" name="Text Placeholder 27"/>
          <p:cNvSpPr>
            <a:spLocks noGrp="1"/>
          </p:cNvSpPr>
          <p:nvPr>
            <p:ph type="body" sz="quarter" idx="10"/>
          </p:nvPr>
        </p:nvSpPr>
        <p:spPr>
          <a:xfrm>
            <a:off x="380999" y="1371600"/>
            <a:ext cx="8477707" cy="1833874"/>
          </a:xfrm>
          <a:prstGeom prst="rect">
            <a:avLst/>
          </a:prstGeom>
        </p:spPr>
        <p:txBody>
          <a:bodyPr vert="horz">
            <a:normAutofit/>
          </a:bodyPr>
          <a:lstStyle>
            <a:lvl1pPr marL="0" indent="0">
              <a:lnSpc>
                <a:spcPct val="150000"/>
              </a:lnSpc>
              <a:spcBef>
                <a:spcPts val="336"/>
              </a:spcBef>
              <a:spcAft>
                <a:spcPts val="0"/>
              </a:spcAft>
              <a:buFontTx/>
              <a:buNone/>
              <a:defRPr lang="en-US" sz="1800" b="0" i="0" u="none" strike="noStrike" baseline="0" smtClean="0">
                <a:solidFill>
                  <a:schemeClr val="tx1"/>
                </a:solidFill>
                <a:latin typeface="Calibri" pitchFamily="34" charset="0"/>
              </a:defRPr>
            </a:lvl1pPr>
          </a:lstStyle>
          <a:p>
            <a:pPr lvl="0"/>
            <a:endParaRPr lang="en-US" dirty="0" smtClean="0"/>
          </a:p>
        </p:txBody>
      </p:sp>
      <p:sp>
        <p:nvSpPr>
          <p:cNvPr id="10" name="TextBox 9"/>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17" name="Straight Connector 16"/>
          <p:cNvCxnSpPr/>
          <p:nvPr userDrawn="1"/>
        </p:nvCxnSpPr>
        <p:spPr>
          <a:xfrm>
            <a:off x="457200" y="1295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0505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3173" y="199489"/>
            <a:ext cx="8364791" cy="584775"/>
          </a:xfrm>
          <a:prstGeom prst="rect">
            <a:avLst/>
          </a:prstGeom>
        </p:spPr>
        <p:txBody>
          <a:bodyPr wrap="square" anchor="t">
            <a:spAutoFit/>
          </a:bodyPr>
          <a:lstStyle>
            <a:lvl1pPr algn="l">
              <a:defRPr sz="3200" b="1" i="0">
                <a:solidFill>
                  <a:schemeClr val="tx1"/>
                </a:solidFill>
                <a:latin typeface="Calibri" pitchFamily="34" charset="0"/>
              </a:defRPr>
            </a:lvl1pPr>
          </a:lstStyle>
          <a:p>
            <a:r>
              <a:rPr lang="en-US" dirty="0" smtClean="0"/>
              <a:t>Click to Edit Slide Title</a:t>
            </a:r>
            <a:endParaRPr lang="en-US" dirty="0"/>
          </a:p>
        </p:txBody>
      </p:sp>
      <p:sp>
        <p:nvSpPr>
          <p:cNvPr id="9" name="TextBox 8"/>
          <p:cNvSpPr txBox="1"/>
          <p:nvPr userDrawn="1"/>
        </p:nvSpPr>
        <p:spPr>
          <a:xfrm>
            <a:off x="8727965" y="6447711"/>
            <a:ext cx="341397" cy="310341"/>
          </a:xfrm>
          <a:prstGeom prst="rect">
            <a:avLst/>
          </a:prstGeom>
          <a:noFill/>
        </p:spPr>
        <p:txBody>
          <a:bodyPr wrap="none" rtlCol="0">
            <a:spAutoFit/>
          </a:bodyPr>
          <a:lstStyle/>
          <a:p>
            <a:pPr marL="0" indent="0">
              <a:lnSpc>
                <a:spcPct val="150000"/>
              </a:lnSpc>
              <a:spcBef>
                <a:spcPts val="600"/>
              </a:spcBef>
              <a:spcAft>
                <a:spcPts val="0"/>
              </a:spcAft>
              <a:buClr>
                <a:srgbClr val="E98A42"/>
              </a:buClr>
              <a:buFont typeface="+mj-lt"/>
              <a:buNone/>
            </a:pPr>
            <a:fld id="{4E767558-C559-4A44-BA97-A8EEE0BC1F5E}" type="slidenum">
              <a:rPr lang="en-US" sz="1000" b="0" i="0" smtClean="0">
                <a:latin typeface="Arial"/>
                <a:cs typeface="Arial"/>
              </a:rPr>
              <a:pPr marL="0" indent="0">
                <a:lnSpc>
                  <a:spcPct val="150000"/>
                </a:lnSpc>
                <a:spcBef>
                  <a:spcPts val="600"/>
                </a:spcBef>
                <a:spcAft>
                  <a:spcPts val="0"/>
                </a:spcAft>
                <a:buClr>
                  <a:srgbClr val="E98A42"/>
                </a:buClr>
                <a:buFont typeface="+mj-lt"/>
                <a:buNone/>
              </a:pPr>
              <a:t>‹#›</a:t>
            </a:fld>
            <a:endParaRPr lang="en-US" sz="1000" b="0" i="0" dirty="0" smtClean="0">
              <a:latin typeface="Arial"/>
              <a:cs typeface="Arial"/>
            </a:endParaRPr>
          </a:p>
        </p:txBody>
      </p:sp>
      <p:cxnSp>
        <p:nvCxnSpPr>
          <p:cNvPr id="10" name="Straight Connector 9"/>
          <p:cNvCxnSpPr/>
          <p:nvPr userDrawn="1"/>
        </p:nvCxnSpPr>
        <p:spPr>
          <a:xfrm>
            <a:off x="472440" y="914400"/>
            <a:ext cx="8191500" cy="0"/>
          </a:xfrm>
          <a:prstGeom prst="line">
            <a:avLst/>
          </a:prstGeom>
          <a:ln w="12700">
            <a:solidFill>
              <a:srgbClr val="FBA252"/>
            </a:solidFill>
          </a:ln>
        </p:spPr>
        <p:style>
          <a:lnRef idx="1">
            <a:schemeClr val="accent1"/>
          </a:lnRef>
          <a:fillRef idx="0">
            <a:schemeClr val="accent1"/>
          </a:fillRef>
          <a:effectRef idx="0">
            <a:schemeClr val="accent1"/>
          </a:effectRef>
          <a:fontRef idx="minor">
            <a:schemeClr val="tx1"/>
          </a:fontRef>
        </p:style>
      </p:cxnSp>
      <p:sp>
        <p:nvSpPr>
          <p:cNvPr id="18" name="Content Placeholder 17"/>
          <p:cNvSpPr>
            <a:spLocks noGrp="1"/>
          </p:cNvSpPr>
          <p:nvPr>
            <p:ph sz="quarter" idx="16" hasCustomPrompt="1"/>
          </p:nvPr>
        </p:nvSpPr>
        <p:spPr>
          <a:xfrm>
            <a:off x="342900" y="2057400"/>
            <a:ext cx="6019800" cy="457200"/>
          </a:xfrm>
        </p:spPr>
        <p:txBody>
          <a:bodyPr anchor="b">
            <a:normAutofit/>
          </a:bodyPr>
          <a:lstStyle>
            <a:lvl1pPr marL="0" indent="0" algn="l">
              <a:buNone/>
              <a:defRPr sz="2200" b="1">
                <a:solidFill>
                  <a:srgbClr val="FBA252"/>
                </a:solidFill>
                <a:latin typeface="Calibri" pitchFamily="34" charset="0"/>
              </a:defRPr>
            </a:lvl1pPr>
          </a:lstStyle>
          <a:p>
            <a:pPr lvl="0"/>
            <a:r>
              <a:rPr lang="en-US" dirty="0" smtClean="0"/>
              <a:t>Click to Edit Presenter Name</a:t>
            </a:r>
            <a:endParaRPr lang="en-US" dirty="0"/>
          </a:p>
        </p:txBody>
      </p:sp>
      <p:sp>
        <p:nvSpPr>
          <p:cNvPr id="20" name="Content Placeholder 17"/>
          <p:cNvSpPr>
            <a:spLocks noGrp="1"/>
          </p:cNvSpPr>
          <p:nvPr>
            <p:ph sz="quarter" idx="17" hasCustomPrompt="1"/>
          </p:nvPr>
        </p:nvSpPr>
        <p:spPr>
          <a:xfrm>
            <a:off x="365760" y="2552700"/>
            <a:ext cx="6019800" cy="716280"/>
          </a:xfrm>
        </p:spPr>
        <p:txBody>
          <a:bodyPr anchor="t">
            <a:noAutofit/>
          </a:bodyPr>
          <a:lstStyle>
            <a:lvl1pPr marL="0" indent="0" algn="l">
              <a:spcBef>
                <a:spcPts val="400"/>
              </a:spcBef>
              <a:spcAft>
                <a:spcPts val="400"/>
              </a:spcAft>
              <a:buNone/>
              <a:defRPr sz="1800" b="0" baseline="0">
                <a:solidFill>
                  <a:schemeClr val="tx1"/>
                </a:solidFill>
                <a:latin typeface="Calibri" pitchFamily="34" charset="0"/>
              </a:defRPr>
            </a:lvl1pPr>
          </a:lstStyle>
          <a:p>
            <a:pPr lvl="0"/>
            <a:r>
              <a:rPr lang="en-US" dirty="0" smtClean="0"/>
              <a:t>Click to enter Contact Information</a:t>
            </a:r>
          </a:p>
        </p:txBody>
      </p:sp>
      <p:sp>
        <p:nvSpPr>
          <p:cNvPr id="21" name="Content Placeholder 17"/>
          <p:cNvSpPr>
            <a:spLocks noGrp="1"/>
          </p:cNvSpPr>
          <p:nvPr>
            <p:ph sz="quarter" idx="18" hasCustomPrompt="1"/>
          </p:nvPr>
        </p:nvSpPr>
        <p:spPr>
          <a:xfrm>
            <a:off x="342900" y="3520440"/>
            <a:ext cx="6019800" cy="457200"/>
          </a:xfrm>
        </p:spPr>
        <p:txBody>
          <a:bodyPr anchor="b">
            <a:normAutofit/>
          </a:bodyPr>
          <a:lstStyle>
            <a:lvl1pPr marL="0" indent="0" algn="l">
              <a:buNone/>
              <a:defRPr sz="2200" b="1">
                <a:solidFill>
                  <a:srgbClr val="FBA252"/>
                </a:solidFill>
                <a:latin typeface="Calibri" pitchFamily="34" charset="0"/>
              </a:defRPr>
            </a:lvl1pPr>
          </a:lstStyle>
          <a:p>
            <a:pPr lvl="0"/>
            <a:r>
              <a:rPr lang="en-US" dirty="0" smtClean="0"/>
              <a:t>Click to Edit Presenter Name</a:t>
            </a:r>
            <a:endParaRPr lang="en-US" dirty="0"/>
          </a:p>
        </p:txBody>
      </p:sp>
      <p:sp>
        <p:nvSpPr>
          <p:cNvPr id="22" name="Content Placeholder 17"/>
          <p:cNvSpPr>
            <a:spLocks noGrp="1"/>
          </p:cNvSpPr>
          <p:nvPr>
            <p:ph sz="quarter" idx="19" hasCustomPrompt="1"/>
          </p:nvPr>
        </p:nvSpPr>
        <p:spPr>
          <a:xfrm>
            <a:off x="365760" y="4023360"/>
            <a:ext cx="6019800" cy="777240"/>
          </a:xfrm>
        </p:spPr>
        <p:txBody>
          <a:bodyPr anchor="t">
            <a:noAutofit/>
          </a:bodyPr>
          <a:lstStyle>
            <a:lvl1pPr marL="0" indent="0" algn="l">
              <a:spcBef>
                <a:spcPts val="400"/>
              </a:spcBef>
              <a:spcAft>
                <a:spcPts val="400"/>
              </a:spcAft>
              <a:buNone/>
              <a:defRPr sz="1800" b="0">
                <a:solidFill>
                  <a:schemeClr val="tx1"/>
                </a:solidFill>
                <a:latin typeface="Calibri" pitchFamily="34" charset="0"/>
              </a:defRPr>
            </a:lvl1pPr>
          </a:lstStyle>
          <a:p>
            <a:pPr lvl="0"/>
            <a:r>
              <a:rPr lang="en-US" dirty="0" smtClean="0"/>
              <a:t>Click to enter Contact Information</a:t>
            </a:r>
          </a:p>
          <a:p>
            <a:pPr lvl="0"/>
            <a:endParaRPr lang="en-US" dirty="0" smtClean="0"/>
          </a:p>
        </p:txBody>
      </p:sp>
    </p:spTree>
    <p:extLst>
      <p:ext uri="{BB962C8B-B14F-4D97-AF65-F5344CB8AC3E}">
        <p14:creationId xmlns:p14="http://schemas.microsoft.com/office/powerpoint/2010/main" val="14080746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295400"/>
            <a:ext cx="8671560" cy="1393825"/>
          </a:xfrm>
        </p:spPr>
        <p:txBody>
          <a:bodyPr anchor="b">
            <a:normAutofit/>
          </a:bodyPr>
          <a:lstStyle>
            <a:lvl1pPr>
              <a:defRPr sz="4000" b="1" baseline="0">
                <a:solidFill>
                  <a:schemeClr val="tx1"/>
                </a:solidFill>
                <a:latin typeface="Calibri" pitchFamily="34" charset="0"/>
              </a:defRPr>
            </a:lvl1pPr>
          </a:lstStyle>
          <a:p>
            <a:r>
              <a:rPr lang="en-US" dirty="0" smtClean="0"/>
              <a:t>Presentation Title Goes Here</a:t>
            </a:r>
            <a:endParaRPr lang="en-US" dirty="0"/>
          </a:p>
        </p:txBody>
      </p:sp>
    </p:spTree>
    <p:extLst>
      <p:ext uri="{BB962C8B-B14F-4D97-AF65-F5344CB8AC3E}">
        <p14:creationId xmlns:p14="http://schemas.microsoft.com/office/powerpoint/2010/main" val="6885817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itchFamily="34" charset="0"/>
              </a:defRPr>
            </a:lvl1pPr>
          </a:lstStyle>
          <a:p>
            <a:fld id="{AE21777C-9391-4F27-A0F1-DFD259E56658}" type="datetimeFigureOut">
              <a:rPr lang="en-US" smtClean="0"/>
              <a:pPr/>
              <a:t>2/23/2017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Arial" pitchFamily="34" charset="0"/>
              </a:defRPr>
            </a:lvl1pPr>
          </a:lstStyle>
          <a:p>
            <a:fld id="{D2216F56-E94C-46AF-883F-C51831788FAC}" type="slidenum">
              <a:rPr lang="en-US" smtClean="0"/>
              <a:pPr/>
              <a:t>‹#›</a:t>
            </a:fld>
            <a:endParaRPr lang="en-US" dirty="0"/>
          </a:p>
        </p:txBody>
      </p:sp>
    </p:spTree>
    <p:extLst>
      <p:ext uri="{BB962C8B-B14F-4D97-AF65-F5344CB8AC3E}">
        <p14:creationId xmlns:p14="http://schemas.microsoft.com/office/powerpoint/2010/main" val="226234345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6" r:id="rId5"/>
    <p:sldLayoutId id="2147483655" r:id="rId6"/>
    <p:sldLayoutId id="2147483650" r:id="rId7"/>
    <p:sldLayoutId id="2147483651" r:id="rId8"/>
    <p:sldLayoutId id="2147483657" r:id="rId9"/>
    <p:sldLayoutId id="2147483658"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ggy.brinkmann@milliman.com" TargetMode="External"/><Relationship Id="rId2" Type="http://schemas.openxmlformats.org/officeDocument/2006/relationships/hyperlink" Target="mailto:lbrobeck@pinnacleactuaries.com" TargetMode="External"/><Relationship Id="rId1" Type="http://schemas.openxmlformats.org/officeDocument/2006/relationships/slideLayout" Target="../slideLayouts/slideLayout1.xml"/><Relationship Id="rId4" Type="http://schemas.openxmlformats.org/officeDocument/2006/relationships/hyperlink" Target="mailto:dmurphy@trinostic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657350" y="4800600"/>
            <a:ext cx="7246620" cy="1752600"/>
          </a:xfrm>
        </p:spPr>
        <p:txBody>
          <a:bodyPr>
            <a:normAutofit lnSpcReduction="10000"/>
          </a:bodyPr>
          <a:lstStyle/>
          <a:p>
            <a:r>
              <a:rPr lang="en-US" sz="2400" dirty="0" smtClean="0"/>
              <a:t>Linda Brobeck &lt;</a:t>
            </a:r>
            <a:r>
              <a:rPr lang="en-US" sz="2400" dirty="0" smtClean="0">
                <a:hlinkClick r:id="rId2"/>
              </a:rPr>
              <a:t>lbrobeck@pinnacle</a:t>
            </a:r>
            <a:r>
              <a:rPr lang="en-US" dirty="0" smtClean="0">
                <a:hlinkClick r:id="rId2"/>
              </a:rPr>
              <a:t>actuaries.com</a:t>
            </a:r>
            <a:r>
              <a:rPr lang="en-US" dirty="0" smtClean="0"/>
              <a:t>&gt;</a:t>
            </a:r>
          </a:p>
          <a:p>
            <a:r>
              <a:rPr lang="en-US" sz="2400" dirty="0" smtClean="0"/>
              <a:t>Peggy Brinkmann &lt;</a:t>
            </a:r>
            <a:r>
              <a:rPr lang="en-US" sz="2400" dirty="0" smtClean="0">
                <a:hlinkClick r:id="rId3"/>
              </a:rPr>
              <a:t>peggy.brinkmann@milliman.com</a:t>
            </a:r>
            <a:r>
              <a:rPr lang="en-US" dirty="0"/>
              <a:t>&gt;</a:t>
            </a:r>
            <a:endParaRPr lang="en-US" sz="2400" dirty="0" smtClean="0"/>
          </a:p>
          <a:p>
            <a:r>
              <a:rPr lang="en-US" dirty="0" smtClean="0"/>
              <a:t>Daniel Murphy &lt;</a:t>
            </a:r>
            <a:r>
              <a:rPr lang="en-US" dirty="0" smtClean="0">
                <a:hlinkClick r:id="rId4"/>
              </a:rPr>
              <a:t>dmurphy@trinostics.com</a:t>
            </a:r>
            <a:r>
              <a:rPr lang="en-US" dirty="0"/>
              <a:t>&gt;</a:t>
            </a:r>
            <a:endParaRPr lang="en-US" dirty="0" smtClean="0"/>
          </a:p>
          <a:p>
            <a:r>
              <a:rPr lang="en-US" dirty="0" smtClean="0"/>
              <a:t> </a:t>
            </a:r>
            <a:endParaRPr lang="en-US" sz="2400" dirty="0" smtClean="0"/>
          </a:p>
        </p:txBody>
      </p:sp>
      <p:sp>
        <p:nvSpPr>
          <p:cNvPr id="4" name="Title 3"/>
          <p:cNvSpPr>
            <a:spLocks noGrp="1"/>
          </p:cNvSpPr>
          <p:nvPr>
            <p:ph type="ctrTitle"/>
          </p:nvPr>
        </p:nvSpPr>
        <p:spPr/>
        <p:txBody>
          <a:bodyPr>
            <a:normAutofit fontScale="90000"/>
          </a:bodyPr>
          <a:lstStyle/>
          <a:p>
            <a:r>
              <a:rPr lang="en-US" sz="4000" dirty="0" smtClean="0"/>
              <a:t/>
            </a:r>
            <a:br>
              <a:rPr lang="en-US" sz="4000" dirty="0" smtClean="0"/>
            </a:br>
            <a:r>
              <a:rPr lang="en-US" sz="4900" dirty="0" smtClean="0"/>
              <a:t>Easy Tree-</a:t>
            </a:r>
            <a:r>
              <a:rPr lang="en-US" sz="4900" dirty="0" err="1" smtClean="0"/>
              <a:t>sy</a:t>
            </a:r>
            <a:r>
              <a:rPr lang="en-US" sz="4900" dirty="0" smtClean="0"/>
              <a:t/>
            </a:r>
            <a:br>
              <a:rPr lang="en-US" sz="4900" dirty="0" smtClean="0"/>
            </a:br>
            <a:r>
              <a:rPr lang="en-US" sz="4400" dirty="0" smtClean="0"/>
              <a:t>Everyday Applications of Decision Trees</a:t>
            </a:r>
            <a:endParaRPr lang="en-US" sz="4400" dirty="0"/>
          </a:p>
        </p:txBody>
      </p:sp>
      <p:sp>
        <p:nvSpPr>
          <p:cNvPr id="5" name="Subtitle 4"/>
          <p:cNvSpPr>
            <a:spLocks noGrp="1"/>
          </p:cNvSpPr>
          <p:nvPr>
            <p:ph type="subTitle" idx="1"/>
          </p:nvPr>
        </p:nvSpPr>
        <p:spPr/>
        <p:txBody>
          <a:bodyPr>
            <a:noAutofit/>
          </a:bodyPr>
          <a:lstStyle/>
          <a:p>
            <a:r>
              <a:rPr lang="en-US" sz="3200" b="1" dirty="0" smtClean="0">
                <a:solidFill>
                  <a:schemeClr val="accent1">
                    <a:lumMod val="75000"/>
                  </a:schemeClr>
                </a:solidFill>
              </a:rPr>
              <a:t>CAS Ratemaking and Product Management</a:t>
            </a:r>
          </a:p>
          <a:p>
            <a:r>
              <a:rPr lang="en-US" sz="3200" b="1" dirty="0" smtClean="0">
                <a:solidFill>
                  <a:schemeClr val="accent1">
                    <a:lumMod val="75000"/>
                  </a:schemeClr>
                </a:solidFill>
              </a:rPr>
              <a:t>San Diego, CA</a:t>
            </a:r>
            <a:endParaRPr lang="en-US" sz="3200" b="1" dirty="0">
              <a:solidFill>
                <a:schemeClr val="accent1">
                  <a:lumMod val="75000"/>
                </a:schemeClr>
              </a:solidFill>
            </a:endParaRPr>
          </a:p>
          <a:p>
            <a:r>
              <a:rPr lang="en-US" dirty="0" smtClean="0">
                <a:solidFill>
                  <a:schemeClr val="tx1"/>
                </a:solidFill>
              </a:rPr>
              <a:t>March 2017</a:t>
            </a:r>
            <a:endParaRPr lang="en-US" dirty="0" smtClean="0"/>
          </a:p>
        </p:txBody>
      </p:sp>
    </p:spTree>
    <p:extLst>
      <p:ext uri="{BB962C8B-B14F-4D97-AF65-F5344CB8AC3E}">
        <p14:creationId xmlns:p14="http://schemas.microsoft.com/office/powerpoint/2010/main" val="1043501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173" y="130909"/>
            <a:ext cx="8364791" cy="584775"/>
          </a:xfrm>
        </p:spPr>
        <p:txBody>
          <a:bodyPr/>
          <a:lstStyle/>
          <a:p>
            <a:r>
              <a:rPr lang="en-US" dirty="0" smtClean="0"/>
              <a:t>The Process</a:t>
            </a:r>
            <a:endParaRPr lang="en-US" dirty="0"/>
          </a:p>
        </p:txBody>
      </p:sp>
      <p:sp>
        <p:nvSpPr>
          <p:cNvPr id="4" name="TextBox 3"/>
          <p:cNvSpPr txBox="1"/>
          <p:nvPr/>
        </p:nvSpPr>
        <p:spPr>
          <a:xfrm>
            <a:off x="457200" y="990600"/>
            <a:ext cx="8534400" cy="5693866"/>
          </a:xfrm>
          <a:prstGeom prst="rect">
            <a:avLst/>
          </a:prstGeom>
          <a:noFill/>
        </p:spPr>
        <p:txBody>
          <a:bodyPr wrap="square" rtlCol="0">
            <a:spAutoFit/>
          </a:bodyPr>
          <a:lstStyle/>
          <a:p>
            <a:pPr marL="457200" indent="-457200">
              <a:buFont typeface="Wingdings" panose="05000000000000000000" pitchFamily="2" charset="2"/>
              <a:buChar char="Ø"/>
            </a:pPr>
            <a:r>
              <a:rPr lang="en-US" sz="3600" b="1" dirty="0" smtClean="0">
                <a:solidFill>
                  <a:schemeClr val="accent1">
                    <a:lumMod val="75000"/>
                  </a:schemeClr>
                </a:solidFill>
                <a:latin typeface="Calibri" panose="020F0502020204030204" pitchFamily="34" charset="0"/>
              </a:rPr>
              <a:t>Splitting Procedure</a:t>
            </a:r>
          </a:p>
          <a:p>
            <a:pPr lvl="1"/>
            <a:r>
              <a:rPr lang="en-US" sz="3200" dirty="0" smtClean="0">
                <a:latin typeface="Calibri" panose="020F0502020204030204" pitchFamily="34" charset="0"/>
              </a:rPr>
              <a:t>The domain space of explanatory variables X</a:t>
            </a:r>
            <a:r>
              <a:rPr lang="en-US" sz="3200" baseline="-25000" dirty="0" smtClean="0">
                <a:latin typeface="Calibri" panose="020F0502020204030204" pitchFamily="34" charset="0"/>
              </a:rPr>
              <a:t>1</a:t>
            </a:r>
            <a:r>
              <a:rPr lang="en-US" sz="3200" dirty="0" smtClean="0">
                <a:latin typeface="Calibri" panose="020F0502020204030204" pitchFamily="34" charset="0"/>
              </a:rPr>
              <a:t>,…X</a:t>
            </a:r>
            <a:r>
              <a:rPr lang="en-US" sz="3200" b="1" baseline="-25000" dirty="0" smtClean="0">
                <a:latin typeface="Calibri" panose="020F0502020204030204" pitchFamily="34" charset="0"/>
              </a:rPr>
              <a:t>n</a:t>
            </a:r>
            <a:r>
              <a:rPr lang="en-US" sz="3200" dirty="0" smtClean="0">
                <a:latin typeface="Calibri" panose="020F0502020204030204" pitchFamily="34" charset="0"/>
              </a:rPr>
              <a:t> is split into  two subsets where observed values in X</a:t>
            </a:r>
            <a:r>
              <a:rPr lang="en-US" sz="3200" baseline="-25000" dirty="0" smtClean="0">
                <a:latin typeface="Calibri" panose="020F0502020204030204" pitchFamily="34" charset="0"/>
              </a:rPr>
              <a:t>j</a:t>
            </a:r>
            <a:r>
              <a:rPr lang="en-US" sz="3200" dirty="0" smtClean="0">
                <a:latin typeface="Calibri" panose="020F0502020204030204" pitchFamily="34" charset="0"/>
              </a:rPr>
              <a:t> belong to one of the subsets </a:t>
            </a:r>
          </a:p>
          <a:p>
            <a:pPr lvl="1"/>
            <a:r>
              <a:rPr lang="en-US" sz="3200" i="1" dirty="0" smtClean="0">
                <a:latin typeface="Calibri" panose="020F0502020204030204" pitchFamily="34" charset="0"/>
              </a:rPr>
              <a:t>i.e.</a:t>
            </a:r>
            <a:r>
              <a:rPr lang="en-US" sz="3200" b="1" i="1" dirty="0" smtClean="0">
                <a:latin typeface="Calibri" panose="020F0502020204030204" pitchFamily="34" charset="0"/>
              </a:rPr>
              <a:t> &lt; s</a:t>
            </a:r>
            <a:r>
              <a:rPr lang="en-US" sz="3200" b="1" dirty="0" smtClean="0">
                <a:latin typeface="Calibri" panose="020F0502020204030204" pitchFamily="34" charset="0"/>
              </a:rPr>
              <a:t> or </a:t>
            </a:r>
            <a:r>
              <a:rPr lang="en-US" sz="3200" b="1" i="1" dirty="0" smtClean="0">
                <a:latin typeface="Calibri" panose="020F0502020204030204" pitchFamily="34" charset="0"/>
              </a:rPr>
              <a:t>&gt;= s  </a:t>
            </a:r>
            <a:r>
              <a:rPr lang="en-US" sz="3200" i="1" dirty="0" smtClean="0">
                <a:latin typeface="Calibri" panose="020F0502020204030204" pitchFamily="34" charset="0"/>
              </a:rPr>
              <a:t>OR</a:t>
            </a:r>
            <a:r>
              <a:rPr lang="en-US" sz="3200" b="1" i="1" dirty="0" smtClean="0">
                <a:latin typeface="Calibri" panose="020F0502020204030204" pitchFamily="34" charset="0"/>
              </a:rPr>
              <a:t>  s</a:t>
            </a:r>
            <a:r>
              <a:rPr lang="en-US" sz="3200" b="1" i="1" baseline="-25000" dirty="0" smtClean="0">
                <a:latin typeface="Calibri" panose="020F0502020204030204" pitchFamily="34" charset="0"/>
              </a:rPr>
              <a:t>1</a:t>
            </a:r>
            <a:r>
              <a:rPr lang="en-US" sz="3200" b="1" i="1" dirty="0" smtClean="0">
                <a:latin typeface="Calibri" panose="020F0502020204030204" pitchFamily="34" charset="0"/>
              </a:rPr>
              <a:t>=male   s</a:t>
            </a:r>
            <a:r>
              <a:rPr lang="en-US" sz="3200" b="1" i="1" baseline="-25000" dirty="0" smtClean="0">
                <a:latin typeface="Calibri" panose="020F0502020204030204" pitchFamily="34" charset="0"/>
              </a:rPr>
              <a:t>2</a:t>
            </a:r>
            <a:r>
              <a:rPr lang="en-US" sz="3200" b="1" i="1" dirty="0" smtClean="0">
                <a:latin typeface="Calibri" panose="020F0502020204030204" pitchFamily="34" charset="0"/>
              </a:rPr>
              <a:t>=female</a:t>
            </a:r>
          </a:p>
          <a:p>
            <a:pPr marL="457200" indent="-457200">
              <a:buFont typeface="Wingdings" panose="05000000000000000000" pitchFamily="2" charset="2"/>
              <a:buChar char="Ø"/>
            </a:pPr>
            <a:endParaRPr lang="en-US" sz="3600" dirty="0">
              <a:latin typeface="Calibri" panose="020F0502020204030204" pitchFamily="34" charset="0"/>
            </a:endParaRPr>
          </a:p>
          <a:p>
            <a:pPr marL="457200" indent="-457200">
              <a:buFont typeface="Wingdings" panose="05000000000000000000" pitchFamily="2" charset="2"/>
              <a:buChar char="Ø"/>
            </a:pPr>
            <a:r>
              <a:rPr lang="en-US" sz="3600" b="1" dirty="0" smtClean="0">
                <a:solidFill>
                  <a:schemeClr val="accent1">
                    <a:lumMod val="75000"/>
                  </a:schemeClr>
                </a:solidFill>
                <a:latin typeface="Calibri" panose="020F0502020204030204" pitchFamily="34" charset="0"/>
              </a:rPr>
              <a:t>Improvement Value</a:t>
            </a:r>
          </a:p>
          <a:p>
            <a:pPr lvl="1"/>
            <a:r>
              <a:rPr lang="en-US" sz="3200" dirty="0" smtClean="0">
                <a:latin typeface="Calibri" panose="020F0502020204030204" pitchFamily="34" charset="0"/>
              </a:rPr>
              <a:t>The dimensions </a:t>
            </a:r>
            <a:r>
              <a:rPr lang="en-US" sz="3200" b="1" i="1" dirty="0" smtClean="0">
                <a:latin typeface="Calibri" panose="020F0502020204030204" pitchFamily="34" charset="0"/>
              </a:rPr>
              <a:t>j</a:t>
            </a:r>
            <a:r>
              <a:rPr lang="en-US" sz="3200" dirty="0" smtClean="0">
                <a:latin typeface="Calibri" panose="020F0502020204030204" pitchFamily="34" charset="0"/>
              </a:rPr>
              <a:t> and </a:t>
            </a:r>
            <a:r>
              <a:rPr lang="en-US" sz="3200" b="1" i="1" dirty="0" smtClean="0">
                <a:latin typeface="Calibri" panose="020F0502020204030204" pitchFamily="34" charset="0"/>
              </a:rPr>
              <a:t>s</a:t>
            </a:r>
            <a:r>
              <a:rPr lang="en-US" sz="3200" dirty="0" smtClean="0">
                <a:latin typeface="Calibri" panose="020F0502020204030204" pitchFamily="34" charset="0"/>
              </a:rPr>
              <a:t> above are chosen to minimize the error in the prediction among all such binary (two-leveled) trees. Process is iterated.</a:t>
            </a:r>
            <a:endParaRPr lang="en-US" sz="3200" dirty="0">
              <a:latin typeface="Calibri" panose="020F0502020204030204" pitchFamily="34" charset="0"/>
            </a:endParaRPr>
          </a:p>
        </p:txBody>
      </p:sp>
    </p:spTree>
    <p:extLst>
      <p:ext uri="{BB962C8B-B14F-4D97-AF65-F5344CB8AC3E}">
        <p14:creationId xmlns:p14="http://schemas.microsoft.com/office/powerpoint/2010/main" val="382420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Stopping Criterion</a:t>
            </a:r>
            <a:endParaRPr lang="en-US" dirty="0"/>
          </a:p>
        </p:txBody>
      </p:sp>
      <p:sp>
        <p:nvSpPr>
          <p:cNvPr id="4" name="TextBox 3"/>
          <p:cNvSpPr txBox="1"/>
          <p:nvPr/>
        </p:nvSpPr>
        <p:spPr>
          <a:xfrm>
            <a:off x="457200" y="990600"/>
            <a:ext cx="8382000" cy="5632311"/>
          </a:xfrm>
          <a:prstGeom prst="rect">
            <a:avLst/>
          </a:prstGeom>
          <a:noFill/>
        </p:spPr>
        <p:txBody>
          <a:bodyPr wrap="square" rtlCol="0">
            <a:spAutoFit/>
          </a:bodyPr>
          <a:lstStyle/>
          <a:p>
            <a:pPr marL="457200" indent="-457200">
              <a:buFont typeface="Wingdings" panose="05000000000000000000" pitchFamily="2" charset="2"/>
              <a:buChar char="Ø"/>
            </a:pPr>
            <a:r>
              <a:rPr lang="en-US" sz="4200" dirty="0" smtClean="0">
                <a:latin typeface="Calibri" panose="020F0502020204030204" pitchFamily="34" charset="0"/>
              </a:rPr>
              <a:t> No stopping criterion</a:t>
            </a:r>
            <a:endParaRPr lang="en-US" sz="4200" dirty="0">
              <a:latin typeface="Calibri" panose="020F0502020204030204" pitchFamily="34" charset="0"/>
            </a:endParaRPr>
          </a:p>
          <a:p>
            <a:pPr marL="457200" indent="-457200">
              <a:buFont typeface="Wingdings" panose="05000000000000000000" pitchFamily="2" charset="2"/>
              <a:buChar char="Ø"/>
            </a:pPr>
            <a:endParaRPr lang="en-US" sz="3600" dirty="0" smtClean="0">
              <a:latin typeface="Calibri" panose="020F0502020204030204" pitchFamily="34" charset="0"/>
            </a:endParaRPr>
          </a:p>
          <a:p>
            <a:pPr marL="457200" indent="-457200">
              <a:buFont typeface="Wingdings" panose="05000000000000000000" pitchFamily="2" charset="2"/>
              <a:buChar char="Ø"/>
            </a:pPr>
            <a:r>
              <a:rPr lang="en-US" sz="4200" dirty="0" smtClean="0">
                <a:latin typeface="Calibri" panose="020F0502020204030204" pitchFamily="34" charset="0"/>
              </a:rPr>
              <a:t> Minimum leaf (node) size</a:t>
            </a:r>
          </a:p>
          <a:p>
            <a:pPr marL="457200" indent="-457200">
              <a:buFont typeface="Wingdings" panose="05000000000000000000" pitchFamily="2" charset="2"/>
              <a:buChar char="Ø"/>
            </a:pPr>
            <a:endParaRPr lang="en-US" sz="3600" dirty="0">
              <a:latin typeface="Calibri" panose="020F0502020204030204" pitchFamily="34" charset="0"/>
            </a:endParaRPr>
          </a:p>
          <a:p>
            <a:pPr marL="457200" indent="-457200">
              <a:buFont typeface="Wingdings" panose="05000000000000000000" pitchFamily="2" charset="2"/>
              <a:buChar char="Ø"/>
            </a:pPr>
            <a:r>
              <a:rPr lang="en-US" sz="4200" dirty="0" smtClean="0">
                <a:latin typeface="Calibri" panose="020F0502020204030204" pitchFamily="34" charset="0"/>
              </a:rPr>
              <a:t> Maximum number of levels or   splits</a:t>
            </a:r>
          </a:p>
          <a:p>
            <a:pPr marL="457200" indent="-457200">
              <a:buFont typeface="Wingdings" panose="05000000000000000000" pitchFamily="2" charset="2"/>
              <a:buChar char="Ø"/>
            </a:pPr>
            <a:endParaRPr lang="en-US" sz="3600" dirty="0" smtClean="0">
              <a:latin typeface="Calibri" panose="020F0502020204030204" pitchFamily="34" charset="0"/>
            </a:endParaRPr>
          </a:p>
          <a:p>
            <a:pPr marL="457200" indent="-457200">
              <a:buFont typeface="Wingdings" panose="05000000000000000000" pitchFamily="2" charset="2"/>
              <a:buChar char="Ø"/>
            </a:pPr>
            <a:r>
              <a:rPr lang="en-US" sz="4200" dirty="0" smtClean="0">
                <a:latin typeface="Calibri" panose="020F0502020204030204" pitchFamily="34" charset="0"/>
              </a:rPr>
              <a:t> Let data determine the stopping criterion (see Appendix)</a:t>
            </a:r>
          </a:p>
        </p:txBody>
      </p:sp>
    </p:spTree>
    <p:extLst>
      <p:ext uri="{BB962C8B-B14F-4D97-AF65-F5344CB8AC3E}">
        <p14:creationId xmlns:p14="http://schemas.microsoft.com/office/powerpoint/2010/main" val="2618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3900117287"/>
              </p:ext>
            </p:extLst>
          </p:nvPr>
        </p:nvGraphicFramePr>
        <p:xfrm>
          <a:off x="363173" y="2362200"/>
          <a:ext cx="817245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2" name="Content Placeholder 1"/>
          <p:cNvSpPr>
            <a:spLocks noGrp="1"/>
          </p:cNvSpPr>
          <p:nvPr>
            <p:ph sz="quarter" idx="10"/>
          </p:nvPr>
        </p:nvSpPr>
        <p:spPr>
          <a:xfrm>
            <a:off x="438150" y="914400"/>
            <a:ext cx="8267700" cy="5105400"/>
          </a:xfrm>
        </p:spPr>
        <p:txBody>
          <a:bodyPr>
            <a:normAutofit/>
          </a:bodyPr>
          <a:lstStyle/>
          <a:p>
            <a:endParaRPr lang="en-US" dirty="0" smtClean="0"/>
          </a:p>
          <a:p>
            <a:pPr marL="0" indent="0">
              <a:buNone/>
            </a:pPr>
            <a:endParaRPr lang="en-US" dirty="0"/>
          </a:p>
        </p:txBody>
      </p:sp>
      <p:sp>
        <p:nvSpPr>
          <p:cNvPr id="3" name="Title 2"/>
          <p:cNvSpPr>
            <a:spLocks noGrp="1"/>
          </p:cNvSpPr>
          <p:nvPr>
            <p:ph type="ctrTitle"/>
          </p:nvPr>
        </p:nvSpPr>
        <p:spPr/>
        <p:txBody>
          <a:bodyPr/>
          <a:lstStyle/>
          <a:p>
            <a:r>
              <a:rPr lang="en-US" dirty="0" smtClean="0"/>
              <a:t>Validating Results - Avoiding Over Fit</a:t>
            </a:r>
            <a:endParaRPr lang="en-US" dirty="0"/>
          </a:p>
        </p:txBody>
      </p:sp>
      <p:sp>
        <p:nvSpPr>
          <p:cNvPr id="4" name="Rectangle 3"/>
          <p:cNvSpPr/>
          <p:nvPr/>
        </p:nvSpPr>
        <p:spPr>
          <a:xfrm>
            <a:off x="-228600" y="699422"/>
            <a:ext cx="8096250" cy="1261884"/>
          </a:xfrm>
          <a:prstGeom prst="rect">
            <a:avLst/>
          </a:prstGeom>
        </p:spPr>
        <p:txBody>
          <a:bodyPr wrap="square">
            <a:spAutoFit/>
          </a:bodyPr>
          <a:lstStyle/>
          <a:p>
            <a:pPr marL="257175" indent="-257175">
              <a:buFont typeface="Arial" panose="020B0604020202020204" pitchFamily="34" charset="0"/>
              <a:buChar char="•"/>
            </a:pPr>
            <a:endParaRPr lang="en-US" sz="2000" dirty="0"/>
          </a:p>
          <a:p>
            <a:pPr lvl="2"/>
            <a:r>
              <a:rPr lang="en-US" sz="2800" dirty="0" smtClean="0">
                <a:latin typeface="Calibri" panose="020F0502020204030204" pitchFamily="34" charset="0"/>
              </a:rPr>
              <a:t>The </a:t>
            </a:r>
            <a:r>
              <a:rPr lang="en-US" sz="2800" dirty="0">
                <a:latin typeface="Calibri" panose="020F0502020204030204" pitchFamily="34" charset="0"/>
              </a:rPr>
              <a:t>validation dataset ensures a </a:t>
            </a:r>
            <a:r>
              <a:rPr lang="en-US" sz="2800" dirty="0" smtClean="0">
                <a:latin typeface="Calibri" panose="020F0502020204030204" pitchFamily="34" charset="0"/>
              </a:rPr>
              <a:t>way </a:t>
            </a:r>
            <a:r>
              <a:rPr lang="en-US" sz="2800" dirty="0">
                <a:latin typeface="Calibri" panose="020F0502020204030204" pitchFamily="34" charset="0"/>
              </a:rPr>
              <a:t>to accurately measure your model’s performance</a:t>
            </a:r>
            <a:r>
              <a:rPr lang="en-US" sz="2800" dirty="0" smtClean="0">
                <a:latin typeface="Calibri" panose="020F0502020204030204" pitchFamily="34" charset="0"/>
              </a:rPr>
              <a:t>.</a:t>
            </a:r>
            <a:endParaRPr lang="en-US" sz="2400" dirty="0"/>
          </a:p>
        </p:txBody>
      </p:sp>
    </p:spTree>
    <p:extLst>
      <p:ext uri="{BB962C8B-B14F-4D97-AF65-F5344CB8AC3E}">
        <p14:creationId xmlns:p14="http://schemas.microsoft.com/office/powerpoint/2010/main" val="78247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523982489"/>
              </p:ext>
            </p:extLst>
          </p:nvPr>
        </p:nvGraphicFramePr>
        <p:xfrm>
          <a:off x="524486" y="801032"/>
          <a:ext cx="8333764" cy="4532967"/>
        </p:xfrm>
        <a:graphic>
          <a:graphicData uri="http://schemas.openxmlformats.org/drawingml/2006/chart">
            <c:chart xmlns:c="http://schemas.openxmlformats.org/drawingml/2006/chart" xmlns:r="http://schemas.openxmlformats.org/officeDocument/2006/relationships" r:id="rId3"/>
          </a:graphicData>
        </a:graphic>
      </p:graphicFrame>
      <p:sp>
        <p:nvSpPr>
          <p:cNvPr id="2" name="Content Placeholder 1"/>
          <p:cNvSpPr>
            <a:spLocks noGrp="1"/>
          </p:cNvSpPr>
          <p:nvPr>
            <p:ph sz="quarter" idx="10"/>
          </p:nvPr>
        </p:nvSpPr>
        <p:spPr>
          <a:xfrm>
            <a:off x="438150" y="914400"/>
            <a:ext cx="9010650" cy="5105400"/>
          </a:xfrm>
        </p:spPr>
        <p:txBody>
          <a:bodyPr>
            <a:normAutofit/>
          </a:bodyPr>
          <a:lstStyle/>
          <a:p>
            <a:endParaRPr lang="en-US" dirty="0" smtClean="0"/>
          </a:p>
          <a:p>
            <a:pPr marL="0" indent="0">
              <a:buNone/>
            </a:pPr>
            <a:endParaRPr lang="en-US" dirty="0"/>
          </a:p>
        </p:txBody>
      </p:sp>
      <p:sp>
        <p:nvSpPr>
          <p:cNvPr id="3" name="Title 2"/>
          <p:cNvSpPr>
            <a:spLocks noGrp="1"/>
          </p:cNvSpPr>
          <p:nvPr>
            <p:ph type="ctrTitle"/>
          </p:nvPr>
        </p:nvSpPr>
        <p:spPr/>
        <p:txBody>
          <a:bodyPr/>
          <a:lstStyle/>
          <a:p>
            <a:r>
              <a:rPr lang="en-US" dirty="0" smtClean="0"/>
              <a:t>Validating Results - Avoiding Over Fit</a:t>
            </a:r>
            <a:endParaRPr lang="en-US" dirty="0"/>
          </a:p>
        </p:txBody>
      </p:sp>
      <p:sp>
        <p:nvSpPr>
          <p:cNvPr id="6" name="Rectangle 5"/>
          <p:cNvSpPr/>
          <p:nvPr/>
        </p:nvSpPr>
        <p:spPr>
          <a:xfrm>
            <a:off x="285750" y="5519916"/>
            <a:ext cx="8096250" cy="1261884"/>
          </a:xfrm>
          <a:prstGeom prst="rect">
            <a:avLst/>
          </a:prstGeom>
        </p:spPr>
        <p:txBody>
          <a:bodyPr wrap="square">
            <a:spAutoFit/>
          </a:bodyPr>
          <a:lstStyle/>
          <a:p>
            <a:pPr marL="257175" indent="-257175">
              <a:buFont typeface="Arial" panose="020B0604020202020204" pitchFamily="34" charset="0"/>
              <a:buChar char="•"/>
            </a:pPr>
            <a:endParaRPr lang="en-US" sz="2000" dirty="0"/>
          </a:p>
          <a:p>
            <a:pPr lvl="2"/>
            <a:r>
              <a:rPr lang="en-US" sz="2800" dirty="0" smtClean="0">
                <a:latin typeface="Calibri" panose="020F0502020204030204" pitchFamily="34" charset="0"/>
              </a:rPr>
              <a:t>Large datasets can be split into 3 unique subsets.</a:t>
            </a:r>
            <a:endParaRPr lang="en-US" sz="2400" dirty="0"/>
          </a:p>
        </p:txBody>
      </p:sp>
    </p:spTree>
    <p:extLst>
      <p:ext uri="{BB962C8B-B14F-4D97-AF65-F5344CB8AC3E}">
        <p14:creationId xmlns:p14="http://schemas.microsoft.com/office/powerpoint/2010/main" val="3030197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007606" y="1142999"/>
            <a:ext cx="2404392" cy="1219201"/>
          </a:xfrm>
          <a:prstGeom prst="rect">
            <a:avLst/>
          </a:prstGeom>
          <a:solidFill>
            <a:schemeClr val="bg1"/>
          </a:solidFill>
          <a:ln w="38100" algn="ctr">
            <a:solidFill>
              <a:schemeClr val="accent2"/>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400" b="1" dirty="0">
                <a:latin typeface="+mn-lt"/>
              </a:rPr>
              <a:t>Gender = </a:t>
            </a:r>
            <a:r>
              <a:rPr lang="en-US" sz="2400" b="1" dirty="0" smtClean="0">
                <a:latin typeface="+mn-lt"/>
              </a:rPr>
              <a:t>Female</a:t>
            </a:r>
            <a:endParaRPr lang="en-US" sz="2400" b="1" dirty="0">
              <a:latin typeface="+mn-lt"/>
            </a:endParaRPr>
          </a:p>
        </p:txBody>
      </p:sp>
      <p:sp>
        <p:nvSpPr>
          <p:cNvPr id="6" name="Rectangle 5"/>
          <p:cNvSpPr/>
          <p:nvPr/>
        </p:nvSpPr>
        <p:spPr>
          <a:xfrm>
            <a:off x="203982" y="3276600"/>
            <a:ext cx="1413589" cy="1371600"/>
          </a:xfrm>
          <a:prstGeom prst="rect">
            <a:avLst/>
          </a:prstGeom>
          <a:solidFill>
            <a:srgbClr val="FFC000"/>
          </a:solidFill>
          <a:ln w="38100">
            <a:no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2400" b="1" dirty="0">
                <a:solidFill>
                  <a:schemeClr val="tx1"/>
                </a:solidFill>
              </a:rPr>
              <a:t>Age</a:t>
            </a:r>
            <a:r>
              <a:rPr lang="en-US" sz="2400" b="1" dirty="0"/>
              <a:t> ≤</a:t>
            </a:r>
            <a:r>
              <a:rPr lang="en-US" sz="2400" b="1" dirty="0">
                <a:solidFill>
                  <a:schemeClr val="tx1"/>
                </a:solidFill>
              </a:rPr>
              <a:t> </a:t>
            </a:r>
            <a:r>
              <a:rPr lang="en-US" sz="2400" b="1" dirty="0" smtClean="0">
                <a:solidFill>
                  <a:schemeClr val="tx1"/>
                </a:solidFill>
              </a:rPr>
              <a:t>22</a:t>
            </a:r>
          </a:p>
          <a:p>
            <a:pPr algn="ctr" fontAlgn="auto">
              <a:spcBef>
                <a:spcPts val="0"/>
              </a:spcBef>
              <a:spcAft>
                <a:spcPts val="0"/>
              </a:spcAft>
              <a:defRPr/>
            </a:pPr>
            <a:endParaRPr lang="en-US" sz="2000" b="1" dirty="0">
              <a:solidFill>
                <a:schemeClr val="tx1"/>
              </a:solidFill>
            </a:endParaRPr>
          </a:p>
        </p:txBody>
      </p:sp>
      <p:sp>
        <p:nvSpPr>
          <p:cNvPr id="7" name="Rectangle 6"/>
          <p:cNvSpPr/>
          <p:nvPr/>
        </p:nvSpPr>
        <p:spPr>
          <a:xfrm>
            <a:off x="1219199" y="1143000"/>
            <a:ext cx="2377109" cy="121920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2400" b="1" dirty="0">
                <a:solidFill>
                  <a:schemeClr val="tx1"/>
                </a:solidFill>
              </a:rPr>
              <a:t>Gender = </a:t>
            </a:r>
            <a:r>
              <a:rPr lang="en-US" sz="2400" b="1" dirty="0" smtClean="0">
                <a:solidFill>
                  <a:schemeClr val="tx1"/>
                </a:solidFill>
              </a:rPr>
              <a:t>Male</a:t>
            </a:r>
            <a:endParaRPr lang="en-US" sz="2400" b="1" dirty="0">
              <a:solidFill>
                <a:schemeClr val="tx1"/>
              </a:solidFill>
            </a:endParaRPr>
          </a:p>
        </p:txBody>
      </p:sp>
      <p:sp>
        <p:nvSpPr>
          <p:cNvPr id="8" name="Rectangle 7"/>
          <p:cNvSpPr/>
          <p:nvPr/>
        </p:nvSpPr>
        <p:spPr>
          <a:xfrm>
            <a:off x="7729471" y="3309405"/>
            <a:ext cx="1295399" cy="1344891"/>
          </a:xfrm>
          <a:prstGeom prst="rect">
            <a:avLst/>
          </a:prstGeom>
          <a:solidFill>
            <a:srgbClr val="FFC000"/>
          </a:solidFill>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2000" b="1" dirty="0" smtClean="0">
                <a:solidFill>
                  <a:schemeClr val="tx1"/>
                </a:solidFill>
              </a:rPr>
              <a:t>Shoe Size </a:t>
            </a:r>
            <a:r>
              <a:rPr lang="en-US" sz="2000" b="1" dirty="0">
                <a:solidFill>
                  <a:schemeClr val="tx1"/>
                </a:solidFill>
              </a:rPr>
              <a:t>≥ 8</a:t>
            </a:r>
          </a:p>
          <a:p>
            <a:pPr algn="ctr" fontAlgn="auto">
              <a:spcBef>
                <a:spcPts val="0"/>
              </a:spcBef>
              <a:spcAft>
                <a:spcPts val="0"/>
              </a:spcAft>
              <a:defRPr/>
            </a:pPr>
            <a:endParaRPr lang="en-US" sz="2000" b="1" dirty="0" smtClean="0">
              <a:solidFill>
                <a:schemeClr val="tx1"/>
              </a:solidFill>
            </a:endParaRPr>
          </a:p>
        </p:txBody>
      </p:sp>
      <p:sp>
        <p:nvSpPr>
          <p:cNvPr id="9" name="Text Box 16"/>
          <p:cNvSpPr txBox="1">
            <a:spLocks noChangeArrowheads="1"/>
          </p:cNvSpPr>
          <p:nvPr/>
        </p:nvSpPr>
        <p:spPr bwMode="auto">
          <a:xfrm>
            <a:off x="1828800" y="5160600"/>
            <a:ext cx="1371600" cy="1316400"/>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smtClean="0">
                <a:latin typeface="+mn-lt"/>
              </a:rPr>
              <a:t>Shoe Size ≤ </a:t>
            </a:r>
            <a:r>
              <a:rPr lang="en-US" sz="2000" b="1" dirty="0">
                <a:latin typeface="+mn-lt"/>
              </a:rPr>
              <a:t>8</a:t>
            </a:r>
          </a:p>
          <a:p>
            <a:pPr algn="ctr" fontAlgn="auto">
              <a:spcBef>
                <a:spcPts val="0"/>
              </a:spcBef>
              <a:spcAft>
                <a:spcPts val="0"/>
              </a:spcAft>
              <a:defRPr/>
            </a:pPr>
            <a:endParaRPr lang="en-US" sz="2000" b="1" dirty="0" smtClean="0">
              <a:latin typeface="+mn-lt"/>
            </a:endParaRPr>
          </a:p>
        </p:txBody>
      </p:sp>
      <p:sp>
        <p:nvSpPr>
          <p:cNvPr id="10" name="Text Box 28"/>
          <p:cNvSpPr txBox="1">
            <a:spLocks noChangeArrowheads="1"/>
          </p:cNvSpPr>
          <p:nvPr/>
        </p:nvSpPr>
        <p:spPr bwMode="auto">
          <a:xfrm>
            <a:off x="5876509" y="3303309"/>
            <a:ext cx="1362491" cy="1344891"/>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smtClean="0">
                <a:latin typeface="+mn-lt"/>
              </a:rPr>
              <a:t>Shoe Size &lt; 8</a:t>
            </a:r>
            <a:endParaRPr lang="en-US" sz="2000" b="1" dirty="0">
              <a:latin typeface="+mn-lt"/>
            </a:endParaRPr>
          </a:p>
          <a:p>
            <a:pPr algn="ctr" fontAlgn="auto">
              <a:spcBef>
                <a:spcPts val="0"/>
              </a:spcBef>
              <a:spcAft>
                <a:spcPts val="0"/>
              </a:spcAft>
              <a:defRPr/>
            </a:pPr>
            <a:r>
              <a:rPr lang="en-US" sz="2000" b="1" dirty="0" smtClean="0">
                <a:latin typeface="+mn-lt"/>
              </a:rPr>
              <a:t> </a:t>
            </a:r>
          </a:p>
        </p:txBody>
      </p:sp>
      <p:sp>
        <p:nvSpPr>
          <p:cNvPr id="11" name="Text Box 16"/>
          <p:cNvSpPr txBox="1">
            <a:spLocks noChangeArrowheads="1"/>
          </p:cNvSpPr>
          <p:nvPr/>
        </p:nvSpPr>
        <p:spPr bwMode="auto">
          <a:xfrm>
            <a:off x="3429000" y="5160601"/>
            <a:ext cx="1378266" cy="1316399"/>
          </a:xfrm>
          <a:prstGeom prst="rect">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smtClean="0">
                <a:latin typeface="+mn-lt"/>
              </a:rPr>
              <a:t>Shoe Size </a:t>
            </a:r>
            <a:r>
              <a:rPr lang="en-US" sz="2000" b="1" dirty="0">
                <a:latin typeface="+mn-lt"/>
              </a:rPr>
              <a:t>9-12</a:t>
            </a:r>
          </a:p>
          <a:p>
            <a:pPr algn="ctr" fontAlgn="auto">
              <a:spcBef>
                <a:spcPts val="0"/>
              </a:spcBef>
              <a:spcAft>
                <a:spcPts val="0"/>
              </a:spcAft>
              <a:defRPr/>
            </a:pPr>
            <a:endParaRPr lang="en-US" sz="2000" b="1" dirty="0" smtClean="0">
              <a:latin typeface="+mn-lt"/>
            </a:endParaRPr>
          </a:p>
        </p:txBody>
      </p:sp>
      <p:sp>
        <p:nvSpPr>
          <p:cNvPr id="12" name="Text Box 16"/>
          <p:cNvSpPr txBox="1">
            <a:spLocks noChangeArrowheads="1"/>
          </p:cNvSpPr>
          <p:nvPr/>
        </p:nvSpPr>
        <p:spPr bwMode="auto">
          <a:xfrm>
            <a:off x="5105400" y="5160601"/>
            <a:ext cx="1371600" cy="1316399"/>
          </a:xfrm>
          <a:prstGeom prst="rect">
            <a:avLst/>
          </a:prstGeom>
          <a:solidFill>
            <a:srgbClr val="92D05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smtClean="0">
                <a:latin typeface="+mn-lt"/>
              </a:rPr>
              <a:t>Shoe Size </a:t>
            </a:r>
            <a:r>
              <a:rPr lang="en-US" sz="2000" b="1" dirty="0">
                <a:latin typeface="+mn-lt"/>
              </a:rPr>
              <a:t>&gt; 12</a:t>
            </a:r>
          </a:p>
          <a:p>
            <a:pPr algn="ctr" fontAlgn="auto">
              <a:spcBef>
                <a:spcPts val="0"/>
              </a:spcBef>
              <a:spcAft>
                <a:spcPts val="0"/>
              </a:spcAft>
              <a:defRPr/>
            </a:pPr>
            <a:endParaRPr lang="en-US" sz="2000" b="1" dirty="0" smtClean="0">
              <a:latin typeface="+mn-lt"/>
            </a:endParaRPr>
          </a:p>
        </p:txBody>
      </p:sp>
      <p:sp>
        <p:nvSpPr>
          <p:cNvPr id="13" name="Rectangle 12"/>
          <p:cNvSpPr/>
          <p:nvPr/>
        </p:nvSpPr>
        <p:spPr>
          <a:xfrm>
            <a:off x="3124200" y="3303309"/>
            <a:ext cx="2070732" cy="1192491"/>
          </a:xfrm>
          <a:prstGeom prst="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2400" b="1" dirty="0">
                <a:solidFill>
                  <a:schemeClr val="tx1"/>
                </a:solidFill>
              </a:rPr>
              <a:t>Age &gt; </a:t>
            </a:r>
            <a:r>
              <a:rPr lang="en-US" sz="2400" b="1" dirty="0" smtClean="0">
                <a:solidFill>
                  <a:schemeClr val="tx1"/>
                </a:solidFill>
              </a:rPr>
              <a:t>22</a:t>
            </a:r>
            <a:endParaRPr lang="en-US" sz="2400" b="1" dirty="0">
              <a:solidFill>
                <a:schemeClr val="tx1"/>
              </a:solidFill>
            </a:endParaRPr>
          </a:p>
        </p:txBody>
      </p:sp>
      <p:cxnSp>
        <p:nvCxnSpPr>
          <p:cNvPr id="14" name="Straight Arrow Connector 13"/>
          <p:cNvCxnSpPr>
            <a:stCxn id="7" idx="2"/>
            <a:endCxn id="6" idx="0"/>
          </p:cNvCxnSpPr>
          <p:nvPr/>
        </p:nvCxnSpPr>
        <p:spPr>
          <a:xfrm flipH="1">
            <a:off x="910777" y="2362200"/>
            <a:ext cx="1496977" cy="9144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3" idx="0"/>
          </p:cNvCxnSpPr>
          <p:nvPr/>
        </p:nvCxnSpPr>
        <p:spPr>
          <a:xfrm>
            <a:off x="2407754" y="2362200"/>
            <a:ext cx="1751812" cy="941109"/>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6557755" y="2362200"/>
            <a:ext cx="652047" cy="941109"/>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8" idx="0"/>
          </p:cNvCxnSpPr>
          <p:nvPr/>
        </p:nvCxnSpPr>
        <p:spPr>
          <a:xfrm>
            <a:off x="7209802" y="2362200"/>
            <a:ext cx="1167369" cy="947205"/>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50669" y="78171"/>
            <a:ext cx="1536764" cy="60762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400" b="1" dirty="0" smtClean="0">
                <a:solidFill>
                  <a:schemeClr val="tx1"/>
                </a:solidFill>
              </a:rPr>
              <a:t>EVERYONE</a:t>
            </a:r>
            <a:endParaRPr lang="en-US" sz="1400" b="1" dirty="0">
              <a:solidFill>
                <a:schemeClr val="tx1"/>
              </a:solidFill>
            </a:endParaRPr>
          </a:p>
        </p:txBody>
      </p:sp>
      <p:cxnSp>
        <p:nvCxnSpPr>
          <p:cNvPr id="19" name="Straight Arrow Connector 18"/>
          <p:cNvCxnSpPr>
            <a:stCxn id="18" idx="2"/>
            <a:endCxn id="5" idx="0"/>
          </p:cNvCxnSpPr>
          <p:nvPr/>
        </p:nvCxnSpPr>
        <p:spPr>
          <a:xfrm>
            <a:off x="4819051" y="685800"/>
            <a:ext cx="2390751" cy="457199"/>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7" idx="0"/>
          </p:cNvCxnSpPr>
          <p:nvPr/>
        </p:nvCxnSpPr>
        <p:spPr>
          <a:xfrm flipH="1">
            <a:off x="2407754" y="685800"/>
            <a:ext cx="2411297" cy="4572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9" idx="0"/>
          </p:cNvCxnSpPr>
          <p:nvPr/>
        </p:nvCxnSpPr>
        <p:spPr>
          <a:xfrm flipH="1">
            <a:off x="2514600" y="4495800"/>
            <a:ext cx="1644966" cy="6648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1" idx="0"/>
          </p:cNvCxnSpPr>
          <p:nvPr/>
        </p:nvCxnSpPr>
        <p:spPr>
          <a:xfrm flipH="1">
            <a:off x="4118133" y="4495800"/>
            <a:ext cx="41433" cy="66480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2" idx="0"/>
          </p:cNvCxnSpPr>
          <p:nvPr/>
        </p:nvCxnSpPr>
        <p:spPr>
          <a:xfrm>
            <a:off x="4159566" y="4495800"/>
            <a:ext cx="1631634" cy="66480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9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007606" y="1142999"/>
            <a:ext cx="2404392" cy="1219201"/>
          </a:xfrm>
          <a:prstGeom prst="rect">
            <a:avLst/>
          </a:prstGeom>
          <a:solidFill>
            <a:schemeClr val="bg1"/>
          </a:solidFill>
          <a:ln w="38100" algn="ctr">
            <a:solidFill>
              <a:schemeClr val="accent2"/>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400" b="1" dirty="0">
                <a:latin typeface="+mn-lt"/>
              </a:rPr>
              <a:t>Gender = </a:t>
            </a:r>
            <a:r>
              <a:rPr lang="en-US" sz="2400" b="1" dirty="0" smtClean="0">
                <a:latin typeface="+mn-lt"/>
              </a:rPr>
              <a:t>Female</a:t>
            </a:r>
            <a:endParaRPr lang="en-US" sz="2400" b="1" dirty="0">
              <a:latin typeface="+mn-lt"/>
            </a:endParaRPr>
          </a:p>
        </p:txBody>
      </p:sp>
      <p:sp>
        <p:nvSpPr>
          <p:cNvPr id="6" name="Rectangle 5"/>
          <p:cNvSpPr/>
          <p:nvPr/>
        </p:nvSpPr>
        <p:spPr>
          <a:xfrm>
            <a:off x="203982" y="3276600"/>
            <a:ext cx="1413589" cy="1371600"/>
          </a:xfrm>
          <a:prstGeom prst="rect">
            <a:avLst/>
          </a:prstGeom>
          <a:solidFill>
            <a:srgbClr val="FFC000"/>
          </a:solidFill>
          <a:ln w="38100">
            <a:no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2000" b="1" dirty="0">
                <a:solidFill>
                  <a:schemeClr val="tx1"/>
                </a:solidFill>
              </a:rPr>
              <a:t>Age</a:t>
            </a:r>
            <a:r>
              <a:rPr lang="en-US" sz="2000" b="1" dirty="0"/>
              <a:t> ≤</a:t>
            </a:r>
            <a:r>
              <a:rPr lang="en-US" sz="2000" b="1" dirty="0">
                <a:solidFill>
                  <a:schemeClr val="tx1"/>
                </a:solidFill>
              </a:rPr>
              <a:t> </a:t>
            </a:r>
            <a:r>
              <a:rPr lang="en-US" sz="2000" b="1" dirty="0" smtClean="0">
                <a:solidFill>
                  <a:schemeClr val="tx1"/>
                </a:solidFill>
              </a:rPr>
              <a:t>22</a:t>
            </a:r>
          </a:p>
          <a:p>
            <a:pPr algn="ctr" fontAlgn="auto">
              <a:spcBef>
                <a:spcPts val="0"/>
              </a:spcBef>
              <a:spcAft>
                <a:spcPts val="0"/>
              </a:spcAft>
              <a:defRPr/>
            </a:pPr>
            <a:endParaRPr lang="en-US" sz="2000" b="1" dirty="0">
              <a:solidFill>
                <a:schemeClr val="tx1"/>
              </a:solidFill>
            </a:endParaRPr>
          </a:p>
          <a:p>
            <a:pPr algn="ctr" fontAlgn="auto">
              <a:spcBef>
                <a:spcPts val="0"/>
              </a:spcBef>
              <a:spcAft>
                <a:spcPts val="0"/>
              </a:spcAft>
              <a:defRPr/>
            </a:pPr>
            <a:r>
              <a:rPr lang="en-US" sz="2400" b="1" dirty="0" smtClean="0">
                <a:solidFill>
                  <a:schemeClr val="tx1"/>
                </a:solidFill>
              </a:rPr>
              <a:t>Y=5’7</a:t>
            </a:r>
            <a:r>
              <a:rPr lang="en-US" sz="2400" b="1" dirty="0">
                <a:solidFill>
                  <a:schemeClr val="tx1"/>
                </a:solidFill>
              </a:rPr>
              <a:t>”</a:t>
            </a:r>
          </a:p>
        </p:txBody>
      </p:sp>
      <p:sp>
        <p:nvSpPr>
          <p:cNvPr id="7" name="Rectangle 6"/>
          <p:cNvSpPr/>
          <p:nvPr/>
        </p:nvSpPr>
        <p:spPr>
          <a:xfrm>
            <a:off x="1219199" y="1143000"/>
            <a:ext cx="2377109" cy="1219200"/>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2400" b="1" dirty="0">
                <a:solidFill>
                  <a:schemeClr val="tx1"/>
                </a:solidFill>
              </a:rPr>
              <a:t>Gender = </a:t>
            </a:r>
            <a:r>
              <a:rPr lang="en-US" sz="2400" b="1" dirty="0" smtClean="0">
                <a:solidFill>
                  <a:schemeClr val="tx1"/>
                </a:solidFill>
              </a:rPr>
              <a:t>Male</a:t>
            </a:r>
            <a:endParaRPr lang="en-US" sz="2400" b="1" dirty="0">
              <a:solidFill>
                <a:schemeClr val="tx1"/>
              </a:solidFill>
            </a:endParaRPr>
          </a:p>
        </p:txBody>
      </p:sp>
      <p:sp>
        <p:nvSpPr>
          <p:cNvPr id="8" name="Rectangle 7"/>
          <p:cNvSpPr/>
          <p:nvPr/>
        </p:nvSpPr>
        <p:spPr>
          <a:xfrm>
            <a:off x="7729471" y="3309405"/>
            <a:ext cx="1295399" cy="1344891"/>
          </a:xfrm>
          <a:prstGeom prst="rect">
            <a:avLst/>
          </a:prstGeom>
          <a:solidFill>
            <a:srgbClr val="FFC000"/>
          </a:solidFill>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2000" b="1" dirty="0">
                <a:solidFill>
                  <a:schemeClr val="tx1"/>
                </a:solidFill>
              </a:rPr>
              <a:t>SS ≥ 8</a:t>
            </a:r>
          </a:p>
          <a:p>
            <a:pPr algn="ctr" fontAlgn="auto">
              <a:spcBef>
                <a:spcPts val="0"/>
              </a:spcBef>
              <a:spcAft>
                <a:spcPts val="0"/>
              </a:spcAft>
              <a:defRPr/>
            </a:pPr>
            <a:endParaRPr lang="en-US" sz="2000" b="1" dirty="0" smtClean="0">
              <a:solidFill>
                <a:schemeClr val="tx1"/>
              </a:solidFill>
            </a:endParaRPr>
          </a:p>
          <a:p>
            <a:pPr algn="ctr" fontAlgn="auto">
              <a:spcBef>
                <a:spcPts val="0"/>
              </a:spcBef>
              <a:spcAft>
                <a:spcPts val="0"/>
              </a:spcAft>
              <a:defRPr/>
            </a:pPr>
            <a:r>
              <a:rPr lang="en-US" sz="2400" b="1" dirty="0" smtClean="0">
                <a:solidFill>
                  <a:schemeClr val="tx1"/>
                </a:solidFill>
              </a:rPr>
              <a:t>Y=5’8</a:t>
            </a:r>
            <a:r>
              <a:rPr lang="en-US" sz="2400" b="1" dirty="0">
                <a:solidFill>
                  <a:schemeClr val="tx1"/>
                </a:solidFill>
              </a:rPr>
              <a:t>”</a:t>
            </a:r>
          </a:p>
        </p:txBody>
      </p:sp>
      <p:sp>
        <p:nvSpPr>
          <p:cNvPr id="9" name="Text Box 16"/>
          <p:cNvSpPr txBox="1">
            <a:spLocks noChangeArrowheads="1"/>
          </p:cNvSpPr>
          <p:nvPr/>
        </p:nvSpPr>
        <p:spPr bwMode="auto">
          <a:xfrm>
            <a:off x="1828800" y="5160600"/>
            <a:ext cx="1371600" cy="1316400"/>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a:latin typeface="+mn-lt"/>
              </a:rPr>
              <a:t>SS≤ 8</a:t>
            </a:r>
          </a:p>
          <a:p>
            <a:pPr algn="ctr" fontAlgn="auto">
              <a:spcBef>
                <a:spcPts val="0"/>
              </a:spcBef>
              <a:spcAft>
                <a:spcPts val="0"/>
              </a:spcAft>
              <a:defRPr/>
            </a:pPr>
            <a:endParaRPr lang="en-US" sz="2000" b="1" dirty="0" smtClean="0">
              <a:latin typeface="+mn-lt"/>
            </a:endParaRPr>
          </a:p>
          <a:p>
            <a:pPr algn="ctr" fontAlgn="auto">
              <a:spcBef>
                <a:spcPts val="0"/>
              </a:spcBef>
              <a:spcAft>
                <a:spcPts val="0"/>
              </a:spcAft>
              <a:defRPr/>
            </a:pPr>
            <a:r>
              <a:rPr lang="en-US" sz="2400" b="1" dirty="0" smtClean="0">
                <a:latin typeface="+mn-lt"/>
              </a:rPr>
              <a:t>Y=5’5</a:t>
            </a:r>
            <a:r>
              <a:rPr lang="en-US" sz="2400" b="1" dirty="0">
                <a:latin typeface="+mn-lt"/>
              </a:rPr>
              <a:t>”</a:t>
            </a:r>
          </a:p>
        </p:txBody>
      </p:sp>
      <p:sp>
        <p:nvSpPr>
          <p:cNvPr id="10" name="Text Box 28"/>
          <p:cNvSpPr txBox="1">
            <a:spLocks noChangeArrowheads="1"/>
          </p:cNvSpPr>
          <p:nvPr/>
        </p:nvSpPr>
        <p:spPr bwMode="auto">
          <a:xfrm>
            <a:off x="5876509" y="3303309"/>
            <a:ext cx="1362491" cy="1344891"/>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a:latin typeface="+mn-lt"/>
              </a:rPr>
              <a:t>SS &lt; 8</a:t>
            </a:r>
          </a:p>
          <a:p>
            <a:pPr algn="ctr" fontAlgn="auto">
              <a:spcBef>
                <a:spcPts val="0"/>
              </a:spcBef>
              <a:spcAft>
                <a:spcPts val="0"/>
              </a:spcAft>
              <a:defRPr/>
            </a:pPr>
            <a:r>
              <a:rPr lang="en-US" sz="2000" b="1" dirty="0" smtClean="0">
                <a:latin typeface="+mn-lt"/>
              </a:rPr>
              <a:t> </a:t>
            </a:r>
          </a:p>
          <a:p>
            <a:pPr algn="ctr" fontAlgn="auto">
              <a:spcBef>
                <a:spcPts val="0"/>
              </a:spcBef>
              <a:spcAft>
                <a:spcPts val="0"/>
              </a:spcAft>
              <a:defRPr/>
            </a:pPr>
            <a:r>
              <a:rPr lang="en-US" sz="2400" b="1" dirty="0" smtClean="0">
                <a:latin typeface="+mn-lt"/>
              </a:rPr>
              <a:t>Y=5’3</a:t>
            </a:r>
            <a:r>
              <a:rPr lang="en-US" sz="2400" b="1" dirty="0">
                <a:latin typeface="+mn-lt"/>
              </a:rPr>
              <a:t>”</a:t>
            </a:r>
          </a:p>
        </p:txBody>
      </p:sp>
      <p:sp>
        <p:nvSpPr>
          <p:cNvPr id="11" name="Text Box 16"/>
          <p:cNvSpPr txBox="1">
            <a:spLocks noChangeArrowheads="1"/>
          </p:cNvSpPr>
          <p:nvPr/>
        </p:nvSpPr>
        <p:spPr bwMode="auto">
          <a:xfrm>
            <a:off x="3429000" y="5160601"/>
            <a:ext cx="1378266" cy="1316399"/>
          </a:xfrm>
          <a:prstGeom prst="rect">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a:latin typeface="+mn-lt"/>
              </a:rPr>
              <a:t>SS 9-12</a:t>
            </a:r>
          </a:p>
          <a:p>
            <a:pPr algn="ctr" fontAlgn="auto">
              <a:spcBef>
                <a:spcPts val="0"/>
              </a:spcBef>
              <a:spcAft>
                <a:spcPts val="0"/>
              </a:spcAft>
              <a:defRPr/>
            </a:pPr>
            <a:endParaRPr lang="en-US" sz="2000" b="1" dirty="0" smtClean="0">
              <a:latin typeface="+mn-lt"/>
            </a:endParaRPr>
          </a:p>
          <a:p>
            <a:pPr algn="ctr" fontAlgn="auto">
              <a:spcBef>
                <a:spcPts val="0"/>
              </a:spcBef>
              <a:spcAft>
                <a:spcPts val="0"/>
              </a:spcAft>
              <a:defRPr/>
            </a:pPr>
            <a:r>
              <a:rPr lang="en-US" sz="2400" b="1" dirty="0" smtClean="0">
                <a:latin typeface="+mn-lt"/>
              </a:rPr>
              <a:t>Y=5’10</a:t>
            </a:r>
            <a:r>
              <a:rPr lang="en-US" sz="2400" b="1" dirty="0">
                <a:latin typeface="+mn-lt"/>
              </a:rPr>
              <a:t>”</a:t>
            </a:r>
          </a:p>
        </p:txBody>
      </p:sp>
      <p:sp>
        <p:nvSpPr>
          <p:cNvPr id="12" name="Text Box 16"/>
          <p:cNvSpPr txBox="1">
            <a:spLocks noChangeArrowheads="1"/>
          </p:cNvSpPr>
          <p:nvPr/>
        </p:nvSpPr>
        <p:spPr bwMode="auto">
          <a:xfrm>
            <a:off x="5105400" y="5160601"/>
            <a:ext cx="1371600" cy="1316399"/>
          </a:xfrm>
          <a:prstGeom prst="rect">
            <a:avLst/>
          </a:prstGeom>
          <a:solidFill>
            <a:srgbClr val="92D05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2000" b="1" dirty="0">
                <a:latin typeface="+mn-lt"/>
              </a:rPr>
              <a:t>SS &gt; 12</a:t>
            </a:r>
          </a:p>
          <a:p>
            <a:pPr algn="ctr" fontAlgn="auto">
              <a:spcBef>
                <a:spcPts val="0"/>
              </a:spcBef>
              <a:spcAft>
                <a:spcPts val="0"/>
              </a:spcAft>
              <a:defRPr/>
            </a:pPr>
            <a:endParaRPr lang="en-US" sz="2000" b="1" dirty="0" smtClean="0">
              <a:latin typeface="+mn-lt"/>
            </a:endParaRPr>
          </a:p>
          <a:p>
            <a:pPr algn="ctr" fontAlgn="auto">
              <a:spcBef>
                <a:spcPts val="0"/>
              </a:spcBef>
              <a:spcAft>
                <a:spcPts val="0"/>
              </a:spcAft>
              <a:defRPr/>
            </a:pPr>
            <a:r>
              <a:rPr lang="en-US" sz="2400" b="1" dirty="0" smtClean="0">
                <a:latin typeface="+mn-lt"/>
              </a:rPr>
              <a:t>Y=6’3</a:t>
            </a:r>
            <a:r>
              <a:rPr lang="en-US" sz="2400" b="1" dirty="0">
                <a:latin typeface="+mn-lt"/>
              </a:rPr>
              <a:t>”</a:t>
            </a:r>
          </a:p>
        </p:txBody>
      </p:sp>
      <p:sp>
        <p:nvSpPr>
          <p:cNvPr id="13" name="Rectangle 12"/>
          <p:cNvSpPr/>
          <p:nvPr/>
        </p:nvSpPr>
        <p:spPr>
          <a:xfrm>
            <a:off x="3124200" y="3303309"/>
            <a:ext cx="2070732" cy="1192491"/>
          </a:xfrm>
          <a:prstGeom prst="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2400" b="1" dirty="0">
                <a:solidFill>
                  <a:schemeClr val="tx1"/>
                </a:solidFill>
              </a:rPr>
              <a:t>Age &gt; </a:t>
            </a:r>
            <a:r>
              <a:rPr lang="en-US" sz="2400" b="1" dirty="0" smtClean="0">
                <a:solidFill>
                  <a:schemeClr val="tx1"/>
                </a:solidFill>
              </a:rPr>
              <a:t>22</a:t>
            </a:r>
            <a:endParaRPr lang="en-US" sz="2400" b="1" dirty="0">
              <a:solidFill>
                <a:schemeClr val="tx1"/>
              </a:solidFill>
            </a:endParaRPr>
          </a:p>
        </p:txBody>
      </p:sp>
      <p:cxnSp>
        <p:nvCxnSpPr>
          <p:cNvPr id="14" name="Straight Arrow Connector 13"/>
          <p:cNvCxnSpPr>
            <a:stCxn id="7" idx="2"/>
            <a:endCxn id="6" idx="0"/>
          </p:cNvCxnSpPr>
          <p:nvPr/>
        </p:nvCxnSpPr>
        <p:spPr>
          <a:xfrm flipH="1">
            <a:off x="910777" y="2362200"/>
            <a:ext cx="1496977" cy="9144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3" idx="0"/>
          </p:cNvCxnSpPr>
          <p:nvPr/>
        </p:nvCxnSpPr>
        <p:spPr>
          <a:xfrm>
            <a:off x="2407754" y="2362200"/>
            <a:ext cx="1751812" cy="941109"/>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6557755" y="2362200"/>
            <a:ext cx="652047" cy="941109"/>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8" idx="0"/>
          </p:cNvCxnSpPr>
          <p:nvPr/>
        </p:nvCxnSpPr>
        <p:spPr>
          <a:xfrm>
            <a:off x="7209802" y="2362200"/>
            <a:ext cx="1167369" cy="947205"/>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50669" y="78171"/>
            <a:ext cx="1536764" cy="60762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400" b="1" dirty="0" smtClean="0">
                <a:solidFill>
                  <a:schemeClr val="tx1"/>
                </a:solidFill>
              </a:rPr>
              <a:t>EVERYONE</a:t>
            </a:r>
            <a:endParaRPr lang="en-US" sz="1400" b="1" dirty="0">
              <a:solidFill>
                <a:schemeClr val="tx1"/>
              </a:solidFill>
            </a:endParaRPr>
          </a:p>
        </p:txBody>
      </p:sp>
      <p:cxnSp>
        <p:nvCxnSpPr>
          <p:cNvPr id="19" name="Straight Arrow Connector 18"/>
          <p:cNvCxnSpPr>
            <a:stCxn id="18" idx="2"/>
            <a:endCxn id="5" idx="0"/>
          </p:cNvCxnSpPr>
          <p:nvPr/>
        </p:nvCxnSpPr>
        <p:spPr>
          <a:xfrm>
            <a:off x="4819051" y="685800"/>
            <a:ext cx="2390751" cy="457199"/>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7" idx="0"/>
          </p:cNvCxnSpPr>
          <p:nvPr/>
        </p:nvCxnSpPr>
        <p:spPr>
          <a:xfrm flipH="1">
            <a:off x="2407754" y="685800"/>
            <a:ext cx="2411297" cy="4572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9" idx="0"/>
          </p:cNvCxnSpPr>
          <p:nvPr/>
        </p:nvCxnSpPr>
        <p:spPr>
          <a:xfrm flipH="1">
            <a:off x="2514600" y="4495800"/>
            <a:ext cx="1644966" cy="6648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1" idx="0"/>
          </p:cNvCxnSpPr>
          <p:nvPr/>
        </p:nvCxnSpPr>
        <p:spPr>
          <a:xfrm flipH="1">
            <a:off x="4118133" y="4495800"/>
            <a:ext cx="41433" cy="66480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2" idx="0"/>
          </p:cNvCxnSpPr>
          <p:nvPr/>
        </p:nvCxnSpPr>
        <p:spPr>
          <a:xfrm>
            <a:off x="4159566" y="4495800"/>
            <a:ext cx="1631634" cy="66480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92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8364791" cy="584775"/>
          </a:xfrm>
        </p:spPr>
        <p:txBody>
          <a:bodyPr/>
          <a:lstStyle/>
          <a:p>
            <a:r>
              <a:rPr lang="en-US" dirty="0" smtClean="0"/>
              <a:t>Application of Trees</a:t>
            </a:r>
            <a:endParaRPr lang="en-US" dirty="0"/>
          </a:p>
        </p:txBody>
      </p:sp>
      <p:sp>
        <p:nvSpPr>
          <p:cNvPr id="5" name="Rectangle 2"/>
          <p:cNvSpPr>
            <a:spLocks noChangeArrowheads="1"/>
          </p:cNvSpPr>
          <p:nvPr/>
        </p:nvSpPr>
        <p:spPr bwMode="auto">
          <a:xfrm>
            <a:off x="609600" y="1143000"/>
            <a:ext cx="7235042" cy="26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1" indent="-457200" eaLnBrk="1" fontAlgn="base" hangingPunct="1">
              <a:lnSpc>
                <a:spcPct val="100000"/>
              </a:lnSpc>
              <a:spcBef>
                <a:spcPct val="20000"/>
              </a:spcBef>
              <a:spcAft>
                <a:spcPct val="0"/>
              </a:spcAft>
              <a:buClr>
                <a:schemeClr val="accent1">
                  <a:lumMod val="75000"/>
                </a:schemeClr>
              </a:buClr>
              <a:buSzTx/>
              <a:buFont typeface="+mj-lt"/>
              <a:buAutoNum type="arabicPeriod"/>
              <a:tabLst/>
            </a:pPr>
            <a:r>
              <a:rPr lang="en-US" altLang="en-US" sz="3600" dirty="0">
                <a:latin typeface="Calibri" pitchFamily="34" charset="0"/>
              </a:rPr>
              <a:t>Enhancing GLMs</a:t>
            </a:r>
          </a:p>
          <a:p>
            <a:pPr marR="0" lvl="1" indent="-457200" eaLnBrk="1" fontAlgn="base" hangingPunct="1">
              <a:lnSpc>
                <a:spcPct val="100000"/>
              </a:lnSpc>
              <a:spcBef>
                <a:spcPct val="20000"/>
              </a:spcBef>
              <a:spcAft>
                <a:spcPct val="0"/>
              </a:spcAft>
              <a:buClr>
                <a:schemeClr val="accent1">
                  <a:lumMod val="75000"/>
                </a:schemeClr>
              </a:buClr>
              <a:buSzTx/>
              <a:buFont typeface="+mj-lt"/>
              <a:buAutoNum type="arabicPeriod"/>
              <a:tabLst/>
            </a:pPr>
            <a:r>
              <a:rPr lang="en-US" altLang="en-US" sz="3600" dirty="0" smtClean="0">
                <a:latin typeface="Calibri" pitchFamily="34" charset="0"/>
              </a:rPr>
              <a:t>Portfolio </a:t>
            </a:r>
            <a:r>
              <a:rPr lang="en-US" altLang="en-US" sz="3600" dirty="0">
                <a:latin typeface="Calibri" pitchFamily="34" charset="0"/>
              </a:rPr>
              <a:t>diagnostics</a:t>
            </a:r>
          </a:p>
          <a:p>
            <a:pPr marR="0" lvl="1" indent="-457200" eaLnBrk="1" fontAlgn="base" hangingPunct="1">
              <a:lnSpc>
                <a:spcPct val="100000"/>
              </a:lnSpc>
              <a:spcBef>
                <a:spcPct val="20000"/>
              </a:spcBef>
              <a:spcAft>
                <a:spcPct val="0"/>
              </a:spcAft>
              <a:buClr>
                <a:schemeClr val="accent1">
                  <a:lumMod val="75000"/>
                </a:schemeClr>
              </a:buClr>
              <a:buSzTx/>
              <a:buFont typeface="+mj-lt"/>
              <a:buAutoNum type="arabicPeriod"/>
              <a:tabLst/>
            </a:pPr>
            <a:r>
              <a:rPr lang="en-US" altLang="en-US" sz="3600" dirty="0" smtClean="0">
                <a:latin typeface="Calibri" pitchFamily="34" charset="0"/>
              </a:rPr>
              <a:t>Checking/Quality Control </a:t>
            </a:r>
            <a:endParaRPr lang="en-US" altLang="en-US" sz="3600" dirty="0">
              <a:latin typeface="Calibri" pitchFamily="34" charset="0"/>
            </a:endParaRPr>
          </a:p>
          <a:p>
            <a:pPr marL="457200" lvl="2" eaLnBrk="1" hangingPunct="1">
              <a:spcBef>
                <a:spcPct val="20000"/>
              </a:spcBef>
              <a:buClr>
                <a:schemeClr val="accent1">
                  <a:lumMod val="75000"/>
                </a:schemeClr>
              </a:buClr>
            </a:pPr>
            <a:endParaRPr lang="en-US" altLang="en-US" sz="3600" dirty="0">
              <a:latin typeface="Calibri" pitchFamily="34" charset="0"/>
            </a:endParaRPr>
          </a:p>
        </p:txBody>
      </p:sp>
    </p:spTree>
    <p:extLst>
      <p:ext uri="{BB962C8B-B14F-4D97-AF65-F5344CB8AC3E}">
        <p14:creationId xmlns:p14="http://schemas.microsoft.com/office/powerpoint/2010/main" val="1420447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a:t>
            </a:r>
            <a:endParaRPr lang="en-US" dirty="0"/>
          </a:p>
        </p:txBody>
      </p:sp>
    </p:spTree>
    <p:extLst>
      <p:ext uri="{BB962C8B-B14F-4D97-AF65-F5344CB8AC3E}">
        <p14:creationId xmlns:p14="http://schemas.microsoft.com/office/powerpoint/2010/main" val="410518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smtClean="0"/>
              <a:t>CASE STUDY</a:t>
            </a:r>
            <a:endParaRPr lang="en-US" dirty="0"/>
          </a:p>
        </p:txBody>
      </p:sp>
      <p:sp>
        <p:nvSpPr>
          <p:cNvPr id="5" name="TextBox 4"/>
          <p:cNvSpPr txBox="1"/>
          <p:nvPr/>
        </p:nvSpPr>
        <p:spPr>
          <a:xfrm>
            <a:off x="457200" y="1143000"/>
            <a:ext cx="83820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Commercial Lines Automobile Carrier</a:t>
            </a:r>
          </a:p>
          <a:p>
            <a:pPr marL="342900" indent="-342900">
              <a:buFont typeface="+mj-lt"/>
              <a:buAutoNum type="arabicPeriod"/>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Eight Years of Loss and Premium Data</a:t>
            </a:r>
          </a:p>
          <a:p>
            <a:pPr marL="457200"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Want better segment Underwriting and Pricing</a:t>
            </a:r>
          </a:p>
          <a:p>
            <a:pPr marL="457200" indent="-457200">
              <a:buFont typeface="Wingdings" panose="05000000000000000000" pitchFamily="2" charset="2"/>
              <a:buChar char="Ø"/>
            </a:pPr>
            <a:endParaRPr lang="en-US" sz="2800" dirty="0" smtClean="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Have looked at Variables in One-way Analysis</a:t>
            </a:r>
          </a:p>
          <a:p>
            <a:pPr marL="457200"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Not sure what to do next?</a:t>
            </a:r>
            <a:endParaRPr lang="en-US" sz="2800" dirty="0">
              <a:latin typeface="Calibri" panose="020F0502020204030204" pitchFamily="34" charset="0"/>
            </a:endParaRPr>
          </a:p>
          <a:p>
            <a:endParaRPr lang="en-US" sz="2800" dirty="0" smtClean="0">
              <a:latin typeface="Calibri" panose="020F0502020204030204" pitchFamily="34" charset="0"/>
            </a:endParaRPr>
          </a:p>
          <a:p>
            <a:pPr marL="457200" indent="-457200">
              <a:buFont typeface="Wingdings" panose="05000000000000000000" pitchFamily="2" charset="2"/>
              <a:buChar char="Ø"/>
            </a:pPr>
            <a:endParaRPr lang="en-US" sz="2800" dirty="0">
              <a:latin typeface="Calibri" panose="020F0502020204030204" pitchFamily="34" charset="0"/>
            </a:endParaRPr>
          </a:p>
          <a:p>
            <a:pPr marL="457200" indent="-457200">
              <a:buFont typeface="Wingdings" panose="05000000000000000000" pitchFamily="2" charset="2"/>
              <a:buChar char="Ø"/>
            </a:pPr>
            <a:endParaRPr lang="en-US" sz="2800" dirty="0" smtClean="0">
              <a:latin typeface="Calibri" panose="020F0502020204030204" pitchFamily="34" charset="0"/>
            </a:endParaRPr>
          </a:p>
        </p:txBody>
      </p:sp>
    </p:spTree>
    <p:extLst>
      <p:ext uri="{BB962C8B-B14F-4D97-AF65-F5344CB8AC3E}">
        <p14:creationId xmlns:p14="http://schemas.microsoft.com/office/powerpoint/2010/main" val="734765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smtClean="0"/>
              <a:t>One-Way Variable Analysis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664582788"/>
              </p:ext>
            </p:extLst>
          </p:nvPr>
        </p:nvGraphicFramePr>
        <p:xfrm>
          <a:off x="4419600" y="1981199"/>
          <a:ext cx="1047750" cy="3367890"/>
        </p:xfrm>
        <a:graphic>
          <a:graphicData uri="http://schemas.openxmlformats.org/drawingml/2006/table">
            <a:tbl>
              <a:tblPr/>
              <a:tblGrid>
                <a:gridCol w="1047750"/>
              </a:tblGrid>
              <a:tr h="187105">
                <a:tc>
                  <a:txBody>
                    <a:bodyPr/>
                    <a:lstStyle/>
                    <a:p>
                      <a:pPr algn="l" fontAlgn="b"/>
                      <a:r>
                        <a:rPr lang="en-US" sz="1000" b="0" i="0" u="none" strike="noStrike">
                          <a:solidFill>
                            <a:srgbClr val="538DD5"/>
                          </a:solidFill>
                          <a:effectLst/>
                          <a:latin typeface="MS Sans Serif"/>
                        </a:rPr>
                        <a:t>modelyear</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latepay</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effyr</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exposure</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policyage</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cancel</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lapse</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poltype</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vehtype</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deluxmulti</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color</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mileage_group</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size_numeric</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power_numeric</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V96</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deductible</a:t>
                      </a:r>
                    </a:p>
                  </a:txBody>
                  <a:tcPr marL="0" marR="0" marT="0" marB="0" anchor="b">
                    <a:lnL>
                      <a:noFill/>
                    </a:lnL>
                    <a:lnR>
                      <a:noFill/>
                    </a:lnR>
                    <a:lnT>
                      <a:noFill/>
                    </a:lnT>
                    <a:lnB>
                      <a:noFill/>
                    </a:lnB>
                  </a:tcPr>
                </a:tc>
              </a:tr>
              <a:tr h="187105">
                <a:tc>
                  <a:txBody>
                    <a:bodyPr/>
                    <a:lstStyle/>
                    <a:p>
                      <a:pPr algn="l" fontAlgn="b"/>
                      <a:r>
                        <a:rPr lang="en-US" sz="1000" b="0" i="0" u="none" strike="noStrike">
                          <a:solidFill>
                            <a:srgbClr val="538DD5"/>
                          </a:solidFill>
                          <a:effectLst/>
                          <a:latin typeface="MS Sans Serif"/>
                        </a:rPr>
                        <a:t>countyname</a:t>
                      </a:r>
                    </a:p>
                  </a:txBody>
                  <a:tcPr marL="0" marR="0" marT="0" marB="0" anchor="b">
                    <a:lnL>
                      <a:noFill/>
                    </a:lnL>
                    <a:lnR>
                      <a:noFill/>
                    </a:lnR>
                    <a:lnT>
                      <a:noFill/>
                    </a:lnT>
                    <a:lnB>
                      <a:noFill/>
                    </a:lnB>
                  </a:tcPr>
                </a:tc>
              </a:tr>
              <a:tr h="187105">
                <a:tc>
                  <a:txBody>
                    <a:bodyPr/>
                    <a:lstStyle/>
                    <a:p>
                      <a:pPr algn="l" fontAlgn="b"/>
                      <a:r>
                        <a:rPr lang="en-US" sz="1000" b="0" i="0" u="none" strike="noStrike" dirty="0">
                          <a:solidFill>
                            <a:srgbClr val="538DD5"/>
                          </a:solidFill>
                          <a:effectLst/>
                          <a:latin typeface="MS Sans Serif"/>
                        </a:rPr>
                        <a:t>limit</a:t>
                      </a:r>
                    </a:p>
                  </a:txBody>
                  <a:tcPr marL="0" marR="0" marT="0" marB="0" anchor="b">
                    <a:lnL>
                      <a:noFill/>
                    </a:lnL>
                    <a:lnR>
                      <a:noFill/>
                    </a:lnR>
                    <a:lnT>
                      <a:noFill/>
                    </a:lnT>
                    <a:lnB>
                      <a:noFill/>
                    </a:lnB>
                  </a:tcPr>
                </a:tc>
              </a:tr>
            </a:tbl>
          </a:graphicData>
        </a:graphic>
      </p:graphicFrame>
    </p:spTree>
    <p:extLst>
      <p:ext uri="{BB962C8B-B14F-4D97-AF65-F5344CB8AC3E}">
        <p14:creationId xmlns:p14="http://schemas.microsoft.com/office/powerpoint/2010/main" val="317669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38150" y="784264"/>
            <a:ext cx="8267700" cy="5768936"/>
          </a:xfrm>
        </p:spPr>
        <p:txBody>
          <a:bodyPr>
            <a:normAutofit fontScale="92500"/>
          </a:bodyPr>
          <a:lstStyle/>
          <a:p>
            <a:endParaRPr lang="en-US" dirty="0"/>
          </a:p>
          <a:p>
            <a:r>
              <a:rPr lang="en-US" b="1" dirty="0" smtClean="0"/>
              <a:t>The </a:t>
            </a:r>
            <a:r>
              <a:rPr lang="en-US" b="1" dirty="0"/>
              <a:t>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 </a:t>
            </a:r>
            <a:endParaRPr lang="en-US" dirty="0"/>
          </a:p>
          <a:p>
            <a:r>
              <a:rPr lang="en-US"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 </a:t>
            </a:r>
            <a:endParaRPr lang="en-US" dirty="0"/>
          </a:p>
          <a:p>
            <a:r>
              <a:rPr lang="en-US" b="1" dirty="0"/>
              <a:t>It is the responsibility of all seminar participants to be aware of antitrust regulations, to prevent any written or verbal discussions that appear to violate these laws, and to adhere in every respect to the CAS antitrust compliance policy. </a:t>
            </a:r>
            <a:endParaRPr lang="en-US" dirty="0"/>
          </a:p>
          <a:p>
            <a:endParaRPr lang="en-US" dirty="0"/>
          </a:p>
        </p:txBody>
      </p:sp>
      <p:sp>
        <p:nvSpPr>
          <p:cNvPr id="3" name="Title 2"/>
          <p:cNvSpPr>
            <a:spLocks noGrp="1"/>
          </p:cNvSpPr>
          <p:nvPr>
            <p:ph type="ctrTitle"/>
          </p:nvPr>
        </p:nvSpPr>
        <p:spPr/>
        <p:txBody>
          <a:bodyPr/>
          <a:lstStyle/>
          <a:p>
            <a:r>
              <a:rPr lang="en-US" dirty="0" smtClean="0"/>
              <a:t>Antitrust Statement</a:t>
            </a:r>
            <a:endParaRPr lang="en-US" dirty="0"/>
          </a:p>
        </p:txBody>
      </p:sp>
    </p:spTree>
    <p:extLst>
      <p:ext uri="{BB962C8B-B14F-4D97-AF65-F5344CB8AC3E}">
        <p14:creationId xmlns:p14="http://schemas.microsoft.com/office/powerpoint/2010/main" val="239264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If there is time…</a:t>
            </a:r>
            <a:endParaRPr lang="en-US" dirty="0"/>
          </a:p>
        </p:txBody>
      </p:sp>
    </p:spTree>
    <p:extLst>
      <p:ext uri="{BB962C8B-B14F-4D97-AF65-F5344CB8AC3E}">
        <p14:creationId xmlns:p14="http://schemas.microsoft.com/office/powerpoint/2010/main" val="2811794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38150" y="1066800"/>
            <a:ext cx="8267700" cy="5334000"/>
          </a:xfrm>
        </p:spPr>
        <p:txBody>
          <a:bodyPr>
            <a:normAutofit/>
          </a:bodyPr>
          <a:lstStyle/>
          <a:p>
            <a:pPr marL="457200" indent="-457200">
              <a:buClr>
                <a:schemeClr val="accent1">
                  <a:lumMod val="75000"/>
                </a:schemeClr>
              </a:buClr>
              <a:buFont typeface="+mj-lt"/>
              <a:buAutoNum type="arabicPeriod"/>
            </a:pPr>
            <a:r>
              <a:rPr lang="en-US" sz="3600" dirty="0" smtClean="0"/>
              <a:t>Easy to Interpret</a:t>
            </a:r>
          </a:p>
          <a:p>
            <a:pPr marL="457200" indent="-457200">
              <a:buClr>
                <a:schemeClr val="accent1">
                  <a:lumMod val="75000"/>
                </a:schemeClr>
              </a:buClr>
              <a:buFont typeface="+mj-lt"/>
              <a:buAutoNum type="arabicPeriod"/>
            </a:pPr>
            <a:r>
              <a:rPr lang="en-US" sz="3600" dirty="0" smtClean="0"/>
              <a:t>Automatic Variable Selection</a:t>
            </a:r>
          </a:p>
          <a:p>
            <a:pPr marL="457200" indent="-457200">
              <a:buClr>
                <a:schemeClr val="accent1">
                  <a:lumMod val="75000"/>
                </a:schemeClr>
              </a:buClr>
              <a:buFont typeface="+mj-lt"/>
              <a:buAutoNum type="arabicPeriod"/>
            </a:pPr>
            <a:r>
              <a:rPr lang="en-US" sz="3600" dirty="0" smtClean="0"/>
              <a:t>Automatic Interactions and Local Effects</a:t>
            </a:r>
          </a:p>
          <a:p>
            <a:pPr marL="457200" indent="-457200">
              <a:buClr>
                <a:schemeClr val="accent1">
                  <a:lumMod val="75000"/>
                </a:schemeClr>
              </a:buClr>
              <a:buFont typeface="+mj-lt"/>
              <a:buAutoNum type="arabicPeriod"/>
            </a:pPr>
            <a:r>
              <a:rPr lang="en-US" sz="3600" dirty="0" smtClean="0"/>
              <a:t>Handles Missing Values</a:t>
            </a:r>
          </a:p>
          <a:p>
            <a:pPr marL="457200" indent="-457200">
              <a:buClr>
                <a:schemeClr val="accent1">
                  <a:lumMod val="75000"/>
                </a:schemeClr>
              </a:buClr>
              <a:buFont typeface="+mj-lt"/>
              <a:buAutoNum type="arabicPeriod"/>
            </a:pPr>
            <a:r>
              <a:rPr lang="en-US" sz="3600" dirty="0" smtClean="0"/>
              <a:t>Handles Outliers</a:t>
            </a:r>
          </a:p>
          <a:p>
            <a:pPr marL="457200" indent="-457200">
              <a:buClr>
                <a:schemeClr val="accent1">
                  <a:lumMod val="75000"/>
                </a:schemeClr>
              </a:buClr>
              <a:buFont typeface="+mj-lt"/>
              <a:buAutoNum type="arabicPeriod"/>
            </a:pPr>
            <a:r>
              <a:rPr lang="en-US" sz="3600" dirty="0" smtClean="0"/>
              <a:t>Handles Monotonic Transformation</a:t>
            </a:r>
          </a:p>
          <a:p>
            <a:pPr marL="457200" indent="-457200">
              <a:buClr>
                <a:schemeClr val="accent1">
                  <a:lumMod val="75000"/>
                </a:schemeClr>
              </a:buClr>
              <a:buFont typeface="+mj-lt"/>
              <a:buAutoNum type="arabicPeriod"/>
            </a:pPr>
            <a:endParaRPr lang="en-US" dirty="0" smtClean="0"/>
          </a:p>
          <a:p>
            <a:pPr marL="457200" indent="-457200">
              <a:buAutoNum type="arabicPeriod"/>
            </a:pPr>
            <a:endParaRPr lang="en-US" dirty="0" smtClean="0"/>
          </a:p>
        </p:txBody>
      </p:sp>
      <p:sp>
        <p:nvSpPr>
          <p:cNvPr id="3" name="Title 2"/>
          <p:cNvSpPr>
            <a:spLocks noGrp="1"/>
          </p:cNvSpPr>
          <p:nvPr>
            <p:ph type="ctrTitle"/>
          </p:nvPr>
        </p:nvSpPr>
        <p:spPr>
          <a:xfrm>
            <a:off x="228600" y="304800"/>
            <a:ext cx="8364791" cy="584775"/>
          </a:xfrm>
        </p:spPr>
        <p:txBody>
          <a:bodyPr/>
          <a:lstStyle/>
          <a:p>
            <a:r>
              <a:rPr lang="en-US" dirty="0" smtClean="0"/>
              <a:t>Advantages of Trees</a:t>
            </a:r>
            <a:endParaRPr lang="en-US" dirty="0"/>
          </a:p>
        </p:txBody>
      </p:sp>
    </p:spTree>
    <p:extLst>
      <p:ext uri="{BB962C8B-B14F-4D97-AF65-F5344CB8AC3E}">
        <p14:creationId xmlns:p14="http://schemas.microsoft.com/office/powerpoint/2010/main" val="2156886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63173" y="199489"/>
            <a:ext cx="8364791" cy="584775"/>
          </a:xfrm>
        </p:spPr>
        <p:txBody>
          <a:bodyPr/>
          <a:lstStyle/>
          <a:p>
            <a:r>
              <a:rPr lang="en-US" dirty="0" smtClean="0"/>
              <a:t>Limitations/Cautions</a:t>
            </a:r>
            <a:endParaRPr lang="en-US" dirty="0"/>
          </a:p>
        </p:txBody>
      </p:sp>
      <p:sp>
        <p:nvSpPr>
          <p:cNvPr id="6" name="TextBox 5"/>
          <p:cNvSpPr txBox="1"/>
          <p:nvPr/>
        </p:nvSpPr>
        <p:spPr>
          <a:xfrm>
            <a:off x="457200" y="990600"/>
            <a:ext cx="8382000" cy="295465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Calibri" panose="020F0502020204030204" pitchFamily="34" charset="0"/>
              </a:rPr>
              <a:t>If categorical but not ordinal, tree algorithm needs levels to be ordered</a:t>
            </a:r>
          </a:p>
          <a:p>
            <a:pPr marL="342900" indent="-342900">
              <a:buFont typeface="+mj-lt"/>
              <a:buAutoNum type="arabicPeriod"/>
            </a:pPr>
            <a:endParaRPr lang="en-US" dirty="0">
              <a:latin typeface="Calibri" panose="020F0502020204030204" pitchFamily="34" charset="0"/>
            </a:endParaRPr>
          </a:p>
          <a:p>
            <a:pPr marL="914400" lvl="1" indent="-457200">
              <a:buFont typeface="Wingdings" panose="05000000000000000000" pitchFamily="2" charset="2"/>
              <a:buChar char="Ø"/>
            </a:pPr>
            <a:r>
              <a:rPr lang="en-US" sz="2800" dirty="0" smtClean="0">
                <a:latin typeface="Calibri" panose="020F0502020204030204" pitchFamily="34" charset="0"/>
              </a:rPr>
              <a:t>Example: Deductibles 100, 500, 1000 as a text field will be ordered 100, 1000, 500. </a:t>
            </a:r>
            <a:endParaRPr lang="en-US" sz="2800" b="1" i="1" dirty="0" smtClean="0">
              <a:latin typeface="Calibri" panose="020F0502020204030204" pitchFamily="34" charset="0"/>
            </a:endParaRPr>
          </a:p>
          <a:p>
            <a:endParaRPr lang="en-US" sz="2800" dirty="0">
              <a:latin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rPr>
              <a:t>Some interactions are difficult to find</a:t>
            </a:r>
          </a:p>
        </p:txBody>
      </p:sp>
      <p:pic>
        <p:nvPicPr>
          <p:cNvPr id="4" name="Picture 3"/>
          <p:cNvPicPr>
            <a:picLocks noChangeAspect="1"/>
          </p:cNvPicPr>
          <p:nvPr/>
        </p:nvPicPr>
        <p:blipFill>
          <a:blip r:embed="rId3"/>
          <a:stretch>
            <a:fillRect/>
          </a:stretch>
        </p:blipFill>
        <p:spPr>
          <a:xfrm>
            <a:off x="1066800" y="4038600"/>
            <a:ext cx="2371725" cy="2190750"/>
          </a:xfrm>
          <a:prstGeom prst="rect">
            <a:avLst/>
          </a:prstGeom>
        </p:spPr>
      </p:pic>
      <p:pic>
        <p:nvPicPr>
          <p:cNvPr id="7" name="Picture 6"/>
          <p:cNvPicPr>
            <a:picLocks noChangeAspect="1"/>
          </p:cNvPicPr>
          <p:nvPr/>
        </p:nvPicPr>
        <p:blipFill>
          <a:blip r:embed="rId4"/>
          <a:stretch>
            <a:fillRect/>
          </a:stretch>
        </p:blipFill>
        <p:spPr>
          <a:xfrm>
            <a:off x="4343400" y="4056156"/>
            <a:ext cx="2381250" cy="2143125"/>
          </a:xfrm>
          <a:prstGeom prst="rect">
            <a:avLst/>
          </a:prstGeom>
        </p:spPr>
      </p:pic>
    </p:spTree>
    <p:extLst>
      <p:ext uri="{BB962C8B-B14F-4D97-AF65-F5344CB8AC3E}">
        <p14:creationId xmlns:p14="http://schemas.microsoft.com/office/powerpoint/2010/main" val="4161042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I’ll fill this in if we need it</a:t>
            </a:r>
            <a:endParaRPr lang="en-US" dirty="0"/>
          </a:p>
        </p:txBody>
      </p:sp>
      <p:sp>
        <p:nvSpPr>
          <p:cNvPr id="3" name="Title 2"/>
          <p:cNvSpPr>
            <a:spLocks noGrp="1"/>
          </p:cNvSpPr>
          <p:nvPr>
            <p:ph type="ctrTitle"/>
          </p:nvPr>
        </p:nvSpPr>
        <p:spPr/>
        <p:txBody>
          <a:bodyPr/>
          <a:lstStyle/>
          <a:p>
            <a:r>
              <a:rPr lang="en-US" dirty="0" smtClean="0"/>
              <a:t>A quick note on Ensemble Trees</a:t>
            </a:r>
            <a:endParaRPr lang="en-US" dirty="0"/>
          </a:p>
        </p:txBody>
      </p:sp>
    </p:spTree>
    <p:extLst>
      <p:ext uri="{BB962C8B-B14F-4D97-AF65-F5344CB8AC3E}">
        <p14:creationId xmlns:p14="http://schemas.microsoft.com/office/powerpoint/2010/main" val="1908182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Tree>
    <p:extLst>
      <p:ext uri="{BB962C8B-B14F-4D97-AF65-F5344CB8AC3E}">
        <p14:creationId xmlns:p14="http://schemas.microsoft.com/office/powerpoint/2010/main" val="4152230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05400"/>
          </a:xfrm>
        </p:spPr>
      </p:pic>
      <p:sp>
        <p:nvSpPr>
          <p:cNvPr id="3" name="Title 2"/>
          <p:cNvSpPr>
            <a:spLocks noGrp="1"/>
          </p:cNvSpPr>
          <p:nvPr>
            <p:ph type="ctrTitle"/>
          </p:nvPr>
        </p:nvSpPr>
        <p:spPr>
          <a:xfrm>
            <a:off x="363173" y="199489"/>
            <a:ext cx="8364791" cy="584775"/>
          </a:xfrm>
        </p:spPr>
        <p:txBody>
          <a:bodyPr/>
          <a:lstStyle/>
          <a:p>
            <a:r>
              <a:rPr lang="en-US" dirty="0"/>
              <a:t>Stopping </a:t>
            </a:r>
            <a:r>
              <a:rPr lang="en-US" dirty="0" smtClean="0"/>
              <a:t>Criterion – Regression Trees</a:t>
            </a:r>
            <a:endParaRPr lang="en-US" dirty="0"/>
          </a:p>
        </p:txBody>
      </p:sp>
    </p:spTree>
    <p:extLst>
      <p:ext uri="{BB962C8B-B14F-4D97-AF65-F5344CB8AC3E}">
        <p14:creationId xmlns:p14="http://schemas.microsoft.com/office/powerpoint/2010/main" val="1153794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364791" cy="5181600"/>
          </a:xfrm>
        </p:spPr>
      </p:pic>
      <p:sp>
        <p:nvSpPr>
          <p:cNvPr id="3" name="Title 2"/>
          <p:cNvSpPr>
            <a:spLocks noGrp="1"/>
          </p:cNvSpPr>
          <p:nvPr>
            <p:ph type="ctrTitle"/>
          </p:nvPr>
        </p:nvSpPr>
        <p:spPr>
          <a:xfrm>
            <a:off x="363173" y="199489"/>
            <a:ext cx="8364791" cy="584775"/>
          </a:xfrm>
        </p:spPr>
        <p:txBody>
          <a:bodyPr/>
          <a:lstStyle/>
          <a:p>
            <a:r>
              <a:rPr lang="en-US" dirty="0"/>
              <a:t>Stopping </a:t>
            </a:r>
            <a:r>
              <a:rPr lang="en-US" dirty="0" smtClean="0"/>
              <a:t>Criterion – Regression Trees (cont.)</a:t>
            </a:r>
            <a:endParaRPr lang="en-US" dirty="0"/>
          </a:p>
        </p:txBody>
      </p:sp>
    </p:spTree>
    <p:extLst>
      <p:ext uri="{BB962C8B-B14F-4D97-AF65-F5344CB8AC3E}">
        <p14:creationId xmlns:p14="http://schemas.microsoft.com/office/powerpoint/2010/main" val="277334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3173" y="990600"/>
            <a:ext cx="8247427" cy="5105400"/>
          </a:xfrm>
        </p:spPr>
      </p:pic>
      <p:sp>
        <p:nvSpPr>
          <p:cNvPr id="3" name="Title 2"/>
          <p:cNvSpPr>
            <a:spLocks noGrp="1"/>
          </p:cNvSpPr>
          <p:nvPr>
            <p:ph type="ctrTitle"/>
          </p:nvPr>
        </p:nvSpPr>
        <p:spPr/>
        <p:txBody>
          <a:bodyPr/>
          <a:lstStyle/>
          <a:p>
            <a:r>
              <a:rPr lang="en-US" dirty="0" smtClean="0"/>
              <a:t>Bibliography</a:t>
            </a:r>
            <a:endParaRPr lang="en-US" dirty="0"/>
          </a:p>
        </p:txBody>
      </p:sp>
    </p:spTree>
    <p:extLst>
      <p:ext uri="{BB962C8B-B14F-4D97-AF65-F5344CB8AC3E}">
        <p14:creationId xmlns:p14="http://schemas.microsoft.com/office/powerpoint/2010/main" val="2361427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Decision Tree Basics </a:t>
            </a:r>
          </a:p>
          <a:p>
            <a:pPr lvl="1"/>
            <a:r>
              <a:rPr lang="en-US" dirty="0" smtClean="0"/>
              <a:t>An Example</a:t>
            </a:r>
          </a:p>
          <a:p>
            <a:pPr lvl="1"/>
            <a:r>
              <a:rPr lang="en-US" dirty="0" smtClean="0"/>
              <a:t>Terminology</a:t>
            </a:r>
          </a:p>
          <a:p>
            <a:pPr lvl="1"/>
            <a:r>
              <a:rPr lang="en-US" dirty="0" smtClean="0"/>
              <a:t>Objectives/Theory</a:t>
            </a:r>
          </a:p>
          <a:p>
            <a:r>
              <a:rPr lang="en-US" dirty="0" smtClean="0"/>
              <a:t>Applications of Decision Trees</a:t>
            </a:r>
          </a:p>
          <a:p>
            <a:r>
              <a:rPr lang="en-US" dirty="0" smtClean="0"/>
              <a:t>Case Study using Free Software</a:t>
            </a:r>
          </a:p>
          <a:p>
            <a:r>
              <a:rPr lang="en-US" dirty="0" smtClean="0"/>
              <a:t>Customization</a:t>
            </a:r>
          </a:p>
          <a:p>
            <a:r>
              <a:rPr lang="en-US" dirty="0" smtClean="0"/>
              <a:t>If there is time</a:t>
            </a:r>
          </a:p>
          <a:p>
            <a:pPr lvl="1"/>
            <a:r>
              <a:rPr lang="en-US" dirty="0" smtClean="0"/>
              <a:t>Advantages</a:t>
            </a:r>
          </a:p>
          <a:p>
            <a:pPr lvl="1"/>
            <a:r>
              <a:rPr lang="en-US" dirty="0" smtClean="0"/>
              <a:t>Limitations</a:t>
            </a:r>
          </a:p>
          <a:p>
            <a:pPr lvl="1"/>
            <a:r>
              <a:rPr lang="en-US" dirty="0" smtClean="0"/>
              <a:t>Tree Ensembles</a:t>
            </a:r>
          </a:p>
          <a:p>
            <a:pPr lvl="1"/>
            <a:endParaRPr lang="en-US" dirty="0"/>
          </a:p>
        </p:txBody>
      </p:sp>
      <p:sp>
        <p:nvSpPr>
          <p:cNvPr id="3" name="Title 2"/>
          <p:cNvSpPr>
            <a:spLocks noGrp="1"/>
          </p:cNvSpPr>
          <p:nvPr>
            <p:ph type="ctrTitle"/>
          </p:nvPr>
        </p:nvSpPr>
        <p:spPr/>
        <p:txBody>
          <a:bodyPr/>
          <a:lstStyle/>
          <a:p>
            <a:r>
              <a:rPr lang="en-US" dirty="0" smtClean="0"/>
              <a:t>Introductions and Agenda</a:t>
            </a:r>
            <a:endParaRPr lang="en-US" dirty="0"/>
          </a:p>
        </p:txBody>
      </p:sp>
    </p:spTree>
    <p:extLst>
      <p:ext uri="{BB962C8B-B14F-4D97-AF65-F5344CB8AC3E}">
        <p14:creationId xmlns:p14="http://schemas.microsoft.com/office/powerpoint/2010/main" val="306543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2278082"/>
            <a:ext cx="4679676" cy="3970318"/>
          </a:xfrm>
          <a:prstGeom prst="rect">
            <a:avLst/>
          </a:prstGeom>
          <a:noFill/>
        </p:spPr>
        <p:txBody>
          <a:bodyPr wrap="square" rtlCol="0">
            <a:spAutoFit/>
          </a:bodyPr>
          <a:lstStyle/>
          <a:p>
            <a:pPr marL="285750" indent="-285750">
              <a:buFont typeface="Arial" panose="020B0604020202020204" pitchFamily="34" charset="0"/>
              <a:buChar char="•"/>
            </a:pPr>
            <a:r>
              <a:rPr lang="en-US" sz="3600" b="1" dirty="0" smtClean="0">
                <a:solidFill>
                  <a:srgbClr val="00B0F0"/>
                </a:solidFill>
              </a:rPr>
              <a:t>Age</a:t>
            </a:r>
          </a:p>
          <a:p>
            <a:pPr marL="285750" indent="-285750">
              <a:buFont typeface="Arial" panose="020B0604020202020204" pitchFamily="34" charset="0"/>
              <a:buChar char="•"/>
            </a:pPr>
            <a:r>
              <a:rPr lang="en-US" sz="3600" b="1" dirty="0" smtClean="0">
                <a:solidFill>
                  <a:srgbClr val="00B0F0"/>
                </a:solidFill>
              </a:rPr>
              <a:t>Weight</a:t>
            </a:r>
          </a:p>
          <a:p>
            <a:pPr marL="285750" indent="-285750">
              <a:buFont typeface="Arial" panose="020B0604020202020204" pitchFamily="34" charset="0"/>
              <a:buChar char="•"/>
            </a:pPr>
            <a:r>
              <a:rPr lang="en-US" sz="3600" b="1" dirty="0" smtClean="0">
                <a:solidFill>
                  <a:srgbClr val="00B0F0"/>
                </a:solidFill>
              </a:rPr>
              <a:t>Gender</a:t>
            </a:r>
          </a:p>
          <a:p>
            <a:pPr marL="285750" indent="-285750">
              <a:buFont typeface="Arial" panose="020B0604020202020204" pitchFamily="34" charset="0"/>
              <a:buChar char="•"/>
            </a:pPr>
            <a:r>
              <a:rPr lang="en-US" sz="3600" b="1" dirty="0" smtClean="0">
                <a:solidFill>
                  <a:srgbClr val="00B0F0"/>
                </a:solidFill>
              </a:rPr>
              <a:t>Marital Status</a:t>
            </a:r>
          </a:p>
          <a:p>
            <a:pPr marL="285750" indent="-285750">
              <a:buFont typeface="Arial" panose="020B0604020202020204" pitchFamily="34" charset="0"/>
              <a:buChar char="•"/>
            </a:pPr>
            <a:r>
              <a:rPr lang="en-US" sz="3600" b="1" dirty="0" smtClean="0">
                <a:solidFill>
                  <a:srgbClr val="00B0F0"/>
                </a:solidFill>
              </a:rPr>
              <a:t>Zip Code</a:t>
            </a:r>
          </a:p>
          <a:p>
            <a:pPr marL="285750" indent="-285750">
              <a:buFont typeface="Arial" panose="020B0604020202020204" pitchFamily="34" charset="0"/>
              <a:buChar char="•"/>
            </a:pPr>
            <a:r>
              <a:rPr lang="en-US" sz="3600" b="1" dirty="0" smtClean="0">
                <a:solidFill>
                  <a:srgbClr val="00B0F0"/>
                </a:solidFill>
              </a:rPr>
              <a:t>Hair Color</a:t>
            </a:r>
          </a:p>
          <a:p>
            <a:pPr marL="285750" indent="-285750">
              <a:buFont typeface="Arial" panose="020B0604020202020204" pitchFamily="34" charset="0"/>
              <a:buChar char="•"/>
            </a:pPr>
            <a:r>
              <a:rPr lang="en-US" sz="3600" b="1" dirty="0" smtClean="0">
                <a:solidFill>
                  <a:srgbClr val="00B0F0"/>
                </a:solidFill>
              </a:rPr>
              <a:t>Shoe Size</a:t>
            </a:r>
            <a:endParaRPr lang="en-US" sz="3600" b="1" dirty="0">
              <a:solidFill>
                <a:srgbClr val="00B0F0"/>
              </a:solidFill>
            </a:endParaRPr>
          </a:p>
        </p:txBody>
      </p:sp>
      <p:sp>
        <p:nvSpPr>
          <p:cNvPr id="6" name="TextBox 5"/>
          <p:cNvSpPr txBox="1"/>
          <p:nvPr/>
        </p:nvSpPr>
        <p:spPr>
          <a:xfrm>
            <a:off x="228600" y="609600"/>
            <a:ext cx="8382000" cy="1200329"/>
          </a:xfrm>
          <a:prstGeom prst="rect">
            <a:avLst/>
          </a:prstGeom>
          <a:noFill/>
        </p:spPr>
        <p:txBody>
          <a:bodyPr wrap="square" rtlCol="0">
            <a:spAutoFit/>
          </a:bodyPr>
          <a:lstStyle/>
          <a:p>
            <a:r>
              <a:rPr lang="en-US" sz="3600" b="1" dirty="0" smtClean="0"/>
              <a:t>Estimate the height of an adult,</a:t>
            </a:r>
          </a:p>
          <a:p>
            <a:r>
              <a:rPr lang="en-US" sz="3600" b="1" dirty="0" smtClean="0"/>
              <a:t>        given the following information:</a:t>
            </a:r>
            <a:endParaRPr lang="en-US" sz="3600" b="1" dirty="0"/>
          </a:p>
        </p:txBody>
      </p:sp>
    </p:spTree>
    <p:extLst>
      <p:ext uri="{BB962C8B-B14F-4D97-AF65-F5344CB8AC3E}">
        <p14:creationId xmlns:p14="http://schemas.microsoft.com/office/powerpoint/2010/main" val="4028118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680791" y="1905000"/>
            <a:ext cx="1898518" cy="999129"/>
          </a:xfrm>
          <a:prstGeom prst="rect">
            <a:avLst/>
          </a:prstGeom>
          <a:solidFill>
            <a:schemeClr val="bg1"/>
          </a:solidFill>
          <a:ln w="38100" algn="ctr">
            <a:solidFill>
              <a:schemeClr val="accent2"/>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Gender = Female</a:t>
            </a:r>
          </a:p>
          <a:p>
            <a:pPr algn="ctr" fontAlgn="auto">
              <a:spcBef>
                <a:spcPts val="0"/>
              </a:spcBef>
              <a:spcAft>
                <a:spcPts val="0"/>
              </a:spcAft>
              <a:defRPr/>
            </a:pPr>
            <a:r>
              <a:rPr lang="en-US" sz="1600" dirty="0">
                <a:latin typeface="+mn-lt"/>
              </a:rPr>
              <a:t>n=50</a:t>
            </a:r>
          </a:p>
          <a:p>
            <a:pPr algn="ctr" fontAlgn="auto">
              <a:spcBef>
                <a:spcPts val="0"/>
              </a:spcBef>
              <a:spcAft>
                <a:spcPts val="0"/>
              </a:spcAft>
              <a:defRPr/>
            </a:pPr>
            <a:r>
              <a:rPr lang="en-US" sz="2000" b="1" dirty="0" smtClean="0">
                <a:latin typeface="+mn-lt"/>
              </a:rPr>
              <a:t>Height </a:t>
            </a:r>
            <a:r>
              <a:rPr lang="en-US" sz="2000" b="1" dirty="0">
                <a:latin typeface="+mn-lt"/>
              </a:rPr>
              <a:t>= 5’ 4”</a:t>
            </a:r>
          </a:p>
        </p:txBody>
      </p:sp>
      <p:sp>
        <p:nvSpPr>
          <p:cNvPr id="6" name="Rectangle 5"/>
          <p:cNvSpPr/>
          <p:nvPr/>
        </p:nvSpPr>
        <p:spPr>
          <a:xfrm>
            <a:off x="1870112" y="3505200"/>
            <a:ext cx="1005098" cy="999129"/>
          </a:xfrm>
          <a:prstGeom prst="rect">
            <a:avLst/>
          </a:prstGeom>
          <a:solidFill>
            <a:srgbClr val="FFC000"/>
          </a:solidFill>
          <a:ln w="38100">
            <a:no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Age</a:t>
            </a:r>
            <a:r>
              <a:rPr lang="en-US" sz="1600" dirty="0">
                <a:latin typeface="Calibri" pitchFamily="34" charset="0"/>
              </a:rPr>
              <a:t> ≤</a:t>
            </a:r>
            <a:r>
              <a:rPr lang="en-US" sz="1600" dirty="0">
                <a:solidFill>
                  <a:schemeClr val="tx1"/>
                </a:solidFill>
              </a:rPr>
              <a:t> 22</a:t>
            </a:r>
          </a:p>
          <a:p>
            <a:pPr algn="ctr" fontAlgn="auto">
              <a:spcBef>
                <a:spcPts val="0"/>
              </a:spcBef>
              <a:spcAft>
                <a:spcPts val="0"/>
              </a:spcAft>
              <a:defRPr/>
            </a:pPr>
            <a:r>
              <a:rPr lang="en-US" sz="1600" dirty="0">
                <a:solidFill>
                  <a:schemeClr val="tx1"/>
                </a:solidFill>
              </a:rPr>
              <a:t>n=17</a:t>
            </a:r>
          </a:p>
          <a:p>
            <a:pPr algn="ctr" fontAlgn="auto">
              <a:spcBef>
                <a:spcPts val="0"/>
              </a:spcBef>
              <a:spcAft>
                <a:spcPts val="0"/>
              </a:spcAft>
              <a:defRPr/>
            </a:pPr>
            <a:r>
              <a:rPr lang="en-US" sz="2000" b="1" dirty="0">
                <a:solidFill>
                  <a:schemeClr val="tx1"/>
                </a:solidFill>
              </a:rPr>
              <a:t>Y=5’7”</a:t>
            </a:r>
          </a:p>
        </p:txBody>
      </p:sp>
      <p:sp>
        <p:nvSpPr>
          <p:cNvPr id="7" name="Rectangle 6"/>
          <p:cNvSpPr/>
          <p:nvPr/>
        </p:nvSpPr>
        <p:spPr>
          <a:xfrm>
            <a:off x="1905000" y="1905000"/>
            <a:ext cx="1898518" cy="99912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Gender = Male</a:t>
            </a:r>
          </a:p>
          <a:p>
            <a:pPr algn="ctr" fontAlgn="auto">
              <a:spcBef>
                <a:spcPts val="0"/>
              </a:spcBef>
              <a:spcAft>
                <a:spcPts val="0"/>
              </a:spcAft>
              <a:defRPr/>
            </a:pPr>
            <a:r>
              <a:rPr lang="en-US" sz="1600" dirty="0">
                <a:solidFill>
                  <a:schemeClr val="tx1"/>
                </a:solidFill>
              </a:rPr>
              <a:t>n=50</a:t>
            </a:r>
          </a:p>
          <a:p>
            <a:pPr algn="ctr" fontAlgn="auto">
              <a:spcBef>
                <a:spcPts val="0"/>
              </a:spcBef>
              <a:spcAft>
                <a:spcPts val="0"/>
              </a:spcAft>
              <a:defRPr/>
            </a:pPr>
            <a:r>
              <a:rPr lang="en-US" sz="2000" b="1" dirty="0" smtClean="0">
                <a:solidFill>
                  <a:schemeClr val="tx1"/>
                </a:solidFill>
              </a:rPr>
              <a:t>Height </a:t>
            </a:r>
            <a:r>
              <a:rPr lang="en-US" sz="2000" b="1" dirty="0">
                <a:solidFill>
                  <a:schemeClr val="tx1"/>
                </a:solidFill>
              </a:rPr>
              <a:t>= 5’ 9”</a:t>
            </a:r>
          </a:p>
        </p:txBody>
      </p:sp>
      <p:sp>
        <p:nvSpPr>
          <p:cNvPr id="8" name="Rectangle 7"/>
          <p:cNvSpPr/>
          <p:nvPr/>
        </p:nvSpPr>
        <p:spPr>
          <a:xfrm>
            <a:off x="7848600" y="3525982"/>
            <a:ext cx="1005098" cy="999129"/>
          </a:xfrm>
          <a:prstGeom prst="rect">
            <a:avLst/>
          </a:prstGeom>
          <a:solidFill>
            <a:srgbClr val="FFC000"/>
          </a:solidFill>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1600" dirty="0">
                <a:solidFill>
                  <a:schemeClr val="tx1"/>
                </a:solidFill>
              </a:rPr>
              <a:t>SS ≥ 8</a:t>
            </a:r>
          </a:p>
          <a:p>
            <a:pPr algn="ctr" fontAlgn="auto">
              <a:spcBef>
                <a:spcPts val="0"/>
              </a:spcBef>
              <a:spcAft>
                <a:spcPts val="0"/>
              </a:spcAft>
              <a:defRPr/>
            </a:pPr>
            <a:r>
              <a:rPr lang="en-US" sz="1600" dirty="0">
                <a:solidFill>
                  <a:schemeClr val="tx1"/>
                </a:solidFill>
              </a:rPr>
              <a:t>n=10</a:t>
            </a:r>
          </a:p>
          <a:p>
            <a:pPr algn="ctr" fontAlgn="auto">
              <a:spcBef>
                <a:spcPts val="0"/>
              </a:spcBef>
              <a:spcAft>
                <a:spcPts val="0"/>
              </a:spcAft>
              <a:defRPr/>
            </a:pPr>
            <a:r>
              <a:rPr lang="en-US" sz="2000" b="1" dirty="0">
                <a:solidFill>
                  <a:schemeClr val="tx1"/>
                </a:solidFill>
              </a:rPr>
              <a:t>Y=5’8”</a:t>
            </a:r>
          </a:p>
        </p:txBody>
      </p:sp>
      <p:sp>
        <p:nvSpPr>
          <p:cNvPr id="9" name="Text Box 16"/>
          <p:cNvSpPr txBox="1">
            <a:spLocks noChangeArrowheads="1"/>
          </p:cNvSpPr>
          <p:nvPr/>
        </p:nvSpPr>
        <p:spPr bwMode="auto">
          <a:xfrm>
            <a:off x="2728702" y="5160600"/>
            <a:ext cx="1005098" cy="999129"/>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8</a:t>
            </a:r>
          </a:p>
          <a:p>
            <a:pPr algn="ctr" fontAlgn="auto">
              <a:spcBef>
                <a:spcPts val="0"/>
              </a:spcBef>
              <a:spcAft>
                <a:spcPts val="0"/>
              </a:spcAft>
              <a:defRPr/>
            </a:pPr>
            <a:r>
              <a:rPr lang="en-US" sz="1600" dirty="0">
                <a:latin typeface="+mn-lt"/>
              </a:rPr>
              <a:t>n=5</a:t>
            </a:r>
          </a:p>
          <a:p>
            <a:pPr algn="ctr"/>
            <a:r>
              <a:rPr lang="en-US" sz="2000" b="1" dirty="0">
                <a:latin typeface="Calibri" pitchFamily="34" charset="0"/>
              </a:rPr>
              <a:t>Y=5’5”</a:t>
            </a:r>
          </a:p>
        </p:txBody>
      </p:sp>
      <p:sp>
        <p:nvSpPr>
          <p:cNvPr id="10" name="Text Box 28"/>
          <p:cNvSpPr txBox="1">
            <a:spLocks noChangeArrowheads="1"/>
          </p:cNvSpPr>
          <p:nvPr/>
        </p:nvSpPr>
        <p:spPr bwMode="auto">
          <a:xfrm>
            <a:off x="6581792" y="3505200"/>
            <a:ext cx="1005098" cy="999129"/>
          </a:xfrm>
          <a:prstGeom prst="rect">
            <a:avLst/>
          </a:prstGeom>
          <a:solidFill>
            <a:schemeClr val="accent2"/>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&lt; 8</a:t>
            </a:r>
          </a:p>
          <a:p>
            <a:pPr algn="ctr" fontAlgn="auto">
              <a:spcBef>
                <a:spcPts val="0"/>
              </a:spcBef>
              <a:spcAft>
                <a:spcPts val="0"/>
              </a:spcAft>
              <a:defRPr/>
            </a:pPr>
            <a:r>
              <a:rPr lang="en-US" sz="1600" dirty="0">
                <a:latin typeface="+mn-lt"/>
              </a:rPr>
              <a:t>n=40</a:t>
            </a:r>
          </a:p>
          <a:p>
            <a:pPr algn="ctr" fontAlgn="auto">
              <a:spcBef>
                <a:spcPts val="0"/>
              </a:spcBef>
              <a:spcAft>
                <a:spcPts val="0"/>
              </a:spcAft>
              <a:defRPr/>
            </a:pPr>
            <a:r>
              <a:rPr lang="en-US" sz="2000" b="1" dirty="0">
                <a:latin typeface="+mn-lt"/>
              </a:rPr>
              <a:t>Y=5’3”</a:t>
            </a:r>
          </a:p>
        </p:txBody>
      </p:sp>
      <p:sp>
        <p:nvSpPr>
          <p:cNvPr id="11" name="Text Box 16"/>
          <p:cNvSpPr txBox="1">
            <a:spLocks noChangeArrowheads="1"/>
          </p:cNvSpPr>
          <p:nvPr/>
        </p:nvSpPr>
        <p:spPr bwMode="auto">
          <a:xfrm>
            <a:off x="4050669" y="5160601"/>
            <a:ext cx="1005098" cy="999129"/>
          </a:xfrm>
          <a:prstGeom prst="rect">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9-12</a:t>
            </a:r>
          </a:p>
          <a:p>
            <a:pPr algn="ctr" fontAlgn="auto">
              <a:spcBef>
                <a:spcPts val="0"/>
              </a:spcBef>
              <a:spcAft>
                <a:spcPts val="0"/>
              </a:spcAft>
              <a:defRPr/>
            </a:pPr>
            <a:r>
              <a:rPr lang="en-US" sz="1600" dirty="0">
                <a:latin typeface="+mn-lt"/>
              </a:rPr>
              <a:t>n=23</a:t>
            </a:r>
          </a:p>
          <a:p>
            <a:pPr algn="ctr"/>
            <a:r>
              <a:rPr lang="en-US" sz="2000" b="1" dirty="0">
                <a:latin typeface="Calibri" pitchFamily="34" charset="0"/>
              </a:rPr>
              <a:t>Y=5’10”</a:t>
            </a:r>
          </a:p>
        </p:txBody>
      </p:sp>
      <p:sp>
        <p:nvSpPr>
          <p:cNvPr id="12" name="Text Box 16"/>
          <p:cNvSpPr txBox="1">
            <a:spLocks noChangeArrowheads="1"/>
          </p:cNvSpPr>
          <p:nvPr/>
        </p:nvSpPr>
        <p:spPr bwMode="auto">
          <a:xfrm>
            <a:off x="5410200" y="5160601"/>
            <a:ext cx="1005098" cy="999129"/>
          </a:xfrm>
          <a:prstGeom prst="rect">
            <a:avLst/>
          </a:prstGeom>
          <a:solidFill>
            <a:srgbClr val="92D050"/>
          </a:solidFill>
          <a:ln w="9525">
            <a:noFill/>
            <a:miter lim="800000"/>
            <a:headEnd/>
            <a:tailEnd/>
          </a:ln>
          <a:effectLst>
            <a:outerShdw blurRad="50800" dist="38100" dir="2700000" algn="tl"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SS &gt; 12</a:t>
            </a:r>
          </a:p>
          <a:p>
            <a:pPr algn="ctr" fontAlgn="auto">
              <a:spcBef>
                <a:spcPts val="0"/>
              </a:spcBef>
              <a:spcAft>
                <a:spcPts val="0"/>
              </a:spcAft>
              <a:defRPr/>
            </a:pPr>
            <a:r>
              <a:rPr lang="en-US" sz="1600" dirty="0">
                <a:latin typeface="+mn-lt"/>
              </a:rPr>
              <a:t>n=5</a:t>
            </a:r>
          </a:p>
          <a:p>
            <a:pPr algn="ctr"/>
            <a:r>
              <a:rPr lang="en-US" sz="2000" b="1" dirty="0">
                <a:latin typeface="Calibri" pitchFamily="34" charset="0"/>
              </a:rPr>
              <a:t>Y=6’3”</a:t>
            </a:r>
          </a:p>
        </p:txBody>
      </p:sp>
      <p:sp>
        <p:nvSpPr>
          <p:cNvPr id="13" name="Rectangle 12"/>
          <p:cNvSpPr/>
          <p:nvPr/>
        </p:nvSpPr>
        <p:spPr>
          <a:xfrm>
            <a:off x="3596309" y="3505200"/>
            <a:ext cx="1898518" cy="999129"/>
          </a:xfrm>
          <a:prstGeom prst="rect">
            <a:avLst/>
          </a:prstGeom>
          <a:ln w="38100">
            <a:solidFill>
              <a:srgbClr val="FFFF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Age &gt; 22</a:t>
            </a:r>
          </a:p>
          <a:p>
            <a:pPr algn="ctr" fontAlgn="auto">
              <a:spcBef>
                <a:spcPts val="0"/>
              </a:spcBef>
              <a:spcAft>
                <a:spcPts val="0"/>
              </a:spcAft>
              <a:defRPr/>
            </a:pPr>
            <a:r>
              <a:rPr lang="en-US" sz="1600" dirty="0">
                <a:solidFill>
                  <a:schemeClr val="tx1"/>
                </a:solidFill>
              </a:rPr>
              <a:t>n=33</a:t>
            </a:r>
          </a:p>
          <a:p>
            <a:pPr algn="ctr" fontAlgn="auto">
              <a:spcBef>
                <a:spcPts val="0"/>
              </a:spcBef>
              <a:spcAft>
                <a:spcPts val="0"/>
              </a:spcAft>
              <a:defRPr/>
            </a:pPr>
            <a:r>
              <a:rPr lang="en-US" sz="2000" b="1" dirty="0">
                <a:solidFill>
                  <a:schemeClr val="tx1"/>
                </a:solidFill>
              </a:rPr>
              <a:t>Y = 5’ 10”</a:t>
            </a:r>
          </a:p>
        </p:txBody>
      </p:sp>
      <p:cxnSp>
        <p:nvCxnSpPr>
          <p:cNvPr id="14" name="Straight Arrow Connector 13"/>
          <p:cNvCxnSpPr>
            <a:stCxn id="7" idx="2"/>
            <a:endCxn id="6" idx="0"/>
          </p:cNvCxnSpPr>
          <p:nvPr/>
        </p:nvCxnSpPr>
        <p:spPr>
          <a:xfrm flipH="1">
            <a:off x="2372661" y="2904129"/>
            <a:ext cx="481598" cy="60107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3" idx="0"/>
          </p:cNvCxnSpPr>
          <p:nvPr/>
        </p:nvCxnSpPr>
        <p:spPr>
          <a:xfrm>
            <a:off x="2854259" y="2904129"/>
            <a:ext cx="1691309" cy="60107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7084341" y="2904129"/>
            <a:ext cx="545709" cy="60107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8" idx="0"/>
          </p:cNvCxnSpPr>
          <p:nvPr/>
        </p:nvCxnSpPr>
        <p:spPr>
          <a:xfrm>
            <a:off x="7630050" y="2904129"/>
            <a:ext cx="721099" cy="621853"/>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57600" y="228600"/>
            <a:ext cx="1898518" cy="99912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sz="1600" dirty="0">
                <a:solidFill>
                  <a:schemeClr val="tx1"/>
                </a:solidFill>
              </a:rPr>
              <a:t>n = 100</a:t>
            </a:r>
          </a:p>
          <a:p>
            <a:pPr algn="ctr" fontAlgn="auto">
              <a:spcBef>
                <a:spcPts val="0"/>
              </a:spcBef>
              <a:spcAft>
                <a:spcPts val="0"/>
              </a:spcAft>
              <a:defRPr/>
            </a:pPr>
            <a:r>
              <a:rPr lang="en-US" sz="2000" b="1" dirty="0" smtClean="0">
                <a:solidFill>
                  <a:schemeClr val="tx1"/>
                </a:solidFill>
              </a:rPr>
              <a:t>Height </a:t>
            </a:r>
            <a:r>
              <a:rPr lang="en-US" sz="2000" b="1" dirty="0">
                <a:solidFill>
                  <a:schemeClr val="tx1"/>
                </a:solidFill>
              </a:rPr>
              <a:t>= 5’ 8”</a:t>
            </a:r>
          </a:p>
        </p:txBody>
      </p:sp>
      <p:cxnSp>
        <p:nvCxnSpPr>
          <p:cNvPr id="19" name="Straight Arrow Connector 18"/>
          <p:cNvCxnSpPr>
            <a:stCxn id="18" idx="2"/>
            <a:endCxn id="5" idx="0"/>
          </p:cNvCxnSpPr>
          <p:nvPr/>
        </p:nvCxnSpPr>
        <p:spPr>
          <a:xfrm>
            <a:off x="4606859" y="1227729"/>
            <a:ext cx="3023191" cy="67727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7" idx="0"/>
          </p:cNvCxnSpPr>
          <p:nvPr/>
        </p:nvCxnSpPr>
        <p:spPr>
          <a:xfrm flipH="1">
            <a:off x="2854259" y="1227729"/>
            <a:ext cx="1752600" cy="67727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9" idx="0"/>
          </p:cNvCxnSpPr>
          <p:nvPr/>
        </p:nvCxnSpPr>
        <p:spPr>
          <a:xfrm flipH="1">
            <a:off x="3231251" y="4504329"/>
            <a:ext cx="1314317" cy="65627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1" idx="0"/>
          </p:cNvCxnSpPr>
          <p:nvPr/>
        </p:nvCxnSpPr>
        <p:spPr>
          <a:xfrm>
            <a:off x="4545568" y="4504329"/>
            <a:ext cx="7650" cy="65627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2" idx="0"/>
          </p:cNvCxnSpPr>
          <p:nvPr/>
        </p:nvCxnSpPr>
        <p:spPr>
          <a:xfrm>
            <a:off x="4545568" y="4504329"/>
            <a:ext cx="1367181" cy="65627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28600" y="4917280"/>
            <a:ext cx="1288676" cy="34052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1600" dirty="0">
                <a:solidFill>
                  <a:schemeClr val="tx1"/>
                </a:solidFill>
              </a:rPr>
              <a:t>5’ 6” – 5’ 9”</a:t>
            </a:r>
          </a:p>
        </p:txBody>
      </p:sp>
      <p:sp>
        <p:nvSpPr>
          <p:cNvPr id="25" name="Rounded Rectangle 24"/>
          <p:cNvSpPr>
            <a:spLocks noChangeArrowheads="1"/>
          </p:cNvSpPr>
          <p:nvPr/>
        </p:nvSpPr>
        <p:spPr bwMode="auto">
          <a:xfrm>
            <a:off x="242952" y="4460080"/>
            <a:ext cx="1288676" cy="340520"/>
          </a:xfrm>
          <a:prstGeom prst="roundRect">
            <a:avLst>
              <a:gd name="adj" fmla="val 16667"/>
            </a:avLst>
          </a:prstGeom>
          <a:solidFill>
            <a:schemeClr val="accent2"/>
          </a:solidFill>
          <a:ln w="25400" algn="ctr">
            <a:solidFill>
              <a:srgbClr val="385D8A"/>
            </a:solidFill>
            <a:round/>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&lt; 5’ 6”</a:t>
            </a:r>
          </a:p>
        </p:txBody>
      </p:sp>
      <p:sp>
        <p:nvSpPr>
          <p:cNvPr id="26" name="Rounded Rectangle 25"/>
          <p:cNvSpPr>
            <a:spLocks noChangeArrowheads="1"/>
          </p:cNvSpPr>
          <p:nvPr/>
        </p:nvSpPr>
        <p:spPr bwMode="auto">
          <a:xfrm>
            <a:off x="242951" y="5374480"/>
            <a:ext cx="1288676" cy="340520"/>
          </a:xfrm>
          <a:prstGeom prst="roundRect">
            <a:avLst>
              <a:gd name="adj" fmla="val 16667"/>
            </a:avLst>
          </a:prstGeom>
          <a:solidFill>
            <a:srgbClr val="FFFF00"/>
          </a:solidFill>
          <a:ln w="25400" algn="ctr">
            <a:solidFill>
              <a:srgbClr val="385D8A"/>
            </a:solidFill>
            <a:round/>
            <a:headEnd/>
            <a:tailEnd/>
          </a:ln>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sz="1600" dirty="0">
                <a:latin typeface="+mn-lt"/>
              </a:rPr>
              <a:t>5’ 10” – 6’ </a:t>
            </a:r>
          </a:p>
        </p:txBody>
      </p:sp>
      <p:sp>
        <p:nvSpPr>
          <p:cNvPr id="27" name="Rounded Rectangle 26"/>
          <p:cNvSpPr/>
          <p:nvPr/>
        </p:nvSpPr>
        <p:spPr>
          <a:xfrm>
            <a:off x="242951" y="5839992"/>
            <a:ext cx="1288676" cy="3405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sz="1600" dirty="0">
                <a:solidFill>
                  <a:schemeClr val="tx1"/>
                </a:solidFill>
              </a:rPr>
              <a:t>&gt; 6’ </a:t>
            </a:r>
          </a:p>
        </p:txBody>
      </p:sp>
      <p:sp>
        <p:nvSpPr>
          <p:cNvPr id="2" name="TextBox 1"/>
          <p:cNvSpPr txBox="1"/>
          <p:nvPr/>
        </p:nvSpPr>
        <p:spPr>
          <a:xfrm>
            <a:off x="6261609" y="457200"/>
            <a:ext cx="2171781" cy="461665"/>
          </a:xfrm>
          <a:prstGeom prst="rect">
            <a:avLst/>
          </a:prstGeom>
          <a:noFill/>
        </p:spPr>
        <p:txBody>
          <a:bodyPr wrap="square" rtlCol="0">
            <a:spAutoFit/>
          </a:bodyPr>
          <a:lstStyle/>
          <a:p>
            <a:r>
              <a:rPr lang="en-US" sz="2400" b="1" dirty="0" smtClean="0">
                <a:solidFill>
                  <a:srgbClr val="FF0000"/>
                </a:solidFill>
              </a:rPr>
              <a:t>ROOT NODE</a:t>
            </a:r>
            <a:endParaRPr lang="en-US" sz="2400" b="1" dirty="0">
              <a:solidFill>
                <a:srgbClr val="FF0000"/>
              </a:solidFill>
            </a:endParaRPr>
          </a:p>
        </p:txBody>
      </p:sp>
      <p:sp>
        <p:nvSpPr>
          <p:cNvPr id="28" name="TextBox 27"/>
          <p:cNvSpPr txBox="1"/>
          <p:nvPr/>
        </p:nvSpPr>
        <p:spPr>
          <a:xfrm>
            <a:off x="609600" y="1447800"/>
            <a:ext cx="2017079" cy="461665"/>
          </a:xfrm>
          <a:prstGeom prst="rect">
            <a:avLst/>
          </a:prstGeom>
          <a:noFill/>
        </p:spPr>
        <p:txBody>
          <a:bodyPr wrap="square" rtlCol="0">
            <a:spAutoFit/>
          </a:bodyPr>
          <a:lstStyle/>
          <a:p>
            <a:r>
              <a:rPr lang="en-US" sz="2400" b="1" dirty="0" smtClean="0">
                <a:solidFill>
                  <a:srgbClr val="FF0000"/>
                </a:solidFill>
              </a:rPr>
              <a:t>TREE SPLIT</a:t>
            </a:r>
            <a:endParaRPr lang="en-US" sz="2400" b="1" dirty="0">
              <a:solidFill>
                <a:srgbClr val="FF0000"/>
              </a:solidFill>
            </a:endParaRPr>
          </a:p>
        </p:txBody>
      </p:sp>
      <p:sp>
        <p:nvSpPr>
          <p:cNvPr id="29" name="TextBox 28"/>
          <p:cNvSpPr txBox="1"/>
          <p:nvPr/>
        </p:nvSpPr>
        <p:spPr>
          <a:xfrm>
            <a:off x="148832" y="3369925"/>
            <a:ext cx="1877092" cy="830997"/>
          </a:xfrm>
          <a:prstGeom prst="rect">
            <a:avLst/>
          </a:prstGeom>
          <a:noFill/>
        </p:spPr>
        <p:txBody>
          <a:bodyPr wrap="square" rtlCol="0">
            <a:spAutoFit/>
          </a:bodyPr>
          <a:lstStyle/>
          <a:p>
            <a:r>
              <a:rPr lang="en-US" sz="2400" b="1" dirty="0" smtClean="0">
                <a:solidFill>
                  <a:srgbClr val="FF0000"/>
                </a:solidFill>
              </a:rPr>
              <a:t>TERMINAL NODE</a:t>
            </a:r>
            <a:endParaRPr lang="en-US" sz="2400" b="1" dirty="0">
              <a:solidFill>
                <a:srgbClr val="FF0000"/>
              </a:solidFill>
            </a:endParaRPr>
          </a:p>
        </p:txBody>
      </p:sp>
      <p:sp>
        <p:nvSpPr>
          <p:cNvPr id="3" name="TextBox 2"/>
          <p:cNvSpPr txBox="1"/>
          <p:nvPr/>
        </p:nvSpPr>
        <p:spPr>
          <a:xfrm>
            <a:off x="4340953" y="1295400"/>
            <a:ext cx="4679676" cy="2308965"/>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b="1" dirty="0" smtClean="0">
                <a:solidFill>
                  <a:srgbClr val="00B0F0"/>
                </a:solidFill>
              </a:rPr>
              <a:t>Age</a:t>
            </a:r>
          </a:p>
          <a:p>
            <a:pPr marL="285750" indent="-285750">
              <a:lnSpc>
                <a:spcPts val="2500"/>
              </a:lnSpc>
              <a:buFont typeface="Arial" panose="020B0604020202020204" pitchFamily="34" charset="0"/>
              <a:buChar char="•"/>
            </a:pPr>
            <a:r>
              <a:rPr lang="en-US" b="1" dirty="0" smtClean="0">
                <a:solidFill>
                  <a:srgbClr val="00B0F0"/>
                </a:solidFill>
              </a:rPr>
              <a:t>Weight</a:t>
            </a:r>
          </a:p>
          <a:p>
            <a:pPr marL="285750" indent="-285750">
              <a:lnSpc>
                <a:spcPts val="2500"/>
              </a:lnSpc>
              <a:buFont typeface="Arial" panose="020B0604020202020204" pitchFamily="34" charset="0"/>
              <a:buChar char="•"/>
            </a:pPr>
            <a:r>
              <a:rPr lang="en-US" b="1" dirty="0" smtClean="0">
                <a:solidFill>
                  <a:srgbClr val="00B0F0"/>
                </a:solidFill>
              </a:rPr>
              <a:t>Gender</a:t>
            </a:r>
          </a:p>
          <a:p>
            <a:pPr marL="285750" indent="-285750">
              <a:lnSpc>
                <a:spcPts val="2500"/>
              </a:lnSpc>
              <a:buFont typeface="Arial" panose="020B0604020202020204" pitchFamily="34" charset="0"/>
              <a:buChar char="•"/>
            </a:pPr>
            <a:r>
              <a:rPr lang="en-US" b="1" dirty="0" smtClean="0">
                <a:solidFill>
                  <a:srgbClr val="00B0F0"/>
                </a:solidFill>
              </a:rPr>
              <a:t>Marital Status</a:t>
            </a:r>
          </a:p>
          <a:p>
            <a:pPr marL="285750" indent="-285750">
              <a:lnSpc>
                <a:spcPts val="2500"/>
              </a:lnSpc>
              <a:buFont typeface="Arial" panose="020B0604020202020204" pitchFamily="34" charset="0"/>
              <a:buChar char="•"/>
            </a:pPr>
            <a:r>
              <a:rPr lang="en-US" b="1" dirty="0" smtClean="0">
                <a:solidFill>
                  <a:srgbClr val="00B0F0"/>
                </a:solidFill>
              </a:rPr>
              <a:t>Zip Code</a:t>
            </a:r>
          </a:p>
          <a:p>
            <a:pPr marL="285750" indent="-285750">
              <a:lnSpc>
                <a:spcPts val="2500"/>
              </a:lnSpc>
              <a:buFont typeface="Arial" panose="020B0604020202020204" pitchFamily="34" charset="0"/>
              <a:buChar char="•"/>
            </a:pPr>
            <a:r>
              <a:rPr lang="en-US" b="1" dirty="0" smtClean="0">
                <a:solidFill>
                  <a:srgbClr val="00B0F0"/>
                </a:solidFill>
              </a:rPr>
              <a:t>Hair Color</a:t>
            </a:r>
          </a:p>
          <a:p>
            <a:pPr marL="285750" indent="-285750">
              <a:lnSpc>
                <a:spcPts val="2500"/>
              </a:lnSpc>
              <a:buFont typeface="Arial" panose="020B0604020202020204" pitchFamily="34" charset="0"/>
              <a:buChar char="•"/>
            </a:pPr>
            <a:r>
              <a:rPr lang="en-US" b="1" dirty="0" smtClean="0">
                <a:solidFill>
                  <a:srgbClr val="00B0F0"/>
                </a:solidFill>
              </a:rPr>
              <a:t>Shoe Size</a:t>
            </a:r>
            <a:endParaRPr lang="en-US" b="1" dirty="0">
              <a:solidFill>
                <a:srgbClr val="00B0F0"/>
              </a:solidFill>
            </a:endParaRPr>
          </a:p>
        </p:txBody>
      </p:sp>
    </p:spTree>
    <p:extLst>
      <p:ext uri="{BB962C8B-B14F-4D97-AF65-F5344CB8AC3E}">
        <p14:creationId xmlns:p14="http://schemas.microsoft.com/office/powerpoint/2010/main" val="2187713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0" presetClass="path" presetSubtype="0" accel="50000" decel="50000" fill="hold" grpId="1" nodeType="withEffect">
                                  <p:stCondLst>
                                    <p:cond delay="0"/>
                                  </p:stCondLst>
                                  <p:childTnLst>
                                    <p:animMotion origin="layout" path="M 4.44444E-6 4.07407E-6 L 4.44444E-6 0.00023 C 0.0092 0.00092 0.0125 0.00023 0.01996 0.00324 C 0.02361 0.00486 0.03125 0.00833 0.03125 0.00856 C 0.03281 0.00995 0.03454 0.01134 0.03611 0.01319 C 0.03802 0.01527 0.03923 0.01828 0.04114 0.0199 C 0.04392 0.02222 0.04722 0.02268 0.05 0.025 C 0.05069 0.02546 0.06458 0.04004 0.06736 0.04328 C 0.07031 0.04652 0.07309 0.05023 0.07621 0.05324 C 0.07777 0.05486 0.07951 0.05671 0.08125 0.05833 C 0.08368 0.06041 0.08645 0.06226 0.08871 0.06481 C 0.09236 0.06944 0.09618 0.07361 0.1 0.07824 C 0.10121 0.07986 0.10243 0.08171 0.10364 0.08333 C 0.10572 0.08564 0.10798 0.0875 0.10989 0.08981 C 0.11163 0.09189 0.11319 0.09444 0.11493 0.09652 C 0.11996 0.10231 0.11822 0.09768 0.12361 0.10486 C 0.13541 0.1206 0.12413 0.10995 0.13871 0.12662 C 0.14097 0.12916 0.14375 0.13078 0.14618 0.13333 C 0.15156 0.13888 0.14982 0.14004 0.15503 0.14814 C 0.15763 0.15254 0.16093 0.15578 0.16371 0.15995 C 0.16614 0.16388 0.16857 0.16782 0.17118 0.17152 C 0.17239 0.17338 0.17395 0.17453 0.175 0.17662 C 0.18316 0.19189 0.17152 0.17523 0.18125 0.18819 C 0.1842 0.2 0.18038 0.18541 0.18489 0.2 C 0.18541 0.20162 0.18559 0.20324 0.18628 0.20486 C 0.19027 0.21689 0.18975 0.21551 0.19375 0.22314 C 0.19635 0.23703 0.19288 0.22268 0.19878 0.23657 C 0.19982 0.23912 0.20052 0.24213 0.20121 0.2449 C 0.20225 0.2493 0.20225 0.25231 0.20364 0.25648 C 0.20572 0.26226 0.20885 0.26713 0.20989 0.27314 L 0.21371 0.29328 C 0.21406 0.29537 0.21441 0.29768 0.21493 0.3 C 0.21718 0.30717 0.2177 0.30763 0.21875 0.31481 C 0.21927 0.31828 0.21909 0.32176 0.21996 0.325 C 0.2217 0.33171 0.22621 0.3449 0.22621 0.34513 C 0.22656 0.34768 0.22708 0.35046 0.22743 0.35324 C 0.2302 0.37569 0.22725 0.35463 0.23003 0.375 C 0.23038 0.37777 0.23072 0.38055 0.23125 0.38333 C 0.23159 0.38541 0.23211 0.38773 0.23246 0.38981 C 0.23368 0.39907 0.23402 0.40949 0.23628 0.41828 C 0.23663 0.4199 0.23715 0.42152 0.2375 0.42314 C 0.23802 0.42662 0.23819 0.42986 0.23871 0.43333 C 0.23906 0.43495 0.23958 0.43657 0.23993 0.43819 C 0.24045 0.44051 0.24079 0.44282 0.24114 0.4449 C 0.24201 0.44838 0.24305 0.45162 0.24375 0.45486 C 0.24409 0.45717 0.24427 0.45949 0.24496 0.46157 C 0.24548 0.46342 0.24687 0.46481 0.24739 0.46666 C 0.24809 0.46805 0.24809 0.47013 0.24878 0.47152 C 0.25104 0.47638 0.25625 0.48495 0.25625 0.48518 C 0.25659 0.48657 0.25659 0.48865 0.25746 0.49004 C 0.25833 0.4912 0.25989 0.49143 0.26128 0.49166 C 0.26493 0.49189 0.26875 0.49166 0.27257 0.49166 L 0.26371 0.48819 L 0.26371 0.48842 " pathEditMode="relative" rAng="0" ptsTypes="AAAAAAAAAAAAAAAAAAAAAAAAAAAAAAAAAAAAAAAAAAAAAAAAAAAAAA">
                                      <p:cBhvr>
                                        <p:cTn id="36" dur="2000" fill="hold"/>
                                        <p:tgtEl>
                                          <p:spTgt spid="3"/>
                                        </p:tgtEl>
                                        <p:attrNameLst>
                                          <p:attrName>ppt_x</p:attrName>
                                          <p:attrName>ppt_y</p:attrName>
                                        </p:attrNameLst>
                                      </p:cBhvr>
                                      <p:rCtr x="13628" y="24583"/>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8" grpId="0" animBg="1"/>
      <p:bldP spid="24" grpId="0" animBg="1"/>
      <p:bldP spid="25" grpId="0" animBg="1"/>
      <p:bldP spid="26" grpId="0" animBg="1"/>
      <p:bldP spid="27" grpId="0" animBg="1"/>
      <p:bldP spid="2" grpId="0"/>
      <p:bldP spid="2" grpId="1"/>
      <p:bldP spid="28" grpId="0"/>
      <p:bldP spid="28" grpId="1"/>
      <p:bldP spid="29" grpId="0"/>
      <p:bldP spid="29" grpId="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447800" y="4221540"/>
            <a:ext cx="6899164" cy="1569660"/>
          </a:xfrm>
          <a:prstGeom prst="rect">
            <a:avLst/>
          </a:prstGeom>
        </p:spPr>
        <p:txBody>
          <a:bodyPr vert="horz" wrap="square" lIns="91440" tIns="45720" rIns="91440" bIns="45720" rtlCol="0" anchor="t">
            <a:spAutoFit/>
          </a:bodyPr>
          <a:lstStyle>
            <a:lvl1pPr algn="l" defTabSz="914400" rtl="0" eaLnBrk="1" latinLnBrk="0" hangingPunct="1">
              <a:spcBef>
                <a:spcPct val="0"/>
              </a:spcBef>
              <a:buNone/>
              <a:defRPr sz="3200" b="1" i="0" kern="1200">
                <a:solidFill>
                  <a:schemeClr val="tx1"/>
                </a:solidFill>
                <a:latin typeface="Calibri" pitchFamily="34" charset="0"/>
                <a:ea typeface="+mj-ea"/>
                <a:cs typeface="+mj-cs"/>
              </a:defRPr>
            </a:lvl1pPr>
          </a:lstStyle>
          <a:p>
            <a:r>
              <a:rPr lang="en-US" sz="9600" dirty="0" smtClean="0"/>
              <a:t>Terminology</a:t>
            </a:r>
            <a:endParaRPr lang="en-US" sz="9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571500"/>
            <a:ext cx="2996957" cy="3390900"/>
          </a:xfrm>
          <a:prstGeom prst="rect">
            <a:avLst/>
          </a:prstGeom>
        </p:spPr>
      </p:pic>
    </p:spTree>
    <p:extLst>
      <p:ext uri="{BB962C8B-B14F-4D97-AF65-F5344CB8AC3E}">
        <p14:creationId xmlns:p14="http://schemas.microsoft.com/office/powerpoint/2010/main" val="32200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381000"/>
            <a:ext cx="8077200" cy="7325082"/>
          </a:xfrm>
          <a:prstGeom prst="rect">
            <a:avLst/>
          </a:prstGeom>
          <a:noFill/>
        </p:spPr>
        <p:txBody>
          <a:bodyPr wrap="square" rtlCol="0">
            <a:spAutoFit/>
          </a:bodyPr>
          <a:lstStyle/>
          <a:p>
            <a:r>
              <a:rPr lang="en-US" sz="4400" b="1" dirty="0" smtClean="0">
                <a:solidFill>
                  <a:schemeClr val="accent1">
                    <a:lumMod val="75000"/>
                  </a:schemeClr>
                </a:solidFill>
                <a:latin typeface="Calibri" panose="020F0502020204030204" pitchFamily="34" charset="0"/>
              </a:rPr>
              <a:t>Target Response, </a:t>
            </a:r>
          </a:p>
          <a:p>
            <a:r>
              <a:rPr lang="en-US" sz="4400" b="1" dirty="0" smtClean="0">
                <a:solidFill>
                  <a:schemeClr val="accent1">
                    <a:lumMod val="75000"/>
                  </a:schemeClr>
                </a:solidFill>
                <a:latin typeface="Calibri" panose="020F0502020204030204" pitchFamily="34" charset="0"/>
              </a:rPr>
              <a:t>Predicted Outcome, </a:t>
            </a:r>
          </a:p>
          <a:p>
            <a:r>
              <a:rPr lang="en-US" sz="4400" b="1" dirty="0" smtClean="0">
                <a:solidFill>
                  <a:schemeClr val="accent1">
                    <a:lumMod val="75000"/>
                  </a:schemeClr>
                </a:solidFill>
                <a:latin typeface="Calibri" panose="020F0502020204030204" pitchFamily="34" charset="0"/>
              </a:rPr>
              <a:t>Dependent Variable </a:t>
            </a:r>
            <a:endParaRPr lang="en-US" sz="4400" b="1" dirty="0">
              <a:solidFill>
                <a:schemeClr val="accent1">
                  <a:lumMod val="75000"/>
                </a:schemeClr>
              </a:solidFill>
              <a:latin typeface="Calibri" panose="020F0502020204030204" pitchFamily="34" charset="0"/>
            </a:endParaRPr>
          </a:p>
          <a:p>
            <a:pPr lvl="1"/>
            <a:r>
              <a:rPr lang="en-US" sz="4000" dirty="0" smtClean="0">
                <a:latin typeface="Calibri" panose="020F0502020204030204" pitchFamily="34" charset="0"/>
              </a:rPr>
              <a:t>	Y:  Height</a:t>
            </a:r>
          </a:p>
          <a:p>
            <a:endParaRPr lang="en-US" sz="2400" b="1" dirty="0" smtClean="0">
              <a:solidFill>
                <a:schemeClr val="accent1">
                  <a:lumMod val="75000"/>
                </a:schemeClr>
              </a:solidFill>
              <a:latin typeface="Calibri" panose="020F0502020204030204" pitchFamily="34" charset="0"/>
            </a:endParaRPr>
          </a:p>
          <a:p>
            <a:endParaRPr lang="en-US" sz="2400" b="1" dirty="0" smtClean="0">
              <a:solidFill>
                <a:schemeClr val="accent1">
                  <a:lumMod val="75000"/>
                </a:schemeClr>
              </a:solidFill>
              <a:latin typeface="Calibri" panose="020F0502020204030204" pitchFamily="34" charset="0"/>
            </a:endParaRPr>
          </a:p>
          <a:p>
            <a:r>
              <a:rPr lang="en-US" sz="4400" b="1" dirty="0" smtClean="0">
                <a:solidFill>
                  <a:schemeClr val="accent1">
                    <a:lumMod val="75000"/>
                  </a:schemeClr>
                </a:solidFill>
                <a:latin typeface="Calibri" panose="020F0502020204030204" pitchFamily="34" charset="0"/>
              </a:rPr>
              <a:t>Explanatory, Predictor,</a:t>
            </a:r>
          </a:p>
          <a:p>
            <a:r>
              <a:rPr lang="en-US" sz="4400" b="1" dirty="0" smtClean="0">
                <a:solidFill>
                  <a:schemeClr val="accent1">
                    <a:lumMod val="75000"/>
                  </a:schemeClr>
                </a:solidFill>
                <a:latin typeface="Calibri" panose="020F0502020204030204" pitchFamily="34" charset="0"/>
              </a:rPr>
              <a:t>Independent Variables </a:t>
            </a:r>
          </a:p>
          <a:p>
            <a:pPr lvl="1"/>
            <a:r>
              <a:rPr lang="en-US" sz="4000" dirty="0">
                <a:latin typeface="Calibri" panose="020F0502020204030204" pitchFamily="34" charset="0"/>
              </a:rPr>
              <a:t>	</a:t>
            </a:r>
            <a:r>
              <a:rPr lang="en-US" sz="4000" dirty="0" smtClean="0">
                <a:latin typeface="Calibri" panose="020F0502020204030204" pitchFamily="34" charset="0"/>
              </a:rPr>
              <a:t>X</a:t>
            </a:r>
            <a:r>
              <a:rPr lang="en-US" sz="4000" baseline="-25000" dirty="0" smtClean="0">
                <a:latin typeface="Calibri" panose="020F0502020204030204" pitchFamily="34" charset="0"/>
              </a:rPr>
              <a:t>i</a:t>
            </a:r>
            <a:r>
              <a:rPr lang="en-US" sz="4000" dirty="0" smtClean="0">
                <a:latin typeface="Calibri" panose="020F0502020204030204" pitchFamily="34" charset="0"/>
              </a:rPr>
              <a:t>: Age, Gender, Marital Status</a:t>
            </a:r>
          </a:p>
          <a:p>
            <a:pPr lvl="1"/>
            <a:r>
              <a:rPr lang="en-US" sz="4000" dirty="0" smtClean="0">
                <a:latin typeface="Calibri" panose="020F0502020204030204" pitchFamily="34" charset="0"/>
              </a:rPr>
              <a:t>         Zip Code, Hair Color, Shoe Size</a:t>
            </a:r>
          </a:p>
          <a:p>
            <a:pPr lvl="1"/>
            <a:r>
              <a:rPr lang="en-US" sz="4000" dirty="0">
                <a:latin typeface="Calibri" panose="020F0502020204030204" pitchFamily="34" charset="0"/>
              </a:rPr>
              <a:t> </a:t>
            </a:r>
            <a:r>
              <a:rPr lang="en-US" sz="4000" dirty="0" smtClean="0">
                <a:latin typeface="Calibri" panose="020F0502020204030204" pitchFamily="34" charset="0"/>
              </a:rPr>
              <a:t>         </a:t>
            </a:r>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697" y="-152400"/>
            <a:ext cx="2515504" cy="24860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2895600"/>
            <a:ext cx="2057400" cy="2057400"/>
          </a:xfrm>
          <a:prstGeom prst="rect">
            <a:avLst/>
          </a:prstGeom>
        </p:spPr>
      </p:pic>
    </p:spTree>
    <p:extLst>
      <p:ext uri="{BB962C8B-B14F-4D97-AF65-F5344CB8AC3E}">
        <p14:creationId xmlns:p14="http://schemas.microsoft.com/office/powerpoint/2010/main" val="1974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968" y="304800"/>
            <a:ext cx="8077200" cy="5509200"/>
          </a:xfrm>
          <a:prstGeom prst="rect">
            <a:avLst/>
          </a:prstGeom>
          <a:noFill/>
        </p:spPr>
        <p:txBody>
          <a:bodyPr wrap="square" rtlCol="0">
            <a:spAutoFit/>
          </a:bodyPr>
          <a:lstStyle/>
          <a:p>
            <a:r>
              <a:rPr lang="en-US" sz="4400" b="1" dirty="0" smtClean="0">
                <a:latin typeface="Calibri" panose="020F0502020204030204" pitchFamily="34" charset="0"/>
              </a:rPr>
              <a:t>If the Target Variable is:</a:t>
            </a:r>
          </a:p>
          <a:p>
            <a:endParaRPr lang="en-US" sz="3600" b="1" dirty="0" smtClean="0">
              <a:solidFill>
                <a:schemeClr val="accent1">
                  <a:lumMod val="75000"/>
                </a:schemeClr>
              </a:solidFill>
              <a:latin typeface="Calibri" panose="020F0502020204030204" pitchFamily="34" charset="0"/>
            </a:endParaRPr>
          </a:p>
          <a:p>
            <a:r>
              <a:rPr lang="en-US" sz="6000" b="1" dirty="0" smtClean="0">
                <a:solidFill>
                  <a:schemeClr val="accent1">
                    <a:lumMod val="75000"/>
                  </a:schemeClr>
                </a:solidFill>
                <a:latin typeface="Calibri" panose="020F0502020204030204" pitchFamily="34" charset="0"/>
              </a:rPr>
              <a:t>Categorical</a:t>
            </a:r>
            <a:r>
              <a:rPr lang="en-US" sz="6000" dirty="0" smtClean="0">
                <a:solidFill>
                  <a:schemeClr val="accent1">
                    <a:lumMod val="75000"/>
                  </a:schemeClr>
                </a:solidFill>
                <a:latin typeface="Calibri" panose="020F0502020204030204" pitchFamily="34" charset="0"/>
              </a:rPr>
              <a:t> </a:t>
            </a:r>
          </a:p>
          <a:p>
            <a:r>
              <a:rPr lang="en-US" sz="4000" dirty="0" smtClean="0">
                <a:latin typeface="Calibri" panose="020F0502020204030204" pitchFamily="34" charset="0"/>
                <a:sym typeface="Wingdings" panose="05000000000000000000" pitchFamily="2" charset="2"/>
              </a:rPr>
              <a:t>		 </a:t>
            </a:r>
            <a:r>
              <a:rPr lang="en-US" sz="5400" b="1" dirty="0" smtClean="0">
                <a:latin typeface="Calibri" panose="020F0502020204030204" pitchFamily="34" charset="0"/>
                <a:sym typeface="Wingdings" panose="05000000000000000000" pitchFamily="2" charset="2"/>
              </a:rPr>
              <a:t>Classification Tree</a:t>
            </a:r>
          </a:p>
          <a:p>
            <a:endParaRPr lang="en-US" sz="2000" dirty="0" smtClean="0">
              <a:latin typeface="Calibri" panose="020F0502020204030204" pitchFamily="34" charset="0"/>
              <a:sym typeface="Wingdings" panose="05000000000000000000" pitchFamily="2" charset="2"/>
            </a:endParaRPr>
          </a:p>
          <a:p>
            <a:r>
              <a:rPr lang="en-US" sz="6000" b="1" dirty="0" smtClean="0">
                <a:solidFill>
                  <a:schemeClr val="accent1">
                    <a:lumMod val="75000"/>
                  </a:schemeClr>
                </a:solidFill>
                <a:latin typeface="Calibri" panose="020F0502020204030204" pitchFamily="34" charset="0"/>
                <a:sym typeface="Wingdings" panose="05000000000000000000" pitchFamily="2" charset="2"/>
              </a:rPr>
              <a:t>Continuous</a:t>
            </a:r>
            <a:r>
              <a:rPr lang="en-US" sz="6600" b="1" dirty="0" smtClean="0">
                <a:solidFill>
                  <a:schemeClr val="accent1">
                    <a:lumMod val="75000"/>
                  </a:schemeClr>
                </a:solidFill>
                <a:latin typeface="Calibri" panose="020F0502020204030204" pitchFamily="34" charset="0"/>
                <a:sym typeface="Wingdings" panose="05000000000000000000" pitchFamily="2" charset="2"/>
              </a:rPr>
              <a:t> </a:t>
            </a:r>
          </a:p>
          <a:p>
            <a:r>
              <a:rPr lang="en-US" sz="4000" dirty="0" smtClean="0">
                <a:latin typeface="Calibri" panose="020F0502020204030204" pitchFamily="34" charset="0"/>
                <a:sym typeface="Wingdings" panose="05000000000000000000" pitchFamily="2" charset="2"/>
              </a:rPr>
              <a:t>		</a:t>
            </a:r>
            <a:r>
              <a:rPr lang="en-US" sz="5400" dirty="0" smtClean="0">
                <a:latin typeface="Calibri" panose="020F0502020204030204" pitchFamily="34" charset="0"/>
                <a:sym typeface="Wingdings" panose="05000000000000000000" pitchFamily="2" charset="2"/>
              </a:rPr>
              <a:t> </a:t>
            </a:r>
            <a:r>
              <a:rPr lang="en-US" sz="5400" b="1" dirty="0" smtClean="0">
                <a:latin typeface="Calibri" panose="020F0502020204030204" pitchFamily="34" charset="0"/>
                <a:sym typeface="Wingdings" panose="05000000000000000000" pitchFamily="2" charset="2"/>
              </a:rPr>
              <a:t>Regression Tree</a:t>
            </a:r>
            <a:endParaRPr lang="en-US" sz="5400" b="1"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509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968" y="304800"/>
            <a:ext cx="8560832" cy="5509200"/>
          </a:xfrm>
          <a:prstGeom prst="rect">
            <a:avLst/>
          </a:prstGeom>
          <a:noFill/>
        </p:spPr>
        <p:txBody>
          <a:bodyPr wrap="square" rtlCol="0">
            <a:spAutoFit/>
          </a:bodyPr>
          <a:lstStyle/>
          <a:p>
            <a:r>
              <a:rPr lang="en-US" sz="4400" b="1" dirty="0" smtClean="0">
                <a:latin typeface="Calibri" panose="020F0502020204030204" pitchFamily="34" charset="0"/>
              </a:rPr>
              <a:t>Two Objectives:</a:t>
            </a:r>
          </a:p>
          <a:p>
            <a:endParaRPr lang="en-US" sz="3600" b="1" dirty="0" smtClean="0">
              <a:solidFill>
                <a:schemeClr val="accent1">
                  <a:lumMod val="75000"/>
                </a:schemeClr>
              </a:solidFill>
              <a:latin typeface="Calibri" panose="020F0502020204030204" pitchFamily="34" charset="0"/>
            </a:endParaRPr>
          </a:p>
          <a:p>
            <a:r>
              <a:rPr lang="en-US" sz="6000" b="1" dirty="0" smtClean="0">
                <a:solidFill>
                  <a:schemeClr val="accent1">
                    <a:lumMod val="75000"/>
                  </a:schemeClr>
                </a:solidFill>
                <a:latin typeface="Calibri" panose="020F0502020204030204" pitchFamily="34" charset="0"/>
              </a:rPr>
              <a:t>Purity</a:t>
            </a:r>
            <a:r>
              <a:rPr lang="en-US" sz="6000" dirty="0" smtClean="0">
                <a:solidFill>
                  <a:schemeClr val="accent1">
                    <a:lumMod val="75000"/>
                  </a:schemeClr>
                </a:solidFill>
                <a:latin typeface="Calibri" panose="020F0502020204030204" pitchFamily="34" charset="0"/>
              </a:rPr>
              <a:t> </a:t>
            </a:r>
          </a:p>
          <a:p>
            <a:r>
              <a:rPr lang="en-US" sz="4000" dirty="0" smtClean="0">
                <a:latin typeface="Calibri" panose="020F0502020204030204" pitchFamily="34" charset="0"/>
                <a:sym typeface="Wingdings" panose="05000000000000000000" pitchFamily="2" charset="2"/>
              </a:rPr>
              <a:t>	 </a:t>
            </a:r>
            <a:r>
              <a:rPr lang="en-US" sz="5400" b="1" dirty="0" smtClean="0">
                <a:latin typeface="Calibri" panose="020F0502020204030204" pitchFamily="34" charset="0"/>
                <a:sym typeface="Wingdings" panose="05000000000000000000" pitchFamily="2" charset="2"/>
              </a:rPr>
              <a:t>Measure of variation</a:t>
            </a:r>
          </a:p>
          <a:p>
            <a:endParaRPr lang="en-US" sz="2000" dirty="0" smtClean="0">
              <a:latin typeface="Calibri" panose="020F0502020204030204" pitchFamily="34" charset="0"/>
              <a:sym typeface="Wingdings" panose="05000000000000000000" pitchFamily="2" charset="2"/>
            </a:endParaRPr>
          </a:p>
          <a:p>
            <a:r>
              <a:rPr lang="en-US" sz="6000" b="1" dirty="0" smtClean="0">
                <a:solidFill>
                  <a:schemeClr val="accent1">
                    <a:lumMod val="75000"/>
                  </a:schemeClr>
                </a:solidFill>
                <a:latin typeface="Calibri" panose="020F0502020204030204" pitchFamily="34" charset="0"/>
                <a:sym typeface="Wingdings" panose="05000000000000000000" pitchFamily="2" charset="2"/>
              </a:rPr>
              <a:t>Parsimony</a:t>
            </a:r>
            <a:r>
              <a:rPr lang="en-US" sz="6600" b="1" dirty="0" smtClean="0">
                <a:solidFill>
                  <a:schemeClr val="accent1">
                    <a:lumMod val="75000"/>
                  </a:schemeClr>
                </a:solidFill>
                <a:latin typeface="Calibri" panose="020F0502020204030204" pitchFamily="34" charset="0"/>
                <a:sym typeface="Wingdings" panose="05000000000000000000" pitchFamily="2" charset="2"/>
              </a:rPr>
              <a:t> </a:t>
            </a:r>
          </a:p>
          <a:p>
            <a:r>
              <a:rPr lang="en-US" sz="4000" dirty="0" smtClean="0">
                <a:latin typeface="Calibri" panose="020F0502020204030204" pitchFamily="34" charset="0"/>
                <a:sym typeface="Wingdings" panose="05000000000000000000" pitchFamily="2" charset="2"/>
              </a:rPr>
              <a:t>	</a:t>
            </a:r>
            <a:r>
              <a:rPr lang="en-US" sz="5400" dirty="0" smtClean="0">
                <a:latin typeface="Calibri" panose="020F0502020204030204" pitchFamily="34" charset="0"/>
                <a:sym typeface="Wingdings" panose="05000000000000000000" pitchFamily="2" charset="2"/>
              </a:rPr>
              <a:t> </a:t>
            </a:r>
            <a:r>
              <a:rPr lang="en-US" sz="5400" b="1" dirty="0" smtClean="0">
                <a:latin typeface="Calibri" panose="020F0502020204030204" pitchFamily="34" charset="0"/>
                <a:sym typeface="Wingdings" panose="05000000000000000000" pitchFamily="2" charset="2"/>
              </a:rPr>
              <a:t>Desire for simple</a:t>
            </a:r>
            <a:endParaRPr lang="en-US" sz="5400" b="1"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256531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innacle">
      <a:dk1>
        <a:sysClr val="windowText" lastClr="000000"/>
      </a:dk1>
      <a:lt1>
        <a:sysClr val="window" lastClr="FFFFFF"/>
      </a:lt1>
      <a:dk2>
        <a:srgbClr val="1F497D"/>
      </a:dk2>
      <a:lt2>
        <a:srgbClr val="EEECE1"/>
      </a:lt2>
      <a:accent1>
        <a:srgbClr val="FBA252"/>
      </a:accent1>
      <a:accent2>
        <a:srgbClr val="9497CC"/>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2291</TotalTime>
  <Words>840</Words>
  <Application>Microsoft Office PowerPoint</Application>
  <PresentationFormat>On-screen Show (4:3)</PresentationFormat>
  <Paragraphs>242</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MS Sans Serif</vt:lpstr>
      <vt:lpstr>Wingdings</vt:lpstr>
      <vt:lpstr>Office Theme</vt:lpstr>
      <vt:lpstr> Easy Tree-sy Everyday Applications of Decision Trees</vt:lpstr>
      <vt:lpstr>Antitrust Statement</vt:lpstr>
      <vt:lpstr>Introductions and Agenda</vt:lpstr>
      <vt:lpstr>PowerPoint Presentation</vt:lpstr>
      <vt:lpstr>PowerPoint Presentation</vt:lpstr>
      <vt:lpstr>PowerPoint Presentation</vt:lpstr>
      <vt:lpstr>PowerPoint Presentation</vt:lpstr>
      <vt:lpstr>PowerPoint Presentation</vt:lpstr>
      <vt:lpstr>PowerPoint Presentation</vt:lpstr>
      <vt:lpstr>The Process</vt:lpstr>
      <vt:lpstr>Stopping Criterion</vt:lpstr>
      <vt:lpstr>Validating Results - Avoiding Over Fit</vt:lpstr>
      <vt:lpstr>Validating Results - Avoiding Over Fit</vt:lpstr>
      <vt:lpstr>PowerPoint Presentation</vt:lpstr>
      <vt:lpstr>PowerPoint Presentation</vt:lpstr>
      <vt:lpstr>Application of Trees</vt:lpstr>
      <vt:lpstr>Case Study</vt:lpstr>
      <vt:lpstr>CASE STUDY</vt:lpstr>
      <vt:lpstr>One-Way Variable Analysis</vt:lpstr>
      <vt:lpstr>If there is time…</vt:lpstr>
      <vt:lpstr>Advantages of Trees</vt:lpstr>
      <vt:lpstr>Limitations/Cautions</vt:lpstr>
      <vt:lpstr>A quick note on Ensemble Trees</vt:lpstr>
      <vt:lpstr>Appendix</vt:lpstr>
      <vt:lpstr>Stopping Criterion – Regression Trees</vt:lpstr>
      <vt:lpstr>Stopping Criterion – Regression Trees (cont.)</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Khazeni</dc:creator>
  <cp:lastModifiedBy>Brobeck, Linda</cp:lastModifiedBy>
  <cp:revision>161</cp:revision>
  <dcterms:created xsi:type="dcterms:W3CDTF">2012-11-15T15:32:41Z</dcterms:created>
  <dcterms:modified xsi:type="dcterms:W3CDTF">2017-02-23T23:43:38Z</dcterms:modified>
</cp:coreProperties>
</file>