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7"/>
  </p:notesMasterIdLst>
  <p:sldIdLst>
    <p:sldId id="256" r:id="rId2"/>
    <p:sldId id="346" r:id="rId3"/>
    <p:sldId id="265" r:id="rId4"/>
    <p:sldId id="373" r:id="rId5"/>
    <p:sldId id="374" r:id="rId6"/>
    <p:sldId id="363" r:id="rId7"/>
    <p:sldId id="364" r:id="rId8"/>
    <p:sldId id="270" r:id="rId9"/>
    <p:sldId id="271" r:id="rId10"/>
    <p:sldId id="349" r:id="rId11"/>
    <p:sldId id="378" r:id="rId12"/>
    <p:sldId id="272" r:id="rId13"/>
    <p:sldId id="375" r:id="rId14"/>
    <p:sldId id="332" r:id="rId15"/>
    <p:sldId id="307" r:id="rId16"/>
    <p:sldId id="308" r:id="rId17"/>
    <p:sldId id="309" r:id="rId18"/>
    <p:sldId id="310" r:id="rId19"/>
    <p:sldId id="311" r:id="rId20"/>
    <p:sldId id="312" r:id="rId21"/>
    <p:sldId id="362" r:id="rId22"/>
    <p:sldId id="330" r:id="rId23"/>
    <p:sldId id="333" r:id="rId24"/>
    <p:sldId id="331" r:id="rId25"/>
    <p:sldId id="376" r:id="rId26"/>
    <p:sldId id="377" r:id="rId27"/>
    <p:sldId id="365" r:id="rId28"/>
    <p:sldId id="366" r:id="rId29"/>
    <p:sldId id="367" r:id="rId30"/>
    <p:sldId id="368" r:id="rId31"/>
    <p:sldId id="369" r:id="rId32"/>
    <p:sldId id="370" r:id="rId33"/>
    <p:sldId id="371" r:id="rId34"/>
    <p:sldId id="372" r:id="rId35"/>
    <p:sldId id="34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A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59" autoAdjust="0"/>
  </p:normalViewPr>
  <p:slideViewPr>
    <p:cSldViewPr showGuides="1">
      <p:cViewPr varScale="1">
        <p:scale>
          <a:sx n="56" d="100"/>
          <a:sy n="56" d="100"/>
        </p:scale>
        <p:origin x="86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DE73B3-B983-4C7F-980B-7B7E2D034B39}" type="doc">
      <dgm:prSet loTypeId="urn:microsoft.com/office/officeart/2005/8/layout/hProcess9" loCatId="process" qsTypeId="urn:microsoft.com/office/officeart/2005/8/quickstyle/simple1" qsCatId="simple" csTypeId="urn:microsoft.com/office/officeart/2005/8/colors/colorful1" csCatId="colorful" phldr="1"/>
      <dgm:spPr/>
    </dgm:pt>
    <dgm:pt modelId="{263BD0BC-D1DE-4D7B-9877-62CE2529533A}">
      <dgm:prSet phldrT="[Text]" custT="1"/>
      <dgm:spPr/>
      <dgm:t>
        <a:bodyPr/>
        <a:lstStyle/>
        <a:p>
          <a:r>
            <a:rPr lang="en-US" sz="1600" dirty="0" smtClean="0"/>
            <a:t>Train</a:t>
          </a:r>
          <a:endParaRPr lang="en-US" sz="1600" dirty="0"/>
        </a:p>
      </dgm:t>
    </dgm:pt>
    <dgm:pt modelId="{4D51C756-CC70-401E-9928-3AD859062C5A}" type="parTrans" cxnId="{ED90B31E-3B68-47B5-9DA2-1D1709739F2D}">
      <dgm:prSet/>
      <dgm:spPr/>
      <dgm:t>
        <a:bodyPr/>
        <a:lstStyle/>
        <a:p>
          <a:endParaRPr lang="en-US"/>
        </a:p>
      </dgm:t>
    </dgm:pt>
    <dgm:pt modelId="{F902B151-9503-46CF-9E93-B54497C2AE46}" type="sibTrans" cxnId="{ED90B31E-3B68-47B5-9DA2-1D1709739F2D}">
      <dgm:prSet/>
      <dgm:spPr/>
      <dgm:t>
        <a:bodyPr/>
        <a:lstStyle/>
        <a:p>
          <a:endParaRPr lang="en-US"/>
        </a:p>
      </dgm:t>
    </dgm:pt>
    <dgm:pt modelId="{C9E4CFE4-F358-4085-9AEA-C202E4098228}">
      <dgm:prSet phldrT="[Text]" custT="1"/>
      <dgm:spPr/>
      <dgm:t>
        <a:bodyPr/>
        <a:lstStyle/>
        <a:p>
          <a:r>
            <a:rPr lang="en-US" sz="1600" dirty="0" smtClean="0"/>
            <a:t>Validation</a:t>
          </a:r>
          <a:endParaRPr lang="en-US" sz="1600" dirty="0"/>
        </a:p>
      </dgm:t>
    </dgm:pt>
    <dgm:pt modelId="{561D848E-01BB-4A98-86A4-803DDFCF8746}" type="parTrans" cxnId="{6B97171E-B6A4-4618-983C-74A93D8CC8C2}">
      <dgm:prSet/>
      <dgm:spPr/>
      <dgm:t>
        <a:bodyPr/>
        <a:lstStyle/>
        <a:p>
          <a:endParaRPr lang="en-US"/>
        </a:p>
      </dgm:t>
    </dgm:pt>
    <dgm:pt modelId="{1FFBF474-BCE1-43B5-89B3-566F914AFF1E}" type="sibTrans" cxnId="{6B97171E-B6A4-4618-983C-74A93D8CC8C2}">
      <dgm:prSet/>
      <dgm:spPr/>
      <dgm:t>
        <a:bodyPr/>
        <a:lstStyle/>
        <a:p>
          <a:endParaRPr lang="en-US"/>
        </a:p>
      </dgm:t>
    </dgm:pt>
    <dgm:pt modelId="{BE0EFEA0-889B-412E-99F7-498D98AFDC1B}" type="pres">
      <dgm:prSet presAssocID="{13DE73B3-B983-4C7F-980B-7B7E2D034B39}" presName="CompostProcess" presStyleCnt="0">
        <dgm:presLayoutVars>
          <dgm:dir/>
          <dgm:resizeHandles val="exact"/>
        </dgm:presLayoutVars>
      </dgm:prSet>
      <dgm:spPr/>
    </dgm:pt>
    <dgm:pt modelId="{9C05CE79-CB6E-4A5A-B3B3-6B6C1041BC86}" type="pres">
      <dgm:prSet presAssocID="{13DE73B3-B983-4C7F-980B-7B7E2D034B39}" presName="arrow" presStyleLbl="bgShp" presStyleIdx="0" presStyleCnt="1" custScaleX="117647" custLinFactNeighborX="-67577" custLinFactNeighborY="-38837"/>
      <dgm:spPr/>
    </dgm:pt>
    <dgm:pt modelId="{F3F9AF91-26F0-435F-BFFA-DF260D3C4E9F}" type="pres">
      <dgm:prSet presAssocID="{13DE73B3-B983-4C7F-980B-7B7E2D034B39}" presName="linearProcess" presStyleCnt="0"/>
      <dgm:spPr/>
    </dgm:pt>
    <dgm:pt modelId="{065E355F-8454-4CDB-9E39-371FD440AF72}" type="pres">
      <dgm:prSet presAssocID="{263BD0BC-D1DE-4D7B-9877-62CE2529533A}" presName="textNode" presStyleLbl="node1" presStyleIdx="0" presStyleCnt="2" custScaleX="188677" custScaleY="79026" custLinFactX="-14729" custLinFactNeighborX="-100000" custLinFactNeighborY="-2192">
        <dgm:presLayoutVars>
          <dgm:bulletEnabled val="1"/>
        </dgm:presLayoutVars>
      </dgm:prSet>
      <dgm:spPr/>
      <dgm:t>
        <a:bodyPr/>
        <a:lstStyle/>
        <a:p>
          <a:endParaRPr lang="en-US"/>
        </a:p>
      </dgm:t>
    </dgm:pt>
    <dgm:pt modelId="{7AFD88AC-2E59-4E32-81EA-8CF77EB2110C}" type="pres">
      <dgm:prSet presAssocID="{F902B151-9503-46CF-9E93-B54497C2AE46}" presName="sibTrans" presStyleCnt="0"/>
      <dgm:spPr/>
    </dgm:pt>
    <dgm:pt modelId="{82B1B4A4-38BA-4758-980D-28F15A8C208A}" type="pres">
      <dgm:prSet presAssocID="{C9E4CFE4-F358-4085-9AEA-C202E4098228}" presName="textNode" presStyleLbl="node1" presStyleIdx="1" presStyleCnt="2" custScaleX="94819" custScaleY="82858" custLinFactNeighborX="-79704" custLinFactNeighborY="-2192">
        <dgm:presLayoutVars>
          <dgm:bulletEnabled val="1"/>
        </dgm:presLayoutVars>
      </dgm:prSet>
      <dgm:spPr/>
      <dgm:t>
        <a:bodyPr/>
        <a:lstStyle/>
        <a:p>
          <a:endParaRPr lang="en-US"/>
        </a:p>
      </dgm:t>
    </dgm:pt>
  </dgm:ptLst>
  <dgm:cxnLst>
    <dgm:cxn modelId="{5059981F-B17B-4647-BE65-6AECD971B997}" type="presOf" srcId="{13DE73B3-B983-4C7F-980B-7B7E2D034B39}" destId="{BE0EFEA0-889B-412E-99F7-498D98AFDC1B}" srcOrd="0" destOrd="0" presId="urn:microsoft.com/office/officeart/2005/8/layout/hProcess9"/>
    <dgm:cxn modelId="{84B60360-CABB-472B-8074-06F15AB52B06}" type="presOf" srcId="{C9E4CFE4-F358-4085-9AEA-C202E4098228}" destId="{82B1B4A4-38BA-4758-980D-28F15A8C208A}" srcOrd="0" destOrd="0" presId="urn:microsoft.com/office/officeart/2005/8/layout/hProcess9"/>
    <dgm:cxn modelId="{ED90B31E-3B68-47B5-9DA2-1D1709739F2D}" srcId="{13DE73B3-B983-4C7F-980B-7B7E2D034B39}" destId="{263BD0BC-D1DE-4D7B-9877-62CE2529533A}" srcOrd="0" destOrd="0" parTransId="{4D51C756-CC70-401E-9928-3AD859062C5A}" sibTransId="{F902B151-9503-46CF-9E93-B54497C2AE46}"/>
    <dgm:cxn modelId="{B530201A-858E-4682-8F07-339DF03794A9}" type="presOf" srcId="{263BD0BC-D1DE-4D7B-9877-62CE2529533A}" destId="{065E355F-8454-4CDB-9E39-371FD440AF72}" srcOrd="0" destOrd="0" presId="urn:microsoft.com/office/officeart/2005/8/layout/hProcess9"/>
    <dgm:cxn modelId="{6B97171E-B6A4-4618-983C-74A93D8CC8C2}" srcId="{13DE73B3-B983-4C7F-980B-7B7E2D034B39}" destId="{C9E4CFE4-F358-4085-9AEA-C202E4098228}" srcOrd="1" destOrd="0" parTransId="{561D848E-01BB-4A98-86A4-803DDFCF8746}" sibTransId="{1FFBF474-BCE1-43B5-89B3-566F914AFF1E}"/>
    <dgm:cxn modelId="{C5B5E4E3-9FB8-4F52-AFB5-9A9CCD914E9E}" type="presParOf" srcId="{BE0EFEA0-889B-412E-99F7-498D98AFDC1B}" destId="{9C05CE79-CB6E-4A5A-B3B3-6B6C1041BC86}" srcOrd="0" destOrd="0" presId="urn:microsoft.com/office/officeart/2005/8/layout/hProcess9"/>
    <dgm:cxn modelId="{61758BC0-BFD3-47B3-BD3A-D030BD701D27}" type="presParOf" srcId="{BE0EFEA0-889B-412E-99F7-498D98AFDC1B}" destId="{F3F9AF91-26F0-435F-BFFA-DF260D3C4E9F}" srcOrd="1" destOrd="0" presId="urn:microsoft.com/office/officeart/2005/8/layout/hProcess9"/>
    <dgm:cxn modelId="{8DA92A37-6CA1-4AFB-9974-647F08CDB286}" type="presParOf" srcId="{F3F9AF91-26F0-435F-BFFA-DF260D3C4E9F}" destId="{065E355F-8454-4CDB-9E39-371FD440AF72}" srcOrd="0" destOrd="0" presId="urn:microsoft.com/office/officeart/2005/8/layout/hProcess9"/>
    <dgm:cxn modelId="{9D315D6A-D59F-4E01-AE3F-E5FEEAB96CB7}" type="presParOf" srcId="{F3F9AF91-26F0-435F-BFFA-DF260D3C4E9F}" destId="{7AFD88AC-2E59-4E32-81EA-8CF77EB2110C}" srcOrd="1" destOrd="0" presId="urn:microsoft.com/office/officeart/2005/8/layout/hProcess9"/>
    <dgm:cxn modelId="{386C150D-C5BA-40DC-A100-31F3E2230C5D}" type="presParOf" srcId="{F3F9AF91-26F0-435F-BFFA-DF260D3C4E9F}" destId="{82B1B4A4-38BA-4758-980D-28F15A8C208A}"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DE73B3-B983-4C7F-980B-7B7E2D034B39}" type="doc">
      <dgm:prSet loTypeId="urn:microsoft.com/office/officeart/2005/8/layout/hProcess9" loCatId="process" qsTypeId="urn:microsoft.com/office/officeart/2005/8/quickstyle/simple1" qsCatId="simple" csTypeId="urn:microsoft.com/office/officeart/2005/8/colors/colorful1" csCatId="colorful" phldr="1"/>
      <dgm:spPr/>
    </dgm:pt>
    <dgm:pt modelId="{263BD0BC-D1DE-4D7B-9877-62CE2529533A}">
      <dgm:prSet phldrT="[Text]" custT="1"/>
      <dgm:spPr/>
      <dgm:t>
        <a:bodyPr/>
        <a:lstStyle/>
        <a:p>
          <a:r>
            <a:rPr lang="en-US" sz="1600" dirty="0" smtClean="0"/>
            <a:t>Train</a:t>
          </a:r>
          <a:endParaRPr lang="en-US" sz="1600" dirty="0"/>
        </a:p>
      </dgm:t>
    </dgm:pt>
    <dgm:pt modelId="{4D51C756-CC70-401E-9928-3AD859062C5A}" type="parTrans" cxnId="{ED90B31E-3B68-47B5-9DA2-1D1709739F2D}">
      <dgm:prSet/>
      <dgm:spPr/>
      <dgm:t>
        <a:bodyPr/>
        <a:lstStyle/>
        <a:p>
          <a:endParaRPr lang="en-US"/>
        </a:p>
      </dgm:t>
    </dgm:pt>
    <dgm:pt modelId="{F902B151-9503-46CF-9E93-B54497C2AE46}" type="sibTrans" cxnId="{ED90B31E-3B68-47B5-9DA2-1D1709739F2D}">
      <dgm:prSet/>
      <dgm:spPr/>
      <dgm:t>
        <a:bodyPr/>
        <a:lstStyle/>
        <a:p>
          <a:endParaRPr lang="en-US"/>
        </a:p>
      </dgm:t>
    </dgm:pt>
    <dgm:pt modelId="{C9E4CFE4-F358-4085-9AEA-C202E4098228}">
      <dgm:prSet phldrT="[Text]" custT="1"/>
      <dgm:spPr/>
      <dgm:t>
        <a:bodyPr/>
        <a:lstStyle/>
        <a:p>
          <a:r>
            <a:rPr lang="en-US" sz="1600" dirty="0" smtClean="0"/>
            <a:t>Validation</a:t>
          </a:r>
          <a:endParaRPr lang="en-US" sz="1600" dirty="0"/>
        </a:p>
      </dgm:t>
    </dgm:pt>
    <dgm:pt modelId="{561D848E-01BB-4A98-86A4-803DDFCF8746}" type="parTrans" cxnId="{6B97171E-B6A4-4618-983C-74A93D8CC8C2}">
      <dgm:prSet/>
      <dgm:spPr/>
      <dgm:t>
        <a:bodyPr/>
        <a:lstStyle/>
        <a:p>
          <a:endParaRPr lang="en-US"/>
        </a:p>
      </dgm:t>
    </dgm:pt>
    <dgm:pt modelId="{1FFBF474-BCE1-43B5-89B3-566F914AFF1E}" type="sibTrans" cxnId="{6B97171E-B6A4-4618-983C-74A93D8CC8C2}">
      <dgm:prSet/>
      <dgm:spPr/>
      <dgm:t>
        <a:bodyPr/>
        <a:lstStyle/>
        <a:p>
          <a:endParaRPr lang="en-US"/>
        </a:p>
      </dgm:t>
    </dgm:pt>
    <dgm:pt modelId="{E0690753-5393-4B60-A989-174031638954}">
      <dgm:prSet phldrT="[Text]" custT="1"/>
      <dgm:spPr/>
      <dgm:t>
        <a:bodyPr/>
        <a:lstStyle/>
        <a:p>
          <a:r>
            <a:rPr lang="en-US" sz="1600" dirty="0" smtClean="0"/>
            <a:t>Test</a:t>
          </a:r>
          <a:endParaRPr lang="en-US" sz="1600" dirty="0"/>
        </a:p>
      </dgm:t>
    </dgm:pt>
    <dgm:pt modelId="{FEA76B5F-6716-4CB8-88E2-1B1314E2A464}" type="parTrans" cxnId="{5B88AA8D-CD1E-46E6-9829-6BC075373D2C}">
      <dgm:prSet/>
      <dgm:spPr/>
      <dgm:t>
        <a:bodyPr/>
        <a:lstStyle/>
        <a:p>
          <a:endParaRPr lang="en-US"/>
        </a:p>
      </dgm:t>
    </dgm:pt>
    <dgm:pt modelId="{74E40CB5-9BB5-455B-8E04-12721A8FC9F5}" type="sibTrans" cxnId="{5B88AA8D-CD1E-46E6-9829-6BC075373D2C}">
      <dgm:prSet/>
      <dgm:spPr/>
      <dgm:t>
        <a:bodyPr/>
        <a:lstStyle/>
        <a:p>
          <a:endParaRPr lang="en-US"/>
        </a:p>
      </dgm:t>
    </dgm:pt>
    <dgm:pt modelId="{BE0EFEA0-889B-412E-99F7-498D98AFDC1B}" type="pres">
      <dgm:prSet presAssocID="{13DE73B3-B983-4C7F-980B-7B7E2D034B39}" presName="CompostProcess" presStyleCnt="0">
        <dgm:presLayoutVars>
          <dgm:dir/>
          <dgm:resizeHandles val="exact"/>
        </dgm:presLayoutVars>
      </dgm:prSet>
      <dgm:spPr/>
    </dgm:pt>
    <dgm:pt modelId="{9C05CE79-CB6E-4A5A-B3B3-6B6C1041BC86}" type="pres">
      <dgm:prSet presAssocID="{13DE73B3-B983-4C7F-980B-7B7E2D034B39}" presName="arrow" presStyleLbl="bgShp" presStyleIdx="0" presStyleCnt="1" custScaleX="117647" custLinFactNeighborX="-67577" custLinFactNeighborY="-38837"/>
      <dgm:spPr/>
    </dgm:pt>
    <dgm:pt modelId="{F3F9AF91-26F0-435F-BFFA-DF260D3C4E9F}" type="pres">
      <dgm:prSet presAssocID="{13DE73B3-B983-4C7F-980B-7B7E2D034B39}" presName="linearProcess" presStyleCnt="0"/>
      <dgm:spPr/>
    </dgm:pt>
    <dgm:pt modelId="{065E355F-8454-4CDB-9E39-371FD440AF72}" type="pres">
      <dgm:prSet presAssocID="{263BD0BC-D1DE-4D7B-9877-62CE2529533A}" presName="textNode" presStyleLbl="node1" presStyleIdx="0" presStyleCnt="3" custScaleX="130520" custScaleY="79026" custLinFactX="-14729" custLinFactNeighborX="-100000" custLinFactNeighborY="-2192">
        <dgm:presLayoutVars>
          <dgm:bulletEnabled val="1"/>
        </dgm:presLayoutVars>
      </dgm:prSet>
      <dgm:spPr/>
      <dgm:t>
        <a:bodyPr/>
        <a:lstStyle/>
        <a:p>
          <a:endParaRPr lang="en-US"/>
        </a:p>
      </dgm:t>
    </dgm:pt>
    <dgm:pt modelId="{7AFD88AC-2E59-4E32-81EA-8CF77EB2110C}" type="pres">
      <dgm:prSet presAssocID="{F902B151-9503-46CF-9E93-B54497C2AE46}" presName="sibTrans" presStyleCnt="0"/>
      <dgm:spPr/>
    </dgm:pt>
    <dgm:pt modelId="{82B1B4A4-38BA-4758-980D-28F15A8C208A}" type="pres">
      <dgm:prSet presAssocID="{C9E4CFE4-F358-4085-9AEA-C202E4098228}" presName="textNode" presStyleLbl="node1" presStyleIdx="1" presStyleCnt="3" custScaleX="99030" custScaleY="83410" custLinFactNeighborX="-79704" custLinFactNeighborY="-2192">
        <dgm:presLayoutVars>
          <dgm:bulletEnabled val="1"/>
        </dgm:presLayoutVars>
      </dgm:prSet>
      <dgm:spPr/>
      <dgm:t>
        <a:bodyPr/>
        <a:lstStyle/>
        <a:p>
          <a:endParaRPr lang="en-US"/>
        </a:p>
      </dgm:t>
    </dgm:pt>
    <dgm:pt modelId="{6E4A23EB-DA8D-4F73-9E73-609B02C2FF74}" type="pres">
      <dgm:prSet presAssocID="{1FFBF474-BCE1-43B5-89B3-566F914AFF1E}" presName="sibTrans" presStyleCnt="0"/>
      <dgm:spPr/>
    </dgm:pt>
    <dgm:pt modelId="{962CDB26-3877-4684-8E53-827302505519}" type="pres">
      <dgm:prSet presAssocID="{E0690753-5393-4B60-A989-174031638954}" presName="textNode" presStyleLbl="node1" presStyleIdx="2" presStyleCnt="3" custScaleX="73682" custScaleY="87242" custLinFactX="-8137" custLinFactNeighborX="-100000" custLinFactNeighborY="0">
        <dgm:presLayoutVars>
          <dgm:bulletEnabled val="1"/>
        </dgm:presLayoutVars>
      </dgm:prSet>
      <dgm:spPr/>
      <dgm:t>
        <a:bodyPr/>
        <a:lstStyle/>
        <a:p>
          <a:endParaRPr lang="en-US"/>
        </a:p>
      </dgm:t>
    </dgm:pt>
  </dgm:ptLst>
  <dgm:cxnLst>
    <dgm:cxn modelId="{6B97171E-B6A4-4618-983C-74A93D8CC8C2}" srcId="{13DE73B3-B983-4C7F-980B-7B7E2D034B39}" destId="{C9E4CFE4-F358-4085-9AEA-C202E4098228}" srcOrd="1" destOrd="0" parTransId="{561D848E-01BB-4A98-86A4-803DDFCF8746}" sibTransId="{1FFBF474-BCE1-43B5-89B3-566F914AFF1E}"/>
    <dgm:cxn modelId="{7E4AA8BE-3FD5-43E2-83C4-1564C85812FA}" type="presOf" srcId="{263BD0BC-D1DE-4D7B-9877-62CE2529533A}" destId="{065E355F-8454-4CDB-9E39-371FD440AF72}" srcOrd="0" destOrd="0" presId="urn:microsoft.com/office/officeart/2005/8/layout/hProcess9"/>
    <dgm:cxn modelId="{ABF9657C-D4AB-4F57-B320-AF6D2F59B494}" type="presOf" srcId="{E0690753-5393-4B60-A989-174031638954}" destId="{962CDB26-3877-4684-8E53-827302505519}" srcOrd="0" destOrd="0" presId="urn:microsoft.com/office/officeart/2005/8/layout/hProcess9"/>
    <dgm:cxn modelId="{5C50463F-99C8-4A92-97F8-5E05CC646C34}" type="presOf" srcId="{C9E4CFE4-F358-4085-9AEA-C202E4098228}" destId="{82B1B4A4-38BA-4758-980D-28F15A8C208A}" srcOrd="0" destOrd="0" presId="urn:microsoft.com/office/officeart/2005/8/layout/hProcess9"/>
    <dgm:cxn modelId="{5B88AA8D-CD1E-46E6-9829-6BC075373D2C}" srcId="{13DE73B3-B983-4C7F-980B-7B7E2D034B39}" destId="{E0690753-5393-4B60-A989-174031638954}" srcOrd="2" destOrd="0" parTransId="{FEA76B5F-6716-4CB8-88E2-1B1314E2A464}" sibTransId="{74E40CB5-9BB5-455B-8E04-12721A8FC9F5}"/>
    <dgm:cxn modelId="{B01440B3-F94B-4269-819F-D1E36849B7AA}" type="presOf" srcId="{13DE73B3-B983-4C7F-980B-7B7E2D034B39}" destId="{BE0EFEA0-889B-412E-99F7-498D98AFDC1B}" srcOrd="0" destOrd="0" presId="urn:microsoft.com/office/officeart/2005/8/layout/hProcess9"/>
    <dgm:cxn modelId="{ED90B31E-3B68-47B5-9DA2-1D1709739F2D}" srcId="{13DE73B3-B983-4C7F-980B-7B7E2D034B39}" destId="{263BD0BC-D1DE-4D7B-9877-62CE2529533A}" srcOrd="0" destOrd="0" parTransId="{4D51C756-CC70-401E-9928-3AD859062C5A}" sibTransId="{F902B151-9503-46CF-9E93-B54497C2AE46}"/>
    <dgm:cxn modelId="{F4DCF99D-5764-46C0-850C-4A393AFA1A99}" type="presParOf" srcId="{BE0EFEA0-889B-412E-99F7-498D98AFDC1B}" destId="{9C05CE79-CB6E-4A5A-B3B3-6B6C1041BC86}" srcOrd="0" destOrd="0" presId="urn:microsoft.com/office/officeart/2005/8/layout/hProcess9"/>
    <dgm:cxn modelId="{DAEB4683-C566-492B-B724-6EAC69BB3F69}" type="presParOf" srcId="{BE0EFEA0-889B-412E-99F7-498D98AFDC1B}" destId="{F3F9AF91-26F0-435F-BFFA-DF260D3C4E9F}" srcOrd="1" destOrd="0" presId="urn:microsoft.com/office/officeart/2005/8/layout/hProcess9"/>
    <dgm:cxn modelId="{D397202D-CE84-4C53-9C6F-F43337F2DADD}" type="presParOf" srcId="{F3F9AF91-26F0-435F-BFFA-DF260D3C4E9F}" destId="{065E355F-8454-4CDB-9E39-371FD440AF72}" srcOrd="0" destOrd="0" presId="urn:microsoft.com/office/officeart/2005/8/layout/hProcess9"/>
    <dgm:cxn modelId="{C2A124FD-5ECD-4B5B-BAAE-004BBD9E7E79}" type="presParOf" srcId="{F3F9AF91-26F0-435F-BFFA-DF260D3C4E9F}" destId="{7AFD88AC-2E59-4E32-81EA-8CF77EB2110C}" srcOrd="1" destOrd="0" presId="urn:microsoft.com/office/officeart/2005/8/layout/hProcess9"/>
    <dgm:cxn modelId="{B6F7630D-25F8-46E5-B036-8C90885ACB28}" type="presParOf" srcId="{F3F9AF91-26F0-435F-BFFA-DF260D3C4E9F}" destId="{82B1B4A4-38BA-4758-980D-28F15A8C208A}" srcOrd="2" destOrd="0" presId="urn:microsoft.com/office/officeart/2005/8/layout/hProcess9"/>
    <dgm:cxn modelId="{72456318-9177-48BE-8609-B4FB57EECD9A}" type="presParOf" srcId="{F3F9AF91-26F0-435F-BFFA-DF260D3C4E9F}" destId="{6E4A23EB-DA8D-4F73-9E73-609B02C2FF74}" srcOrd="3" destOrd="0" presId="urn:microsoft.com/office/officeart/2005/8/layout/hProcess9"/>
    <dgm:cxn modelId="{DD18EDDE-529E-4C5C-861E-222C3EE9E48F}" type="presParOf" srcId="{F3F9AF91-26F0-435F-BFFA-DF260D3C4E9F}" destId="{962CDB26-3877-4684-8E53-82730250551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5CE79-CB6E-4A5A-B3B3-6B6C1041BC86}">
      <dsp:nvSpPr>
        <dsp:cNvPr id="0" name=""/>
        <dsp:cNvSpPr/>
      </dsp:nvSpPr>
      <dsp:spPr>
        <a:xfrm>
          <a:off x="0" y="0"/>
          <a:ext cx="3568309" cy="115607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5E355F-8454-4CDB-9E39-371FD440AF72}">
      <dsp:nvSpPr>
        <dsp:cNvPr id="0" name=""/>
        <dsp:cNvSpPr/>
      </dsp:nvSpPr>
      <dsp:spPr>
        <a:xfrm>
          <a:off x="0" y="385181"/>
          <a:ext cx="2167049" cy="3654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Train</a:t>
          </a:r>
          <a:endParaRPr lang="en-US" sz="1600" kern="1200" dirty="0"/>
        </a:p>
      </dsp:txBody>
      <dsp:txXfrm>
        <a:off x="17839" y="403020"/>
        <a:ext cx="2131371" cy="329762"/>
      </dsp:txXfrm>
    </dsp:sp>
    <dsp:sp modelId="{82B1B4A4-38BA-4758-980D-28F15A8C208A}">
      <dsp:nvSpPr>
        <dsp:cNvPr id="0" name=""/>
        <dsp:cNvSpPr/>
      </dsp:nvSpPr>
      <dsp:spPr>
        <a:xfrm>
          <a:off x="2270162" y="376321"/>
          <a:ext cx="1089043" cy="3831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Validation</a:t>
          </a:r>
          <a:endParaRPr lang="en-US" sz="1600" kern="1200" dirty="0"/>
        </a:p>
      </dsp:txBody>
      <dsp:txXfrm>
        <a:off x="2288866" y="395025"/>
        <a:ext cx="1051635" cy="3457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5CE79-CB6E-4A5A-B3B3-6B6C1041BC86}">
      <dsp:nvSpPr>
        <dsp:cNvPr id="0" name=""/>
        <dsp:cNvSpPr/>
      </dsp:nvSpPr>
      <dsp:spPr>
        <a:xfrm>
          <a:off x="0" y="0"/>
          <a:ext cx="3568309" cy="120333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5E355F-8454-4CDB-9E39-371FD440AF72}">
      <dsp:nvSpPr>
        <dsp:cNvPr id="0" name=""/>
        <dsp:cNvSpPr/>
      </dsp:nvSpPr>
      <dsp:spPr>
        <a:xfrm>
          <a:off x="0" y="400928"/>
          <a:ext cx="1376807" cy="38037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Train</a:t>
          </a:r>
          <a:endParaRPr lang="en-US" sz="1600" kern="1200" dirty="0"/>
        </a:p>
      </dsp:txBody>
      <dsp:txXfrm>
        <a:off x="18569" y="419497"/>
        <a:ext cx="1339669" cy="343241"/>
      </dsp:txXfrm>
    </dsp:sp>
    <dsp:sp modelId="{82B1B4A4-38BA-4758-980D-28F15A8C208A}">
      <dsp:nvSpPr>
        <dsp:cNvPr id="0" name=""/>
        <dsp:cNvSpPr/>
      </dsp:nvSpPr>
      <dsp:spPr>
        <a:xfrm>
          <a:off x="1421493" y="390377"/>
          <a:ext cx="1044631" cy="40148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Validation</a:t>
          </a:r>
          <a:endParaRPr lang="en-US" sz="1600" kern="1200" dirty="0"/>
        </a:p>
      </dsp:txBody>
      <dsp:txXfrm>
        <a:off x="1441092" y="409976"/>
        <a:ext cx="1005433" cy="362283"/>
      </dsp:txXfrm>
    </dsp:sp>
    <dsp:sp modelId="{962CDB26-3877-4684-8E53-827302505519}">
      <dsp:nvSpPr>
        <dsp:cNvPr id="0" name=""/>
        <dsp:cNvSpPr/>
      </dsp:nvSpPr>
      <dsp:spPr>
        <a:xfrm>
          <a:off x="2520418" y="391705"/>
          <a:ext cx="777244" cy="41992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2540917" y="412204"/>
        <a:ext cx="736246" cy="37892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CCE6-6FB3-4937-B018-47A9F02DFEC1}" type="datetimeFigureOut">
              <a:rPr lang="en-US" smtClean="0"/>
              <a:t>1/18/2017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7C600-A3E9-483D-945D-D8D59EFC4C39}" type="slidenum">
              <a:rPr lang="en-US" smtClean="0"/>
              <a:t>‹#›</a:t>
            </a:fld>
            <a:endParaRPr lang="en-US"/>
          </a:p>
        </p:txBody>
      </p:sp>
    </p:spTree>
    <p:extLst>
      <p:ext uri="{BB962C8B-B14F-4D97-AF65-F5344CB8AC3E}">
        <p14:creationId xmlns:p14="http://schemas.microsoft.com/office/powerpoint/2010/main" val="28540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buClrTx/>
            </a:pPr>
            <a:endParaRPr lang="en-US" dirty="0" smtClean="0"/>
          </a:p>
          <a:p>
            <a:pPr marL="0" indent="0">
              <a:buNone/>
            </a:pPr>
            <a:r>
              <a:rPr lang="en-US" dirty="0" smtClean="0"/>
              <a:t>Data adjustments</a:t>
            </a:r>
          </a:p>
          <a:p>
            <a:pPr lvl="1">
              <a:buClr>
                <a:schemeClr val="tx1"/>
              </a:buClr>
            </a:pPr>
            <a:r>
              <a:rPr lang="en-US" dirty="0" smtClean="0"/>
              <a:t>How are you going to handle Missing Values</a:t>
            </a:r>
          </a:p>
          <a:p>
            <a:pPr lvl="2">
              <a:buClrTx/>
              <a:buFont typeface="Courier New" panose="02070309020205020404" pitchFamily="49" charset="0"/>
              <a:buChar char="o"/>
            </a:pPr>
            <a:r>
              <a:rPr lang="en-US" dirty="0" smtClean="0"/>
              <a:t>Create flags for missing values, sometimes missing values itself carry a good amount of information.</a:t>
            </a:r>
            <a:endParaRPr lang="en-US" sz="1200" dirty="0" smtClean="0"/>
          </a:p>
          <a:p>
            <a:pPr lvl="2">
              <a:buClrTx/>
              <a:buFont typeface="Courier New" panose="02070309020205020404" pitchFamily="49" charset="0"/>
              <a:buChar char="o"/>
            </a:pPr>
            <a:r>
              <a:rPr lang="en-US" dirty="0" smtClean="0"/>
              <a:t>Assign missing value with mean/ median/ or some other method</a:t>
            </a:r>
          </a:p>
          <a:p>
            <a:pPr lvl="1">
              <a:buClr>
                <a:schemeClr val="tx1"/>
              </a:buClr>
            </a:pPr>
            <a:r>
              <a:rPr lang="en-US" dirty="0" smtClean="0"/>
              <a:t>How does software handle Missing Values ( ,.,</a:t>
            </a:r>
            <a:r>
              <a:rPr lang="en-US" dirty="0" err="1" smtClean="0"/>
              <a:t>na</a:t>
            </a:r>
            <a:r>
              <a:rPr lang="en-US" dirty="0" smtClean="0"/>
              <a:t>, nan&lt;=lookup)</a:t>
            </a:r>
          </a:p>
          <a:p>
            <a:pPr lvl="1">
              <a:buClrTx/>
            </a:pPr>
            <a:r>
              <a:rPr lang="en-US" dirty="0" smtClean="0"/>
              <a:t>Consistency of data</a:t>
            </a:r>
          </a:p>
          <a:p>
            <a:pPr lvl="2">
              <a:buClrTx/>
              <a:buFont typeface="Courier New" panose="02070309020205020404" pitchFamily="49" charset="0"/>
              <a:buChar char="o"/>
            </a:pPr>
            <a:r>
              <a:rPr lang="en-US" dirty="0" smtClean="0"/>
              <a:t>negative losses</a:t>
            </a:r>
          </a:p>
          <a:p>
            <a:pPr lvl="2">
              <a:buClrTx/>
              <a:buFont typeface="Courier New" panose="02070309020205020404" pitchFamily="49" charset="0"/>
              <a:buChar char="o"/>
            </a:pPr>
            <a:r>
              <a:rPr lang="en-US" dirty="0" smtClean="0"/>
              <a:t>losses with no associated policy</a:t>
            </a:r>
          </a:p>
          <a:p>
            <a:pPr lvl="2">
              <a:buClrTx/>
              <a:buFont typeface="Courier New" panose="02070309020205020404" pitchFamily="49" charset="0"/>
              <a:buChar char="o"/>
            </a:pPr>
            <a:r>
              <a:rPr lang="en-US" dirty="0" smtClean="0"/>
              <a:t>negative premiums</a:t>
            </a:r>
          </a:p>
          <a:p>
            <a:pPr lvl="2">
              <a:buClrTx/>
              <a:buFont typeface="Courier New" panose="02070309020205020404" pitchFamily="49" charset="0"/>
              <a:buChar char="o"/>
            </a:pPr>
            <a:r>
              <a:rPr lang="en-US" dirty="0" smtClean="0"/>
              <a:t>date fields</a:t>
            </a:r>
          </a:p>
          <a:p>
            <a:pPr lvl="3">
              <a:buClrTx/>
            </a:pPr>
            <a:endParaRPr lang="en-US" dirty="0" smtClean="0"/>
          </a:p>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1</a:t>
            </a:fld>
            <a:endParaRPr lang="en-US"/>
          </a:p>
        </p:txBody>
      </p:sp>
    </p:spTree>
    <p:extLst>
      <p:ext uri="{BB962C8B-B14F-4D97-AF65-F5344CB8AC3E}">
        <p14:creationId xmlns:p14="http://schemas.microsoft.com/office/powerpoint/2010/main" val="558056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11</a:t>
            </a:fld>
            <a:endParaRPr lang="en-US"/>
          </a:p>
        </p:txBody>
      </p:sp>
    </p:spTree>
    <p:extLst>
      <p:ext uri="{BB962C8B-B14F-4D97-AF65-F5344CB8AC3E}">
        <p14:creationId xmlns:p14="http://schemas.microsoft.com/office/powerpoint/2010/main" val="2866372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one: First split won’t find red and blue</a:t>
            </a:r>
          </a:p>
          <a:p>
            <a:r>
              <a:rPr lang="en-US" baseline="0" dirty="0" smtClean="0"/>
              <a:t>Second one: Need 2 (red/blue) but will get 9 – tic tac toe</a:t>
            </a:r>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12</a:t>
            </a:fld>
            <a:endParaRPr lang="en-US"/>
          </a:p>
        </p:txBody>
      </p:sp>
    </p:spTree>
    <p:extLst>
      <p:ext uri="{BB962C8B-B14F-4D97-AF65-F5344CB8AC3E}">
        <p14:creationId xmlns:p14="http://schemas.microsoft.com/office/powerpoint/2010/main" val="3401646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13</a:t>
            </a:fld>
            <a:endParaRPr lang="en-US"/>
          </a:p>
        </p:txBody>
      </p:sp>
    </p:spTree>
    <p:extLst>
      <p:ext uri="{BB962C8B-B14F-4D97-AF65-F5344CB8AC3E}">
        <p14:creationId xmlns:p14="http://schemas.microsoft.com/office/powerpoint/2010/main" val="315559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14</a:t>
            </a:fld>
            <a:endParaRPr lang="en-US"/>
          </a:p>
        </p:txBody>
      </p:sp>
    </p:spTree>
    <p:extLst>
      <p:ext uri="{BB962C8B-B14F-4D97-AF65-F5344CB8AC3E}">
        <p14:creationId xmlns:p14="http://schemas.microsoft.com/office/powerpoint/2010/main" val="2552333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trees aren’t pruned</a:t>
            </a:r>
            <a:r>
              <a:rPr lang="en-US" baseline="0" dirty="0" smtClean="0"/>
              <a:t> (although a maximum depth may be specified), so typically each tree is </a:t>
            </a:r>
            <a:r>
              <a:rPr lang="en-US" baseline="0" dirty="0" err="1" smtClean="0"/>
              <a:t>overfitted</a:t>
            </a:r>
            <a:r>
              <a:rPr lang="en-US" baseline="0" dirty="0" smtClean="0"/>
              <a:t>. However, due to bagging and feature sampling, the ensemble is less so, typically much less so.</a:t>
            </a:r>
          </a:p>
          <a:p>
            <a:endParaRPr lang="en-US" baseline="0" dirty="0" smtClean="0"/>
          </a:p>
          <a:p>
            <a:r>
              <a:rPr lang="en-US" baseline="0" dirty="0" smtClean="0"/>
              <a:t>Trees low bias, high variance. Random forest maintain low biasness, reduces variance. </a:t>
            </a:r>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23</a:t>
            </a:fld>
            <a:endParaRPr lang="en-US"/>
          </a:p>
        </p:txBody>
      </p:sp>
    </p:spTree>
    <p:extLst>
      <p:ext uri="{BB962C8B-B14F-4D97-AF65-F5344CB8AC3E}">
        <p14:creationId xmlns:p14="http://schemas.microsoft.com/office/powerpoint/2010/main" val="765197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Greedy nature of trees:</a:t>
            </a:r>
          </a:p>
          <a:p>
            <a:pPr marL="228600" indent="-228600">
              <a:buAutoNum type="arabicPeriod"/>
            </a:pPr>
            <a:r>
              <a:rPr lang="en-US" baseline="0" dirty="0" smtClean="0"/>
              <a:t>Trees seek the best univariate decision at each state</a:t>
            </a:r>
          </a:p>
          <a:p>
            <a:pPr marL="228600" indent="-228600">
              <a:buAutoNum type="arabicPeriod"/>
            </a:pPr>
            <a:r>
              <a:rPr lang="en-US" baseline="0" dirty="0" smtClean="0"/>
              <a:t>This will miss preferable collections of leaves</a:t>
            </a:r>
          </a:p>
          <a:p>
            <a:pPr marL="228600" indent="-228600">
              <a:buAutoNum type="arabicPeriod"/>
            </a:pPr>
            <a:r>
              <a:rPr lang="en-US" baseline="0" dirty="0" smtClean="0"/>
              <a:t>In particular, a non-optimal cut can and often does lead to much preferable cuts later in the tree-growing process</a:t>
            </a:r>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24</a:t>
            </a:fld>
            <a:endParaRPr lang="en-US"/>
          </a:p>
        </p:txBody>
      </p:sp>
    </p:spTree>
    <p:extLst>
      <p:ext uri="{BB962C8B-B14F-4D97-AF65-F5344CB8AC3E}">
        <p14:creationId xmlns:p14="http://schemas.microsoft.com/office/powerpoint/2010/main" val="3357384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Greedy nature of trees:</a:t>
            </a:r>
          </a:p>
          <a:p>
            <a:pPr marL="228600" indent="-228600">
              <a:buAutoNum type="arabicPeriod"/>
            </a:pPr>
            <a:r>
              <a:rPr lang="en-US" baseline="0" dirty="0" smtClean="0"/>
              <a:t>Trees seek the best univariate decision at each state</a:t>
            </a:r>
          </a:p>
          <a:p>
            <a:pPr marL="228600" indent="-228600">
              <a:buAutoNum type="arabicPeriod"/>
            </a:pPr>
            <a:r>
              <a:rPr lang="en-US" baseline="0" dirty="0" smtClean="0"/>
              <a:t>This will miss preferable collections of leaves</a:t>
            </a:r>
          </a:p>
          <a:p>
            <a:pPr marL="228600" indent="-228600">
              <a:buAutoNum type="arabicPeriod"/>
            </a:pPr>
            <a:r>
              <a:rPr lang="en-US" baseline="0" dirty="0" smtClean="0"/>
              <a:t>In particular, a non-optimal cut can and often does lead to much preferable cuts later in the tree-growing process</a:t>
            </a:r>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25</a:t>
            </a:fld>
            <a:endParaRPr lang="en-US"/>
          </a:p>
        </p:txBody>
      </p:sp>
    </p:spTree>
    <p:extLst>
      <p:ext uri="{BB962C8B-B14F-4D97-AF65-F5344CB8AC3E}">
        <p14:creationId xmlns:p14="http://schemas.microsoft.com/office/powerpoint/2010/main" val="2405774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Wingdings" panose="05000000000000000000" pitchFamily="2" charset="2"/>
              <a:buChar char="Ø"/>
            </a:pPr>
            <a:r>
              <a:rPr lang="en-US" sz="1200" dirty="0" smtClean="0"/>
              <a:t>Based on the successive division of the problem into several sub-problems with a smaller number of dimensions.</a:t>
            </a:r>
          </a:p>
          <a:p>
            <a:pPr marL="457200" indent="-457200">
              <a:buFont typeface="Wingdings" panose="05000000000000000000" pitchFamily="2" charset="2"/>
              <a:buChar char="Ø"/>
            </a:pPr>
            <a:endParaRPr lang="en-US" sz="1200" dirty="0" smtClean="0"/>
          </a:p>
          <a:p>
            <a:pPr marL="457200" indent="-457200">
              <a:buFont typeface="Wingdings" panose="05000000000000000000" pitchFamily="2" charset="2"/>
              <a:buChar char="Ø"/>
            </a:pPr>
            <a:r>
              <a:rPr lang="en-US" sz="1200" dirty="0" smtClean="0"/>
              <a:t>The resulting trees are usually quite understandable and can be easily used to obtain a better understanding of the phenomenon in question</a:t>
            </a:r>
            <a:r>
              <a:rPr lang="en-US" sz="1200" dirty="0" smtClean="0"/>
              <a:t>.</a:t>
            </a:r>
          </a:p>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r>
              <a:rPr lang="en-US" dirty="0" smtClean="0"/>
              <a:t>100</a:t>
            </a:r>
            <a:r>
              <a:rPr lang="en-US" baseline="0" dirty="0" smtClean="0"/>
              <a:t> Adults. Average Height (Y) = 5’8”. Can Gender, Age and Shoe Size predict Height?</a:t>
            </a:r>
            <a:r>
              <a:rPr lang="en-US" dirty="0" smtClean="0"/>
              <a:t>	</a:t>
            </a:r>
          </a:p>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2</a:t>
            </a:fld>
            <a:endParaRPr lang="en-US"/>
          </a:p>
        </p:txBody>
      </p:sp>
    </p:spTree>
    <p:extLst>
      <p:ext uri="{BB962C8B-B14F-4D97-AF65-F5344CB8AC3E}">
        <p14:creationId xmlns:p14="http://schemas.microsoft.com/office/powerpoint/2010/main" val="277260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buClrTx/>
            </a:pPr>
            <a:r>
              <a:rPr lang="en-US" dirty="0" smtClean="0"/>
              <a:t>Target Variables</a:t>
            </a:r>
          </a:p>
          <a:p>
            <a:pPr lvl="3">
              <a:buClrTx/>
            </a:pPr>
            <a:r>
              <a:rPr lang="en-US" dirty="0" smtClean="0"/>
              <a:t>The target variable represents the outcome we would like to predict (An important step that may not always be obvious like frequency, severity, or loss cost.  For example the Fraud target variable of conviction “1” would categorize many claims that the company had previously investigated as not fraud “0”).   </a:t>
            </a:r>
          </a:p>
          <a:p>
            <a:pPr lvl="2">
              <a:buClrTx/>
            </a:pPr>
            <a:r>
              <a:rPr lang="en-US" dirty="0" smtClean="0"/>
              <a:t>Explanatory Variables / Features</a:t>
            </a:r>
          </a:p>
          <a:p>
            <a:pPr lvl="3">
              <a:buClrTx/>
            </a:pPr>
            <a:r>
              <a:rPr lang="en-US" dirty="0" smtClean="0"/>
              <a:t>An explanatory variable is any factor that can influence the target variable.</a:t>
            </a:r>
          </a:p>
          <a:p>
            <a:pPr lvl="3">
              <a:buClrTx/>
            </a:pPr>
            <a:r>
              <a:rPr lang="en-US" dirty="0" smtClean="0"/>
              <a:t>For some analyses may want to append additional data to use as explanatory variables (example; insurance score, additional auto information, additional homeowners information).</a:t>
            </a:r>
          </a:p>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3</a:t>
            </a:fld>
            <a:endParaRPr lang="en-US"/>
          </a:p>
        </p:txBody>
      </p:sp>
    </p:spTree>
    <p:extLst>
      <p:ext uri="{BB962C8B-B14F-4D97-AF65-F5344CB8AC3E}">
        <p14:creationId xmlns:p14="http://schemas.microsoft.com/office/powerpoint/2010/main" val="124806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Wingdings" panose="05000000000000000000" pitchFamily="2" charset="2"/>
              <a:buChar char="Ø"/>
            </a:pPr>
            <a:r>
              <a:rPr lang="en-US" sz="1200" dirty="0" smtClean="0">
                <a:latin typeface="Calibri" panose="020F0502020204030204" pitchFamily="34" charset="0"/>
              </a:rPr>
              <a:t>An example of a Classification Tree</a:t>
            </a:r>
          </a:p>
          <a:p>
            <a:pPr marL="457200" indent="-457200">
              <a:buFont typeface="Wingdings" panose="05000000000000000000" pitchFamily="2" charset="2"/>
              <a:buChar char="Ø"/>
            </a:pPr>
            <a:r>
              <a:rPr lang="en-US" sz="1200" dirty="0" smtClean="0">
                <a:latin typeface="Calibri" panose="020F0502020204030204" pitchFamily="34" charset="0"/>
              </a:rPr>
              <a:t>The </a:t>
            </a:r>
            <a:r>
              <a:rPr lang="en-US" sz="1200" dirty="0" smtClean="0">
                <a:latin typeface="Calibri" panose="020F0502020204030204" pitchFamily="34" charset="0"/>
              </a:rPr>
              <a:t>aggregate collection of subsets with attached predicted values is referred to as the “tree”.  </a:t>
            </a:r>
          </a:p>
          <a:p>
            <a:pPr marL="457200" indent="-457200">
              <a:buFont typeface="Wingdings" panose="05000000000000000000" pitchFamily="2" charset="2"/>
              <a:buChar char="Ø"/>
            </a:pPr>
            <a:r>
              <a:rPr lang="en-US" sz="1200" dirty="0" smtClean="0">
                <a:latin typeface="Calibri" panose="020F0502020204030204" pitchFamily="34" charset="0"/>
              </a:rPr>
              <a:t>Individual subsets are referred to as “leaves”.</a:t>
            </a:r>
          </a:p>
          <a:p>
            <a:pPr marL="0" indent="0">
              <a:buFont typeface="Wingdings" panose="05000000000000000000" pitchFamily="2" charset="2"/>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4</a:t>
            </a:fld>
            <a:endParaRPr lang="en-US"/>
          </a:p>
        </p:txBody>
      </p:sp>
    </p:spTree>
    <p:extLst>
      <p:ext uri="{BB962C8B-B14F-4D97-AF65-F5344CB8AC3E}">
        <p14:creationId xmlns:p14="http://schemas.microsoft.com/office/powerpoint/2010/main" val="1184457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GOAL of a tree</a:t>
            </a:r>
          </a:p>
          <a:p>
            <a:pPr marL="457200" indent="-457200">
              <a:buFont typeface="Wingdings" panose="05000000000000000000" pitchFamily="2" charset="2"/>
              <a:buChar char="Ø"/>
            </a:pPr>
            <a:r>
              <a:rPr lang="en-US" sz="2800" dirty="0" smtClean="0">
                <a:latin typeface="Calibri" panose="020F0502020204030204" pitchFamily="34" charset="0"/>
              </a:rPr>
              <a:t>Parsimony serves two purposes:</a:t>
            </a:r>
          </a:p>
          <a:p>
            <a:pPr marL="800100" lvl="1" indent="-342900">
              <a:lnSpc>
                <a:spcPct val="150000"/>
              </a:lnSpc>
              <a:buFont typeface="+mj-lt"/>
              <a:buAutoNum type="arabicPeriod"/>
            </a:pPr>
            <a:r>
              <a:rPr lang="en-US" sz="2000" dirty="0" smtClean="0">
                <a:latin typeface="Calibri" panose="020F0502020204030204" pitchFamily="34" charset="0"/>
              </a:rPr>
              <a:t>Preference for simple models</a:t>
            </a:r>
          </a:p>
          <a:p>
            <a:pPr marL="800100" lvl="1" indent="-342900">
              <a:lnSpc>
                <a:spcPct val="150000"/>
              </a:lnSpc>
              <a:buFont typeface="+mj-lt"/>
              <a:buAutoNum type="arabicPeriod"/>
            </a:pPr>
            <a:r>
              <a:rPr lang="en-US" sz="2000" dirty="0" smtClean="0">
                <a:latin typeface="Calibri" panose="020F0502020204030204" pitchFamily="34" charset="0"/>
              </a:rPr>
              <a:t>Guards against over fitting</a:t>
            </a:r>
          </a:p>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5</a:t>
            </a:fld>
            <a:endParaRPr lang="en-US"/>
          </a:p>
        </p:txBody>
      </p:sp>
    </p:spTree>
    <p:extLst>
      <p:ext uri="{BB962C8B-B14F-4D97-AF65-F5344CB8AC3E}">
        <p14:creationId xmlns:p14="http://schemas.microsoft.com/office/powerpoint/2010/main" val="520323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7</a:t>
            </a:fld>
            <a:endParaRPr lang="en-US"/>
          </a:p>
        </p:txBody>
      </p:sp>
    </p:spTree>
    <p:extLst>
      <p:ext uri="{BB962C8B-B14F-4D97-AF65-F5344CB8AC3E}">
        <p14:creationId xmlns:p14="http://schemas.microsoft.com/office/powerpoint/2010/main" val="1641387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8</a:t>
            </a:fld>
            <a:endParaRPr lang="en-US"/>
          </a:p>
        </p:txBody>
      </p:sp>
    </p:spTree>
    <p:extLst>
      <p:ext uri="{BB962C8B-B14F-4D97-AF65-F5344CB8AC3E}">
        <p14:creationId xmlns:p14="http://schemas.microsoft.com/office/powerpoint/2010/main" val="3103457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7175" indent="-257175">
              <a:buFont typeface="Arial" panose="020B0604020202020204" pitchFamily="34" charset="0"/>
              <a:buChar char="•"/>
            </a:pPr>
            <a:r>
              <a:rPr lang="en-US" sz="1200" dirty="0" smtClean="0"/>
              <a:t>Explanatory</a:t>
            </a:r>
            <a:r>
              <a:rPr lang="en-US" sz="1200" baseline="0" dirty="0" smtClean="0"/>
              <a:t> vs. Predictive</a:t>
            </a:r>
          </a:p>
          <a:p>
            <a:pPr marL="257175" indent="-257175">
              <a:buFont typeface="Arial" panose="020B0604020202020204" pitchFamily="34" charset="0"/>
              <a:buChar char="•"/>
            </a:pPr>
            <a:endParaRPr lang="en-US" sz="1200" dirty="0" smtClean="0"/>
          </a:p>
          <a:p>
            <a:pPr marL="257175" indent="-257175">
              <a:buFont typeface="Arial" panose="020B0604020202020204" pitchFamily="34" charset="0"/>
              <a:buChar char="•"/>
            </a:pPr>
            <a:r>
              <a:rPr lang="en-US" sz="1200" dirty="0" smtClean="0"/>
              <a:t>Typically with the volume of data we work with, we will build the model using the training dataset, then use the validation data set to verify the accuracy of the model’s output.  </a:t>
            </a:r>
          </a:p>
          <a:p>
            <a:pPr marL="257175" indent="-257175">
              <a:buFont typeface="Arial" panose="020B0604020202020204" pitchFamily="34" charset="0"/>
              <a:buChar char="•"/>
            </a:pPr>
            <a:endParaRPr lang="en-US" sz="1200" dirty="0" smtClean="0"/>
          </a:p>
          <a:p>
            <a:pPr marL="257175" indent="-257175">
              <a:buFont typeface="Arial" panose="020B0604020202020204" pitchFamily="34" charset="0"/>
              <a:buChar char="•"/>
            </a:pPr>
            <a:r>
              <a:rPr lang="en-US" sz="1200" dirty="0" smtClean="0"/>
              <a:t>There is a risk of </a:t>
            </a:r>
            <a:r>
              <a:rPr lang="en-US" sz="1200" i="1" dirty="0" smtClean="0"/>
              <a:t>overfitting</a:t>
            </a:r>
            <a:r>
              <a:rPr lang="en-US" sz="1200" dirty="0" smtClean="0"/>
              <a:t> your model if you do not split your dataset.  A model that is </a:t>
            </a:r>
            <a:r>
              <a:rPr lang="en-US" sz="1200" dirty="0" err="1" smtClean="0"/>
              <a:t>overfitted</a:t>
            </a:r>
            <a:r>
              <a:rPr lang="en-US" sz="1200" dirty="0" smtClean="0"/>
              <a:t> for a specific data set will not perform as well when you run it on other datasets. </a:t>
            </a:r>
          </a:p>
          <a:p>
            <a:pPr marL="0" indent="0">
              <a:buNone/>
            </a:pPr>
            <a:r>
              <a:rPr lang="en-US" dirty="0" smtClean="0"/>
              <a:t>Methods of splitting data:</a:t>
            </a:r>
          </a:p>
          <a:p>
            <a:pPr lvl="1" indent="-342900">
              <a:buFont typeface="+mj-lt"/>
              <a:buAutoNum type="arabicPeriod"/>
            </a:pPr>
            <a:r>
              <a:rPr lang="en-US" sz="2000" dirty="0" smtClean="0"/>
              <a:t>Use random assignment of data based on targeted division (example: 70/30 of all data)</a:t>
            </a:r>
          </a:p>
          <a:p>
            <a:pPr lvl="1" indent="-342900">
              <a:buFont typeface="+mj-lt"/>
              <a:buAutoNum type="arabicPeriod"/>
            </a:pPr>
            <a:endParaRPr lang="en-US" sz="2000" dirty="0" smtClean="0"/>
          </a:p>
          <a:p>
            <a:pPr lvl="1" indent="-342900">
              <a:buFont typeface="+mj-lt"/>
              <a:buAutoNum type="arabicPeriod"/>
            </a:pPr>
            <a:r>
              <a:rPr lang="en-US" sz="2000" dirty="0" smtClean="0"/>
              <a:t>Use random assignment of policies to targeted division (example: 70/30 of policy number)</a:t>
            </a:r>
          </a:p>
          <a:p>
            <a:pPr lvl="2"/>
            <a:r>
              <a:rPr lang="en-US" dirty="0" smtClean="0"/>
              <a:t>This has the advantage that you retain historical information of a policy</a:t>
            </a:r>
          </a:p>
          <a:p>
            <a:pPr lvl="3"/>
            <a:r>
              <a:rPr lang="en-US" sz="2000" dirty="0" smtClean="0"/>
              <a:t>Also will not have the same policy straddling both the Training and Validation set</a:t>
            </a:r>
          </a:p>
          <a:p>
            <a:pPr marL="1028700" lvl="3" indent="0">
              <a:buNone/>
            </a:pPr>
            <a:endParaRPr lang="en-US" sz="2000" dirty="0" smtClean="0"/>
          </a:p>
          <a:p>
            <a:pPr lvl="1" indent="-342900">
              <a:buFont typeface="+mj-lt"/>
              <a:buAutoNum type="arabicPeriod"/>
            </a:pPr>
            <a:r>
              <a:rPr lang="en-US" sz="2000" dirty="0" smtClean="0"/>
              <a:t>Using the most recent year as the holdback set, or other variations</a:t>
            </a:r>
          </a:p>
          <a:p>
            <a:pPr marL="257175" indent="-257175">
              <a:buFont typeface="Arial" panose="020B0604020202020204" pitchFamily="34" charset="0"/>
              <a:buChar char="•"/>
            </a:pP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9</a:t>
            </a:fld>
            <a:endParaRPr lang="en-US"/>
          </a:p>
        </p:txBody>
      </p:sp>
    </p:spTree>
    <p:extLst>
      <p:ext uri="{BB962C8B-B14F-4D97-AF65-F5344CB8AC3E}">
        <p14:creationId xmlns:p14="http://schemas.microsoft.com/office/powerpoint/2010/main" val="2725661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10</a:t>
            </a:fld>
            <a:endParaRPr lang="en-US"/>
          </a:p>
        </p:txBody>
      </p:sp>
    </p:spTree>
    <p:extLst>
      <p:ext uri="{BB962C8B-B14F-4D97-AF65-F5344CB8AC3E}">
        <p14:creationId xmlns:p14="http://schemas.microsoft.com/office/powerpoint/2010/main" val="1017118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9" name="Content Placeholder 18"/>
          <p:cNvSpPr>
            <a:spLocks noGrp="1"/>
          </p:cNvSpPr>
          <p:nvPr>
            <p:ph sz="quarter" idx="11" hasCustomPrompt="1"/>
          </p:nvPr>
        </p:nvSpPr>
        <p:spPr>
          <a:xfrm>
            <a:off x="3810000" y="6042660"/>
            <a:ext cx="4960938" cy="317500"/>
          </a:xfrm>
        </p:spPr>
        <p:txBody>
          <a:bodyPr>
            <a:normAutofit/>
          </a:bodyPr>
          <a:lstStyle>
            <a:lvl1pPr marL="0" marR="0" indent="0" algn="r" defTabSz="914400" rtl="0" eaLnBrk="1" fontAlgn="auto" latinLnBrk="0" hangingPunct="1">
              <a:lnSpc>
                <a:spcPct val="100000"/>
              </a:lnSpc>
              <a:spcBef>
                <a:spcPts val="0"/>
              </a:spcBef>
              <a:spcAft>
                <a:spcPts val="0"/>
              </a:spcAft>
              <a:buClrTx/>
              <a:buSzTx/>
              <a:buFontTx/>
              <a:buNone/>
              <a:tabLst/>
              <a:defRPr sz="1800">
                <a:latin typeface="Calibri"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Arial" pitchFamily="34" charset="0"/>
                <a:ea typeface="+mn-ea"/>
                <a:cs typeface="+mn-cs"/>
              </a:rPr>
              <a:t>Presentation Date</a:t>
            </a:r>
            <a:endParaRPr kumimoji="0" lang="en-US" sz="14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17" name="Content Placeholder 16"/>
          <p:cNvSpPr>
            <a:spLocks noGrp="1"/>
          </p:cNvSpPr>
          <p:nvPr>
            <p:ph sz="quarter" idx="10" hasCustomPrompt="1"/>
          </p:nvPr>
        </p:nvSpPr>
        <p:spPr>
          <a:xfrm>
            <a:off x="3810000" y="5250180"/>
            <a:ext cx="4960620" cy="769620"/>
          </a:xfrm>
        </p:spPr>
        <p:txBody>
          <a:bodyPr anchor="b">
            <a:normAutofit/>
          </a:bodyPr>
          <a:lstStyle>
            <a:lvl1pPr marL="0" indent="0" algn="r">
              <a:buNone/>
              <a:defRPr sz="2400">
                <a:latin typeface="Calibri" pitchFamily="34" charset="0"/>
              </a:defRPr>
            </a:lvl1pPr>
          </a:lstStyle>
          <a:p>
            <a:pPr algn="r"/>
            <a:r>
              <a:rPr lang="en-US" sz="2500" b="0" dirty="0" smtClean="0"/>
              <a:t>Presenter Name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53867" b="27040"/>
          <a:stretch/>
        </p:blipFill>
        <p:spPr>
          <a:xfrm>
            <a:off x="0" y="3694176"/>
            <a:ext cx="9144000" cy="1309421"/>
          </a:xfrm>
          <a:prstGeom prst="rect">
            <a:avLst/>
          </a:prstGeom>
        </p:spPr>
      </p:pic>
      <p:sp>
        <p:nvSpPr>
          <p:cNvPr id="2" name="Title 1"/>
          <p:cNvSpPr>
            <a:spLocks noGrp="1"/>
          </p:cNvSpPr>
          <p:nvPr>
            <p:ph type="ctrTitle" hasCustomPrompt="1"/>
          </p:nvPr>
        </p:nvSpPr>
        <p:spPr>
          <a:xfrm>
            <a:off x="236220" y="511175"/>
            <a:ext cx="8671560" cy="1393825"/>
          </a:xfrm>
        </p:spPr>
        <p:txBody>
          <a:bodyPr anchor="b">
            <a:normAutofit/>
          </a:bodyPr>
          <a:lstStyle>
            <a:lvl1pPr>
              <a:defRPr sz="3400" b="1" baseline="0">
                <a:solidFill>
                  <a:schemeClr val="tx1"/>
                </a:solidFill>
                <a:latin typeface="Calibri" pitchFamily="34" charset="0"/>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548640" y="1897685"/>
            <a:ext cx="8046720" cy="1752600"/>
          </a:xfrm>
        </p:spPr>
        <p:txBody>
          <a:bodyPr>
            <a:normAutofit/>
          </a:bodyPr>
          <a:lstStyle>
            <a:lvl1pPr marL="0" indent="0" algn="ctr">
              <a:buNone/>
              <a:defRPr sz="2400" baseline="0">
                <a:solidFill>
                  <a:srgbClr val="FBA252"/>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 Goes Here</a:t>
            </a:r>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4080" t="72960" r="61760" b="5067"/>
          <a:stretch/>
        </p:blipFill>
        <p:spPr>
          <a:xfrm>
            <a:off x="373074" y="5003596"/>
            <a:ext cx="3123591" cy="1506931"/>
          </a:xfrm>
          <a:prstGeom prst="rect">
            <a:avLst/>
          </a:prstGeom>
        </p:spPr>
      </p:pic>
    </p:spTree>
    <p:extLst>
      <p:ext uri="{BB962C8B-B14F-4D97-AF65-F5344CB8AC3E}">
        <p14:creationId xmlns:p14="http://schemas.microsoft.com/office/powerpoint/2010/main" val="6885817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391002B-7432-4AAE-B812-E0D79415099B}" type="slidenum">
              <a:rPr lang="en-US" altLang="en-US"/>
              <a:pPr/>
              <a:t>‹#›</a:t>
            </a:fld>
            <a:endParaRPr lang="en-US" altLang="en-US"/>
          </a:p>
        </p:txBody>
      </p:sp>
    </p:spTree>
    <p:extLst>
      <p:ext uri="{BB962C8B-B14F-4D97-AF65-F5344CB8AC3E}">
        <p14:creationId xmlns:p14="http://schemas.microsoft.com/office/powerpoint/2010/main" val="180552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2" descr="C:\Users\RKhazeni\Desktop\spoon\back new_Page_1.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85556"/>
          <a:stretch/>
        </p:blipFill>
        <p:spPr bwMode="auto">
          <a:xfrm>
            <a:off x="0" y="5867400"/>
            <a:ext cx="91440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8727965" y="6447711"/>
            <a:ext cx="341397" cy="310341"/>
          </a:xfrm>
          <a:prstGeom prst="rect">
            <a:avLst/>
          </a:prstGeom>
          <a:noFill/>
        </p:spPr>
        <p:txBody>
          <a:bodyPr wrap="none" rtlCol="0">
            <a:spAutoFit/>
          </a:bodyPr>
          <a:lstStyle/>
          <a:p>
            <a:pPr marL="0" indent="0">
              <a:lnSpc>
                <a:spcPct val="150000"/>
              </a:lnSpc>
              <a:spcBef>
                <a:spcPts val="600"/>
              </a:spcBef>
              <a:spcAft>
                <a:spcPts val="0"/>
              </a:spcAft>
              <a:buClr>
                <a:srgbClr val="E98A42"/>
              </a:buClr>
              <a:buFont typeface="+mj-lt"/>
              <a:buNone/>
            </a:pPr>
            <a:fld id="{4E767558-C559-4A44-BA97-A8EEE0BC1F5E}" type="slidenum">
              <a:rPr lang="en-US" sz="1000" b="0" i="0" smtClean="0">
                <a:latin typeface="Arial"/>
                <a:cs typeface="Arial"/>
              </a:rPr>
              <a:pPr marL="0" indent="0">
                <a:lnSpc>
                  <a:spcPct val="150000"/>
                </a:lnSpc>
                <a:spcBef>
                  <a:spcPts val="600"/>
                </a:spcBef>
                <a:spcAft>
                  <a:spcPts val="0"/>
                </a:spcAft>
                <a:buClr>
                  <a:srgbClr val="E98A42"/>
                </a:buClr>
                <a:buFont typeface="+mj-lt"/>
                <a:buNone/>
              </a:pPr>
              <a:t>‹#›</a:t>
            </a:fld>
            <a:endParaRPr lang="en-US" sz="1000" b="0" i="0" dirty="0" smtClean="0">
              <a:latin typeface="Arial"/>
              <a:cs typeface="Arial"/>
            </a:endParaRPr>
          </a:p>
        </p:txBody>
      </p:sp>
      <p:cxnSp>
        <p:nvCxnSpPr>
          <p:cNvPr id="9" name="Straight Connector 8"/>
          <p:cNvCxnSpPr/>
          <p:nvPr userDrawn="1"/>
        </p:nvCxnSpPr>
        <p:spPr>
          <a:xfrm>
            <a:off x="472440" y="914400"/>
            <a:ext cx="8191500" cy="0"/>
          </a:xfrm>
          <a:prstGeom prst="line">
            <a:avLst/>
          </a:prstGeom>
          <a:ln w="12700">
            <a:solidFill>
              <a:srgbClr val="FBA252"/>
            </a:solidFill>
          </a:ln>
        </p:spPr>
        <p:style>
          <a:lnRef idx="1">
            <a:schemeClr val="accent1"/>
          </a:lnRef>
          <a:fillRef idx="0">
            <a:schemeClr val="accent1"/>
          </a:fillRef>
          <a:effectRef idx="0">
            <a:schemeClr val="accent1"/>
          </a:effectRef>
          <a:fontRef idx="minor">
            <a:schemeClr val="tx1"/>
          </a:fontRef>
        </p:style>
      </p:cxnSp>
      <p:sp>
        <p:nvSpPr>
          <p:cNvPr id="11" name="Content Placeholder 10"/>
          <p:cNvSpPr>
            <a:spLocks noGrp="1"/>
          </p:cNvSpPr>
          <p:nvPr>
            <p:ph sz="quarter" idx="10"/>
          </p:nvPr>
        </p:nvSpPr>
        <p:spPr>
          <a:xfrm>
            <a:off x="438150" y="1066800"/>
            <a:ext cx="8267700" cy="5105400"/>
          </a:xfrm>
        </p:spPr>
        <p:txBody>
          <a:bodyPr>
            <a:normAutofit/>
          </a:bodyPr>
          <a:lstStyle>
            <a:lvl1pPr>
              <a:buClr>
                <a:srgbClr val="FBA252"/>
              </a:buClr>
              <a:defRPr sz="2400">
                <a:latin typeface="Calibri" pitchFamily="34" charset="0"/>
              </a:defRPr>
            </a:lvl1pPr>
            <a:lvl2pPr>
              <a:buClr>
                <a:srgbClr val="9497CC"/>
              </a:buClr>
              <a:defRPr sz="2200">
                <a:latin typeface="Calibri" pitchFamily="34" charset="0"/>
              </a:defRPr>
            </a:lvl2pPr>
            <a:lvl3pPr>
              <a:buClr>
                <a:srgbClr val="9497CC"/>
              </a:buClr>
              <a:defRPr sz="2000">
                <a:latin typeface="Calibri" pitchFamily="34" charset="0"/>
              </a:defRPr>
            </a:lvl3pPr>
            <a:lvl4pPr>
              <a:buClr>
                <a:srgbClr val="9497CC"/>
              </a:buClr>
              <a:defRPr sz="1800">
                <a:latin typeface="Calibri" pitchFamily="34" charset="0"/>
              </a:defRPr>
            </a:lvl4pPr>
            <a:lvl5pPr>
              <a:buClr>
                <a:srgbClr val="9497CC"/>
              </a:buClr>
              <a:defRPr sz="16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ctrTitle" hasCustomPrompt="1"/>
          </p:nvPr>
        </p:nvSpPr>
        <p:spPr>
          <a:xfrm>
            <a:off x="363173" y="199489"/>
            <a:ext cx="8364791" cy="584775"/>
          </a:xfrm>
          <a:prstGeom prst="rect">
            <a:avLst/>
          </a:prstGeom>
        </p:spPr>
        <p:txBody>
          <a:bodyPr wrap="square" anchor="t">
            <a:spAutoFit/>
          </a:bodyPr>
          <a:lstStyle>
            <a:lvl1pPr algn="l">
              <a:defRPr sz="3200" b="1" i="0">
                <a:solidFill>
                  <a:schemeClr val="tx1"/>
                </a:solidFill>
                <a:latin typeface="Calibri" pitchFamily="34" charset="0"/>
              </a:defRPr>
            </a:lvl1pPr>
          </a:lstStyle>
          <a:p>
            <a:r>
              <a:rPr lang="en-US" dirty="0" smtClean="0"/>
              <a:t>Click to Edit Slide Title</a:t>
            </a:r>
            <a:endParaRPr lang="en-US" dirty="0"/>
          </a:p>
        </p:txBody>
      </p:sp>
    </p:spTree>
    <p:extLst>
      <p:ext uri="{BB962C8B-B14F-4D97-AF65-F5344CB8AC3E}">
        <p14:creationId xmlns:p14="http://schemas.microsoft.com/office/powerpoint/2010/main" val="31951215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7" name="Picture 2" descr="C:\Users\RKhazeni\Desktop\spoon\back new_Page_1.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85556"/>
          <a:stretch/>
        </p:blipFill>
        <p:spPr bwMode="auto">
          <a:xfrm>
            <a:off x="0" y="5867400"/>
            <a:ext cx="91440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8727965" y="6447711"/>
            <a:ext cx="341397" cy="310341"/>
          </a:xfrm>
          <a:prstGeom prst="rect">
            <a:avLst/>
          </a:prstGeom>
          <a:noFill/>
        </p:spPr>
        <p:txBody>
          <a:bodyPr wrap="none" rtlCol="0">
            <a:spAutoFit/>
          </a:bodyPr>
          <a:lstStyle/>
          <a:p>
            <a:pPr marL="0" indent="0">
              <a:lnSpc>
                <a:spcPct val="150000"/>
              </a:lnSpc>
              <a:spcBef>
                <a:spcPts val="600"/>
              </a:spcBef>
              <a:spcAft>
                <a:spcPts val="0"/>
              </a:spcAft>
              <a:buClr>
                <a:srgbClr val="E98A42"/>
              </a:buClr>
              <a:buFont typeface="+mj-lt"/>
              <a:buNone/>
            </a:pPr>
            <a:fld id="{4E767558-C559-4A44-BA97-A8EEE0BC1F5E}" type="slidenum">
              <a:rPr lang="en-US" sz="1000" b="0" i="0" smtClean="0">
                <a:latin typeface="Arial"/>
                <a:cs typeface="Arial"/>
              </a:rPr>
              <a:pPr marL="0" indent="0">
                <a:lnSpc>
                  <a:spcPct val="150000"/>
                </a:lnSpc>
                <a:spcBef>
                  <a:spcPts val="600"/>
                </a:spcBef>
                <a:spcAft>
                  <a:spcPts val="0"/>
                </a:spcAft>
                <a:buClr>
                  <a:srgbClr val="E98A42"/>
                </a:buClr>
                <a:buFont typeface="+mj-lt"/>
                <a:buNone/>
              </a:pPr>
              <a:t>‹#›</a:t>
            </a:fld>
            <a:endParaRPr lang="en-US" sz="1000" b="0" i="0" dirty="0" smtClean="0">
              <a:latin typeface="Arial"/>
              <a:cs typeface="Arial"/>
            </a:endParaRPr>
          </a:p>
        </p:txBody>
      </p:sp>
      <p:cxnSp>
        <p:nvCxnSpPr>
          <p:cNvPr id="9" name="Straight Connector 8"/>
          <p:cNvCxnSpPr/>
          <p:nvPr userDrawn="1"/>
        </p:nvCxnSpPr>
        <p:spPr>
          <a:xfrm>
            <a:off x="472440" y="914400"/>
            <a:ext cx="8191500" cy="0"/>
          </a:xfrm>
          <a:prstGeom prst="line">
            <a:avLst/>
          </a:prstGeom>
          <a:ln w="12700">
            <a:solidFill>
              <a:srgbClr val="FBA252"/>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ctrTitle" hasCustomPrompt="1"/>
          </p:nvPr>
        </p:nvSpPr>
        <p:spPr>
          <a:xfrm>
            <a:off x="363173" y="199489"/>
            <a:ext cx="8364791" cy="584775"/>
          </a:xfrm>
          <a:prstGeom prst="rect">
            <a:avLst/>
          </a:prstGeom>
        </p:spPr>
        <p:txBody>
          <a:bodyPr wrap="square" anchor="t">
            <a:spAutoFit/>
          </a:bodyPr>
          <a:lstStyle>
            <a:lvl1pPr algn="l">
              <a:defRPr sz="3200" b="1" i="0">
                <a:solidFill>
                  <a:schemeClr val="tx1"/>
                </a:solidFill>
                <a:latin typeface="Calibri" pitchFamily="34" charset="0"/>
              </a:defRPr>
            </a:lvl1pPr>
          </a:lstStyle>
          <a:p>
            <a:r>
              <a:rPr lang="en-US" dirty="0" smtClean="0"/>
              <a:t>Click to Edit Slide Title</a:t>
            </a:r>
            <a:endParaRPr lang="en-US" dirty="0"/>
          </a:p>
        </p:txBody>
      </p:sp>
    </p:spTree>
    <p:extLst>
      <p:ext uri="{BB962C8B-B14F-4D97-AF65-F5344CB8AC3E}">
        <p14:creationId xmlns:p14="http://schemas.microsoft.com/office/powerpoint/2010/main" val="19763135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7" name="Picture 2" descr="C:\Users\RKhazeni\Desktop\spoon\back new_Page_1.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85556"/>
          <a:stretch/>
        </p:blipFill>
        <p:spPr bwMode="auto">
          <a:xfrm>
            <a:off x="0" y="5867400"/>
            <a:ext cx="91440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8727965" y="6447711"/>
            <a:ext cx="341397" cy="310341"/>
          </a:xfrm>
          <a:prstGeom prst="rect">
            <a:avLst/>
          </a:prstGeom>
          <a:noFill/>
        </p:spPr>
        <p:txBody>
          <a:bodyPr wrap="none" rtlCol="0">
            <a:spAutoFit/>
          </a:bodyPr>
          <a:lstStyle/>
          <a:p>
            <a:pPr marL="0" indent="0">
              <a:lnSpc>
                <a:spcPct val="150000"/>
              </a:lnSpc>
              <a:spcBef>
                <a:spcPts val="600"/>
              </a:spcBef>
              <a:spcAft>
                <a:spcPts val="0"/>
              </a:spcAft>
              <a:buClr>
                <a:srgbClr val="E98A42"/>
              </a:buClr>
              <a:buFont typeface="+mj-lt"/>
              <a:buNone/>
            </a:pPr>
            <a:fld id="{4E767558-C559-4A44-BA97-A8EEE0BC1F5E}" type="slidenum">
              <a:rPr lang="en-US" sz="1000" b="0" i="0" smtClean="0">
                <a:latin typeface="Arial"/>
                <a:cs typeface="Arial"/>
              </a:rPr>
              <a:pPr marL="0" indent="0">
                <a:lnSpc>
                  <a:spcPct val="150000"/>
                </a:lnSpc>
                <a:spcBef>
                  <a:spcPts val="600"/>
                </a:spcBef>
                <a:spcAft>
                  <a:spcPts val="0"/>
                </a:spcAft>
                <a:buClr>
                  <a:srgbClr val="E98A42"/>
                </a:buClr>
                <a:buFont typeface="+mj-lt"/>
                <a:buNone/>
              </a:pPr>
              <a:t>‹#›</a:t>
            </a:fld>
            <a:endParaRPr lang="en-US" sz="1000" b="0" i="0" dirty="0" smtClean="0">
              <a:latin typeface="Arial"/>
              <a:cs typeface="Arial"/>
            </a:endParaRPr>
          </a:p>
        </p:txBody>
      </p:sp>
      <p:sp>
        <p:nvSpPr>
          <p:cNvPr id="11" name="Title 1"/>
          <p:cNvSpPr>
            <a:spLocks noGrp="1"/>
          </p:cNvSpPr>
          <p:nvPr>
            <p:ph type="ctrTitle" hasCustomPrompt="1"/>
          </p:nvPr>
        </p:nvSpPr>
        <p:spPr>
          <a:xfrm>
            <a:off x="363173" y="199489"/>
            <a:ext cx="8364791" cy="584775"/>
          </a:xfrm>
          <a:prstGeom prst="rect">
            <a:avLst/>
          </a:prstGeom>
        </p:spPr>
        <p:txBody>
          <a:bodyPr wrap="square" anchor="t">
            <a:spAutoFit/>
          </a:bodyPr>
          <a:lstStyle>
            <a:lvl1pPr algn="l">
              <a:defRPr sz="3200" b="1" i="0">
                <a:solidFill>
                  <a:schemeClr val="tx1"/>
                </a:solidFill>
                <a:latin typeface="Calibri" pitchFamily="34" charset="0"/>
              </a:defRPr>
            </a:lvl1pPr>
          </a:lstStyle>
          <a:p>
            <a:r>
              <a:rPr lang="en-US" dirty="0" smtClean="0"/>
              <a:t>Click to Edit Slide Title</a:t>
            </a:r>
            <a:endParaRPr lang="en-US" dirty="0"/>
          </a:p>
        </p:txBody>
      </p:sp>
    </p:spTree>
    <p:extLst>
      <p:ext uri="{BB962C8B-B14F-4D97-AF65-F5344CB8AC3E}">
        <p14:creationId xmlns:p14="http://schemas.microsoft.com/office/powerpoint/2010/main" val="19763135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7" name="Picture 2" descr="C:\Users\RKhazeni\Desktop\spoon\back new_Page_1.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85556"/>
          <a:stretch/>
        </p:blipFill>
        <p:spPr bwMode="auto">
          <a:xfrm>
            <a:off x="0" y="5867400"/>
            <a:ext cx="91440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8727965" y="6447711"/>
            <a:ext cx="341397" cy="310341"/>
          </a:xfrm>
          <a:prstGeom prst="rect">
            <a:avLst/>
          </a:prstGeom>
          <a:noFill/>
        </p:spPr>
        <p:txBody>
          <a:bodyPr wrap="none" rtlCol="0">
            <a:spAutoFit/>
          </a:bodyPr>
          <a:lstStyle/>
          <a:p>
            <a:pPr marL="0" indent="0">
              <a:lnSpc>
                <a:spcPct val="150000"/>
              </a:lnSpc>
              <a:spcBef>
                <a:spcPts val="600"/>
              </a:spcBef>
              <a:spcAft>
                <a:spcPts val="0"/>
              </a:spcAft>
              <a:buClr>
                <a:srgbClr val="E98A42"/>
              </a:buClr>
              <a:buFont typeface="+mj-lt"/>
              <a:buNone/>
            </a:pPr>
            <a:fld id="{4E767558-C559-4A44-BA97-A8EEE0BC1F5E}" type="slidenum">
              <a:rPr lang="en-US" sz="1000" b="0" i="0" smtClean="0">
                <a:latin typeface="Arial"/>
                <a:cs typeface="Arial"/>
              </a:rPr>
              <a:pPr marL="0" indent="0">
                <a:lnSpc>
                  <a:spcPct val="150000"/>
                </a:lnSpc>
                <a:spcBef>
                  <a:spcPts val="600"/>
                </a:spcBef>
                <a:spcAft>
                  <a:spcPts val="0"/>
                </a:spcAft>
                <a:buClr>
                  <a:srgbClr val="E98A42"/>
                </a:buClr>
                <a:buFont typeface="+mj-lt"/>
                <a:buNone/>
              </a:pPr>
              <a:t>‹#›</a:t>
            </a:fld>
            <a:endParaRPr lang="en-US" sz="1000" b="0" i="0" dirty="0" smtClean="0">
              <a:latin typeface="Arial"/>
              <a:cs typeface="Arial"/>
            </a:endParaRPr>
          </a:p>
        </p:txBody>
      </p:sp>
      <p:cxnSp>
        <p:nvCxnSpPr>
          <p:cNvPr id="9" name="Straight Connector 8"/>
          <p:cNvCxnSpPr/>
          <p:nvPr userDrawn="1"/>
        </p:nvCxnSpPr>
        <p:spPr>
          <a:xfrm>
            <a:off x="472440" y="1287780"/>
            <a:ext cx="8191500" cy="0"/>
          </a:xfrm>
          <a:prstGeom prst="line">
            <a:avLst/>
          </a:prstGeom>
          <a:ln w="12700">
            <a:solidFill>
              <a:srgbClr val="FBA252"/>
            </a:solidFill>
          </a:ln>
        </p:spPr>
        <p:style>
          <a:lnRef idx="1">
            <a:schemeClr val="accent1"/>
          </a:lnRef>
          <a:fillRef idx="0">
            <a:schemeClr val="accent1"/>
          </a:fillRef>
          <a:effectRef idx="0">
            <a:schemeClr val="accent1"/>
          </a:effectRef>
          <a:fontRef idx="minor">
            <a:schemeClr val="tx1"/>
          </a:fontRef>
        </p:style>
      </p:cxnSp>
      <p:sp>
        <p:nvSpPr>
          <p:cNvPr id="11" name="Content Placeholder 10"/>
          <p:cNvSpPr>
            <a:spLocks noGrp="1"/>
          </p:cNvSpPr>
          <p:nvPr>
            <p:ph sz="quarter" idx="10"/>
          </p:nvPr>
        </p:nvSpPr>
        <p:spPr>
          <a:xfrm>
            <a:off x="438150" y="1371600"/>
            <a:ext cx="8267700" cy="4800600"/>
          </a:xfrm>
        </p:spPr>
        <p:txBody>
          <a:bodyPr>
            <a:normAutofit/>
          </a:bodyPr>
          <a:lstStyle>
            <a:lvl1pPr>
              <a:buClr>
                <a:srgbClr val="FBA252"/>
              </a:buClr>
              <a:defRPr sz="2400">
                <a:latin typeface="Calibri" pitchFamily="34" charset="0"/>
              </a:defRPr>
            </a:lvl1pPr>
            <a:lvl2pPr>
              <a:buClr>
                <a:srgbClr val="9497CC"/>
              </a:buClr>
              <a:defRPr sz="2200">
                <a:latin typeface="Calibri" pitchFamily="34" charset="0"/>
              </a:defRPr>
            </a:lvl2pPr>
            <a:lvl3pPr>
              <a:buClr>
                <a:srgbClr val="9497CC"/>
              </a:buClr>
              <a:defRPr sz="2000">
                <a:latin typeface="Calibri" pitchFamily="34" charset="0"/>
              </a:defRPr>
            </a:lvl3pPr>
            <a:lvl4pPr>
              <a:buClr>
                <a:srgbClr val="9497CC"/>
              </a:buClr>
              <a:defRPr sz="1800">
                <a:latin typeface="Calibri" pitchFamily="34" charset="0"/>
              </a:defRPr>
            </a:lvl4pPr>
            <a:lvl5pPr>
              <a:buClr>
                <a:srgbClr val="9497CC"/>
              </a:buClr>
              <a:defRPr sz="16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ctrTitle" hasCustomPrompt="1"/>
          </p:nvPr>
        </p:nvSpPr>
        <p:spPr>
          <a:xfrm>
            <a:off x="363173" y="199489"/>
            <a:ext cx="8364791" cy="584775"/>
          </a:xfrm>
          <a:prstGeom prst="rect">
            <a:avLst/>
          </a:prstGeom>
        </p:spPr>
        <p:txBody>
          <a:bodyPr wrap="square" anchor="t">
            <a:spAutoFit/>
          </a:bodyPr>
          <a:lstStyle>
            <a:lvl1pPr algn="l">
              <a:defRPr sz="3200" b="1" i="0">
                <a:solidFill>
                  <a:schemeClr val="tx1"/>
                </a:solidFill>
                <a:latin typeface="Calibri" pitchFamily="34" charset="0"/>
              </a:defRPr>
            </a:lvl1pPr>
          </a:lstStyle>
          <a:p>
            <a:r>
              <a:rPr lang="en-US" dirty="0" smtClean="0"/>
              <a:t>Click to Edit Slide Title</a:t>
            </a:r>
            <a:endParaRPr lang="en-US" dirty="0"/>
          </a:p>
        </p:txBody>
      </p:sp>
      <p:sp>
        <p:nvSpPr>
          <p:cNvPr id="10" name="Subtitle 2"/>
          <p:cNvSpPr>
            <a:spLocks noGrp="1"/>
          </p:cNvSpPr>
          <p:nvPr>
            <p:ph type="subTitle" idx="1" hasCustomPrompt="1"/>
          </p:nvPr>
        </p:nvSpPr>
        <p:spPr>
          <a:xfrm>
            <a:off x="362384" y="807720"/>
            <a:ext cx="8365581" cy="400110"/>
          </a:xfrm>
          <a:prstGeom prst="rect">
            <a:avLst/>
          </a:prstGeom>
        </p:spPr>
        <p:txBody>
          <a:bodyPr wrap="square">
            <a:spAutoFit/>
          </a:bodyPr>
          <a:lstStyle>
            <a:lvl1pPr marL="0" indent="0" algn="l">
              <a:buNone/>
              <a:defRPr sz="2000">
                <a:solidFill>
                  <a:srgbClr val="FBA252"/>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Slide Subtitle</a:t>
            </a:r>
            <a:endParaRPr lang="en-US" dirty="0"/>
          </a:p>
        </p:txBody>
      </p:sp>
    </p:spTree>
    <p:extLst>
      <p:ext uri="{BB962C8B-B14F-4D97-AF65-F5344CB8AC3E}">
        <p14:creationId xmlns:p14="http://schemas.microsoft.com/office/powerpoint/2010/main" val="31951215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7" name="Picture 2" descr="C:\Users\RKhazeni\Desktop\spoon\back new_Page_1.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85556"/>
          <a:stretch/>
        </p:blipFill>
        <p:spPr bwMode="auto">
          <a:xfrm>
            <a:off x="0" y="5867400"/>
            <a:ext cx="91440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8727965" y="6447711"/>
            <a:ext cx="341397" cy="310341"/>
          </a:xfrm>
          <a:prstGeom prst="rect">
            <a:avLst/>
          </a:prstGeom>
          <a:noFill/>
        </p:spPr>
        <p:txBody>
          <a:bodyPr wrap="none" rtlCol="0">
            <a:spAutoFit/>
          </a:bodyPr>
          <a:lstStyle/>
          <a:p>
            <a:pPr marL="0" indent="0">
              <a:lnSpc>
                <a:spcPct val="150000"/>
              </a:lnSpc>
              <a:spcBef>
                <a:spcPts val="600"/>
              </a:spcBef>
              <a:spcAft>
                <a:spcPts val="0"/>
              </a:spcAft>
              <a:buClr>
                <a:srgbClr val="E98A42"/>
              </a:buClr>
              <a:buFont typeface="+mj-lt"/>
              <a:buNone/>
            </a:pPr>
            <a:fld id="{4E767558-C559-4A44-BA97-A8EEE0BC1F5E}" type="slidenum">
              <a:rPr lang="en-US" sz="1000" b="0" i="0" smtClean="0">
                <a:latin typeface="Arial"/>
                <a:cs typeface="Arial"/>
              </a:rPr>
              <a:pPr marL="0" indent="0">
                <a:lnSpc>
                  <a:spcPct val="150000"/>
                </a:lnSpc>
                <a:spcBef>
                  <a:spcPts val="600"/>
                </a:spcBef>
                <a:spcAft>
                  <a:spcPts val="0"/>
                </a:spcAft>
                <a:buClr>
                  <a:srgbClr val="E98A42"/>
                </a:buClr>
                <a:buFont typeface="+mj-lt"/>
                <a:buNone/>
              </a:pPr>
              <a:t>‹#›</a:t>
            </a:fld>
            <a:endParaRPr lang="en-US" sz="1000" b="0" i="0" dirty="0" smtClean="0">
              <a:latin typeface="Arial"/>
              <a:cs typeface="Arial"/>
            </a:endParaRPr>
          </a:p>
        </p:txBody>
      </p:sp>
      <p:cxnSp>
        <p:nvCxnSpPr>
          <p:cNvPr id="9" name="Straight Connector 8"/>
          <p:cNvCxnSpPr/>
          <p:nvPr userDrawn="1"/>
        </p:nvCxnSpPr>
        <p:spPr>
          <a:xfrm>
            <a:off x="472440" y="914400"/>
            <a:ext cx="8191500" cy="0"/>
          </a:xfrm>
          <a:prstGeom prst="line">
            <a:avLst/>
          </a:prstGeom>
          <a:ln w="12700">
            <a:solidFill>
              <a:srgbClr val="FBA252"/>
            </a:solidFill>
          </a:ln>
        </p:spPr>
        <p:style>
          <a:lnRef idx="1">
            <a:schemeClr val="accent1"/>
          </a:lnRef>
          <a:fillRef idx="0">
            <a:schemeClr val="accent1"/>
          </a:fillRef>
          <a:effectRef idx="0">
            <a:schemeClr val="accent1"/>
          </a:effectRef>
          <a:fontRef idx="minor">
            <a:schemeClr val="tx1"/>
          </a:fontRef>
        </p:style>
      </p:cxnSp>
      <p:sp>
        <p:nvSpPr>
          <p:cNvPr id="11" name="Content Placeholder 10"/>
          <p:cNvSpPr>
            <a:spLocks noGrp="1"/>
          </p:cNvSpPr>
          <p:nvPr>
            <p:ph sz="quarter" idx="10"/>
          </p:nvPr>
        </p:nvSpPr>
        <p:spPr>
          <a:xfrm>
            <a:off x="438150" y="1066800"/>
            <a:ext cx="4057650" cy="5105400"/>
          </a:xfrm>
        </p:spPr>
        <p:txBody>
          <a:bodyPr>
            <a:normAutofit/>
          </a:bodyPr>
          <a:lstStyle>
            <a:lvl1pPr>
              <a:buClr>
                <a:srgbClr val="FBA252"/>
              </a:buClr>
              <a:defRPr sz="2400">
                <a:latin typeface="Calibri" pitchFamily="34" charset="0"/>
              </a:defRPr>
            </a:lvl1pPr>
            <a:lvl2pPr>
              <a:buClr>
                <a:srgbClr val="9497CC"/>
              </a:buClr>
              <a:defRPr sz="2200">
                <a:latin typeface="Calibri" pitchFamily="34" charset="0"/>
              </a:defRPr>
            </a:lvl2pPr>
            <a:lvl3pPr>
              <a:buClr>
                <a:srgbClr val="9497CC"/>
              </a:buClr>
              <a:defRPr sz="2000">
                <a:latin typeface="Calibri" pitchFamily="34" charset="0"/>
              </a:defRPr>
            </a:lvl3pPr>
            <a:lvl4pPr>
              <a:buClr>
                <a:srgbClr val="9497CC"/>
              </a:buClr>
              <a:defRPr sz="1800">
                <a:latin typeface="Calibri" pitchFamily="34" charset="0"/>
              </a:defRPr>
            </a:lvl4pPr>
            <a:lvl5pPr>
              <a:buClr>
                <a:srgbClr val="9497CC"/>
              </a:buClr>
              <a:defRPr sz="16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ctrTitle" hasCustomPrompt="1"/>
          </p:nvPr>
        </p:nvSpPr>
        <p:spPr>
          <a:xfrm>
            <a:off x="363173" y="199489"/>
            <a:ext cx="8364791" cy="584775"/>
          </a:xfrm>
          <a:prstGeom prst="rect">
            <a:avLst/>
          </a:prstGeom>
        </p:spPr>
        <p:txBody>
          <a:bodyPr wrap="square" anchor="t">
            <a:spAutoFit/>
          </a:bodyPr>
          <a:lstStyle>
            <a:lvl1pPr algn="l">
              <a:defRPr sz="3200" b="1" i="0">
                <a:solidFill>
                  <a:schemeClr val="tx1"/>
                </a:solidFill>
                <a:latin typeface="Calibri" pitchFamily="34" charset="0"/>
              </a:defRPr>
            </a:lvl1pPr>
          </a:lstStyle>
          <a:p>
            <a:r>
              <a:rPr lang="en-US" dirty="0" smtClean="0"/>
              <a:t>Click to Edit Slide Title</a:t>
            </a:r>
            <a:endParaRPr lang="en-US" dirty="0"/>
          </a:p>
        </p:txBody>
      </p:sp>
      <p:sp>
        <p:nvSpPr>
          <p:cNvPr id="10" name="Content Placeholder 10"/>
          <p:cNvSpPr>
            <a:spLocks noGrp="1"/>
          </p:cNvSpPr>
          <p:nvPr>
            <p:ph sz="quarter" idx="11"/>
          </p:nvPr>
        </p:nvSpPr>
        <p:spPr>
          <a:xfrm>
            <a:off x="4648200" y="1066800"/>
            <a:ext cx="4038600" cy="5105400"/>
          </a:xfrm>
        </p:spPr>
        <p:txBody>
          <a:bodyPr>
            <a:normAutofit/>
          </a:bodyPr>
          <a:lstStyle>
            <a:lvl1pPr>
              <a:buClr>
                <a:srgbClr val="FBA252"/>
              </a:buClr>
              <a:defRPr sz="2400">
                <a:latin typeface="Calibri" pitchFamily="34" charset="0"/>
              </a:defRPr>
            </a:lvl1pPr>
            <a:lvl2pPr>
              <a:buClr>
                <a:srgbClr val="9497CC"/>
              </a:buClr>
              <a:defRPr sz="2200">
                <a:latin typeface="Calibri" pitchFamily="34" charset="0"/>
              </a:defRPr>
            </a:lvl2pPr>
            <a:lvl3pPr>
              <a:buClr>
                <a:srgbClr val="9497CC"/>
              </a:buClr>
              <a:defRPr sz="2000">
                <a:latin typeface="Calibri" pitchFamily="34" charset="0"/>
              </a:defRPr>
            </a:lvl3pPr>
            <a:lvl4pPr>
              <a:buClr>
                <a:srgbClr val="9497CC"/>
              </a:buClr>
              <a:defRPr sz="1800">
                <a:latin typeface="Calibri" pitchFamily="34" charset="0"/>
              </a:defRPr>
            </a:lvl4pPr>
            <a:lvl5pPr>
              <a:buClr>
                <a:srgbClr val="9497CC"/>
              </a:buClr>
              <a:defRPr sz="16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51215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2050" name="Picture 2" descr="C:\Users\RKhazeni\Desktop\spoon\back new_Page_1.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85556"/>
          <a:stretch/>
        </p:blipFill>
        <p:spPr bwMode="auto">
          <a:xfrm>
            <a:off x="0" y="5867400"/>
            <a:ext cx="9144000" cy="990600"/>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19"/>
          <p:cNvSpPr>
            <a:spLocks noGrp="1"/>
          </p:cNvSpPr>
          <p:nvPr>
            <p:ph sz="quarter" idx="13" hasCustomPrompt="1"/>
          </p:nvPr>
        </p:nvSpPr>
        <p:spPr>
          <a:xfrm>
            <a:off x="381000" y="3276600"/>
            <a:ext cx="8458200" cy="2895600"/>
          </a:xfrm>
        </p:spPr>
        <p:txBody>
          <a:bodyPr>
            <a:normAutofit/>
          </a:bodyPr>
          <a:lstStyle>
            <a:lvl1pPr marL="228600" indent="-228600">
              <a:buClr>
                <a:srgbClr val="FBA252"/>
              </a:buClr>
              <a:buFont typeface="+mj-lt"/>
              <a:buAutoNum type="arabicPeriod"/>
              <a:defRPr sz="1800" baseline="0">
                <a:latin typeface="Calibri" pitchFamily="34" charset="0"/>
              </a:defRPr>
            </a:lvl1pPr>
            <a:lvl2pPr marL="635000" indent="-177800">
              <a:buClr>
                <a:srgbClr val="9497CC"/>
              </a:buClr>
              <a:buFont typeface="Arial" pitchFamily="34" charset="0"/>
              <a:buChar char="•"/>
              <a:defRPr sz="1600">
                <a:latin typeface="Calibri" pitchFamily="34" charset="0"/>
              </a:defRPr>
            </a:lvl2pPr>
            <a:lvl3pPr>
              <a:defRPr sz="1400"/>
            </a:lvl3pPr>
            <a:lvl4pPr>
              <a:defRPr sz="1400"/>
            </a:lvl4pPr>
            <a:lvl5pPr>
              <a:defRPr sz="1400"/>
            </a:lvl5pPr>
          </a:lstStyle>
          <a:p>
            <a:pPr lvl="0"/>
            <a:r>
              <a:rPr lang="en-US" dirty="0" smtClean="0"/>
              <a:t>Click to add text</a:t>
            </a:r>
          </a:p>
          <a:p>
            <a:pPr lvl="1"/>
            <a:r>
              <a:rPr lang="en-US" dirty="0" smtClean="0"/>
              <a:t>Click to add text — </a:t>
            </a:r>
          </a:p>
        </p:txBody>
      </p:sp>
      <p:sp>
        <p:nvSpPr>
          <p:cNvPr id="7" name="Title 1"/>
          <p:cNvSpPr>
            <a:spLocks noGrp="1"/>
          </p:cNvSpPr>
          <p:nvPr>
            <p:ph type="ctrTitle" hasCustomPrompt="1"/>
          </p:nvPr>
        </p:nvSpPr>
        <p:spPr>
          <a:xfrm>
            <a:off x="363173" y="236048"/>
            <a:ext cx="8364791" cy="584775"/>
          </a:xfrm>
          <a:prstGeom prst="rect">
            <a:avLst/>
          </a:prstGeom>
        </p:spPr>
        <p:txBody>
          <a:bodyPr wrap="square" anchor="b">
            <a:spAutoFit/>
          </a:bodyPr>
          <a:lstStyle>
            <a:lvl1pPr algn="l">
              <a:defRPr sz="3200" b="1" i="0">
                <a:solidFill>
                  <a:schemeClr val="tx1"/>
                </a:solidFill>
                <a:latin typeface="Calibri" pitchFamily="34" charset="0"/>
              </a:defRPr>
            </a:lvl1pPr>
          </a:lstStyle>
          <a:p>
            <a:r>
              <a:rPr lang="en-US" dirty="0" smtClean="0"/>
              <a:t>Click to Edit Slide Title</a:t>
            </a:r>
            <a:endParaRPr lang="en-US" dirty="0"/>
          </a:p>
        </p:txBody>
      </p:sp>
      <p:sp>
        <p:nvSpPr>
          <p:cNvPr id="8" name="Subtitle 2"/>
          <p:cNvSpPr>
            <a:spLocks noGrp="1"/>
          </p:cNvSpPr>
          <p:nvPr>
            <p:ph type="subTitle" idx="1" hasCustomPrompt="1"/>
          </p:nvPr>
        </p:nvSpPr>
        <p:spPr>
          <a:xfrm>
            <a:off x="362384" y="822960"/>
            <a:ext cx="8365581" cy="400110"/>
          </a:xfrm>
          <a:prstGeom prst="rect">
            <a:avLst/>
          </a:prstGeom>
        </p:spPr>
        <p:txBody>
          <a:bodyPr wrap="square">
            <a:spAutoFit/>
          </a:bodyPr>
          <a:lstStyle>
            <a:lvl1pPr marL="0" indent="0" algn="l">
              <a:buNone/>
              <a:defRPr sz="2000">
                <a:solidFill>
                  <a:srgbClr val="FBA252"/>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Slide Subtitle</a:t>
            </a:r>
            <a:endParaRPr lang="en-US" dirty="0"/>
          </a:p>
        </p:txBody>
      </p:sp>
      <p:sp>
        <p:nvSpPr>
          <p:cNvPr id="9" name="Text Placeholder 27"/>
          <p:cNvSpPr>
            <a:spLocks noGrp="1"/>
          </p:cNvSpPr>
          <p:nvPr>
            <p:ph type="body" sz="quarter" idx="10"/>
          </p:nvPr>
        </p:nvSpPr>
        <p:spPr>
          <a:xfrm>
            <a:off x="380999" y="1371600"/>
            <a:ext cx="8477707" cy="1833874"/>
          </a:xfrm>
          <a:prstGeom prst="rect">
            <a:avLst/>
          </a:prstGeom>
        </p:spPr>
        <p:txBody>
          <a:bodyPr vert="horz">
            <a:normAutofit/>
          </a:bodyPr>
          <a:lstStyle>
            <a:lvl1pPr marL="0" indent="0">
              <a:lnSpc>
                <a:spcPct val="150000"/>
              </a:lnSpc>
              <a:spcBef>
                <a:spcPts val="336"/>
              </a:spcBef>
              <a:spcAft>
                <a:spcPts val="0"/>
              </a:spcAft>
              <a:buFontTx/>
              <a:buNone/>
              <a:defRPr lang="en-US" sz="1800" b="0" i="0" u="none" strike="noStrike" baseline="0" smtClean="0">
                <a:solidFill>
                  <a:schemeClr val="tx1"/>
                </a:solidFill>
                <a:latin typeface="Calibri" pitchFamily="34" charset="0"/>
              </a:defRPr>
            </a:lvl1pPr>
          </a:lstStyle>
          <a:p>
            <a:pPr lvl="0"/>
            <a:endParaRPr lang="en-US" dirty="0" smtClean="0"/>
          </a:p>
        </p:txBody>
      </p:sp>
      <p:sp>
        <p:nvSpPr>
          <p:cNvPr id="10" name="TextBox 9"/>
          <p:cNvSpPr txBox="1"/>
          <p:nvPr userDrawn="1"/>
        </p:nvSpPr>
        <p:spPr>
          <a:xfrm>
            <a:off x="8727965" y="6447711"/>
            <a:ext cx="341397" cy="310341"/>
          </a:xfrm>
          <a:prstGeom prst="rect">
            <a:avLst/>
          </a:prstGeom>
          <a:noFill/>
        </p:spPr>
        <p:txBody>
          <a:bodyPr wrap="none" rtlCol="0">
            <a:spAutoFit/>
          </a:bodyPr>
          <a:lstStyle/>
          <a:p>
            <a:pPr marL="0" indent="0">
              <a:lnSpc>
                <a:spcPct val="150000"/>
              </a:lnSpc>
              <a:spcBef>
                <a:spcPts val="600"/>
              </a:spcBef>
              <a:spcAft>
                <a:spcPts val="0"/>
              </a:spcAft>
              <a:buClr>
                <a:srgbClr val="E98A42"/>
              </a:buClr>
              <a:buFont typeface="+mj-lt"/>
              <a:buNone/>
            </a:pPr>
            <a:fld id="{4E767558-C559-4A44-BA97-A8EEE0BC1F5E}" type="slidenum">
              <a:rPr lang="en-US" sz="1000" b="0" i="0" smtClean="0">
                <a:latin typeface="Arial"/>
                <a:cs typeface="Arial"/>
              </a:rPr>
              <a:pPr marL="0" indent="0">
                <a:lnSpc>
                  <a:spcPct val="150000"/>
                </a:lnSpc>
                <a:spcBef>
                  <a:spcPts val="600"/>
                </a:spcBef>
                <a:spcAft>
                  <a:spcPts val="0"/>
                </a:spcAft>
                <a:buClr>
                  <a:srgbClr val="E98A42"/>
                </a:buClr>
                <a:buFont typeface="+mj-lt"/>
                <a:buNone/>
              </a:pPr>
              <a:t>‹#›</a:t>
            </a:fld>
            <a:endParaRPr lang="en-US" sz="1000" b="0" i="0" dirty="0" smtClean="0">
              <a:latin typeface="Arial"/>
              <a:cs typeface="Arial"/>
            </a:endParaRPr>
          </a:p>
        </p:txBody>
      </p:sp>
      <p:cxnSp>
        <p:nvCxnSpPr>
          <p:cNvPr id="17" name="Straight Connector 16"/>
          <p:cNvCxnSpPr/>
          <p:nvPr userDrawn="1"/>
        </p:nvCxnSpPr>
        <p:spPr>
          <a:xfrm>
            <a:off x="457200" y="1295400"/>
            <a:ext cx="8191500" cy="0"/>
          </a:xfrm>
          <a:prstGeom prst="line">
            <a:avLst/>
          </a:prstGeom>
          <a:ln w="12700">
            <a:solidFill>
              <a:srgbClr val="FBA2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0505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026" name="Picture 2" descr="C:\Users\RKhazeni\Desktop\spoon\back new_Page_2.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0889"/>
          <a:stretch/>
        </p:blipFill>
        <p:spPr bwMode="auto">
          <a:xfrm>
            <a:off x="0" y="4861560"/>
            <a:ext cx="9144000" cy="199644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ctrTitle" hasCustomPrompt="1"/>
          </p:nvPr>
        </p:nvSpPr>
        <p:spPr>
          <a:xfrm>
            <a:off x="363173" y="199489"/>
            <a:ext cx="8364791" cy="584775"/>
          </a:xfrm>
          <a:prstGeom prst="rect">
            <a:avLst/>
          </a:prstGeom>
        </p:spPr>
        <p:txBody>
          <a:bodyPr wrap="square" anchor="t">
            <a:spAutoFit/>
          </a:bodyPr>
          <a:lstStyle>
            <a:lvl1pPr algn="l">
              <a:defRPr sz="3200" b="1" i="0">
                <a:solidFill>
                  <a:schemeClr val="tx1"/>
                </a:solidFill>
                <a:latin typeface="Calibri" pitchFamily="34" charset="0"/>
              </a:defRPr>
            </a:lvl1pPr>
          </a:lstStyle>
          <a:p>
            <a:r>
              <a:rPr lang="en-US" dirty="0" smtClean="0"/>
              <a:t>Click to Edit Slide Title</a:t>
            </a:r>
            <a:endParaRPr lang="en-US" dirty="0"/>
          </a:p>
        </p:txBody>
      </p:sp>
      <p:sp>
        <p:nvSpPr>
          <p:cNvPr id="9" name="TextBox 8"/>
          <p:cNvSpPr txBox="1"/>
          <p:nvPr userDrawn="1"/>
        </p:nvSpPr>
        <p:spPr>
          <a:xfrm>
            <a:off x="8727965" y="6447711"/>
            <a:ext cx="341397" cy="310341"/>
          </a:xfrm>
          <a:prstGeom prst="rect">
            <a:avLst/>
          </a:prstGeom>
          <a:noFill/>
        </p:spPr>
        <p:txBody>
          <a:bodyPr wrap="none" rtlCol="0">
            <a:spAutoFit/>
          </a:bodyPr>
          <a:lstStyle/>
          <a:p>
            <a:pPr marL="0" indent="0">
              <a:lnSpc>
                <a:spcPct val="150000"/>
              </a:lnSpc>
              <a:spcBef>
                <a:spcPts val="600"/>
              </a:spcBef>
              <a:spcAft>
                <a:spcPts val="0"/>
              </a:spcAft>
              <a:buClr>
                <a:srgbClr val="E98A42"/>
              </a:buClr>
              <a:buFont typeface="+mj-lt"/>
              <a:buNone/>
            </a:pPr>
            <a:fld id="{4E767558-C559-4A44-BA97-A8EEE0BC1F5E}" type="slidenum">
              <a:rPr lang="en-US" sz="1000" b="0" i="0" smtClean="0">
                <a:latin typeface="Arial"/>
                <a:cs typeface="Arial"/>
              </a:rPr>
              <a:pPr marL="0" indent="0">
                <a:lnSpc>
                  <a:spcPct val="150000"/>
                </a:lnSpc>
                <a:spcBef>
                  <a:spcPts val="600"/>
                </a:spcBef>
                <a:spcAft>
                  <a:spcPts val="0"/>
                </a:spcAft>
                <a:buClr>
                  <a:srgbClr val="E98A42"/>
                </a:buClr>
                <a:buFont typeface="+mj-lt"/>
                <a:buNone/>
              </a:pPr>
              <a:t>‹#›</a:t>
            </a:fld>
            <a:endParaRPr lang="en-US" sz="1000" b="0" i="0" dirty="0" smtClean="0">
              <a:latin typeface="Arial"/>
              <a:cs typeface="Arial"/>
            </a:endParaRPr>
          </a:p>
        </p:txBody>
      </p:sp>
      <p:cxnSp>
        <p:nvCxnSpPr>
          <p:cNvPr id="10" name="Straight Connector 9"/>
          <p:cNvCxnSpPr/>
          <p:nvPr userDrawn="1"/>
        </p:nvCxnSpPr>
        <p:spPr>
          <a:xfrm>
            <a:off x="472440" y="914400"/>
            <a:ext cx="8191500" cy="0"/>
          </a:xfrm>
          <a:prstGeom prst="line">
            <a:avLst/>
          </a:prstGeom>
          <a:ln w="12700">
            <a:solidFill>
              <a:srgbClr val="FBA252"/>
            </a:solidFill>
          </a:ln>
        </p:spPr>
        <p:style>
          <a:lnRef idx="1">
            <a:schemeClr val="accent1"/>
          </a:lnRef>
          <a:fillRef idx="0">
            <a:schemeClr val="accent1"/>
          </a:fillRef>
          <a:effectRef idx="0">
            <a:schemeClr val="accent1"/>
          </a:effectRef>
          <a:fontRef idx="minor">
            <a:schemeClr val="tx1"/>
          </a:fontRef>
        </p:style>
      </p:cxnSp>
      <p:sp>
        <p:nvSpPr>
          <p:cNvPr id="18" name="Content Placeholder 17"/>
          <p:cNvSpPr>
            <a:spLocks noGrp="1"/>
          </p:cNvSpPr>
          <p:nvPr>
            <p:ph sz="quarter" idx="16" hasCustomPrompt="1"/>
          </p:nvPr>
        </p:nvSpPr>
        <p:spPr>
          <a:xfrm>
            <a:off x="342900" y="2057400"/>
            <a:ext cx="6019800" cy="457200"/>
          </a:xfrm>
        </p:spPr>
        <p:txBody>
          <a:bodyPr anchor="b">
            <a:normAutofit/>
          </a:bodyPr>
          <a:lstStyle>
            <a:lvl1pPr marL="0" indent="0" algn="l">
              <a:buNone/>
              <a:defRPr sz="2200" b="1">
                <a:solidFill>
                  <a:srgbClr val="FBA252"/>
                </a:solidFill>
                <a:latin typeface="Calibri" pitchFamily="34" charset="0"/>
              </a:defRPr>
            </a:lvl1pPr>
          </a:lstStyle>
          <a:p>
            <a:pPr lvl="0"/>
            <a:r>
              <a:rPr lang="en-US" dirty="0" smtClean="0"/>
              <a:t>Click to Edit Presenter Name</a:t>
            </a:r>
            <a:endParaRPr lang="en-US" dirty="0"/>
          </a:p>
        </p:txBody>
      </p:sp>
      <p:sp>
        <p:nvSpPr>
          <p:cNvPr id="20" name="Content Placeholder 17"/>
          <p:cNvSpPr>
            <a:spLocks noGrp="1"/>
          </p:cNvSpPr>
          <p:nvPr>
            <p:ph sz="quarter" idx="17" hasCustomPrompt="1"/>
          </p:nvPr>
        </p:nvSpPr>
        <p:spPr>
          <a:xfrm>
            <a:off x="365760" y="2552700"/>
            <a:ext cx="6019800" cy="716280"/>
          </a:xfrm>
        </p:spPr>
        <p:txBody>
          <a:bodyPr anchor="t">
            <a:noAutofit/>
          </a:bodyPr>
          <a:lstStyle>
            <a:lvl1pPr marL="0" indent="0" algn="l">
              <a:spcBef>
                <a:spcPts val="400"/>
              </a:spcBef>
              <a:spcAft>
                <a:spcPts val="400"/>
              </a:spcAft>
              <a:buNone/>
              <a:defRPr sz="1800" b="0" baseline="0">
                <a:solidFill>
                  <a:schemeClr val="tx1"/>
                </a:solidFill>
                <a:latin typeface="Calibri" pitchFamily="34" charset="0"/>
              </a:defRPr>
            </a:lvl1pPr>
          </a:lstStyle>
          <a:p>
            <a:pPr lvl="0"/>
            <a:r>
              <a:rPr lang="en-US" dirty="0" smtClean="0"/>
              <a:t>Click to enter Contact Information</a:t>
            </a:r>
          </a:p>
        </p:txBody>
      </p:sp>
      <p:sp>
        <p:nvSpPr>
          <p:cNvPr id="21" name="Content Placeholder 17"/>
          <p:cNvSpPr>
            <a:spLocks noGrp="1"/>
          </p:cNvSpPr>
          <p:nvPr>
            <p:ph sz="quarter" idx="18" hasCustomPrompt="1"/>
          </p:nvPr>
        </p:nvSpPr>
        <p:spPr>
          <a:xfrm>
            <a:off x="342900" y="3520440"/>
            <a:ext cx="6019800" cy="457200"/>
          </a:xfrm>
        </p:spPr>
        <p:txBody>
          <a:bodyPr anchor="b">
            <a:normAutofit/>
          </a:bodyPr>
          <a:lstStyle>
            <a:lvl1pPr marL="0" indent="0" algn="l">
              <a:buNone/>
              <a:defRPr sz="2200" b="1">
                <a:solidFill>
                  <a:srgbClr val="FBA252"/>
                </a:solidFill>
                <a:latin typeface="Calibri" pitchFamily="34" charset="0"/>
              </a:defRPr>
            </a:lvl1pPr>
          </a:lstStyle>
          <a:p>
            <a:pPr lvl="0"/>
            <a:r>
              <a:rPr lang="en-US" dirty="0" smtClean="0"/>
              <a:t>Click to Edit Presenter Name</a:t>
            </a:r>
            <a:endParaRPr lang="en-US" dirty="0"/>
          </a:p>
        </p:txBody>
      </p:sp>
      <p:sp>
        <p:nvSpPr>
          <p:cNvPr id="22" name="Content Placeholder 17"/>
          <p:cNvSpPr>
            <a:spLocks noGrp="1"/>
          </p:cNvSpPr>
          <p:nvPr>
            <p:ph sz="quarter" idx="19" hasCustomPrompt="1"/>
          </p:nvPr>
        </p:nvSpPr>
        <p:spPr>
          <a:xfrm>
            <a:off x="365760" y="4023360"/>
            <a:ext cx="6019800" cy="777240"/>
          </a:xfrm>
        </p:spPr>
        <p:txBody>
          <a:bodyPr anchor="t">
            <a:noAutofit/>
          </a:bodyPr>
          <a:lstStyle>
            <a:lvl1pPr marL="0" indent="0" algn="l">
              <a:spcBef>
                <a:spcPts val="400"/>
              </a:spcBef>
              <a:spcAft>
                <a:spcPts val="400"/>
              </a:spcAft>
              <a:buNone/>
              <a:defRPr sz="1800" b="0">
                <a:solidFill>
                  <a:schemeClr val="tx1"/>
                </a:solidFill>
                <a:latin typeface="Calibri" pitchFamily="34" charset="0"/>
              </a:defRPr>
            </a:lvl1pPr>
          </a:lstStyle>
          <a:p>
            <a:pPr lvl="0"/>
            <a:r>
              <a:rPr lang="en-US" dirty="0" smtClean="0"/>
              <a:t>Click to enter Contact Information</a:t>
            </a:r>
          </a:p>
          <a:p>
            <a:pPr lvl="0"/>
            <a:endParaRPr lang="en-US" dirty="0" smtClean="0"/>
          </a:p>
        </p:txBody>
      </p:sp>
    </p:spTree>
    <p:extLst>
      <p:ext uri="{BB962C8B-B14F-4D97-AF65-F5344CB8AC3E}">
        <p14:creationId xmlns:p14="http://schemas.microsoft.com/office/powerpoint/2010/main" val="14080746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53867" b="27040"/>
          <a:stretch/>
        </p:blipFill>
        <p:spPr>
          <a:xfrm>
            <a:off x="0" y="3694176"/>
            <a:ext cx="9144000" cy="1309421"/>
          </a:xfrm>
          <a:prstGeom prst="rect">
            <a:avLst/>
          </a:prstGeom>
        </p:spPr>
      </p:pic>
      <p:sp>
        <p:nvSpPr>
          <p:cNvPr id="2" name="Title 1"/>
          <p:cNvSpPr>
            <a:spLocks noGrp="1"/>
          </p:cNvSpPr>
          <p:nvPr>
            <p:ph type="ctrTitle" hasCustomPrompt="1"/>
          </p:nvPr>
        </p:nvSpPr>
        <p:spPr>
          <a:xfrm>
            <a:off x="228600" y="1295400"/>
            <a:ext cx="8671560" cy="1393825"/>
          </a:xfrm>
        </p:spPr>
        <p:txBody>
          <a:bodyPr anchor="b">
            <a:normAutofit/>
          </a:bodyPr>
          <a:lstStyle>
            <a:lvl1pPr>
              <a:defRPr sz="4000" b="1" baseline="0">
                <a:solidFill>
                  <a:schemeClr val="tx1"/>
                </a:solidFill>
                <a:latin typeface="Calibri" pitchFamily="34" charset="0"/>
              </a:defRPr>
            </a:lvl1pPr>
          </a:lstStyle>
          <a:p>
            <a:r>
              <a:rPr lang="en-US" dirty="0" smtClean="0"/>
              <a:t>Presentation Title Goes Here</a:t>
            </a:r>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4080" t="72960" r="61760" b="5067"/>
          <a:stretch/>
        </p:blipFill>
        <p:spPr>
          <a:xfrm>
            <a:off x="373074" y="5003596"/>
            <a:ext cx="3123591" cy="1506931"/>
          </a:xfrm>
          <a:prstGeom prst="rect">
            <a:avLst/>
          </a:prstGeom>
        </p:spPr>
      </p:pic>
    </p:spTree>
    <p:extLst>
      <p:ext uri="{BB962C8B-B14F-4D97-AF65-F5344CB8AC3E}">
        <p14:creationId xmlns:p14="http://schemas.microsoft.com/office/powerpoint/2010/main" val="6885817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latin typeface="Arial" pitchFamily="34" charset="0"/>
              </a:defRPr>
            </a:lvl1pPr>
          </a:lstStyle>
          <a:p>
            <a:fld id="{AE21777C-9391-4F27-A0F1-DFD259E56658}" type="datetimeFigureOut">
              <a:rPr lang="en-US" smtClean="0"/>
              <a:pPr/>
              <a:t>1/18/2017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latin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latin typeface="Arial" pitchFamily="34" charset="0"/>
              </a:defRPr>
            </a:lvl1pPr>
          </a:lstStyle>
          <a:p>
            <a:fld id="{D2216F56-E94C-46AF-883F-C51831788FAC}" type="slidenum">
              <a:rPr lang="en-US" smtClean="0"/>
              <a:pPr/>
              <a:t>‹#›</a:t>
            </a:fld>
            <a:endParaRPr lang="en-US" dirty="0"/>
          </a:p>
        </p:txBody>
      </p:sp>
    </p:spTree>
    <p:extLst>
      <p:ext uri="{BB962C8B-B14F-4D97-AF65-F5344CB8AC3E}">
        <p14:creationId xmlns:p14="http://schemas.microsoft.com/office/powerpoint/2010/main" val="2262343459"/>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6" r:id="rId5"/>
    <p:sldLayoutId id="2147483655" r:id="rId6"/>
    <p:sldLayoutId id="2147483650" r:id="rId7"/>
    <p:sldLayoutId id="2147483651" r:id="rId8"/>
    <p:sldLayoutId id="2147483657" r:id="rId9"/>
    <p:sldLayoutId id="2147483658" r:id="rId10"/>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noAutofit/>
          </a:bodyPr>
          <a:lstStyle/>
          <a:p>
            <a:r>
              <a:rPr lang="en-US" dirty="0" smtClean="0"/>
              <a:t>March 28, 2017</a:t>
            </a:r>
            <a:endParaRPr lang="en-US" sz="1800" dirty="0"/>
          </a:p>
        </p:txBody>
      </p:sp>
      <p:sp>
        <p:nvSpPr>
          <p:cNvPr id="3" name="Content Placeholder 2"/>
          <p:cNvSpPr>
            <a:spLocks noGrp="1"/>
          </p:cNvSpPr>
          <p:nvPr>
            <p:ph sz="quarter" idx="10"/>
          </p:nvPr>
        </p:nvSpPr>
        <p:spPr/>
        <p:txBody>
          <a:bodyPr>
            <a:normAutofit/>
          </a:bodyPr>
          <a:lstStyle/>
          <a:p>
            <a:r>
              <a:rPr lang="en-US" sz="2400" dirty="0" smtClean="0"/>
              <a:t>Linda Brobeck, FCAS, MAAA</a:t>
            </a:r>
          </a:p>
        </p:txBody>
      </p:sp>
      <p:sp>
        <p:nvSpPr>
          <p:cNvPr id="4" name="Title 3"/>
          <p:cNvSpPr>
            <a:spLocks noGrp="1"/>
          </p:cNvSpPr>
          <p:nvPr>
            <p:ph type="ctrTitle"/>
          </p:nvPr>
        </p:nvSpPr>
        <p:spPr/>
        <p:txBody>
          <a:bodyPr>
            <a:normAutofit/>
          </a:bodyPr>
          <a:lstStyle/>
          <a:p>
            <a:r>
              <a:rPr lang="en-US" sz="4000" dirty="0" smtClean="0"/>
              <a:t>Introduction to Trees</a:t>
            </a:r>
            <a:endParaRPr lang="en-US" sz="4000" dirty="0"/>
          </a:p>
        </p:txBody>
      </p:sp>
      <p:sp>
        <p:nvSpPr>
          <p:cNvPr id="5" name="Subtitle 4"/>
          <p:cNvSpPr>
            <a:spLocks noGrp="1"/>
          </p:cNvSpPr>
          <p:nvPr>
            <p:ph type="subTitle" idx="1"/>
          </p:nvPr>
        </p:nvSpPr>
        <p:spPr/>
        <p:txBody>
          <a:bodyPr/>
          <a:lstStyle/>
          <a:p>
            <a:r>
              <a:rPr lang="en-US" dirty="0" smtClean="0"/>
              <a:t>Ratemaking and Product Management Seminar</a:t>
            </a:r>
          </a:p>
          <a:p>
            <a:r>
              <a:rPr lang="en-US" dirty="0" smtClean="0"/>
              <a:t>San Diego, CA</a:t>
            </a:r>
          </a:p>
        </p:txBody>
      </p:sp>
    </p:spTree>
    <p:extLst>
      <p:ext uri="{BB962C8B-B14F-4D97-AF65-F5344CB8AC3E}">
        <p14:creationId xmlns:p14="http://schemas.microsoft.com/office/powerpoint/2010/main" val="1043501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38150" y="914400"/>
            <a:ext cx="8267700" cy="5105400"/>
          </a:xfrm>
        </p:spPr>
        <p:txBody>
          <a:bodyPr>
            <a:normAutofit/>
          </a:bodyPr>
          <a:lstStyle/>
          <a:p>
            <a:endParaRPr lang="en-US" dirty="0" smtClean="0"/>
          </a:p>
          <a:p>
            <a:pPr marL="0" indent="0">
              <a:buNone/>
            </a:pPr>
            <a:endParaRPr lang="en-US" dirty="0"/>
          </a:p>
        </p:txBody>
      </p:sp>
      <p:sp>
        <p:nvSpPr>
          <p:cNvPr id="3" name="Title 2"/>
          <p:cNvSpPr>
            <a:spLocks noGrp="1"/>
          </p:cNvSpPr>
          <p:nvPr>
            <p:ph type="ctrTitle"/>
          </p:nvPr>
        </p:nvSpPr>
        <p:spPr/>
        <p:txBody>
          <a:bodyPr/>
          <a:lstStyle/>
          <a:p>
            <a:r>
              <a:rPr lang="en-US" dirty="0" smtClean="0"/>
              <a:t>Avoiding Over Fit</a:t>
            </a:r>
            <a:endParaRPr lang="en-US" dirty="0"/>
          </a:p>
        </p:txBody>
      </p:sp>
      <p:sp>
        <p:nvSpPr>
          <p:cNvPr id="4" name="Rectangle 3"/>
          <p:cNvSpPr/>
          <p:nvPr/>
        </p:nvSpPr>
        <p:spPr>
          <a:xfrm>
            <a:off x="559191" y="1981200"/>
            <a:ext cx="8430065" cy="4031873"/>
          </a:xfrm>
          <a:prstGeom prst="rect">
            <a:avLst/>
          </a:prstGeom>
        </p:spPr>
        <p:txBody>
          <a:bodyPr wrap="square">
            <a:spAutoFit/>
          </a:bodyPr>
          <a:lstStyle/>
          <a:p>
            <a:pPr marL="257175" indent="-257175">
              <a:buFont typeface="Arial" panose="020B0604020202020204" pitchFamily="34" charset="0"/>
              <a:buChar char="•"/>
            </a:pPr>
            <a:endParaRPr lang="en-US" sz="2000" dirty="0"/>
          </a:p>
          <a:p>
            <a:pPr marL="1171575" lvl="2" indent="-257175">
              <a:buFont typeface="Arial" panose="020B0604020202020204" pitchFamily="34" charset="0"/>
              <a:buChar char="•"/>
            </a:pPr>
            <a:r>
              <a:rPr lang="en-US" sz="2800" dirty="0" smtClean="0">
                <a:latin typeface="Calibri" panose="020F0502020204030204" pitchFamily="34" charset="0"/>
              </a:rPr>
              <a:t>The </a:t>
            </a:r>
            <a:r>
              <a:rPr lang="en-US" sz="2800" dirty="0">
                <a:latin typeface="Calibri" panose="020F0502020204030204" pitchFamily="34" charset="0"/>
              </a:rPr>
              <a:t>validation dataset ensures a valid way to accurately measure your model’s performance</a:t>
            </a:r>
            <a:r>
              <a:rPr lang="en-US" sz="2800" dirty="0" smtClean="0">
                <a:latin typeface="Calibri" panose="020F0502020204030204" pitchFamily="34" charset="0"/>
              </a:rPr>
              <a:t>.</a:t>
            </a:r>
          </a:p>
          <a:p>
            <a:pPr marL="257175" indent="-257175">
              <a:buFont typeface="Arial" panose="020B0604020202020204" pitchFamily="34" charset="0"/>
              <a:buChar char="•"/>
            </a:pPr>
            <a:endParaRPr lang="en-US" sz="2400" dirty="0" smtClean="0"/>
          </a:p>
          <a:p>
            <a:pPr marL="257175" indent="-257175">
              <a:buFont typeface="Arial" panose="020B0604020202020204" pitchFamily="34" charset="0"/>
              <a:buChar char="•"/>
            </a:pPr>
            <a:endParaRPr lang="en-US" sz="2400" dirty="0"/>
          </a:p>
          <a:p>
            <a:pPr marL="257175" indent="-257175">
              <a:buFont typeface="Arial" panose="020B0604020202020204" pitchFamily="34" charset="0"/>
              <a:buChar char="•"/>
            </a:pPr>
            <a:endParaRPr lang="en-US" sz="2400" dirty="0"/>
          </a:p>
          <a:p>
            <a:pPr marL="257175" indent="-257175">
              <a:buFont typeface="Arial" panose="020B0604020202020204" pitchFamily="34" charset="0"/>
              <a:buChar char="•"/>
            </a:pPr>
            <a:endParaRPr lang="en-US" sz="2400" dirty="0"/>
          </a:p>
          <a:p>
            <a:pPr marL="1171575" lvl="2" indent="-257175">
              <a:buFont typeface="Arial" panose="020B0604020202020204" pitchFamily="34" charset="0"/>
              <a:buChar char="•"/>
            </a:pPr>
            <a:r>
              <a:rPr lang="en-US" sz="2800" dirty="0">
                <a:latin typeface="Calibri" panose="020F0502020204030204" pitchFamily="34" charset="0"/>
              </a:rPr>
              <a:t>Given a large enough volume of data, use of a test dataset will help estimate the accuracy of the selected approach.</a:t>
            </a:r>
          </a:p>
        </p:txBody>
      </p:sp>
      <p:graphicFrame>
        <p:nvGraphicFramePr>
          <p:cNvPr id="5" name="Diagram 4"/>
          <p:cNvGraphicFramePr/>
          <p:nvPr>
            <p:extLst>
              <p:ext uri="{D42A27DB-BD31-4B8C-83A1-F6EECF244321}">
                <p14:modId xmlns:p14="http://schemas.microsoft.com/office/powerpoint/2010/main" val="3690764595"/>
              </p:ext>
            </p:extLst>
          </p:nvPr>
        </p:nvGraphicFramePr>
        <p:xfrm>
          <a:off x="746954" y="990600"/>
          <a:ext cx="3568311" cy="1156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3793485564"/>
              </p:ext>
            </p:extLst>
          </p:nvPr>
        </p:nvGraphicFramePr>
        <p:xfrm>
          <a:off x="746954" y="3292462"/>
          <a:ext cx="3568311" cy="1203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82472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63173" y="199489"/>
            <a:ext cx="8364791" cy="584775"/>
          </a:xfrm>
        </p:spPr>
        <p:txBody>
          <a:bodyPr/>
          <a:lstStyle/>
          <a:p>
            <a:r>
              <a:rPr lang="en-US" dirty="0" smtClean="0"/>
              <a:t>Interactions</a:t>
            </a:r>
            <a:endParaRPr lang="en-US" dirty="0"/>
          </a:p>
        </p:txBody>
      </p:sp>
      <p:sp>
        <p:nvSpPr>
          <p:cNvPr id="5" name="TextBox 4"/>
          <p:cNvSpPr txBox="1"/>
          <p:nvPr/>
        </p:nvSpPr>
        <p:spPr>
          <a:xfrm>
            <a:off x="457200" y="1143000"/>
            <a:ext cx="8382000" cy="440120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latin typeface="Calibri" panose="020F0502020204030204" pitchFamily="34" charset="0"/>
              </a:rPr>
              <a:t>Two explanatory variables </a:t>
            </a:r>
            <a:r>
              <a:rPr lang="en-US" sz="2800" b="1" i="1" dirty="0" smtClean="0">
                <a:latin typeface="Calibri" panose="020F0502020204030204" pitchFamily="34" charset="0"/>
              </a:rPr>
              <a:t>interact</a:t>
            </a:r>
            <a:r>
              <a:rPr lang="en-US" sz="2800" dirty="0" smtClean="0">
                <a:latin typeface="Calibri" panose="020F0502020204030204" pitchFamily="34" charset="0"/>
              </a:rPr>
              <a:t> if they combine non-additively to affect the target</a:t>
            </a:r>
            <a:endParaRPr lang="en-US" sz="2800" dirty="0" smtClean="0">
              <a:latin typeface="Calibri" panose="020F0502020204030204" pitchFamily="34" charset="0"/>
            </a:endParaRPr>
          </a:p>
          <a:p>
            <a:pPr marL="342900" indent="-342900">
              <a:buFont typeface="+mj-lt"/>
              <a:buAutoNum type="arabicPeriod"/>
            </a:pPr>
            <a:endParaRPr lang="en-US" sz="2800" dirty="0">
              <a:latin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rPr>
              <a:t>A Decision Tree can automatically capture interactions</a:t>
            </a:r>
          </a:p>
          <a:p>
            <a:pPr marL="914400" lvl="1" indent="-457200">
              <a:buFont typeface="Wingdings" panose="05000000000000000000" pitchFamily="2" charset="2"/>
              <a:buChar char="Ø"/>
            </a:pPr>
            <a:r>
              <a:rPr lang="en-US" sz="2800" dirty="0" smtClean="0">
                <a:latin typeface="Calibri" panose="020F0502020204030204" pitchFamily="34" charset="0"/>
              </a:rPr>
              <a:t>Traditional regression requires an explicit interaction term</a:t>
            </a:r>
          </a:p>
          <a:p>
            <a:pPr marL="914400" lvl="1" indent="-457200">
              <a:buFont typeface="Wingdings" panose="05000000000000000000" pitchFamily="2" charset="2"/>
              <a:buChar char="Ø"/>
            </a:pPr>
            <a:endParaRPr lang="en-US" sz="2800" dirty="0">
              <a:latin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rPr>
              <a:t>A Decision Tree of depth D can capture interactions of order up to D</a:t>
            </a:r>
            <a:endParaRPr lang="en-US" sz="2800" dirty="0" smtClean="0">
              <a:latin typeface="Calibri" panose="020F0502020204030204" pitchFamily="34" charset="0"/>
            </a:endParaRPr>
          </a:p>
        </p:txBody>
      </p:sp>
    </p:spTree>
    <p:extLst>
      <p:ext uri="{BB962C8B-B14F-4D97-AF65-F5344CB8AC3E}">
        <p14:creationId xmlns:p14="http://schemas.microsoft.com/office/powerpoint/2010/main" val="746199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63173" y="199489"/>
            <a:ext cx="8364791" cy="584775"/>
          </a:xfrm>
        </p:spPr>
        <p:txBody>
          <a:bodyPr/>
          <a:lstStyle/>
          <a:p>
            <a:r>
              <a:rPr lang="en-US" dirty="0"/>
              <a:t>Stopping </a:t>
            </a:r>
            <a:r>
              <a:rPr lang="en-US" dirty="0" smtClean="0"/>
              <a:t>Criterion</a:t>
            </a:r>
            <a:endParaRPr lang="en-US" dirty="0"/>
          </a:p>
        </p:txBody>
      </p:sp>
      <p:sp>
        <p:nvSpPr>
          <p:cNvPr id="5" name="TextBox 4"/>
          <p:cNvSpPr txBox="1"/>
          <p:nvPr/>
        </p:nvSpPr>
        <p:spPr>
          <a:xfrm>
            <a:off x="457200" y="1143000"/>
            <a:ext cx="8382000" cy="5109091"/>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latin typeface="Calibri" panose="020F0502020204030204" pitchFamily="34" charset="0"/>
              </a:rPr>
              <a:t>No stopping criterion gives full tree, all available attributes and combinations have been accounted for</a:t>
            </a:r>
          </a:p>
          <a:p>
            <a:pPr marL="342900" indent="-342900">
              <a:buFont typeface="+mj-lt"/>
              <a:buAutoNum type="arabicPeriod"/>
            </a:pPr>
            <a:endParaRPr lang="en-US" dirty="0">
              <a:latin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rPr>
              <a:t>Can set a minimum leaf size or maximum number of splits (tree depth) </a:t>
            </a:r>
            <a:endParaRPr lang="en-US" sz="2800" b="1" i="1" dirty="0" smtClean="0">
              <a:latin typeface="Calibri" panose="020F0502020204030204" pitchFamily="34" charset="0"/>
            </a:endParaRPr>
          </a:p>
          <a:p>
            <a:endParaRPr lang="en-US" sz="2800" dirty="0">
              <a:latin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rPr>
              <a:t>Balance predictive power with parsimony</a:t>
            </a:r>
          </a:p>
          <a:p>
            <a:pPr marL="914400" lvl="1" indent="-457200">
              <a:buFont typeface="Wingdings" panose="05000000000000000000" pitchFamily="2" charset="2"/>
              <a:buChar char="Ø"/>
            </a:pPr>
            <a:r>
              <a:rPr lang="en-US" sz="2800" dirty="0" smtClean="0">
                <a:latin typeface="Calibri" panose="020F0502020204030204" pitchFamily="34" charset="0"/>
              </a:rPr>
              <a:t>Too many leaves tend to over-fit data</a:t>
            </a:r>
          </a:p>
          <a:p>
            <a:pPr marL="914400" lvl="1" indent="-457200">
              <a:buFont typeface="Wingdings" panose="05000000000000000000" pitchFamily="2" charset="2"/>
              <a:buChar char="Ø"/>
            </a:pPr>
            <a:r>
              <a:rPr lang="en-US" sz="2800" dirty="0" smtClean="0">
                <a:latin typeface="Calibri" panose="020F0502020204030204" pitchFamily="34" charset="0"/>
              </a:rPr>
              <a:t>Too few leaves produces a poor predictor</a:t>
            </a:r>
          </a:p>
          <a:p>
            <a:pPr marL="914400" lvl="1" indent="-457200">
              <a:buFont typeface="Wingdings" panose="05000000000000000000" pitchFamily="2" charset="2"/>
              <a:buChar char="Ø"/>
            </a:pPr>
            <a:endParaRPr lang="en-US" sz="2800" dirty="0">
              <a:latin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rPr>
              <a:t>There is a methodological approach to let data determine the stopping criterion (see Appendix)</a:t>
            </a:r>
          </a:p>
        </p:txBody>
      </p:sp>
    </p:spTree>
    <p:extLst>
      <p:ext uri="{BB962C8B-B14F-4D97-AF65-F5344CB8AC3E}">
        <p14:creationId xmlns:p14="http://schemas.microsoft.com/office/powerpoint/2010/main" val="3188080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63173" y="199489"/>
            <a:ext cx="8364791" cy="553998"/>
          </a:xfrm>
        </p:spPr>
        <p:txBody>
          <a:bodyPr/>
          <a:lstStyle/>
          <a:p>
            <a:r>
              <a:rPr lang="en-US" dirty="0"/>
              <a:t>Limitations</a:t>
            </a:r>
          </a:p>
        </p:txBody>
      </p:sp>
      <p:sp>
        <p:nvSpPr>
          <p:cNvPr id="6" name="TextBox 5"/>
          <p:cNvSpPr txBox="1"/>
          <p:nvPr/>
        </p:nvSpPr>
        <p:spPr>
          <a:xfrm>
            <a:off x="457200" y="990600"/>
            <a:ext cx="8382000" cy="295465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latin typeface="Calibri" panose="020F0502020204030204" pitchFamily="34" charset="0"/>
              </a:rPr>
              <a:t>If categorical but not ordinal, tree algorithm needs levels to be ordered</a:t>
            </a:r>
          </a:p>
          <a:p>
            <a:pPr marL="342900" indent="-342900">
              <a:buFont typeface="+mj-lt"/>
              <a:buAutoNum type="arabicPeriod"/>
            </a:pPr>
            <a:endParaRPr lang="en-US" dirty="0">
              <a:latin typeface="Calibri" panose="020F0502020204030204" pitchFamily="34" charset="0"/>
            </a:endParaRPr>
          </a:p>
          <a:p>
            <a:pPr marL="914400" lvl="1" indent="-457200">
              <a:buFont typeface="Wingdings" panose="05000000000000000000" pitchFamily="2" charset="2"/>
              <a:buChar char="Ø"/>
            </a:pPr>
            <a:r>
              <a:rPr lang="en-US" sz="2800" dirty="0" smtClean="0">
                <a:latin typeface="Calibri" panose="020F0502020204030204" pitchFamily="34" charset="0"/>
              </a:rPr>
              <a:t>Example: Deductibles 100, 500, 1000 as a text field will be ordered 100, 1000, 500. </a:t>
            </a:r>
            <a:endParaRPr lang="en-US" sz="2800" b="1" i="1" dirty="0" smtClean="0">
              <a:latin typeface="Calibri" panose="020F0502020204030204" pitchFamily="34" charset="0"/>
            </a:endParaRPr>
          </a:p>
          <a:p>
            <a:endParaRPr lang="en-US" sz="2800" dirty="0">
              <a:latin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rPr>
              <a:t>Some interactions are difficult to find</a:t>
            </a:r>
          </a:p>
        </p:txBody>
      </p:sp>
      <p:pic>
        <p:nvPicPr>
          <p:cNvPr id="4" name="Picture 3"/>
          <p:cNvPicPr>
            <a:picLocks noChangeAspect="1"/>
          </p:cNvPicPr>
          <p:nvPr/>
        </p:nvPicPr>
        <p:blipFill>
          <a:blip r:embed="rId3"/>
          <a:stretch>
            <a:fillRect/>
          </a:stretch>
        </p:blipFill>
        <p:spPr>
          <a:xfrm>
            <a:off x="1066800" y="4038600"/>
            <a:ext cx="2371725" cy="2190750"/>
          </a:xfrm>
          <a:prstGeom prst="rect">
            <a:avLst/>
          </a:prstGeom>
        </p:spPr>
      </p:pic>
      <p:pic>
        <p:nvPicPr>
          <p:cNvPr id="7" name="Picture 6"/>
          <p:cNvPicPr>
            <a:picLocks noChangeAspect="1"/>
          </p:cNvPicPr>
          <p:nvPr/>
        </p:nvPicPr>
        <p:blipFill>
          <a:blip r:embed="rId4"/>
          <a:stretch>
            <a:fillRect/>
          </a:stretch>
        </p:blipFill>
        <p:spPr>
          <a:xfrm>
            <a:off x="4343400" y="4056156"/>
            <a:ext cx="2381250" cy="2143125"/>
          </a:xfrm>
          <a:prstGeom prst="rect">
            <a:avLst/>
          </a:prstGeom>
        </p:spPr>
      </p:pic>
    </p:spTree>
    <p:extLst>
      <p:ext uri="{BB962C8B-B14F-4D97-AF65-F5344CB8AC3E}">
        <p14:creationId xmlns:p14="http://schemas.microsoft.com/office/powerpoint/2010/main" val="358926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Boosted Trees</a:t>
            </a:r>
            <a:endParaRPr lang="en-US" dirty="0"/>
          </a:p>
        </p:txBody>
      </p:sp>
    </p:spTree>
    <p:extLst>
      <p:ext uri="{BB962C8B-B14F-4D97-AF65-F5344CB8AC3E}">
        <p14:creationId xmlns:p14="http://schemas.microsoft.com/office/powerpoint/2010/main" val="1244962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63173" y="990600"/>
            <a:ext cx="8364791" cy="5181600"/>
          </a:xfrm>
        </p:spPr>
      </p:pic>
      <p:sp>
        <p:nvSpPr>
          <p:cNvPr id="3" name="Title 2"/>
          <p:cNvSpPr>
            <a:spLocks noGrp="1"/>
          </p:cNvSpPr>
          <p:nvPr>
            <p:ph type="ctrTitle"/>
          </p:nvPr>
        </p:nvSpPr>
        <p:spPr>
          <a:xfrm>
            <a:off x="363173" y="199489"/>
            <a:ext cx="8364791" cy="553998"/>
          </a:xfrm>
        </p:spPr>
        <p:txBody>
          <a:bodyPr/>
          <a:lstStyle/>
          <a:p>
            <a:r>
              <a:rPr lang="en-US" dirty="0"/>
              <a:t>Boosted trees</a:t>
            </a:r>
          </a:p>
        </p:txBody>
      </p:sp>
    </p:spTree>
    <p:extLst>
      <p:ext uri="{BB962C8B-B14F-4D97-AF65-F5344CB8AC3E}">
        <p14:creationId xmlns:p14="http://schemas.microsoft.com/office/powerpoint/2010/main" val="922889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364791" cy="5181600"/>
          </a:xfrm>
        </p:spPr>
      </p:pic>
      <p:sp>
        <p:nvSpPr>
          <p:cNvPr id="3" name="Title 2"/>
          <p:cNvSpPr>
            <a:spLocks noGrp="1"/>
          </p:cNvSpPr>
          <p:nvPr>
            <p:ph type="ctrTitle"/>
          </p:nvPr>
        </p:nvSpPr>
        <p:spPr>
          <a:xfrm>
            <a:off x="363173" y="199489"/>
            <a:ext cx="8364791" cy="553998"/>
          </a:xfrm>
        </p:spPr>
        <p:txBody>
          <a:bodyPr/>
          <a:lstStyle/>
          <a:p>
            <a:r>
              <a:rPr lang="en-US" dirty="0"/>
              <a:t>Boosted trees</a:t>
            </a:r>
          </a:p>
        </p:txBody>
      </p:sp>
    </p:spTree>
    <p:extLst>
      <p:ext uri="{BB962C8B-B14F-4D97-AF65-F5344CB8AC3E}">
        <p14:creationId xmlns:p14="http://schemas.microsoft.com/office/powerpoint/2010/main" val="1835018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364791" cy="5181600"/>
          </a:xfrm>
        </p:spPr>
      </p:pic>
      <p:sp>
        <p:nvSpPr>
          <p:cNvPr id="3" name="Title 2"/>
          <p:cNvSpPr>
            <a:spLocks noGrp="1"/>
          </p:cNvSpPr>
          <p:nvPr>
            <p:ph type="ctrTitle"/>
          </p:nvPr>
        </p:nvSpPr>
        <p:spPr>
          <a:xfrm>
            <a:off x="363173" y="199489"/>
            <a:ext cx="8364791" cy="553998"/>
          </a:xfrm>
        </p:spPr>
        <p:txBody>
          <a:bodyPr/>
          <a:lstStyle/>
          <a:p>
            <a:r>
              <a:rPr lang="en-US" dirty="0"/>
              <a:t>Boosted trees</a:t>
            </a:r>
          </a:p>
        </p:txBody>
      </p:sp>
    </p:spTree>
    <p:extLst>
      <p:ext uri="{BB962C8B-B14F-4D97-AF65-F5344CB8AC3E}">
        <p14:creationId xmlns:p14="http://schemas.microsoft.com/office/powerpoint/2010/main" val="2490293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364791" cy="5181600"/>
          </a:xfrm>
        </p:spPr>
      </p:pic>
      <p:sp>
        <p:nvSpPr>
          <p:cNvPr id="3" name="Title 2"/>
          <p:cNvSpPr>
            <a:spLocks noGrp="1"/>
          </p:cNvSpPr>
          <p:nvPr>
            <p:ph type="ctrTitle"/>
          </p:nvPr>
        </p:nvSpPr>
        <p:spPr>
          <a:xfrm>
            <a:off x="363173" y="199489"/>
            <a:ext cx="8364791" cy="584775"/>
          </a:xfrm>
        </p:spPr>
        <p:txBody>
          <a:bodyPr/>
          <a:lstStyle/>
          <a:p>
            <a:r>
              <a:rPr lang="en-US" dirty="0" smtClean="0"/>
              <a:t>Boosted Trees</a:t>
            </a:r>
            <a:endParaRPr lang="en-US" dirty="0"/>
          </a:p>
        </p:txBody>
      </p:sp>
    </p:spTree>
    <p:extLst>
      <p:ext uri="{BB962C8B-B14F-4D97-AF65-F5344CB8AC3E}">
        <p14:creationId xmlns:p14="http://schemas.microsoft.com/office/powerpoint/2010/main" val="3099588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364791" cy="5181600"/>
          </a:xfrm>
        </p:spPr>
      </p:pic>
      <p:sp>
        <p:nvSpPr>
          <p:cNvPr id="3" name="Title 2"/>
          <p:cNvSpPr>
            <a:spLocks noGrp="1"/>
          </p:cNvSpPr>
          <p:nvPr>
            <p:ph type="ctrTitle"/>
          </p:nvPr>
        </p:nvSpPr>
        <p:spPr>
          <a:xfrm>
            <a:off x="363173" y="199489"/>
            <a:ext cx="8364791" cy="553998"/>
          </a:xfrm>
        </p:spPr>
        <p:txBody>
          <a:bodyPr/>
          <a:lstStyle/>
          <a:p>
            <a:r>
              <a:rPr lang="en-US" dirty="0"/>
              <a:t>Boosted trees-comments</a:t>
            </a:r>
          </a:p>
        </p:txBody>
      </p:sp>
    </p:spTree>
    <p:extLst>
      <p:ext uri="{BB962C8B-B14F-4D97-AF65-F5344CB8AC3E}">
        <p14:creationId xmlns:p14="http://schemas.microsoft.com/office/powerpoint/2010/main" val="1387280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38150" y="1066800"/>
            <a:ext cx="8267700" cy="5334000"/>
          </a:xfrm>
        </p:spPr>
        <p:txBody>
          <a:bodyPr>
            <a:normAutofit fontScale="85000" lnSpcReduction="20000"/>
          </a:bodyPr>
          <a:lstStyle/>
          <a:p>
            <a:pPr marL="457200" indent="-457200">
              <a:buAutoNum type="arabicPeriod"/>
            </a:pPr>
            <a:r>
              <a:rPr lang="en-US" sz="3100" dirty="0" smtClean="0"/>
              <a:t>Define the business problem</a:t>
            </a:r>
          </a:p>
          <a:p>
            <a:pPr marL="457200" indent="-457200">
              <a:buAutoNum type="arabicPeriod"/>
            </a:pPr>
            <a:endParaRPr lang="en-US" sz="3100" dirty="0"/>
          </a:p>
          <a:p>
            <a:pPr marL="457200" indent="-457200">
              <a:buAutoNum type="arabicPeriod"/>
            </a:pPr>
            <a:r>
              <a:rPr lang="en-US" sz="3100" dirty="0" smtClean="0"/>
              <a:t>Determine the appropriate analysis type</a:t>
            </a:r>
          </a:p>
          <a:p>
            <a:pPr marL="457200" indent="-457200">
              <a:buAutoNum type="arabicPeriod"/>
            </a:pPr>
            <a:endParaRPr lang="en-US" sz="3100" dirty="0"/>
          </a:p>
          <a:p>
            <a:pPr marL="457200" indent="-457200">
              <a:buAutoNum type="arabicPeriod"/>
            </a:pPr>
            <a:r>
              <a:rPr lang="en-US" sz="3100" dirty="0" smtClean="0"/>
              <a:t>Understand the analysis variables</a:t>
            </a:r>
          </a:p>
          <a:p>
            <a:pPr marL="457200" indent="-457200">
              <a:buAutoNum type="arabicPeriod"/>
            </a:pPr>
            <a:endParaRPr lang="en-US" sz="3100" dirty="0"/>
          </a:p>
          <a:p>
            <a:pPr marL="457200" indent="-457200">
              <a:buAutoNum type="arabicPeriod"/>
            </a:pPr>
            <a:r>
              <a:rPr lang="en-US" sz="3100" dirty="0" smtClean="0"/>
              <a:t>Import data and summarize data for verification</a:t>
            </a:r>
          </a:p>
          <a:p>
            <a:pPr marL="457200" indent="-457200">
              <a:buAutoNum type="arabicPeriod"/>
            </a:pPr>
            <a:endParaRPr lang="en-US" sz="3100" dirty="0"/>
          </a:p>
          <a:p>
            <a:pPr marL="457200" indent="-457200">
              <a:buAutoNum type="arabicPeriod"/>
            </a:pPr>
            <a:r>
              <a:rPr lang="en-US" sz="3100" dirty="0" smtClean="0"/>
              <a:t>Data adjustments and processing </a:t>
            </a:r>
            <a:r>
              <a:rPr lang="en-US" sz="3100" dirty="0"/>
              <a:t>(joins, roll up, etc.)</a:t>
            </a:r>
          </a:p>
          <a:p>
            <a:pPr marL="457200" indent="-457200">
              <a:buFont typeface="Arial" pitchFamily="34" charset="0"/>
              <a:buAutoNum type="arabicPeriod" startAt="7"/>
            </a:pPr>
            <a:endParaRPr lang="en-US" sz="3100" dirty="0"/>
          </a:p>
          <a:p>
            <a:pPr marL="457200" indent="-457200">
              <a:buFont typeface="Arial" pitchFamily="34" charset="0"/>
              <a:buAutoNum type="arabicPeriod" startAt="7"/>
            </a:pPr>
            <a:r>
              <a:rPr lang="en-US" sz="3100" dirty="0"/>
              <a:t>Run one-way analysis</a:t>
            </a:r>
          </a:p>
          <a:p>
            <a:pPr marL="457200" indent="-457200">
              <a:buFont typeface="Arial" pitchFamily="34" charset="0"/>
              <a:buAutoNum type="arabicPeriod" startAt="7"/>
            </a:pPr>
            <a:endParaRPr lang="en-US" sz="3100" dirty="0"/>
          </a:p>
          <a:p>
            <a:pPr marL="457200" indent="-457200">
              <a:buFont typeface="Arial" pitchFamily="34" charset="0"/>
              <a:buAutoNum type="arabicPeriod" startAt="7"/>
            </a:pPr>
            <a:r>
              <a:rPr lang="en-US" sz="3100" dirty="0"/>
              <a:t>Model</a:t>
            </a:r>
          </a:p>
          <a:p>
            <a:pPr marL="457200" indent="-457200">
              <a:buAutoNum type="arabicPeriod"/>
            </a:pPr>
            <a:endParaRPr lang="en-US" dirty="0" smtClean="0"/>
          </a:p>
        </p:txBody>
      </p:sp>
      <p:sp>
        <p:nvSpPr>
          <p:cNvPr id="3" name="Title 2"/>
          <p:cNvSpPr>
            <a:spLocks noGrp="1"/>
          </p:cNvSpPr>
          <p:nvPr>
            <p:ph type="ctrTitle"/>
          </p:nvPr>
        </p:nvSpPr>
        <p:spPr>
          <a:xfrm>
            <a:off x="228600" y="304800"/>
            <a:ext cx="8364791" cy="523220"/>
          </a:xfrm>
        </p:spPr>
        <p:txBody>
          <a:bodyPr/>
          <a:lstStyle/>
          <a:p>
            <a:r>
              <a:rPr lang="en-US" sz="2800" dirty="0" smtClean="0"/>
              <a:t>High Level Steps to a Predictive Analytics Project</a:t>
            </a:r>
            <a:endParaRPr lang="en-US" sz="2800" dirty="0"/>
          </a:p>
        </p:txBody>
      </p:sp>
    </p:spTree>
    <p:extLst>
      <p:ext uri="{BB962C8B-B14F-4D97-AF65-F5344CB8AC3E}">
        <p14:creationId xmlns:p14="http://schemas.microsoft.com/office/powerpoint/2010/main" val="4169415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364791" cy="5181600"/>
          </a:xfrm>
        </p:spPr>
      </p:pic>
      <p:sp>
        <p:nvSpPr>
          <p:cNvPr id="3" name="Title 2"/>
          <p:cNvSpPr>
            <a:spLocks noGrp="1"/>
          </p:cNvSpPr>
          <p:nvPr>
            <p:ph type="ctrTitle"/>
          </p:nvPr>
        </p:nvSpPr>
        <p:spPr>
          <a:xfrm>
            <a:off x="363173" y="199489"/>
            <a:ext cx="8364791" cy="553998"/>
          </a:xfrm>
        </p:spPr>
        <p:txBody>
          <a:bodyPr/>
          <a:lstStyle/>
          <a:p>
            <a:r>
              <a:rPr lang="en-US" dirty="0"/>
              <a:t>Boosted trees-comments</a:t>
            </a:r>
          </a:p>
        </p:txBody>
      </p:sp>
    </p:spTree>
    <p:extLst>
      <p:ext uri="{BB962C8B-B14F-4D97-AF65-F5344CB8AC3E}">
        <p14:creationId xmlns:p14="http://schemas.microsoft.com/office/powerpoint/2010/main" val="218666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Multiplicative Boosted Trees</a:t>
            </a:r>
          </a:p>
          <a:p>
            <a:r>
              <a:rPr lang="en-US" dirty="0" err="1" smtClean="0"/>
              <a:t>AdaBoost</a:t>
            </a:r>
            <a:endParaRPr lang="en-US" dirty="0" smtClean="0"/>
          </a:p>
          <a:p>
            <a:r>
              <a:rPr lang="en-US" dirty="0" smtClean="0"/>
              <a:t>Gradient Boosting</a:t>
            </a:r>
          </a:p>
          <a:p>
            <a:endParaRPr lang="en-US" dirty="0"/>
          </a:p>
        </p:txBody>
      </p:sp>
      <p:sp>
        <p:nvSpPr>
          <p:cNvPr id="3" name="Title 2"/>
          <p:cNvSpPr>
            <a:spLocks noGrp="1"/>
          </p:cNvSpPr>
          <p:nvPr>
            <p:ph type="ctrTitle"/>
          </p:nvPr>
        </p:nvSpPr>
        <p:spPr/>
        <p:txBody>
          <a:bodyPr/>
          <a:lstStyle/>
          <a:p>
            <a:r>
              <a:rPr lang="en-US" dirty="0" smtClean="0"/>
              <a:t>Boosted trees – further topics</a:t>
            </a:r>
            <a:endParaRPr lang="en-US" dirty="0"/>
          </a:p>
        </p:txBody>
      </p:sp>
    </p:spTree>
    <p:extLst>
      <p:ext uri="{BB962C8B-B14F-4D97-AF65-F5344CB8AC3E}">
        <p14:creationId xmlns:p14="http://schemas.microsoft.com/office/powerpoint/2010/main" val="14812433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364791" cy="5181600"/>
          </a:xfrm>
        </p:spPr>
      </p:pic>
      <p:sp>
        <p:nvSpPr>
          <p:cNvPr id="3" name="Title 2"/>
          <p:cNvSpPr>
            <a:spLocks noGrp="1"/>
          </p:cNvSpPr>
          <p:nvPr>
            <p:ph type="ctrTitle"/>
          </p:nvPr>
        </p:nvSpPr>
        <p:spPr>
          <a:xfrm>
            <a:off x="363173" y="199489"/>
            <a:ext cx="8364791" cy="553998"/>
          </a:xfrm>
        </p:spPr>
        <p:txBody>
          <a:bodyPr/>
          <a:lstStyle/>
          <a:p>
            <a:r>
              <a:rPr lang="en-US" dirty="0"/>
              <a:t>Boosted trees diagnostics</a:t>
            </a:r>
          </a:p>
        </p:txBody>
      </p:sp>
      <p:pic>
        <p:nvPicPr>
          <p:cNvPr id="2" name="Picture 1"/>
          <p:cNvPicPr>
            <a:picLocks noChangeAspect="1"/>
          </p:cNvPicPr>
          <p:nvPr/>
        </p:nvPicPr>
        <p:blipFill>
          <a:blip r:embed="rId3"/>
          <a:stretch>
            <a:fillRect/>
          </a:stretch>
        </p:blipFill>
        <p:spPr>
          <a:xfrm>
            <a:off x="527000" y="1829753"/>
            <a:ext cx="8037136" cy="5005387"/>
          </a:xfrm>
          <a:prstGeom prst="rect">
            <a:avLst/>
          </a:prstGeom>
        </p:spPr>
      </p:pic>
    </p:spTree>
    <p:extLst>
      <p:ext uri="{BB962C8B-B14F-4D97-AF65-F5344CB8AC3E}">
        <p14:creationId xmlns:p14="http://schemas.microsoft.com/office/powerpoint/2010/main" val="1277067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Random Forests</a:t>
            </a:r>
            <a:endParaRPr lang="en-US" dirty="0"/>
          </a:p>
        </p:txBody>
      </p:sp>
    </p:spTree>
    <p:extLst>
      <p:ext uri="{BB962C8B-B14F-4D97-AF65-F5344CB8AC3E}">
        <p14:creationId xmlns:p14="http://schemas.microsoft.com/office/powerpoint/2010/main" val="3486481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63173" y="199489"/>
            <a:ext cx="8364791" cy="584775"/>
          </a:xfrm>
        </p:spPr>
        <p:txBody>
          <a:bodyPr/>
          <a:lstStyle/>
          <a:p>
            <a:r>
              <a:rPr lang="en-US" dirty="0"/>
              <a:t>Random </a:t>
            </a:r>
            <a:r>
              <a:rPr lang="en-US" dirty="0" smtClean="0"/>
              <a:t>Forests - Overview</a:t>
            </a:r>
            <a:endParaRPr lang="en-US" dirty="0"/>
          </a:p>
        </p:txBody>
      </p:sp>
      <p:sp>
        <p:nvSpPr>
          <p:cNvPr id="5" name="TextBox 4"/>
          <p:cNvSpPr txBox="1"/>
          <p:nvPr/>
        </p:nvSpPr>
        <p:spPr>
          <a:xfrm>
            <a:off x="457200" y="1313795"/>
            <a:ext cx="8382000" cy="440120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latin typeface="Calibri" panose="020F0502020204030204" pitchFamily="34" charset="0"/>
              </a:rPr>
              <a:t>A </a:t>
            </a:r>
            <a:r>
              <a:rPr lang="en-US" sz="2800" i="1" dirty="0" smtClean="0">
                <a:latin typeface="Calibri" panose="020F0502020204030204" pitchFamily="34" charset="0"/>
              </a:rPr>
              <a:t>Random Forest </a:t>
            </a:r>
            <a:r>
              <a:rPr lang="en-US" sz="2800" dirty="0" smtClean="0">
                <a:latin typeface="Calibri" panose="020F0502020204030204" pitchFamily="34" charset="0"/>
              </a:rPr>
              <a:t>is an ensemble of decision trees. </a:t>
            </a:r>
          </a:p>
          <a:p>
            <a:pPr marL="457200" indent="-457200">
              <a:buFont typeface="Wingdings" panose="05000000000000000000" pitchFamily="2" charset="2"/>
              <a:buChar char="Ø"/>
            </a:pPr>
            <a:endParaRPr lang="en-US" sz="2800" dirty="0">
              <a:latin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rPr>
              <a:t>Each tree is built using </a:t>
            </a:r>
          </a:p>
          <a:p>
            <a:pPr marL="914400" lvl="1" indent="-457200">
              <a:buFont typeface="Wingdings" panose="05000000000000000000" pitchFamily="2" charset="2"/>
              <a:buChar char="Ø"/>
            </a:pPr>
            <a:r>
              <a:rPr lang="en-US" sz="2800" dirty="0" smtClean="0">
                <a:latin typeface="Calibri" panose="020F0502020204030204" pitchFamily="34" charset="0"/>
              </a:rPr>
              <a:t>a random sample with replacement of the observations</a:t>
            </a:r>
          </a:p>
          <a:p>
            <a:pPr marL="914400" lvl="1" indent="-457200">
              <a:buFont typeface="Wingdings" panose="05000000000000000000" pitchFamily="2" charset="2"/>
              <a:buChar char="Ø"/>
            </a:pPr>
            <a:r>
              <a:rPr lang="en-US" sz="2800" dirty="0" smtClean="0">
                <a:latin typeface="Calibri" panose="020F0502020204030204" pitchFamily="34" charset="0"/>
              </a:rPr>
              <a:t>a random sample without replacement of the explanatory variables</a:t>
            </a:r>
            <a:r>
              <a:rPr lang="en-US" sz="2800" dirty="0" smtClean="0">
                <a:latin typeface="Calibri" panose="020F0502020204030204" pitchFamily="34" charset="0"/>
              </a:rPr>
              <a:t> </a:t>
            </a:r>
            <a:endParaRPr lang="en-US" sz="2800" b="1" i="1" dirty="0" smtClean="0">
              <a:latin typeface="Calibri" panose="020F0502020204030204" pitchFamily="34" charset="0"/>
            </a:endParaRPr>
          </a:p>
          <a:p>
            <a:endParaRPr lang="en-US" sz="2800" dirty="0">
              <a:latin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rPr>
              <a:t>The predicted target value is the mean predicted target value over the ensemble</a:t>
            </a:r>
            <a:endParaRPr lang="en-US" sz="2800" dirty="0" smtClean="0">
              <a:latin typeface="Calibri" panose="020F0502020204030204" pitchFamily="34" charset="0"/>
            </a:endParaRPr>
          </a:p>
        </p:txBody>
      </p:sp>
    </p:spTree>
    <p:extLst>
      <p:ext uri="{BB962C8B-B14F-4D97-AF65-F5344CB8AC3E}">
        <p14:creationId xmlns:p14="http://schemas.microsoft.com/office/powerpoint/2010/main" val="1343713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63173" y="199489"/>
            <a:ext cx="8364791" cy="584775"/>
          </a:xfrm>
        </p:spPr>
        <p:txBody>
          <a:bodyPr/>
          <a:lstStyle/>
          <a:p>
            <a:r>
              <a:rPr lang="en-US" dirty="0"/>
              <a:t>Random </a:t>
            </a:r>
            <a:r>
              <a:rPr lang="en-US" dirty="0" smtClean="0"/>
              <a:t>Forests - Details</a:t>
            </a:r>
            <a:endParaRPr lang="en-US" dirty="0"/>
          </a:p>
        </p:txBody>
      </p:sp>
      <p:sp>
        <p:nvSpPr>
          <p:cNvPr id="5" name="TextBox 4"/>
          <p:cNvSpPr txBox="1"/>
          <p:nvPr/>
        </p:nvSpPr>
        <p:spPr>
          <a:xfrm>
            <a:off x="457200" y="1313795"/>
            <a:ext cx="7467600"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latin typeface="Calibri" panose="020F0502020204030204" pitchFamily="34" charset="0"/>
              </a:rPr>
              <a:t>Trees are “greedy”</a:t>
            </a:r>
          </a:p>
          <a:p>
            <a:pPr marL="457200" indent="-457200">
              <a:buFont typeface="Wingdings" panose="05000000000000000000" pitchFamily="2" charset="2"/>
              <a:buChar char="Ø"/>
            </a:pPr>
            <a:endParaRPr lang="en-US" sz="2800" dirty="0">
              <a:latin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rPr>
              <a:t>Perturbing - non-optimal cuts ought to be considered</a:t>
            </a:r>
            <a:endParaRPr lang="en-US" sz="2800" dirty="0" smtClean="0">
              <a:latin typeface="Calibri" panose="020F0502020204030204" pitchFamily="34" charset="0"/>
            </a:endParaRPr>
          </a:p>
          <a:p>
            <a:pPr marL="457200" indent="-457200">
              <a:buFont typeface="Wingdings" panose="05000000000000000000" pitchFamily="2" charset="2"/>
              <a:buChar char="Ø"/>
            </a:pPr>
            <a:endParaRPr lang="en-US" sz="2800" dirty="0" smtClean="0">
              <a:latin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rPr>
              <a:t>In the Random Forest procedure, perturbation is implemented by, at each node, only searching for optimal splits among a randomly chosen subset of the explanatory variables.</a:t>
            </a:r>
            <a:endParaRPr lang="en-US" sz="2800" dirty="0" smtClean="0">
              <a:latin typeface="Calibri" panose="020F0502020204030204" pitchFamily="34" charset="0"/>
            </a:endParaRPr>
          </a:p>
        </p:txBody>
      </p:sp>
    </p:spTree>
    <p:extLst>
      <p:ext uri="{BB962C8B-B14F-4D97-AF65-F5344CB8AC3E}">
        <p14:creationId xmlns:p14="http://schemas.microsoft.com/office/powerpoint/2010/main" val="3982885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63173" y="199489"/>
            <a:ext cx="8364791" cy="584775"/>
          </a:xfrm>
        </p:spPr>
        <p:txBody>
          <a:bodyPr/>
          <a:lstStyle/>
          <a:p>
            <a:r>
              <a:rPr lang="en-US" dirty="0" smtClean="0"/>
              <a:t>Tree Diagnostics</a:t>
            </a:r>
            <a:endParaRPr lang="en-US" dirty="0"/>
          </a:p>
        </p:txBody>
      </p:sp>
      <p:sp>
        <p:nvSpPr>
          <p:cNvPr id="5" name="TextBox 4"/>
          <p:cNvSpPr txBox="1"/>
          <p:nvPr/>
        </p:nvSpPr>
        <p:spPr>
          <a:xfrm>
            <a:off x="457200" y="1313795"/>
            <a:ext cx="7467600"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err="1" smtClean="0">
                <a:latin typeface="Calibri" panose="020F0502020204030204" pitchFamily="34" charset="0"/>
              </a:rPr>
              <a:t>dfs</a:t>
            </a:r>
            <a:endParaRPr lang="en-US" sz="2800" dirty="0" smtClean="0">
              <a:latin typeface="Calibri" panose="020F0502020204030204" pitchFamily="34" charset="0"/>
            </a:endParaRPr>
          </a:p>
          <a:p>
            <a:pPr marL="457200" indent="-457200">
              <a:buFont typeface="Wingdings" panose="05000000000000000000" pitchFamily="2" charset="2"/>
              <a:buChar char="Ø"/>
            </a:pPr>
            <a:endParaRPr lang="en-US" sz="2800" dirty="0" smtClean="0">
              <a:latin typeface="Calibri" panose="020F0502020204030204" pitchFamily="34" charset="0"/>
            </a:endParaRPr>
          </a:p>
        </p:txBody>
      </p:sp>
    </p:spTree>
    <p:extLst>
      <p:ext uri="{BB962C8B-B14F-4D97-AF65-F5344CB8AC3E}">
        <p14:creationId xmlns:p14="http://schemas.microsoft.com/office/powerpoint/2010/main" val="2693386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Appendix</a:t>
            </a:r>
            <a:endParaRPr lang="en-US" dirty="0"/>
          </a:p>
        </p:txBody>
      </p:sp>
    </p:spTree>
    <p:extLst>
      <p:ext uri="{BB962C8B-B14F-4D97-AF65-F5344CB8AC3E}">
        <p14:creationId xmlns:p14="http://schemas.microsoft.com/office/powerpoint/2010/main" val="4152230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364791" cy="5105400"/>
          </a:xfrm>
        </p:spPr>
      </p:pic>
      <p:sp>
        <p:nvSpPr>
          <p:cNvPr id="3" name="Title 2"/>
          <p:cNvSpPr>
            <a:spLocks noGrp="1"/>
          </p:cNvSpPr>
          <p:nvPr>
            <p:ph type="ctrTitle"/>
          </p:nvPr>
        </p:nvSpPr>
        <p:spPr>
          <a:xfrm>
            <a:off x="363173" y="199489"/>
            <a:ext cx="8364791" cy="584775"/>
          </a:xfrm>
        </p:spPr>
        <p:txBody>
          <a:bodyPr/>
          <a:lstStyle/>
          <a:p>
            <a:r>
              <a:rPr lang="en-US" dirty="0"/>
              <a:t>Stopping </a:t>
            </a:r>
            <a:r>
              <a:rPr lang="en-US" dirty="0" smtClean="0"/>
              <a:t>Criterion – Regression Trees</a:t>
            </a:r>
            <a:endParaRPr lang="en-US" dirty="0"/>
          </a:p>
        </p:txBody>
      </p:sp>
    </p:spTree>
    <p:extLst>
      <p:ext uri="{BB962C8B-B14F-4D97-AF65-F5344CB8AC3E}">
        <p14:creationId xmlns:p14="http://schemas.microsoft.com/office/powerpoint/2010/main" val="11537947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364791" cy="5181600"/>
          </a:xfrm>
        </p:spPr>
      </p:pic>
      <p:sp>
        <p:nvSpPr>
          <p:cNvPr id="3" name="Title 2"/>
          <p:cNvSpPr>
            <a:spLocks noGrp="1"/>
          </p:cNvSpPr>
          <p:nvPr>
            <p:ph type="ctrTitle"/>
          </p:nvPr>
        </p:nvSpPr>
        <p:spPr>
          <a:xfrm>
            <a:off x="363173" y="199489"/>
            <a:ext cx="8364791" cy="584775"/>
          </a:xfrm>
        </p:spPr>
        <p:txBody>
          <a:bodyPr/>
          <a:lstStyle/>
          <a:p>
            <a:r>
              <a:rPr lang="en-US" dirty="0"/>
              <a:t>Stopping </a:t>
            </a:r>
            <a:r>
              <a:rPr lang="en-US" dirty="0" smtClean="0"/>
              <a:t>Criterion – Regression Trees (cont.)</a:t>
            </a:r>
            <a:endParaRPr lang="en-US" dirty="0"/>
          </a:p>
        </p:txBody>
      </p:sp>
    </p:spTree>
    <p:extLst>
      <p:ext uri="{BB962C8B-B14F-4D97-AF65-F5344CB8AC3E}">
        <p14:creationId xmlns:p14="http://schemas.microsoft.com/office/powerpoint/2010/main" val="277334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Classification and Regression Trees Overview</a:t>
            </a:r>
            <a:endParaRPr lang="en-US" dirty="0"/>
          </a:p>
        </p:txBody>
      </p:sp>
      <p:sp>
        <p:nvSpPr>
          <p:cNvPr id="5" name="Rectangle 4"/>
          <p:cNvSpPr>
            <a:spLocks noChangeArrowheads="1"/>
          </p:cNvSpPr>
          <p:nvPr/>
        </p:nvSpPr>
        <p:spPr bwMode="auto">
          <a:xfrm>
            <a:off x="6680791" y="2386382"/>
            <a:ext cx="1898518" cy="999129"/>
          </a:xfrm>
          <a:prstGeom prst="rect">
            <a:avLst/>
          </a:prstGeom>
          <a:solidFill>
            <a:schemeClr val="bg1"/>
          </a:solidFill>
          <a:ln w="38100" algn="ctr">
            <a:solidFill>
              <a:schemeClr val="accent2"/>
            </a:solid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1600" dirty="0">
                <a:latin typeface="+mn-lt"/>
              </a:rPr>
              <a:t>Gender = Female</a:t>
            </a:r>
            <a:endParaRPr lang="en-US" sz="1600" dirty="0">
              <a:latin typeface="+mn-lt"/>
            </a:endParaRPr>
          </a:p>
          <a:p>
            <a:pPr algn="ctr" fontAlgn="auto">
              <a:spcBef>
                <a:spcPts val="0"/>
              </a:spcBef>
              <a:spcAft>
                <a:spcPts val="0"/>
              </a:spcAft>
              <a:defRPr/>
            </a:pPr>
            <a:r>
              <a:rPr lang="en-US" sz="1600" dirty="0">
                <a:latin typeface="+mn-lt"/>
              </a:rPr>
              <a:t>n=50</a:t>
            </a:r>
            <a:endParaRPr lang="en-US" sz="1600" dirty="0">
              <a:latin typeface="+mn-lt"/>
            </a:endParaRPr>
          </a:p>
          <a:p>
            <a:pPr algn="ctr" fontAlgn="auto">
              <a:spcBef>
                <a:spcPts val="0"/>
              </a:spcBef>
              <a:spcAft>
                <a:spcPts val="0"/>
              </a:spcAft>
              <a:defRPr/>
            </a:pPr>
            <a:r>
              <a:rPr lang="en-US" sz="2000" b="1" dirty="0">
                <a:latin typeface="+mn-lt"/>
              </a:rPr>
              <a:t>Y = </a:t>
            </a:r>
            <a:r>
              <a:rPr lang="en-US" sz="2000" b="1" dirty="0">
                <a:latin typeface="+mn-lt"/>
              </a:rPr>
              <a:t>5’ 4”</a:t>
            </a:r>
            <a:endParaRPr lang="en-US" sz="2000" b="1" dirty="0">
              <a:latin typeface="+mn-lt"/>
            </a:endParaRPr>
          </a:p>
        </p:txBody>
      </p:sp>
      <p:sp>
        <p:nvSpPr>
          <p:cNvPr id="6" name="Rectangle 5"/>
          <p:cNvSpPr/>
          <p:nvPr/>
        </p:nvSpPr>
        <p:spPr>
          <a:xfrm>
            <a:off x="1870112" y="3703492"/>
            <a:ext cx="1005098" cy="999129"/>
          </a:xfrm>
          <a:prstGeom prst="rect">
            <a:avLst/>
          </a:prstGeom>
          <a:solidFill>
            <a:srgbClr val="FFC000"/>
          </a:solidFill>
          <a:ln w="38100">
            <a:no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sz="1600" dirty="0">
                <a:solidFill>
                  <a:schemeClr val="tx1"/>
                </a:solidFill>
              </a:rPr>
              <a:t>Age</a:t>
            </a:r>
            <a:r>
              <a:rPr lang="en-US" sz="1600" dirty="0">
                <a:latin typeface="Calibri" pitchFamily="34" charset="0"/>
              </a:rPr>
              <a:t> ≤</a:t>
            </a:r>
            <a:r>
              <a:rPr lang="en-US" sz="1600" dirty="0">
                <a:solidFill>
                  <a:schemeClr val="tx1"/>
                </a:solidFill>
              </a:rPr>
              <a:t> 22</a:t>
            </a:r>
            <a:endParaRPr lang="en-US" sz="1600" dirty="0">
              <a:solidFill>
                <a:schemeClr val="tx1"/>
              </a:solidFill>
            </a:endParaRPr>
          </a:p>
          <a:p>
            <a:pPr algn="ctr" fontAlgn="auto">
              <a:spcBef>
                <a:spcPts val="0"/>
              </a:spcBef>
              <a:spcAft>
                <a:spcPts val="0"/>
              </a:spcAft>
              <a:defRPr/>
            </a:pPr>
            <a:r>
              <a:rPr lang="en-US" sz="1600" dirty="0">
                <a:solidFill>
                  <a:schemeClr val="tx1"/>
                </a:solidFill>
              </a:rPr>
              <a:t>n=17</a:t>
            </a:r>
            <a:endParaRPr lang="en-US" sz="1600" dirty="0">
              <a:solidFill>
                <a:schemeClr val="tx1"/>
              </a:solidFill>
            </a:endParaRPr>
          </a:p>
          <a:p>
            <a:pPr algn="ctr" fontAlgn="auto">
              <a:spcBef>
                <a:spcPts val="0"/>
              </a:spcBef>
              <a:spcAft>
                <a:spcPts val="0"/>
              </a:spcAft>
              <a:defRPr/>
            </a:pPr>
            <a:r>
              <a:rPr lang="en-US" sz="2000" b="1" dirty="0">
                <a:solidFill>
                  <a:schemeClr val="tx1"/>
                </a:solidFill>
              </a:rPr>
              <a:t>Y=5’7”</a:t>
            </a:r>
            <a:endParaRPr lang="en-US" sz="2000" b="1" dirty="0">
              <a:solidFill>
                <a:schemeClr val="tx1"/>
              </a:solidFill>
            </a:endParaRPr>
          </a:p>
        </p:txBody>
      </p:sp>
      <p:sp>
        <p:nvSpPr>
          <p:cNvPr id="7" name="Rectangle 6"/>
          <p:cNvSpPr/>
          <p:nvPr/>
        </p:nvSpPr>
        <p:spPr>
          <a:xfrm>
            <a:off x="1905000" y="2388012"/>
            <a:ext cx="1898518" cy="99912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sz="1600" dirty="0">
                <a:solidFill>
                  <a:schemeClr val="tx1"/>
                </a:solidFill>
              </a:rPr>
              <a:t>Gender = Male</a:t>
            </a:r>
            <a:endParaRPr lang="en-US" sz="1600" dirty="0">
              <a:solidFill>
                <a:schemeClr val="tx1"/>
              </a:solidFill>
            </a:endParaRPr>
          </a:p>
          <a:p>
            <a:pPr algn="ctr" fontAlgn="auto">
              <a:spcBef>
                <a:spcPts val="0"/>
              </a:spcBef>
              <a:spcAft>
                <a:spcPts val="0"/>
              </a:spcAft>
              <a:defRPr/>
            </a:pPr>
            <a:r>
              <a:rPr lang="en-US" sz="1600" dirty="0">
                <a:solidFill>
                  <a:schemeClr val="tx1"/>
                </a:solidFill>
              </a:rPr>
              <a:t>n=50</a:t>
            </a:r>
            <a:endParaRPr lang="en-US" sz="1600" dirty="0">
              <a:solidFill>
                <a:schemeClr val="tx1"/>
              </a:solidFill>
            </a:endParaRPr>
          </a:p>
          <a:p>
            <a:pPr algn="ctr" fontAlgn="auto">
              <a:spcBef>
                <a:spcPts val="0"/>
              </a:spcBef>
              <a:spcAft>
                <a:spcPts val="0"/>
              </a:spcAft>
              <a:defRPr/>
            </a:pPr>
            <a:r>
              <a:rPr lang="en-US" sz="2000" b="1" dirty="0">
                <a:solidFill>
                  <a:schemeClr val="tx1"/>
                </a:solidFill>
              </a:rPr>
              <a:t>Y = </a:t>
            </a:r>
            <a:r>
              <a:rPr lang="en-US" sz="2000" b="1" dirty="0">
                <a:solidFill>
                  <a:schemeClr val="tx1"/>
                </a:solidFill>
              </a:rPr>
              <a:t>5’ 9”</a:t>
            </a:r>
            <a:endParaRPr lang="en-US" sz="2000" b="1" dirty="0">
              <a:solidFill>
                <a:schemeClr val="tx1"/>
              </a:solidFill>
            </a:endParaRPr>
          </a:p>
        </p:txBody>
      </p:sp>
      <p:sp>
        <p:nvSpPr>
          <p:cNvPr id="8" name="Rectangle 7"/>
          <p:cNvSpPr/>
          <p:nvPr/>
        </p:nvSpPr>
        <p:spPr>
          <a:xfrm>
            <a:off x="7848600" y="5181383"/>
            <a:ext cx="1005098" cy="999129"/>
          </a:xfrm>
          <a:prstGeom prst="rect">
            <a:avLst/>
          </a:prstGeom>
          <a:solidFill>
            <a:srgbClr val="FFC000"/>
          </a:solidFill>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sz="1600" dirty="0">
                <a:solidFill>
                  <a:schemeClr val="tx1"/>
                </a:solidFill>
              </a:rPr>
              <a:t>SS ≥ 8</a:t>
            </a:r>
            <a:endParaRPr lang="en-US" sz="1600" dirty="0">
              <a:solidFill>
                <a:schemeClr val="tx1"/>
              </a:solidFill>
            </a:endParaRPr>
          </a:p>
          <a:p>
            <a:pPr algn="ctr" fontAlgn="auto">
              <a:spcBef>
                <a:spcPts val="0"/>
              </a:spcBef>
              <a:spcAft>
                <a:spcPts val="0"/>
              </a:spcAft>
              <a:defRPr/>
            </a:pPr>
            <a:r>
              <a:rPr lang="en-US" sz="1600" dirty="0">
                <a:solidFill>
                  <a:schemeClr val="tx1"/>
                </a:solidFill>
              </a:rPr>
              <a:t>n=10</a:t>
            </a:r>
            <a:endParaRPr lang="en-US" sz="1600" dirty="0">
              <a:solidFill>
                <a:schemeClr val="tx1"/>
              </a:solidFill>
            </a:endParaRPr>
          </a:p>
          <a:p>
            <a:pPr algn="ctr" fontAlgn="auto">
              <a:spcBef>
                <a:spcPts val="0"/>
              </a:spcBef>
              <a:spcAft>
                <a:spcPts val="0"/>
              </a:spcAft>
              <a:defRPr/>
            </a:pPr>
            <a:r>
              <a:rPr lang="en-US" sz="2000" b="1" dirty="0">
                <a:solidFill>
                  <a:schemeClr val="tx1"/>
                </a:solidFill>
              </a:rPr>
              <a:t>Y=5’8”</a:t>
            </a:r>
            <a:endParaRPr lang="en-US" sz="2000" b="1" dirty="0">
              <a:solidFill>
                <a:schemeClr val="tx1"/>
              </a:solidFill>
            </a:endParaRPr>
          </a:p>
        </p:txBody>
      </p:sp>
      <p:sp>
        <p:nvSpPr>
          <p:cNvPr id="9" name="Text Box 16"/>
          <p:cNvSpPr txBox="1">
            <a:spLocks noChangeArrowheads="1"/>
          </p:cNvSpPr>
          <p:nvPr/>
        </p:nvSpPr>
        <p:spPr bwMode="auto">
          <a:xfrm>
            <a:off x="2851130" y="5160600"/>
            <a:ext cx="1005098" cy="999129"/>
          </a:xfrm>
          <a:prstGeom prst="rect">
            <a:avLst/>
          </a:prstGeom>
          <a:solidFill>
            <a:schemeClr val="accent2"/>
          </a:solidFill>
          <a:ln w="9525">
            <a:noFill/>
            <a:miter lim="800000"/>
            <a:headEnd/>
            <a:tailEnd/>
          </a:ln>
          <a:effectLst>
            <a:outerShdw blurRad="50800" dist="38100" dir="2700000" algn="tl"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1600" dirty="0">
                <a:latin typeface="+mn-lt"/>
              </a:rPr>
              <a:t>SS≤ 8</a:t>
            </a:r>
          </a:p>
          <a:p>
            <a:pPr algn="ctr" fontAlgn="auto">
              <a:spcBef>
                <a:spcPts val="0"/>
              </a:spcBef>
              <a:spcAft>
                <a:spcPts val="0"/>
              </a:spcAft>
              <a:defRPr/>
            </a:pPr>
            <a:r>
              <a:rPr lang="en-US" sz="1600" dirty="0">
                <a:latin typeface="+mn-lt"/>
              </a:rPr>
              <a:t>n=5</a:t>
            </a:r>
          </a:p>
          <a:p>
            <a:pPr algn="ctr"/>
            <a:r>
              <a:rPr lang="en-US" sz="2000" b="1" dirty="0">
                <a:latin typeface="Calibri" pitchFamily="34" charset="0"/>
              </a:rPr>
              <a:t>Y=5’5”</a:t>
            </a:r>
            <a:endParaRPr lang="en-US" sz="2000" b="1" dirty="0">
              <a:latin typeface="Calibri" pitchFamily="34" charset="0"/>
            </a:endParaRPr>
          </a:p>
        </p:txBody>
      </p:sp>
      <p:sp>
        <p:nvSpPr>
          <p:cNvPr id="10" name="Text Box 28"/>
          <p:cNvSpPr txBox="1">
            <a:spLocks noChangeArrowheads="1"/>
          </p:cNvSpPr>
          <p:nvPr/>
        </p:nvSpPr>
        <p:spPr bwMode="auto">
          <a:xfrm>
            <a:off x="6581792" y="5160601"/>
            <a:ext cx="1005098" cy="999129"/>
          </a:xfrm>
          <a:prstGeom prst="rect">
            <a:avLst/>
          </a:prstGeom>
          <a:solidFill>
            <a:schemeClr val="accent2"/>
          </a:solidFill>
          <a:ln w="9525">
            <a:noFill/>
            <a:miter lim="800000"/>
            <a:headEnd/>
            <a:tailEnd/>
          </a:ln>
          <a:effectLst>
            <a:outerShdw blurRad="50800" dist="38100" dir="2700000" algn="tl"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1600" dirty="0">
                <a:latin typeface="+mn-lt"/>
              </a:rPr>
              <a:t>SS &lt; 8</a:t>
            </a:r>
          </a:p>
          <a:p>
            <a:pPr algn="ctr" fontAlgn="auto">
              <a:spcBef>
                <a:spcPts val="0"/>
              </a:spcBef>
              <a:spcAft>
                <a:spcPts val="0"/>
              </a:spcAft>
              <a:defRPr/>
            </a:pPr>
            <a:r>
              <a:rPr lang="en-US" sz="1600" dirty="0">
                <a:latin typeface="+mn-lt"/>
              </a:rPr>
              <a:t>n=40</a:t>
            </a:r>
          </a:p>
          <a:p>
            <a:pPr algn="ctr"/>
            <a:r>
              <a:rPr lang="en-US" sz="2000" b="1" dirty="0">
                <a:latin typeface="Calibri" pitchFamily="34" charset="0"/>
              </a:rPr>
              <a:t>Y=5’3”</a:t>
            </a:r>
            <a:endParaRPr lang="en-US" sz="2000" b="1" dirty="0">
              <a:latin typeface="Calibri" pitchFamily="34" charset="0"/>
            </a:endParaRPr>
          </a:p>
        </p:txBody>
      </p:sp>
      <p:sp>
        <p:nvSpPr>
          <p:cNvPr id="11" name="Text Box 16"/>
          <p:cNvSpPr txBox="1">
            <a:spLocks noChangeArrowheads="1"/>
          </p:cNvSpPr>
          <p:nvPr/>
        </p:nvSpPr>
        <p:spPr bwMode="auto">
          <a:xfrm>
            <a:off x="4050669" y="5160601"/>
            <a:ext cx="1005098" cy="999129"/>
          </a:xfrm>
          <a:prstGeom prst="rect">
            <a:avLst/>
          </a:prstGeom>
          <a:solidFill>
            <a:srgbClr val="FFFF00"/>
          </a:solidFill>
          <a:ln w="9525">
            <a:noFill/>
            <a:miter lim="800000"/>
            <a:headEnd/>
            <a:tailEnd/>
          </a:ln>
          <a:effectLst>
            <a:outerShdw blurRad="50800" dist="38100" dir="2700000" algn="tl"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1600" dirty="0">
                <a:latin typeface="+mn-lt"/>
              </a:rPr>
              <a:t>SS 9-12</a:t>
            </a:r>
          </a:p>
          <a:p>
            <a:pPr algn="ctr" fontAlgn="auto">
              <a:spcBef>
                <a:spcPts val="0"/>
              </a:spcBef>
              <a:spcAft>
                <a:spcPts val="0"/>
              </a:spcAft>
              <a:defRPr/>
            </a:pPr>
            <a:r>
              <a:rPr lang="en-US" sz="1600" dirty="0">
                <a:latin typeface="+mn-lt"/>
              </a:rPr>
              <a:t>n=23</a:t>
            </a:r>
          </a:p>
          <a:p>
            <a:pPr algn="ctr"/>
            <a:r>
              <a:rPr lang="en-US" sz="2000" b="1" dirty="0">
                <a:latin typeface="Calibri" pitchFamily="34" charset="0"/>
              </a:rPr>
              <a:t>Y=5’10”</a:t>
            </a:r>
            <a:endParaRPr lang="en-US" sz="2000" b="1" dirty="0">
              <a:latin typeface="Calibri" pitchFamily="34" charset="0"/>
            </a:endParaRPr>
          </a:p>
        </p:txBody>
      </p:sp>
      <p:sp>
        <p:nvSpPr>
          <p:cNvPr id="12" name="Text Box 16"/>
          <p:cNvSpPr txBox="1">
            <a:spLocks noChangeArrowheads="1"/>
          </p:cNvSpPr>
          <p:nvPr/>
        </p:nvSpPr>
        <p:spPr bwMode="auto">
          <a:xfrm>
            <a:off x="5256512" y="5160601"/>
            <a:ext cx="1005098" cy="999129"/>
          </a:xfrm>
          <a:prstGeom prst="rect">
            <a:avLst/>
          </a:prstGeom>
          <a:solidFill>
            <a:srgbClr val="92D050"/>
          </a:solidFill>
          <a:ln w="9525">
            <a:noFill/>
            <a:miter lim="800000"/>
            <a:headEnd/>
            <a:tailEnd/>
          </a:ln>
          <a:effectLst>
            <a:outerShdw blurRad="50800" dist="38100" dir="2700000" algn="tl"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1600" dirty="0">
                <a:latin typeface="+mn-lt"/>
              </a:rPr>
              <a:t>SS &gt; 12</a:t>
            </a:r>
          </a:p>
          <a:p>
            <a:pPr algn="ctr" fontAlgn="auto">
              <a:spcBef>
                <a:spcPts val="0"/>
              </a:spcBef>
              <a:spcAft>
                <a:spcPts val="0"/>
              </a:spcAft>
              <a:defRPr/>
            </a:pPr>
            <a:r>
              <a:rPr lang="en-US" sz="1600" dirty="0">
                <a:latin typeface="+mn-lt"/>
              </a:rPr>
              <a:t>n=5</a:t>
            </a:r>
          </a:p>
          <a:p>
            <a:pPr algn="ctr"/>
            <a:r>
              <a:rPr lang="en-US" sz="2000" b="1" dirty="0">
                <a:latin typeface="Calibri" pitchFamily="34" charset="0"/>
              </a:rPr>
              <a:t>Y=6’3”</a:t>
            </a:r>
            <a:endParaRPr lang="en-US" sz="2000" b="1" dirty="0">
              <a:latin typeface="Calibri" pitchFamily="34" charset="0"/>
            </a:endParaRPr>
          </a:p>
        </p:txBody>
      </p:sp>
      <p:sp>
        <p:nvSpPr>
          <p:cNvPr id="13" name="Rectangle 12"/>
          <p:cNvSpPr/>
          <p:nvPr/>
        </p:nvSpPr>
        <p:spPr>
          <a:xfrm>
            <a:off x="3596309" y="3703492"/>
            <a:ext cx="1898518" cy="999129"/>
          </a:xfrm>
          <a:prstGeom prst="rect">
            <a:avLst/>
          </a:prstGeom>
          <a:ln w="38100">
            <a:solidFill>
              <a:srgbClr val="FFFF00"/>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sz="1600" dirty="0">
                <a:solidFill>
                  <a:schemeClr val="tx1"/>
                </a:solidFill>
              </a:rPr>
              <a:t>Age &gt; 22</a:t>
            </a:r>
            <a:endParaRPr lang="en-US" sz="1600" dirty="0">
              <a:solidFill>
                <a:schemeClr val="tx1"/>
              </a:solidFill>
            </a:endParaRPr>
          </a:p>
          <a:p>
            <a:pPr algn="ctr" fontAlgn="auto">
              <a:spcBef>
                <a:spcPts val="0"/>
              </a:spcBef>
              <a:spcAft>
                <a:spcPts val="0"/>
              </a:spcAft>
              <a:defRPr/>
            </a:pPr>
            <a:r>
              <a:rPr lang="en-US" sz="1600" dirty="0">
                <a:solidFill>
                  <a:schemeClr val="tx1"/>
                </a:solidFill>
              </a:rPr>
              <a:t>n=33</a:t>
            </a:r>
            <a:endParaRPr lang="en-US" sz="1600" dirty="0">
              <a:solidFill>
                <a:schemeClr val="tx1"/>
              </a:solidFill>
            </a:endParaRPr>
          </a:p>
          <a:p>
            <a:pPr algn="ctr" fontAlgn="auto">
              <a:spcBef>
                <a:spcPts val="0"/>
              </a:spcBef>
              <a:spcAft>
                <a:spcPts val="0"/>
              </a:spcAft>
              <a:defRPr/>
            </a:pPr>
            <a:r>
              <a:rPr lang="en-US" sz="2000" b="1" dirty="0">
                <a:solidFill>
                  <a:schemeClr val="tx1"/>
                </a:solidFill>
              </a:rPr>
              <a:t>Y = </a:t>
            </a:r>
            <a:r>
              <a:rPr lang="en-US" sz="2000" b="1" dirty="0">
                <a:solidFill>
                  <a:schemeClr val="tx1"/>
                </a:solidFill>
              </a:rPr>
              <a:t>5’ 10”</a:t>
            </a:r>
          </a:p>
        </p:txBody>
      </p:sp>
      <p:cxnSp>
        <p:nvCxnSpPr>
          <p:cNvPr id="14" name="Straight Arrow Connector 13"/>
          <p:cNvCxnSpPr>
            <a:stCxn id="7" idx="2"/>
            <a:endCxn id="6" idx="0"/>
          </p:cNvCxnSpPr>
          <p:nvPr/>
        </p:nvCxnSpPr>
        <p:spPr>
          <a:xfrm flipH="1">
            <a:off x="2372661" y="3387141"/>
            <a:ext cx="481598" cy="316351"/>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27366" y="3387141"/>
            <a:ext cx="1529596" cy="262743"/>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10" idx="0"/>
          </p:cNvCxnSpPr>
          <p:nvPr/>
        </p:nvCxnSpPr>
        <p:spPr>
          <a:xfrm flipH="1">
            <a:off x="7084341" y="3385511"/>
            <a:ext cx="545709" cy="1775090"/>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8" idx="0"/>
          </p:cNvCxnSpPr>
          <p:nvPr/>
        </p:nvCxnSpPr>
        <p:spPr>
          <a:xfrm>
            <a:off x="7630050" y="3385511"/>
            <a:ext cx="721099" cy="1795872"/>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657600" y="990600"/>
            <a:ext cx="1898518" cy="99912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sz="1600" dirty="0">
                <a:solidFill>
                  <a:schemeClr val="tx1"/>
                </a:solidFill>
              </a:rPr>
              <a:t>n = 100</a:t>
            </a:r>
            <a:endParaRPr lang="en-US" sz="1600" dirty="0">
              <a:solidFill>
                <a:schemeClr val="tx1"/>
              </a:solidFill>
            </a:endParaRPr>
          </a:p>
          <a:p>
            <a:pPr algn="ctr" fontAlgn="auto">
              <a:spcBef>
                <a:spcPts val="0"/>
              </a:spcBef>
              <a:spcAft>
                <a:spcPts val="0"/>
              </a:spcAft>
              <a:defRPr/>
            </a:pPr>
            <a:r>
              <a:rPr lang="en-US" sz="2000" b="1" dirty="0">
                <a:solidFill>
                  <a:schemeClr val="tx1"/>
                </a:solidFill>
              </a:rPr>
              <a:t>Y </a:t>
            </a:r>
            <a:r>
              <a:rPr lang="en-US" sz="2000" b="1" dirty="0">
                <a:solidFill>
                  <a:schemeClr val="tx1"/>
                </a:solidFill>
              </a:rPr>
              <a:t>= </a:t>
            </a:r>
            <a:r>
              <a:rPr lang="en-US" sz="2000" b="1" dirty="0">
                <a:solidFill>
                  <a:schemeClr val="tx1"/>
                </a:solidFill>
              </a:rPr>
              <a:t>5’ 8”</a:t>
            </a:r>
            <a:endParaRPr lang="en-US" sz="2000" b="1" dirty="0">
              <a:solidFill>
                <a:schemeClr val="tx1"/>
              </a:solidFill>
            </a:endParaRPr>
          </a:p>
        </p:txBody>
      </p:sp>
      <p:cxnSp>
        <p:nvCxnSpPr>
          <p:cNvPr id="19" name="Straight Arrow Connector 18"/>
          <p:cNvCxnSpPr>
            <a:stCxn id="18" idx="2"/>
            <a:endCxn id="5" idx="0"/>
          </p:cNvCxnSpPr>
          <p:nvPr/>
        </p:nvCxnSpPr>
        <p:spPr>
          <a:xfrm>
            <a:off x="4606859" y="1989729"/>
            <a:ext cx="3023191" cy="396653"/>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2"/>
            <a:endCxn id="7" idx="0"/>
          </p:cNvCxnSpPr>
          <p:nvPr/>
        </p:nvCxnSpPr>
        <p:spPr>
          <a:xfrm flipH="1">
            <a:off x="2854259" y="1989729"/>
            <a:ext cx="1752600" cy="398283"/>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a:endCxn id="9" idx="0"/>
          </p:cNvCxnSpPr>
          <p:nvPr/>
        </p:nvCxnSpPr>
        <p:spPr>
          <a:xfrm flipH="1">
            <a:off x="3353679" y="4702621"/>
            <a:ext cx="1191889" cy="457979"/>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2"/>
            <a:endCxn id="11" idx="0"/>
          </p:cNvCxnSpPr>
          <p:nvPr/>
        </p:nvCxnSpPr>
        <p:spPr>
          <a:xfrm>
            <a:off x="4545568" y="4702621"/>
            <a:ext cx="7650" cy="457980"/>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a:endCxn id="12" idx="0"/>
          </p:cNvCxnSpPr>
          <p:nvPr/>
        </p:nvCxnSpPr>
        <p:spPr>
          <a:xfrm>
            <a:off x="4545568" y="4702621"/>
            <a:ext cx="1213493" cy="457980"/>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28600" y="4917280"/>
            <a:ext cx="1288676" cy="34052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sz="1600" dirty="0">
                <a:solidFill>
                  <a:schemeClr val="tx1"/>
                </a:solidFill>
              </a:rPr>
              <a:t>5’ 6” – 5’ 9”</a:t>
            </a:r>
            <a:endParaRPr lang="en-US" sz="1600" dirty="0">
              <a:solidFill>
                <a:schemeClr val="tx1"/>
              </a:solidFill>
            </a:endParaRPr>
          </a:p>
        </p:txBody>
      </p:sp>
      <p:sp>
        <p:nvSpPr>
          <p:cNvPr id="25" name="Rounded Rectangle 24"/>
          <p:cNvSpPr>
            <a:spLocks noChangeArrowheads="1"/>
          </p:cNvSpPr>
          <p:nvPr/>
        </p:nvSpPr>
        <p:spPr bwMode="auto">
          <a:xfrm>
            <a:off x="242952" y="4460080"/>
            <a:ext cx="1288676" cy="340520"/>
          </a:xfrm>
          <a:prstGeom prst="roundRect">
            <a:avLst>
              <a:gd name="adj" fmla="val 16667"/>
            </a:avLst>
          </a:prstGeom>
          <a:solidFill>
            <a:schemeClr val="accent2"/>
          </a:solidFill>
          <a:ln w="25400" algn="ctr">
            <a:solidFill>
              <a:srgbClr val="385D8A"/>
            </a:solidFill>
            <a:round/>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1600" dirty="0">
                <a:latin typeface="+mn-lt"/>
              </a:rPr>
              <a:t>&lt; 5’ 6”</a:t>
            </a:r>
            <a:endParaRPr lang="en-US" sz="1600" dirty="0">
              <a:latin typeface="+mn-lt"/>
            </a:endParaRPr>
          </a:p>
        </p:txBody>
      </p:sp>
      <p:sp>
        <p:nvSpPr>
          <p:cNvPr id="26" name="Rounded Rectangle 25"/>
          <p:cNvSpPr>
            <a:spLocks noChangeArrowheads="1"/>
          </p:cNvSpPr>
          <p:nvPr/>
        </p:nvSpPr>
        <p:spPr bwMode="auto">
          <a:xfrm>
            <a:off x="242951" y="5374480"/>
            <a:ext cx="1288676" cy="340520"/>
          </a:xfrm>
          <a:prstGeom prst="roundRect">
            <a:avLst>
              <a:gd name="adj" fmla="val 16667"/>
            </a:avLst>
          </a:prstGeom>
          <a:solidFill>
            <a:srgbClr val="FFFF00"/>
          </a:solidFill>
          <a:ln w="25400" algn="ctr">
            <a:solidFill>
              <a:srgbClr val="385D8A"/>
            </a:solidFill>
            <a:round/>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1600" dirty="0">
                <a:latin typeface="+mn-lt"/>
              </a:rPr>
              <a:t>5’ 10” – 6’ </a:t>
            </a:r>
            <a:endParaRPr lang="en-US" sz="1600" dirty="0">
              <a:latin typeface="+mn-lt"/>
            </a:endParaRPr>
          </a:p>
        </p:txBody>
      </p:sp>
      <p:sp>
        <p:nvSpPr>
          <p:cNvPr id="27" name="Rounded Rectangle 26"/>
          <p:cNvSpPr/>
          <p:nvPr/>
        </p:nvSpPr>
        <p:spPr>
          <a:xfrm>
            <a:off x="242951" y="5839992"/>
            <a:ext cx="1288676" cy="3405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sz="1600" dirty="0">
                <a:solidFill>
                  <a:schemeClr val="tx1"/>
                </a:solidFill>
              </a:rPr>
              <a:t>&gt; 6’ </a:t>
            </a:r>
            <a:endParaRPr lang="en-US" sz="1600" dirty="0">
              <a:solidFill>
                <a:schemeClr val="tx1"/>
              </a:solidFill>
            </a:endParaRPr>
          </a:p>
        </p:txBody>
      </p:sp>
    </p:spTree>
    <p:extLst>
      <p:ext uri="{BB962C8B-B14F-4D97-AF65-F5344CB8AC3E}">
        <p14:creationId xmlns:p14="http://schemas.microsoft.com/office/powerpoint/2010/main" val="21877138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364791" cy="5181600"/>
          </a:xfrm>
        </p:spPr>
      </p:pic>
      <p:sp>
        <p:nvSpPr>
          <p:cNvPr id="3" name="Title 2"/>
          <p:cNvSpPr>
            <a:spLocks noGrp="1"/>
          </p:cNvSpPr>
          <p:nvPr>
            <p:ph type="ctrTitle"/>
          </p:nvPr>
        </p:nvSpPr>
        <p:spPr>
          <a:xfrm>
            <a:off x="363173" y="199489"/>
            <a:ext cx="8364791" cy="584775"/>
          </a:xfrm>
        </p:spPr>
        <p:txBody>
          <a:bodyPr/>
          <a:lstStyle/>
          <a:p>
            <a:r>
              <a:rPr lang="en-US" dirty="0" smtClean="0"/>
              <a:t>Classification </a:t>
            </a:r>
            <a:r>
              <a:rPr lang="en-US" dirty="0"/>
              <a:t>trees</a:t>
            </a:r>
          </a:p>
        </p:txBody>
      </p:sp>
    </p:spTree>
    <p:extLst>
      <p:ext uri="{BB962C8B-B14F-4D97-AF65-F5344CB8AC3E}">
        <p14:creationId xmlns:p14="http://schemas.microsoft.com/office/powerpoint/2010/main" val="2255428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364791" cy="5181600"/>
          </a:xfrm>
        </p:spPr>
      </p:pic>
      <p:sp>
        <p:nvSpPr>
          <p:cNvPr id="3" name="Title 2"/>
          <p:cNvSpPr>
            <a:spLocks noGrp="1"/>
          </p:cNvSpPr>
          <p:nvPr>
            <p:ph type="ctrTitle"/>
          </p:nvPr>
        </p:nvSpPr>
        <p:spPr>
          <a:xfrm>
            <a:off x="363173" y="199489"/>
            <a:ext cx="8364791" cy="553998"/>
          </a:xfrm>
        </p:spPr>
        <p:txBody>
          <a:bodyPr/>
          <a:lstStyle/>
          <a:p>
            <a:r>
              <a:rPr lang="en-US" dirty="0"/>
              <a:t>Classification trees</a:t>
            </a:r>
          </a:p>
        </p:txBody>
      </p:sp>
    </p:spTree>
    <p:extLst>
      <p:ext uri="{BB962C8B-B14F-4D97-AF65-F5344CB8AC3E}">
        <p14:creationId xmlns:p14="http://schemas.microsoft.com/office/powerpoint/2010/main" val="3804611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364791" cy="5181600"/>
          </a:xfrm>
        </p:spPr>
      </p:pic>
      <p:sp>
        <p:nvSpPr>
          <p:cNvPr id="3" name="Title 2"/>
          <p:cNvSpPr>
            <a:spLocks noGrp="1"/>
          </p:cNvSpPr>
          <p:nvPr>
            <p:ph type="ctrTitle"/>
          </p:nvPr>
        </p:nvSpPr>
        <p:spPr>
          <a:xfrm>
            <a:off x="363173" y="199489"/>
            <a:ext cx="8364791" cy="553998"/>
          </a:xfrm>
        </p:spPr>
        <p:txBody>
          <a:bodyPr/>
          <a:lstStyle/>
          <a:p>
            <a:r>
              <a:rPr lang="en-US" dirty="0"/>
              <a:t>Classification trees</a:t>
            </a:r>
          </a:p>
        </p:txBody>
      </p:sp>
    </p:spTree>
    <p:extLst>
      <p:ext uri="{BB962C8B-B14F-4D97-AF65-F5344CB8AC3E}">
        <p14:creationId xmlns:p14="http://schemas.microsoft.com/office/powerpoint/2010/main" val="6727767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364791" cy="5181600"/>
          </a:xfrm>
        </p:spPr>
      </p:pic>
      <p:sp>
        <p:nvSpPr>
          <p:cNvPr id="3" name="Title 2"/>
          <p:cNvSpPr>
            <a:spLocks noGrp="1"/>
          </p:cNvSpPr>
          <p:nvPr>
            <p:ph type="ctrTitle"/>
          </p:nvPr>
        </p:nvSpPr>
        <p:spPr>
          <a:xfrm>
            <a:off x="363173" y="199489"/>
            <a:ext cx="8364791" cy="553998"/>
          </a:xfrm>
        </p:spPr>
        <p:txBody>
          <a:bodyPr/>
          <a:lstStyle/>
          <a:p>
            <a:r>
              <a:rPr lang="en-US" dirty="0"/>
              <a:t>Estimating </a:t>
            </a:r>
            <a:r>
              <a:rPr lang="el-GR" dirty="0" smtClean="0"/>
              <a:t>α</a:t>
            </a:r>
            <a:endParaRPr lang="en-US" dirty="0"/>
          </a:p>
        </p:txBody>
      </p:sp>
    </p:spTree>
    <p:extLst>
      <p:ext uri="{BB962C8B-B14F-4D97-AF65-F5344CB8AC3E}">
        <p14:creationId xmlns:p14="http://schemas.microsoft.com/office/powerpoint/2010/main" val="40392011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364791" cy="5181600"/>
          </a:xfrm>
        </p:spPr>
      </p:pic>
      <p:sp>
        <p:nvSpPr>
          <p:cNvPr id="3" name="Title 2"/>
          <p:cNvSpPr>
            <a:spLocks noGrp="1"/>
          </p:cNvSpPr>
          <p:nvPr>
            <p:ph type="ctrTitle"/>
          </p:nvPr>
        </p:nvSpPr>
        <p:spPr>
          <a:xfrm>
            <a:off x="363173" y="199489"/>
            <a:ext cx="8364791" cy="553998"/>
          </a:xfrm>
        </p:spPr>
        <p:txBody>
          <a:bodyPr/>
          <a:lstStyle/>
          <a:p>
            <a:r>
              <a:rPr lang="en-US" dirty="0"/>
              <a:t>Estimating </a:t>
            </a:r>
            <a:r>
              <a:rPr lang="el-GR" dirty="0" smtClean="0"/>
              <a:t>α</a:t>
            </a:r>
            <a:r>
              <a:rPr lang="en-US" dirty="0" smtClean="0"/>
              <a:t> with </a:t>
            </a:r>
            <a:r>
              <a:rPr lang="en-US" dirty="0"/>
              <a:t>cross validation</a:t>
            </a:r>
          </a:p>
        </p:txBody>
      </p:sp>
    </p:spTree>
    <p:extLst>
      <p:ext uri="{BB962C8B-B14F-4D97-AF65-F5344CB8AC3E}">
        <p14:creationId xmlns:p14="http://schemas.microsoft.com/office/powerpoint/2010/main" val="3110858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247427" cy="5105400"/>
          </a:xfrm>
        </p:spPr>
      </p:pic>
      <p:sp>
        <p:nvSpPr>
          <p:cNvPr id="3" name="Title 2"/>
          <p:cNvSpPr>
            <a:spLocks noGrp="1"/>
          </p:cNvSpPr>
          <p:nvPr>
            <p:ph type="ctrTitle"/>
          </p:nvPr>
        </p:nvSpPr>
        <p:spPr/>
        <p:txBody>
          <a:bodyPr/>
          <a:lstStyle/>
          <a:p>
            <a:r>
              <a:rPr lang="en-US" dirty="0" smtClean="0"/>
              <a:t>Bibliography</a:t>
            </a:r>
            <a:endParaRPr lang="en-US" dirty="0"/>
          </a:p>
        </p:txBody>
      </p:sp>
    </p:spTree>
    <p:extLst>
      <p:ext uri="{BB962C8B-B14F-4D97-AF65-F5344CB8AC3E}">
        <p14:creationId xmlns:p14="http://schemas.microsoft.com/office/powerpoint/2010/main" val="2361427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Classification and Regression Trees Overview</a:t>
            </a:r>
            <a:endParaRPr lang="en-US" dirty="0"/>
          </a:p>
        </p:txBody>
      </p:sp>
      <p:sp>
        <p:nvSpPr>
          <p:cNvPr id="2" name="TextBox 1"/>
          <p:cNvSpPr txBox="1"/>
          <p:nvPr/>
        </p:nvSpPr>
        <p:spPr>
          <a:xfrm>
            <a:off x="381001" y="990600"/>
            <a:ext cx="8077200" cy="5416868"/>
          </a:xfrm>
          <a:prstGeom prst="rect">
            <a:avLst/>
          </a:prstGeom>
          <a:noFill/>
        </p:spPr>
        <p:txBody>
          <a:bodyPr wrap="square" rtlCol="0">
            <a:spAutoFit/>
          </a:bodyPr>
          <a:lstStyle/>
          <a:p>
            <a:endParaRPr lang="en-US" sz="2000" b="1" dirty="0">
              <a:solidFill>
                <a:schemeClr val="accent1">
                  <a:lumMod val="75000"/>
                </a:schemeClr>
              </a:solidFill>
              <a:latin typeface="Calibri" panose="020F0502020204030204" pitchFamily="34" charset="0"/>
            </a:endParaRPr>
          </a:p>
          <a:p>
            <a:r>
              <a:rPr lang="en-US" sz="3600" b="1" dirty="0" smtClean="0">
                <a:solidFill>
                  <a:schemeClr val="accent1">
                    <a:lumMod val="75000"/>
                  </a:schemeClr>
                </a:solidFill>
                <a:latin typeface="Calibri" panose="020F0502020204030204" pitchFamily="34" charset="0"/>
              </a:rPr>
              <a:t>Target/Response (Dependent) Variable: </a:t>
            </a:r>
            <a:endParaRPr lang="en-US" sz="3600" b="1" dirty="0">
              <a:solidFill>
                <a:schemeClr val="accent1">
                  <a:lumMod val="75000"/>
                </a:schemeClr>
              </a:solidFill>
              <a:latin typeface="Calibri" panose="020F0502020204030204" pitchFamily="34" charset="0"/>
            </a:endParaRPr>
          </a:p>
          <a:p>
            <a:pPr lvl="1"/>
            <a:r>
              <a:rPr lang="en-US" sz="3400" dirty="0" smtClean="0">
                <a:latin typeface="Calibri" panose="020F0502020204030204" pitchFamily="34" charset="0"/>
              </a:rPr>
              <a:t>	Y:  </a:t>
            </a:r>
            <a:r>
              <a:rPr lang="en-US" sz="3400" dirty="0" smtClean="0">
                <a:latin typeface="Calibri" panose="020F0502020204030204" pitchFamily="34" charset="0"/>
              </a:rPr>
              <a:t>Height</a:t>
            </a:r>
            <a:endParaRPr lang="en-US" sz="3400" dirty="0" smtClean="0">
              <a:latin typeface="Calibri" panose="020F0502020204030204" pitchFamily="34" charset="0"/>
            </a:endParaRPr>
          </a:p>
          <a:p>
            <a:r>
              <a:rPr lang="en-US" sz="3600" b="1" dirty="0" smtClean="0">
                <a:solidFill>
                  <a:schemeClr val="accent1">
                    <a:lumMod val="75000"/>
                  </a:schemeClr>
                </a:solidFill>
                <a:latin typeface="Calibri" panose="020F0502020204030204" pitchFamily="34" charset="0"/>
              </a:rPr>
              <a:t>“n” Explanatory (Independent) Variables: </a:t>
            </a:r>
          </a:p>
          <a:p>
            <a:pPr lvl="1"/>
            <a:r>
              <a:rPr lang="en-US" sz="3400" dirty="0">
                <a:latin typeface="Calibri" panose="020F0502020204030204" pitchFamily="34" charset="0"/>
              </a:rPr>
              <a:t>	</a:t>
            </a:r>
            <a:r>
              <a:rPr lang="en-US" sz="3400" dirty="0" smtClean="0">
                <a:latin typeface="Calibri" panose="020F0502020204030204" pitchFamily="34" charset="0"/>
              </a:rPr>
              <a:t>X</a:t>
            </a:r>
            <a:r>
              <a:rPr lang="en-US" sz="3400" baseline="-25000" dirty="0" smtClean="0">
                <a:latin typeface="Calibri" panose="020F0502020204030204" pitchFamily="34" charset="0"/>
              </a:rPr>
              <a:t>1,</a:t>
            </a:r>
            <a:r>
              <a:rPr lang="en-US" sz="3400" dirty="0" smtClean="0">
                <a:latin typeface="Calibri" panose="020F0502020204030204" pitchFamily="34" charset="0"/>
              </a:rPr>
              <a:t> X</a:t>
            </a:r>
            <a:r>
              <a:rPr lang="en-US" sz="3400" baseline="-25000" dirty="0" smtClean="0">
                <a:latin typeface="Calibri" panose="020F0502020204030204" pitchFamily="34" charset="0"/>
              </a:rPr>
              <a:t>2</a:t>
            </a:r>
            <a:r>
              <a:rPr lang="en-US" sz="3400" dirty="0" smtClean="0">
                <a:latin typeface="Calibri" panose="020F0502020204030204" pitchFamily="34" charset="0"/>
              </a:rPr>
              <a:t> … </a:t>
            </a:r>
            <a:r>
              <a:rPr lang="en-US" sz="3400" dirty="0" err="1" smtClean="0">
                <a:latin typeface="Calibri" panose="020F0502020204030204" pitchFamily="34" charset="0"/>
              </a:rPr>
              <a:t>X</a:t>
            </a:r>
            <a:r>
              <a:rPr lang="en-US" sz="3400" baseline="-25000" dirty="0" err="1" smtClean="0">
                <a:latin typeface="Calibri" panose="020F0502020204030204" pitchFamily="34" charset="0"/>
              </a:rPr>
              <a:t>n</a:t>
            </a:r>
            <a:r>
              <a:rPr lang="en-US" sz="3400" baseline="-25000" dirty="0" smtClean="0">
                <a:latin typeface="Calibri" panose="020F0502020204030204" pitchFamily="34" charset="0"/>
              </a:rPr>
              <a:t> </a:t>
            </a:r>
            <a:r>
              <a:rPr lang="en-US" sz="3400" dirty="0" smtClean="0">
                <a:latin typeface="Calibri" panose="020F0502020204030204" pitchFamily="34" charset="0"/>
              </a:rPr>
              <a:t>: </a:t>
            </a:r>
            <a:r>
              <a:rPr lang="en-US" sz="3400" dirty="0" smtClean="0">
                <a:latin typeface="Calibri" panose="020F0502020204030204" pitchFamily="34" charset="0"/>
              </a:rPr>
              <a:t>Gender, Age, Shoe Size</a:t>
            </a:r>
            <a:endParaRPr lang="en-US" sz="3400" dirty="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r>
              <a:rPr lang="en-US" sz="4000" dirty="0" smtClean="0">
                <a:latin typeface="Calibri" panose="020F0502020204030204" pitchFamily="34" charset="0"/>
              </a:rPr>
              <a:t>If the Target (Response) Variable is:</a:t>
            </a:r>
          </a:p>
          <a:p>
            <a:r>
              <a:rPr lang="en-US" sz="4000" dirty="0">
                <a:latin typeface="Calibri" panose="020F0502020204030204" pitchFamily="34" charset="0"/>
              </a:rPr>
              <a:t>	</a:t>
            </a:r>
            <a:r>
              <a:rPr lang="en-US" sz="4000" dirty="0" smtClean="0">
                <a:latin typeface="Calibri" panose="020F0502020204030204" pitchFamily="34" charset="0"/>
              </a:rPr>
              <a:t>Categorical </a:t>
            </a:r>
            <a:r>
              <a:rPr lang="en-US" sz="4000" dirty="0" smtClean="0">
                <a:latin typeface="Calibri" panose="020F0502020204030204" pitchFamily="34" charset="0"/>
                <a:sym typeface="Wingdings" panose="05000000000000000000" pitchFamily="2" charset="2"/>
              </a:rPr>
              <a:t> Classification Tree</a:t>
            </a:r>
          </a:p>
          <a:p>
            <a:r>
              <a:rPr lang="en-US" sz="4000" dirty="0">
                <a:latin typeface="Calibri" panose="020F0502020204030204" pitchFamily="34" charset="0"/>
                <a:sym typeface="Wingdings" panose="05000000000000000000" pitchFamily="2" charset="2"/>
              </a:rPr>
              <a:t>	</a:t>
            </a:r>
            <a:r>
              <a:rPr lang="en-US" sz="4000" dirty="0" smtClean="0">
                <a:latin typeface="Calibri" panose="020F0502020204030204" pitchFamily="34" charset="0"/>
                <a:sym typeface="Wingdings" panose="05000000000000000000" pitchFamily="2" charset="2"/>
              </a:rPr>
              <a:t>Continuous  Regression Tree</a:t>
            </a:r>
            <a:endParaRPr lang="en-US" sz="4000" dirty="0" smtClean="0">
              <a:latin typeface="Calibri" panose="020F0502020204030204" pitchFamily="34" charset="0"/>
            </a:endParaRPr>
          </a:p>
          <a:p>
            <a:endParaRPr lang="en-US" dirty="0"/>
          </a:p>
        </p:txBody>
      </p:sp>
    </p:spTree>
    <p:extLst>
      <p:ext uri="{BB962C8B-B14F-4D97-AF65-F5344CB8AC3E}">
        <p14:creationId xmlns:p14="http://schemas.microsoft.com/office/powerpoint/2010/main" val="509771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Classification and Regression Trees Overview</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24" y="990600"/>
            <a:ext cx="7347076" cy="5103937"/>
          </a:xfrm>
          <a:prstGeom prst="rect">
            <a:avLst/>
          </a:prstGeom>
        </p:spPr>
      </p:pic>
      <p:sp>
        <p:nvSpPr>
          <p:cNvPr id="2" name="TextBox 1"/>
          <p:cNvSpPr txBox="1"/>
          <p:nvPr/>
        </p:nvSpPr>
        <p:spPr>
          <a:xfrm>
            <a:off x="5181600" y="1524000"/>
            <a:ext cx="2185214" cy="369332"/>
          </a:xfrm>
          <a:prstGeom prst="rect">
            <a:avLst/>
          </a:prstGeom>
          <a:noFill/>
        </p:spPr>
        <p:txBody>
          <a:bodyPr wrap="none" rtlCol="0">
            <a:spAutoFit/>
          </a:bodyPr>
          <a:lstStyle/>
          <a:p>
            <a:r>
              <a:rPr lang="en-US" b="1" dirty="0" smtClean="0">
                <a:solidFill>
                  <a:srgbClr val="00B050"/>
                </a:solidFill>
              </a:rPr>
              <a:t>64% Likely to Play</a:t>
            </a:r>
            <a:endParaRPr lang="en-US" b="1" dirty="0">
              <a:solidFill>
                <a:srgbClr val="00B050"/>
              </a:solidFill>
            </a:endParaRPr>
          </a:p>
        </p:txBody>
      </p:sp>
      <p:sp>
        <p:nvSpPr>
          <p:cNvPr id="5" name="TextBox 4"/>
          <p:cNvSpPr txBox="1"/>
          <p:nvPr/>
        </p:nvSpPr>
        <p:spPr>
          <a:xfrm>
            <a:off x="0" y="3352800"/>
            <a:ext cx="2362200" cy="338554"/>
          </a:xfrm>
          <a:prstGeom prst="rect">
            <a:avLst/>
          </a:prstGeom>
          <a:noFill/>
        </p:spPr>
        <p:txBody>
          <a:bodyPr wrap="square" rtlCol="0">
            <a:spAutoFit/>
          </a:bodyPr>
          <a:lstStyle/>
          <a:p>
            <a:r>
              <a:rPr lang="en-US" sz="1600" b="1" dirty="0" smtClean="0">
                <a:solidFill>
                  <a:srgbClr val="00B050"/>
                </a:solidFill>
              </a:rPr>
              <a:t>40% Likely to Play</a:t>
            </a:r>
            <a:endParaRPr lang="en-US" sz="1600" b="1" dirty="0">
              <a:solidFill>
                <a:srgbClr val="00B050"/>
              </a:solidFill>
            </a:endParaRPr>
          </a:p>
        </p:txBody>
      </p:sp>
      <p:sp>
        <p:nvSpPr>
          <p:cNvPr id="6" name="TextBox 5"/>
          <p:cNvSpPr txBox="1"/>
          <p:nvPr/>
        </p:nvSpPr>
        <p:spPr>
          <a:xfrm>
            <a:off x="3434396" y="4091464"/>
            <a:ext cx="2313454" cy="369332"/>
          </a:xfrm>
          <a:prstGeom prst="rect">
            <a:avLst/>
          </a:prstGeom>
          <a:noFill/>
        </p:spPr>
        <p:txBody>
          <a:bodyPr wrap="none" rtlCol="0">
            <a:spAutoFit/>
          </a:bodyPr>
          <a:lstStyle/>
          <a:p>
            <a:r>
              <a:rPr lang="en-US" b="1" dirty="0" smtClean="0">
                <a:solidFill>
                  <a:srgbClr val="00B050"/>
                </a:solidFill>
              </a:rPr>
              <a:t>100% Likely to Play</a:t>
            </a:r>
            <a:endParaRPr lang="en-US" b="1" dirty="0">
              <a:solidFill>
                <a:srgbClr val="00B050"/>
              </a:solidFill>
            </a:endParaRPr>
          </a:p>
        </p:txBody>
      </p:sp>
      <p:sp>
        <p:nvSpPr>
          <p:cNvPr id="7" name="TextBox 6"/>
          <p:cNvSpPr txBox="1"/>
          <p:nvPr/>
        </p:nvSpPr>
        <p:spPr>
          <a:xfrm>
            <a:off x="7034986" y="3669268"/>
            <a:ext cx="2185214" cy="369332"/>
          </a:xfrm>
          <a:prstGeom prst="rect">
            <a:avLst/>
          </a:prstGeom>
          <a:noFill/>
        </p:spPr>
        <p:txBody>
          <a:bodyPr wrap="none" rtlCol="0">
            <a:spAutoFit/>
          </a:bodyPr>
          <a:lstStyle/>
          <a:p>
            <a:r>
              <a:rPr lang="en-US" b="1" dirty="0" smtClean="0">
                <a:solidFill>
                  <a:srgbClr val="00B050"/>
                </a:solidFill>
              </a:rPr>
              <a:t>60% Likely to Play</a:t>
            </a:r>
            <a:endParaRPr lang="en-US" b="1" dirty="0">
              <a:solidFill>
                <a:srgbClr val="00B050"/>
              </a:solidFill>
            </a:endParaRPr>
          </a:p>
        </p:txBody>
      </p:sp>
      <p:sp>
        <p:nvSpPr>
          <p:cNvPr id="8" name="TextBox 7"/>
          <p:cNvSpPr txBox="1"/>
          <p:nvPr/>
        </p:nvSpPr>
        <p:spPr>
          <a:xfrm>
            <a:off x="152400" y="6019800"/>
            <a:ext cx="2313454" cy="369332"/>
          </a:xfrm>
          <a:prstGeom prst="rect">
            <a:avLst/>
          </a:prstGeom>
          <a:noFill/>
        </p:spPr>
        <p:txBody>
          <a:bodyPr wrap="none" rtlCol="0">
            <a:spAutoFit/>
          </a:bodyPr>
          <a:lstStyle/>
          <a:p>
            <a:r>
              <a:rPr lang="en-US" b="1" dirty="0" smtClean="0">
                <a:solidFill>
                  <a:srgbClr val="00B050"/>
                </a:solidFill>
              </a:rPr>
              <a:t>100% Likely to Play</a:t>
            </a:r>
            <a:endParaRPr lang="en-US" b="1" dirty="0">
              <a:solidFill>
                <a:srgbClr val="00B050"/>
              </a:solidFill>
            </a:endParaRPr>
          </a:p>
        </p:txBody>
      </p:sp>
      <p:sp>
        <p:nvSpPr>
          <p:cNvPr id="9" name="TextBox 8"/>
          <p:cNvSpPr txBox="1"/>
          <p:nvPr/>
        </p:nvSpPr>
        <p:spPr>
          <a:xfrm>
            <a:off x="6525746" y="6019800"/>
            <a:ext cx="2313454" cy="369332"/>
          </a:xfrm>
          <a:prstGeom prst="rect">
            <a:avLst/>
          </a:prstGeom>
          <a:noFill/>
        </p:spPr>
        <p:txBody>
          <a:bodyPr wrap="none" rtlCol="0">
            <a:spAutoFit/>
          </a:bodyPr>
          <a:lstStyle/>
          <a:p>
            <a:r>
              <a:rPr lang="en-US" b="1" dirty="0" smtClean="0">
                <a:solidFill>
                  <a:srgbClr val="00B050"/>
                </a:solidFill>
              </a:rPr>
              <a:t>100% Likely to Play</a:t>
            </a:r>
            <a:endParaRPr lang="en-US" b="1" dirty="0">
              <a:solidFill>
                <a:srgbClr val="00B050"/>
              </a:solidFill>
            </a:endParaRPr>
          </a:p>
        </p:txBody>
      </p:sp>
      <p:sp>
        <p:nvSpPr>
          <p:cNvPr id="10" name="TextBox 9"/>
          <p:cNvSpPr txBox="1"/>
          <p:nvPr/>
        </p:nvSpPr>
        <p:spPr>
          <a:xfrm>
            <a:off x="3429427" y="6019800"/>
            <a:ext cx="2056973" cy="369332"/>
          </a:xfrm>
          <a:prstGeom prst="rect">
            <a:avLst/>
          </a:prstGeom>
          <a:noFill/>
        </p:spPr>
        <p:txBody>
          <a:bodyPr wrap="none" rtlCol="0">
            <a:spAutoFit/>
          </a:bodyPr>
          <a:lstStyle/>
          <a:p>
            <a:r>
              <a:rPr lang="en-US" b="1" dirty="0" smtClean="0">
                <a:solidFill>
                  <a:srgbClr val="00B050"/>
                </a:solidFill>
              </a:rPr>
              <a:t>0% Likely to Play</a:t>
            </a:r>
            <a:endParaRPr lang="en-US" b="1" dirty="0">
              <a:solidFill>
                <a:srgbClr val="00B050"/>
              </a:solidFill>
            </a:endParaRPr>
          </a:p>
        </p:txBody>
      </p:sp>
    </p:spTree>
    <p:extLst>
      <p:ext uri="{BB962C8B-B14F-4D97-AF65-F5344CB8AC3E}">
        <p14:creationId xmlns:p14="http://schemas.microsoft.com/office/powerpoint/2010/main" val="590026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CART Overview</a:t>
            </a:r>
            <a:endParaRPr lang="en-US" dirty="0"/>
          </a:p>
        </p:txBody>
      </p:sp>
      <p:sp>
        <p:nvSpPr>
          <p:cNvPr id="4" name="TextBox 3"/>
          <p:cNvSpPr txBox="1"/>
          <p:nvPr/>
        </p:nvSpPr>
        <p:spPr>
          <a:xfrm>
            <a:off x="363173" y="1143000"/>
            <a:ext cx="8552227" cy="5709255"/>
          </a:xfrm>
          <a:prstGeom prst="rect">
            <a:avLst/>
          </a:prstGeom>
          <a:noFill/>
        </p:spPr>
        <p:txBody>
          <a:bodyPr wrap="square" rtlCol="0">
            <a:spAutoFit/>
          </a:bodyPr>
          <a:lstStyle/>
          <a:p>
            <a:r>
              <a:rPr lang="en-US" sz="3600" dirty="0" smtClean="0">
                <a:latin typeface="Calibri" panose="020F0502020204030204" pitchFamily="34" charset="0"/>
              </a:rPr>
              <a:t>Partition the explanatory variables such that:</a:t>
            </a:r>
          </a:p>
          <a:p>
            <a:pPr marL="914400" lvl="1" indent="-457200">
              <a:buFont typeface="Arial" panose="020B0604020202020204" pitchFamily="34" charset="0"/>
              <a:buChar char="•"/>
            </a:pPr>
            <a:r>
              <a:rPr lang="en-US" sz="3600" dirty="0" smtClean="0">
                <a:latin typeface="Calibri" panose="020F0502020204030204" pitchFamily="34" charset="0"/>
              </a:rPr>
              <a:t>The observed values of Y are </a:t>
            </a:r>
            <a:r>
              <a:rPr lang="en-US" sz="3600" b="1" dirty="0" smtClean="0">
                <a:solidFill>
                  <a:schemeClr val="accent1">
                    <a:lumMod val="75000"/>
                  </a:schemeClr>
                </a:solidFill>
                <a:latin typeface="Calibri" panose="020F0502020204030204" pitchFamily="34" charset="0"/>
              </a:rPr>
              <a:t>homogeneous</a:t>
            </a:r>
            <a:r>
              <a:rPr lang="en-US" sz="3600" dirty="0" smtClean="0">
                <a:latin typeface="Calibri" panose="020F0502020204030204" pitchFamily="34" charset="0"/>
              </a:rPr>
              <a:t> on each subset</a:t>
            </a:r>
          </a:p>
          <a:p>
            <a:pPr marL="914400" lvl="1" indent="-457200">
              <a:buFont typeface="Arial" panose="020B0604020202020204" pitchFamily="34" charset="0"/>
              <a:buChar char="•"/>
            </a:pPr>
            <a:r>
              <a:rPr lang="en-US" sz="3600" dirty="0" smtClean="0">
                <a:latin typeface="Calibri" panose="020F0502020204030204" pitchFamily="34" charset="0"/>
              </a:rPr>
              <a:t>The observed values of Y have </a:t>
            </a:r>
            <a:r>
              <a:rPr lang="en-US" sz="3600" b="1" dirty="0" smtClean="0">
                <a:solidFill>
                  <a:schemeClr val="accent1">
                    <a:lumMod val="75000"/>
                  </a:schemeClr>
                </a:solidFill>
                <a:latin typeface="Calibri" panose="020F0502020204030204" pitchFamily="34" charset="0"/>
              </a:rPr>
              <a:t>small variance</a:t>
            </a:r>
            <a:r>
              <a:rPr lang="en-US" sz="3600" dirty="0" smtClean="0">
                <a:latin typeface="Calibri" panose="020F0502020204030204" pitchFamily="34" charset="0"/>
              </a:rPr>
              <a:t> on each subset</a:t>
            </a:r>
          </a:p>
          <a:p>
            <a:pPr marL="914400" lvl="1" indent="-457200">
              <a:buFont typeface="Arial" panose="020B0604020202020204" pitchFamily="34" charset="0"/>
              <a:buChar char="•"/>
            </a:pPr>
            <a:r>
              <a:rPr lang="en-US" sz="3600" dirty="0" smtClean="0">
                <a:latin typeface="Calibri" panose="020F0502020204030204" pitchFamily="34" charset="0"/>
              </a:rPr>
              <a:t>The observed values of Y are </a:t>
            </a:r>
            <a:r>
              <a:rPr lang="en-US" sz="3600" b="1" dirty="0" smtClean="0">
                <a:solidFill>
                  <a:schemeClr val="accent1">
                    <a:lumMod val="75000"/>
                  </a:schemeClr>
                </a:solidFill>
                <a:latin typeface="Calibri" panose="020F0502020204030204" pitchFamily="34" charset="0"/>
              </a:rPr>
              <a:t>easily predicted </a:t>
            </a:r>
            <a:r>
              <a:rPr lang="en-US" sz="3600" dirty="0" smtClean="0">
                <a:latin typeface="Calibri" panose="020F0502020204030204" pitchFamily="34" charset="0"/>
              </a:rPr>
              <a:t>on each subset</a:t>
            </a:r>
          </a:p>
          <a:p>
            <a:pPr marL="914400" lvl="1" indent="-457200">
              <a:buFont typeface="Arial" panose="020B0604020202020204" pitchFamily="34" charset="0"/>
              <a:buChar char="•"/>
            </a:pPr>
            <a:r>
              <a:rPr lang="en-US" sz="3600" dirty="0" smtClean="0">
                <a:latin typeface="Calibri" panose="020F0502020204030204" pitchFamily="34" charset="0"/>
              </a:rPr>
              <a:t>The model </a:t>
            </a:r>
            <a:r>
              <a:rPr lang="en-US" sz="3600" b="1" dirty="0" smtClean="0">
                <a:solidFill>
                  <a:schemeClr val="accent1">
                    <a:lumMod val="75000"/>
                  </a:schemeClr>
                </a:solidFill>
                <a:latin typeface="Calibri" panose="020F0502020204030204" pitchFamily="34" charset="0"/>
              </a:rPr>
              <a:t>balances predictive power with parsimony</a:t>
            </a:r>
          </a:p>
          <a:p>
            <a:pPr lvl="1">
              <a:lnSpc>
                <a:spcPct val="150000"/>
              </a:lnSpc>
            </a:pPr>
            <a:endParaRPr lang="en-US" sz="1600" b="1" dirty="0">
              <a:solidFill>
                <a:schemeClr val="accent1">
                  <a:lumMod val="75000"/>
                </a:schemeClr>
              </a:solidFill>
              <a:latin typeface="Calibri" panose="020F0502020204030204" pitchFamily="34" charset="0"/>
            </a:endParaRPr>
          </a:p>
          <a:p>
            <a:pPr lvl="1">
              <a:lnSpc>
                <a:spcPct val="150000"/>
              </a:lnSpc>
            </a:pPr>
            <a:endParaRPr lang="en-US" sz="1400" dirty="0">
              <a:latin typeface="Calibri" panose="020F0502020204030204" pitchFamily="34" charset="0"/>
            </a:endParaRPr>
          </a:p>
        </p:txBody>
      </p:sp>
    </p:spTree>
    <p:extLst>
      <p:ext uri="{BB962C8B-B14F-4D97-AF65-F5344CB8AC3E}">
        <p14:creationId xmlns:p14="http://schemas.microsoft.com/office/powerpoint/2010/main" val="2590061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CART Overview</a:t>
            </a:r>
            <a:endParaRPr lang="en-US" dirty="0"/>
          </a:p>
        </p:txBody>
      </p:sp>
      <p:sp>
        <p:nvSpPr>
          <p:cNvPr id="4" name="TextBox 3"/>
          <p:cNvSpPr txBox="1"/>
          <p:nvPr/>
        </p:nvSpPr>
        <p:spPr>
          <a:xfrm>
            <a:off x="457200" y="990600"/>
            <a:ext cx="8382000" cy="5355312"/>
          </a:xfrm>
          <a:prstGeom prst="rect">
            <a:avLst/>
          </a:prstGeom>
          <a:noFill/>
        </p:spPr>
        <p:txBody>
          <a:bodyPr wrap="square" rtlCol="0">
            <a:spAutoFit/>
          </a:bodyPr>
          <a:lstStyle/>
          <a:p>
            <a:pPr marL="342900" indent="-342900">
              <a:buFont typeface="+mj-lt"/>
              <a:buAutoNum type="arabicPeriod"/>
            </a:pPr>
            <a:endParaRPr lang="en-US" dirty="0">
              <a:latin typeface="Calibri" panose="020F0502020204030204" pitchFamily="34" charset="0"/>
            </a:endParaRPr>
          </a:p>
          <a:p>
            <a:pPr marL="457200" indent="-457200">
              <a:buFont typeface="Wingdings" panose="05000000000000000000" pitchFamily="2" charset="2"/>
              <a:buChar char="Ø"/>
            </a:pPr>
            <a:r>
              <a:rPr lang="en-US" sz="3600" dirty="0" smtClean="0">
                <a:latin typeface="Calibri" panose="020F0502020204030204" pitchFamily="34" charset="0"/>
              </a:rPr>
              <a:t>The domain space of explanatory variables X</a:t>
            </a:r>
            <a:r>
              <a:rPr lang="en-US" sz="3600" baseline="-25000" dirty="0" smtClean="0">
                <a:latin typeface="Calibri" panose="020F0502020204030204" pitchFamily="34" charset="0"/>
              </a:rPr>
              <a:t>1</a:t>
            </a:r>
            <a:r>
              <a:rPr lang="en-US" sz="3600" dirty="0" smtClean="0">
                <a:latin typeface="Calibri" panose="020F0502020204030204" pitchFamily="34" charset="0"/>
              </a:rPr>
              <a:t>,…X</a:t>
            </a:r>
            <a:r>
              <a:rPr lang="en-US" sz="3600" b="1" baseline="-25000" dirty="0" smtClean="0">
                <a:latin typeface="Calibri" panose="020F0502020204030204" pitchFamily="34" charset="0"/>
              </a:rPr>
              <a:t>n</a:t>
            </a:r>
            <a:r>
              <a:rPr lang="en-US" sz="3600" dirty="0" smtClean="0">
                <a:latin typeface="Calibri" panose="020F0502020204030204" pitchFamily="34" charset="0"/>
              </a:rPr>
              <a:t> is split into two subsets where observed values in X</a:t>
            </a:r>
            <a:r>
              <a:rPr lang="en-US" sz="3600" baseline="-25000" dirty="0" smtClean="0">
                <a:latin typeface="Calibri" panose="020F0502020204030204" pitchFamily="34" charset="0"/>
              </a:rPr>
              <a:t>j</a:t>
            </a:r>
            <a:r>
              <a:rPr lang="en-US" sz="3600" dirty="0" smtClean="0">
                <a:latin typeface="Calibri" panose="020F0502020204030204" pitchFamily="34" charset="0"/>
              </a:rPr>
              <a:t> belong to one of the subsets </a:t>
            </a:r>
            <a:r>
              <a:rPr lang="en-US" sz="3600" b="1" i="1" dirty="0" smtClean="0">
                <a:latin typeface="Calibri" panose="020F0502020204030204" pitchFamily="34" charset="0"/>
              </a:rPr>
              <a:t>&lt; s</a:t>
            </a:r>
            <a:r>
              <a:rPr lang="en-US" sz="3600" dirty="0" smtClean="0">
                <a:latin typeface="Calibri" panose="020F0502020204030204" pitchFamily="34" charset="0"/>
              </a:rPr>
              <a:t>, or </a:t>
            </a:r>
            <a:r>
              <a:rPr lang="en-US" sz="3600" b="1" i="1" dirty="0" smtClean="0">
                <a:latin typeface="Calibri" panose="020F0502020204030204" pitchFamily="34" charset="0"/>
              </a:rPr>
              <a:t>&gt;= s</a:t>
            </a:r>
          </a:p>
          <a:p>
            <a:endParaRPr lang="en-US" sz="3600" dirty="0">
              <a:latin typeface="Calibri" panose="020F0502020204030204" pitchFamily="34" charset="0"/>
            </a:endParaRPr>
          </a:p>
          <a:p>
            <a:pPr marL="457200" indent="-457200">
              <a:buFont typeface="Wingdings" panose="05000000000000000000" pitchFamily="2" charset="2"/>
              <a:buChar char="Ø"/>
            </a:pPr>
            <a:r>
              <a:rPr lang="en-US" sz="3600" dirty="0" smtClean="0">
                <a:latin typeface="Calibri" panose="020F0502020204030204" pitchFamily="34" charset="0"/>
              </a:rPr>
              <a:t>The dimensions </a:t>
            </a:r>
            <a:r>
              <a:rPr lang="en-US" sz="3600" b="1" i="1" dirty="0" smtClean="0">
                <a:latin typeface="Calibri" panose="020F0502020204030204" pitchFamily="34" charset="0"/>
              </a:rPr>
              <a:t>j</a:t>
            </a:r>
            <a:r>
              <a:rPr lang="en-US" sz="3600" dirty="0" smtClean="0">
                <a:latin typeface="Calibri" panose="020F0502020204030204" pitchFamily="34" charset="0"/>
              </a:rPr>
              <a:t> and </a:t>
            </a:r>
            <a:r>
              <a:rPr lang="en-US" sz="3600" b="1" i="1" dirty="0" smtClean="0">
                <a:latin typeface="Calibri" panose="020F0502020204030204" pitchFamily="34" charset="0"/>
              </a:rPr>
              <a:t>s</a:t>
            </a:r>
            <a:r>
              <a:rPr lang="en-US" sz="3600" dirty="0" smtClean="0">
                <a:latin typeface="Calibri" panose="020F0502020204030204" pitchFamily="34" charset="0"/>
              </a:rPr>
              <a:t> above are chosen to minimize the error in the prediction among all such binary (two-leveled) trees. Process is iterated.</a:t>
            </a:r>
            <a:endParaRPr lang="en-US" sz="3600" dirty="0">
              <a:latin typeface="Calibri" panose="020F0502020204030204" pitchFamily="34" charset="0"/>
            </a:endParaRPr>
          </a:p>
        </p:txBody>
      </p:sp>
    </p:spTree>
    <p:extLst>
      <p:ext uri="{BB962C8B-B14F-4D97-AF65-F5344CB8AC3E}">
        <p14:creationId xmlns:p14="http://schemas.microsoft.com/office/powerpoint/2010/main" val="3824208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63173" y="199489"/>
            <a:ext cx="8364791" cy="584775"/>
          </a:xfrm>
        </p:spPr>
        <p:txBody>
          <a:bodyPr/>
          <a:lstStyle/>
          <a:p>
            <a:r>
              <a:rPr lang="en-US" dirty="0"/>
              <a:t>Mathematical </a:t>
            </a:r>
            <a:r>
              <a:rPr lang="en-US" dirty="0" smtClean="0"/>
              <a:t>Formalization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63173" y="990600"/>
            <a:ext cx="8364791" cy="5257800"/>
          </a:xfrm>
        </p:spPr>
      </p:pic>
    </p:spTree>
    <p:extLst>
      <p:ext uri="{BB962C8B-B14F-4D97-AF65-F5344CB8AC3E}">
        <p14:creationId xmlns:p14="http://schemas.microsoft.com/office/powerpoint/2010/main" val="2632379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63173" y="990600"/>
            <a:ext cx="8364791" cy="5334000"/>
          </a:xfrm>
        </p:spPr>
      </p:pic>
      <p:sp>
        <p:nvSpPr>
          <p:cNvPr id="3" name="Title 2"/>
          <p:cNvSpPr>
            <a:spLocks noGrp="1"/>
          </p:cNvSpPr>
          <p:nvPr>
            <p:ph type="ctrTitle"/>
          </p:nvPr>
        </p:nvSpPr>
        <p:spPr>
          <a:xfrm>
            <a:off x="363173" y="199489"/>
            <a:ext cx="8364791" cy="584775"/>
          </a:xfrm>
        </p:spPr>
        <p:txBody>
          <a:bodyPr/>
          <a:lstStyle/>
          <a:p>
            <a:r>
              <a:rPr lang="en-US" dirty="0"/>
              <a:t>Mathematical </a:t>
            </a:r>
            <a:r>
              <a:rPr lang="en-US" dirty="0" smtClean="0"/>
              <a:t>Formalization</a:t>
            </a:r>
            <a:endParaRPr lang="en-US" dirty="0"/>
          </a:p>
        </p:txBody>
      </p:sp>
    </p:spTree>
    <p:extLst>
      <p:ext uri="{BB962C8B-B14F-4D97-AF65-F5344CB8AC3E}">
        <p14:creationId xmlns:p14="http://schemas.microsoft.com/office/powerpoint/2010/main" val="3115232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innacle">
      <a:dk1>
        <a:sysClr val="windowText" lastClr="000000"/>
      </a:dk1>
      <a:lt1>
        <a:sysClr val="window" lastClr="FFFFFF"/>
      </a:lt1>
      <a:dk2>
        <a:srgbClr val="1F497D"/>
      </a:dk2>
      <a:lt2>
        <a:srgbClr val="EEECE1"/>
      </a:lt2>
      <a:accent1>
        <a:srgbClr val="FBA252"/>
      </a:accent1>
      <a:accent2>
        <a:srgbClr val="9497CC"/>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1267</TotalTime>
  <Words>1306</Words>
  <Application>Microsoft Office PowerPoint</Application>
  <PresentationFormat>On-screen Show (4:3)</PresentationFormat>
  <Paragraphs>231</Paragraphs>
  <Slides>35</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Courier New</vt:lpstr>
      <vt:lpstr>Wingdings</vt:lpstr>
      <vt:lpstr>Office Theme</vt:lpstr>
      <vt:lpstr>Introduction to Trees</vt:lpstr>
      <vt:lpstr>High Level Steps to a Predictive Analytics Project</vt:lpstr>
      <vt:lpstr>Classification and Regression Trees Overview</vt:lpstr>
      <vt:lpstr>Classification and Regression Trees Overview</vt:lpstr>
      <vt:lpstr>Classification and Regression Trees Overview</vt:lpstr>
      <vt:lpstr>CART Overview</vt:lpstr>
      <vt:lpstr>CART Overview</vt:lpstr>
      <vt:lpstr>Mathematical Formalization</vt:lpstr>
      <vt:lpstr>Mathematical Formalization</vt:lpstr>
      <vt:lpstr>Avoiding Over Fit</vt:lpstr>
      <vt:lpstr>Interactions</vt:lpstr>
      <vt:lpstr>Stopping Criterion</vt:lpstr>
      <vt:lpstr>Limitations</vt:lpstr>
      <vt:lpstr>Boosted Trees</vt:lpstr>
      <vt:lpstr>Boosted trees</vt:lpstr>
      <vt:lpstr>Boosted trees</vt:lpstr>
      <vt:lpstr>Boosted trees</vt:lpstr>
      <vt:lpstr>Boosted Trees</vt:lpstr>
      <vt:lpstr>Boosted trees-comments</vt:lpstr>
      <vt:lpstr>Boosted trees-comments</vt:lpstr>
      <vt:lpstr>Boosted trees – further topics</vt:lpstr>
      <vt:lpstr>Boosted trees diagnostics</vt:lpstr>
      <vt:lpstr>Random Forests</vt:lpstr>
      <vt:lpstr>Random Forests - Overview</vt:lpstr>
      <vt:lpstr>Random Forests - Details</vt:lpstr>
      <vt:lpstr>Tree Diagnostics</vt:lpstr>
      <vt:lpstr>Appendix</vt:lpstr>
      <vt:lpstr>Stopping Criterion – Regression Trees</vt:lpstr>
      <vt:lpstr>Stopping Criterion – Regression Trees (cont.)</vt:lpstr>
      <vt:lpstr>Classification trees</vt:lpstr>
      <vt:lpstr>Classification trees</vt:lpstr>
      <vt:lpstr>Classification trees</vt:lpstr>
      <vt:lpstr>Estimating α</vt:lpstr>
      <vt:lpstr>Estimating α with cross validation</vt:lpstr>
      <vt:lpstr>Bibliography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Khazeni</dc:creator>
  <cp:lastModifiedBy>Brobeck, Linda</cp:lastModifiedBy>
  <cp:revision>108</cp:revision>
  <dcterms:created xsi:type="dcterms:W3CDTF">2012-11-15T15:32:41Z</dcterms:created>
  <dcterms:modified xsi:type="dcterms:W3CDTF">2017-01-18T23:30:51Z</dcterms:modified>
</cp:coreProperties>
</file>