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4" r:id="rId2"/>
    <p:sldId id="272" r:id="rId3"/>
    <p:sldId id="260" r:id="rId4"/>
    <p:sldId id="257" r:id="rId5"/>
    <p:sldId id="259" r:id="rId6"/>
    <p:sldId id="258" r:id="rId7"/>
    <p:sldId id="271" r:id="rId8"/>
    <p:sldId id="274" r:id="rId9"/>
    <p:sldId id="273" r:id="rId10"/>
    <p:sldId id="261" r:id="rId11"/>
    <p:sldId id="256" r:id="rId12"/>
    <p:sldId id="262" r:id="rId13"/>
    <p:sldId id="283" r:id="rId14"/>
    <p:sldId id="276" r:id="rId15"/>
    <p:sldId id="278" r:id="rId16"/>
    <p:sldId id="277" r:id="rId17"/>
    <p:sldId id="279" r:id="rId18"/>
    <p:sldId id="280" r:id="rId19"/>
    <p:sldId id="281" r:id="rId20"/>
    <p:sldId id="282" r:id="rId21"/>
    <p:sldId id="284" r:id="rId22"/>
    <p:sldId id="270" r:id="rId23"/>
    <p:sldId id="265" r:id="rId24"/>
    <p:sldId id="275" r:id="rId25"/>
    <p:sldId id="266" r:id="rId26"/>
    <p:sldId id="285" r:id="rId27"/>
    <p:sldId id="267" r:id="rId28"/>
    <p:sldId id="268" r:id="rId29"/>
    <p:sldId id="288" r:id="rId30"/>
    <p:sldId id="290" r:id="rId31"/>
    <p:sldId id="287" r:id="rId32"/>
    <p:sldId id="263" r:id="rId33"/>
    <p:sldId id="289" r:id="rId34"/>
    <p:sldId id="286" r:id="rId3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130" d="100"/>
          <a:sy n="130" d="100"/>
        </p:scale>
        <p:origin x="-990" y="-96"/>
      </p:cViewPr>
      <p:guideLst>
        <p:guide orient="horz" pos="4319"/>
        <p:guide pos="2880"/>
      </p:guideLst>
    </p:cSldViewPr>
  </p:slideViewPr>
  <p:notesTextViewPr>
    <p:cViewPr>
      <p:scale>
        <a:sx n="1" d="1"/>
        <a:sy n="1" d="1"/>
      </p:scale>
      <p:origin x="0" y="0"/>
    </p:cViewPr>
  </p:notesTextViewPr>
  <p:sorterViewPr>
    <p:cViewPr>
      <p:scale>
        <a:sx n="140" d="100"/>
        <a:sy n="140" d="100"/>
      </p:scale>
      <p:origin x="0" y="615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 /><Relationship Id="rId1" Type="http://schemas.openxmlformats.org/officeDocument/2006/relationships/image" Target="../media/image2.wmf" /></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 /></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 /><Relationship Id="rId2" Type="http://schemas.openxmlformats.org/officeDocument/2006/relationships/image" Target="../media/image25.wmf" /><Relationship Id="rId1" Type="http://schemas.openxmlformats.org/officeDocument/2006/relationships/image" Target="../media/image24.wmf" /></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 /></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 /><Relationship Id="rId2" Type="http://schemas.openxmlformats.org/officeDocument/2006/relationships/image" Target="../media/image7.wmf" /><Relationship Id="rId1" Type="http://schemas.openxmlformats.org/officeDocument/2006/relationships/image" Target="../media/image6.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 /></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 /><Relationship Id="rId2" Type="http://schemas.openxmlformats.org/officeDocument/2006/relationships/image" Target="../media/image12.wmf" /><Relationship Id="rId1" Type="http://schemas.openxmlformats.org/officeDocument/2006/relationships/image" Target="../media/image11.wmf" /></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 /><Relationship Id="rId1" Type="http://schemas.openxmlformats.org/officeDocument/2006/relationships/image" Target="../media/image14.wmf" /></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 /><Relationship Id="rId2" Type="http://schemas.openxmlformats.org/officeDocument/2006/relationships/image" Target="../media/image17.wmf" /><Relationship Id="rId1" Type="http://schemas.openxmlformats.org/officeDocument/2006/relationships/image" Target="../media/image16.wmf" /></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CFD1C-A26A-4F2E-AC87-455DFC3AB87A}" type="datetimeFigureOut">
              <a:rPr lang="zh-TW" altLang="en-US" smtClean="0"/>
              <a:t>2018/3/18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3EEF2E-A274-4301-B1ED-A6157D681A86}" type="slidenum">
              <a:rPr lang="zh-TW" altLang="en-US" smtClean="0"/>
              <a:t>‹#›</a:t>
            </a:fld>
            <a:endParaRPr lang="zh-TW" altLang="en-US"/>
          </a:p>
        </p:txBody>
      </p:sp>
    </p:spTree>
    <p:extLst>
      <p:ext uri="{BB962C8B-B14F-4D97-AF65-F5344CB8AC3E}">
        <p14:creationId xmlns:p14="http://schemas.microsoft.com/office/powerpoint/2010/main" val="520524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5B0CAA-2532-4527-AB37-446E3A2AF971}" type="slidenum">
              <a:rPr lang="zh-TW" altLang="en-US"/>
              <a:pPr/>
              <a:t>10</a:t>
            </a:fld>
            <a:endParaRPr lang="en-US" altLang="zh-TW"/>
          </a:p>
        </p:txBody>
      </p:sp>
      <p:sp>
        <p:nvSpPr>
          <p:cNvPr id="526338" name="Rectangle 2"/>
          <p:cNvSpPr>
            <a:spLocks noGrp="1" noRot="1" noChangeAspect="1" noChangeArrowheads="1" noTextEdit="1"/>
          </p:cNvSpPr>
          <p:nvPr>
            <p:ph type="sldImg"/>
          </p:nvPr>
        </p:nvSpPr>
        <p:spPr>
          <a:xfrm>
            <a:off x="1144588" y="685800"/>
            <a:ext cx="4568825" cy="3427413"/>
          </a:xfrm>
          <a:ln/>
        </p:spPr>
      </p:sp>
      <p:sp>
        <p:nvSpPr>
          <p:cNvPr id="526339" name="Rectangle 3"/>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13560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159212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195722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356125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181998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237589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121685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245921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170301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125478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47C7822-4AED-4970-87AC-A339C250E866}" type="datetimeFigureOut">
              <a:rPr lang="zh-TW" altLang="en-US" smtClean="0"/>
              <a:t>2018/3/18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97759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C7822-4AED-4970-87AC-A339C250E866}" type="datetimeFigureOut">
              <a:rPr lang="zh-TW" altLang="en-US" smtClean="0"/>
              <a:t>2018/3/18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A35EE-E8EF-449C-98F4-51F02A2FB3EA}" type="slidenum">
              <a:rPr lang="zh-TW" altLang="en-US" smtClean="0"/>
              <a:t>‹#›</a:t>
            </a:fld>
            <a:endParaRPr lang="zh-TW" altLang="en-US"/>
          </a:p>
        </p:txBody>
      </p:sp>
    </p:spTree>
    <p:extLst>
      <p:ext uri="{BB962C8B-B14F-4D97-AF65-F5344CB8AC3E}">
        <p14:creationId xmlns:p14="http://schemas.microsoft.com/office/powerpoint/2010/main" val="381100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8" Type="http://schemas.openxmlformats.org/officeDocument/2006/relationships/image" Target="../media/image8.wmf" /><Relationship Id="rId3" Type="http://schemas.openxmlformats.org/officeDocument/2006/relationships/oleObject" Target="../embeddings/oleObject3.bin" /><Relationship Id="rId7" Type="http://schemas.openxmlformats.org/officeDocument/2006/relationships/oleObject" Target="../embeddings/oleObject5.bin" /><Relationship Id="rId2" Type="http://schemas.openxmlformats.org/officeDocument/2006/relationships/slideLayout" Target="../slideLayouts/slideLayout7.xml" /><Relationship Id="rId1" Type="http://schemas.openxmlformats.org/officeDocument/2006/relationships/vmlDrawing" Target="../drawings/vmlDrawing2.vml" /><Relationship Id="rId6" Type="http://schemas.openxmlformats.org/officeDocument/2006/relationships/image" Target="../media/image7.wmf" /><Relationship Id="rId5" Type="http://schemas.openxmlformats.org/officeDocument/2006/relationships/oleObject" Target="../embeddings/oleObject4.bin" /><Relationship Id="rId4" Type="http://schemas.openxmlformats.org/officeDocument/2006/relationships/image" Target="../media/image6.wmf" /></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 /><Relationship Id="rId2" Type="http://schemas.openxmlformats.org/officeDocument/2006/relationships/slideLayout" Target="../slideLayouts/slideLayout7.xml" /><Relationship Id="rId1" Type="http://schemas.openxmlformats.org/officeDocument/2006/relationships/vmlDrawing" Target="../drawings/vmlDrawing3.vml" /><Relationship Id="rId4" Type="http://schemas.openxmlformats.org/officeDocument/2006/relationships/image" Target="../media/image9.wmf" /></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 /><Relationship Id="rId2" Type="http://schemas.openxmlformats.org/officeDocument/2006/relationships/slideLayout" Target="../slideLayouts/slideLayout7.xml" /><Relationship Id="rId1" Type="http://schemas.openxmlformats.org/officeDocument/2006/relationships/vmlDrawing" Target="../drawings/vmlDrawing4.vml" /><Relationship Id="rId4" Type="http://schemas.openxmlformats.org/officeDocument/2006/relationships/image" Target="../media/image9.wmf" /></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 /><Relationship Id="rId2" Type="http://schemas.openxmlformats.org/officeDocument/2006/relationships/slideLayout" Target="../slideLayouts/slideLayout7.xml" /><Relationship Id="rId1" Type="http://schemas.openxmlformats.org/officeDocument/2006/relationships/vmlDrawing" Target="../drawings/vmlDrawing5.vml" /><Relationship Id="rId4" Type="http://schemas.openxmlformats.org/officeDocument/2006/relationships/image" Target="../media/image10.wmf" /></Relationships>
</file>

<file path=ppt/slides/_rels/slide17.xml.rels><?xml version="1.0" encoding="UTF-8" standalone="yes"?>
<Relationships xmlns="http://schemas.openxmlformats.org/package/2006/relationships"><Relationship Id="rId8" Type="http://schemas.openxmlformats.org/officeDocument/2006/relationships/image" Target="../media/image13.wmf" /><Relationship Id="rId3" Type="http://schemas.openxmlformats.org/officeDocument/2006/relationships/oleObject" Target="../embeddings/oleObject9.bin" /><Relationship Id="rId7" Type="http://schemas.openxmlformats.org/officeDocument/2006/relationships/oleObject" Target="../embeddings/oleObject11.bin" /><Relationship Id="rId2" Type="http://schemas.openxmlformats.org/officeDocument/2006/relationships/slideLayout" Target="../slideLayouts/slideLayout7.xml" /><Relationship Id="rId1" Type="http://schemas.openxmlformats.org/officeDocument/2006/relationships/vmlDrawing" Target="../drawings/vmlDrawing6.vml" /><Relationship Id="rId6" Type="http://schemas.openxmlformats.org/officeDocument/2006/relationships/image" Target="../media/image12.wmf" /><Relationship Id="rId5" Type="http://schemas.openxmlformats.org/officeDocument/2006/relationships/oleObject" Target="../embeddings/oleObject10.bin" /><Relationship Id="rId4" Type="http://schemas.openxmlformats.org/officeDocument/2006/relationships/image" Target="../media/image11.wmf" /></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 /><Relationship Id="rId2" Type="http://schemas.openxmlformats.org/officeDocument/2006/relationships/slideLayout" Target="../slideLayouts/slideLayout7.xml" /><Relationship Id="rId1" Type="http://schemas.openxmlformats.org/officeDocument/2006/relationships/vmlDrawing" Target="../drawings/vmlDrawing7.vml" /><Relationship Id="rId6" Type="http://schemas.openxmlformats.org/officeDocument/2006/relationships/image" Target="../media/image15.wmf" /><Relationship Id="rId5" Type="http://schemas.openxmlformats.org/officeDocument/2006/relationships/oleObject" Target="../embeddings/oleObject13.bin" /><Relationship Id="rId4" Type="http://schemas.openxmlformats.org/officeDocument/2006/relationships/image" Target="../media/image14.wmf" /></Relationships>
</file>

<file path=ppt/slides/_rels/slide19.xml.rels><?xml version="1.0" encoding="UTF-8" standalone="yes"?>
<Relationships xmlns="http://schemas.openxmlformats.org/package/2006/relationships"><Relationship Id="rId8" Type="http://schemas.openxmlformats.org/officeDocument/2006/relationships/image" Target="../media/image18.wmf" /><Relationship Id="rId3" Type="http://schemas.openxmlformats.org/officeDocument/2006/relationships/oleObject" Target="../embeddings/oleObject14.bin" /><Relationship Id="rId7" Type="http://schemas.openxmlformats.org/officeDocument/2006/relationships/oleObject" Target="../embeddings/oleObject16.bin" /><Relationship Id="rId2" Type="http://schemas.openxmlformats.org/officeDocument/2006/relationships/slideLayout" Target="../slideLayouts/slideLayout7.xml" /><Relationship Id="rId1" Type="http://schemas.openxmlformats.org/officeDocument/2006/relationships/vmlDrawing" Target="../drawings/vmlDrawing8.vml" /><Relationship Id="rId6" Type="http://schemas.openxmlformats.org/officeDocument/2006/relationships/image" Target="../media/image17.wmf" /><Relationship Id="rId5" Type="http://schemas.openxmlformats.org/officeDocument/2006/relationships/oleObject" Target="../embeddings/oleObject15.bin" /><Relationship Id="rId4" Type="http://schemas.openxmlformats.org/officeDocument/2006/relationships/image" Target="../media/image16.wmf"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 /><Relationship Id="rId2" Type="http://schemas.openxmlformats.org/officeDocument/2006/relationships/slideLayout" Target="../slideLayouts/slideLayout7.xml" /><Relationship Id="rId1" Type="http://schemas.openxmlformats.org/officeDocument/2006/relationships/vmlDrawing" Target="../drawings/vmlDrawing9.vml" /><Relationship Id="rId4" Type="http://schemas.openxmlformats.org/officeDocument/2006/relationships/image" Target="../media/image19.wmf"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slideLayout" Target="../slideLayouts/slideLayout7.xml" /><Relationship Id="rId1" Type="http://schemas.openxmlformats.org/officeDocument/2006/relationships/vmlDrawing" Target="../drawings/vmlDrawing10.vml" /><Relationship Id="rId5" Type="http://schemas.openxmlformats.org/officeDocument/2006/relationships/image" Target="../media/image21.wmf" /><Relationship Id="rId4" Type="http://schemas.openxmlformats.org/officeDocument/2006/relationships/oleObject" Target="../embeddings/oleObject18.bin" /></Relationships>
</file>

<file path=ppt/slides/_rels/slide25.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8" Type="http://schemas.openxmlformats.org/officeDocument/2006/relationships/image" Target="../media/image26.wmf" /><Relationship Id="rId3" Type="http://schemas.openxmlformats.org/officeDocument/2006/relationships/oleObject" Target="../embeddings/oleObject19.bin" /><Relationship Id="rId7" Type="http://schemas.openxmlformats.org/officeDocument/2006/relationships/oleObject" Target="../embeddings/oleObject21.bin" /><Relationship Id="rId2" Type="http://schemas.openxmlformats.org/officeDocument/2006/relationships/slideLayout" Target="../slideLayouts/slideLayout7.xml" /><Relationship Id="rId1" Type="http://schemas.openxmlformats.org/officeDocument/2006/relationships/vmlDrawing" Target="../drawings/vmlDrawing11.vml" /><Relationship Id="rId6" Type="http://schemas.openxmlformats.org/officeDocument/2006/relationships/image" Target="../media/image25.wmf" /><Relationship Id="rId5" Type="http://schemas.openxmlformats.org/officeDocument/2006/relationships/oleObject" Target="../embeddings/oleObject20.bin" /><Relationship Id="rId4" Type="http://schemas.openxmlformats.org/officeDocument/2006/relationships/image" Target="../media/image24.wmf" /></Relationships>
</file>

<file path=ppt/slides/_rels/slide27.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28.emf"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 /><Relationship Id="rId2" Type="http://schemas.openxmlformats.org/officeDocument/2006/relationships/slideLayout" Target="../slideLayouts/slideLayout7.xml" /><Relationship Id="rId1" Type="http://schemas.openxmlformats.org/officeDocument/2006/relationships/vmlDrawing" Target="../drawings/vmlDrawing12.vml" /><Relationship Id="rId4" Type="http://schemas.openxmlformats.org/officeDocument/2006/relationships/image" Target="../media/image30.wmf"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gif"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7.xml" /><Relationship Id="rId1" Type="http://schemas.openxmlformats.org/officeDocument/2006/relationships/vmlDrawing" Target="../drawings/vmlDrawing1.vml" /><Relationship Id="rId6" Type="http://schemas.openxmlformats.org/officeDocument/2006/relationships/image" Target="../media/image3.wmf" /><Relationship Id="rId5" Type="http://schemas.openxmlformats.org/officeDocument/2006/relationships/oleObject" Target="../embeddings/oleObject2.bin" /><Relationship Id="rId4" Type="http://schemas.openxmlformats.org/officeDocument/2006/relationships/image" Target="../media/image2.wmf"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86347" y="620688"/>
            <a:ext cx="7571303" cy="4647426"/>
          </a:xfrm>
          <a:prstGeom prst="rect">
            <a:avLst/>
          </a:prstGeom>
          <a:noFill/>
        </p:spPr>
        <p:txBody>
          <a:bodyPr wrap="none" rtlCol="0">
            <a:spAutoFit/>
          </a:bodyPr>
          <a:lstStyle/>
          <a:p>
            <a:pPr algn="ctr"/>
            <a:r>
              <a:rPr lang="en-US" altLang="zh-TW" sz="6000" dirty="0">
                <a:solidFill>
                  <a:srgbClr val="0000FF"/>
                </a:solidFill>
                <a:latin typeface="High Tower Text" panose="02040502050506030303" pitchFamily="18" charset="0"/>
                <a:ea typeface="標楷體" panose="03000509000000000000" pitchFamily="65" charset="-120"/>
                <a:cs typeface="Times New Roman" panose="02020603050405020304" pitchFamily="18" charset="0"/>
              </a:rPr>
              <a:t>General Chemistry </a:t>
            </a:r>
          </a:p>
          <a:p>
            <a:pPr algn="ctr"/>
            <a:r>
              <a:rPr lang="en-US" altLang="zh-TW" sz="3600" dirty="0">
                <a:latin typeface="High Tower Text" panose="02040502050506030303" pitchFamily="18" charset="0"/>
                <a:ea typeface="標楷體" panose="03000509000000000000" pitchFamily="65" charset="-120"/>
                <a:cs typeface="Times New Roman" panose="02020603050405020304" pitchFamily="18" charset="0"/>
              </a:rPr>
              <a:t>2018 Spring Semester</a:t>
            </a:r>
          </a:p>
          <a:p>
            <a:pPr algn="ctr"/>
            <a:endParaRPr lang="en-US" altLang="zh-TW" sz="3600" dirty="0">
              <a:latin typeface="標楷體" panose="03000509000000000000" pitchFamily="65" charset="-120"/>
              <a:ea typeface="標楷體" panose="03000509000000000000" pitchFamily="65" charset="-120"/>
              <a:cs typeface="Times New Roman" panose="02020603050405020304" pitchFamily="18" charset="0"/>
            </a:endParaRPr>
          </a:p>
          <a:p>
            <a:pPr algn="ctr"/>
            <a:r>
              <a:rPr lang="en-US" altLang="zh-TW" sz="3200" dirty="0">
                <a:latin typeface="High Tower Text" panose="02040502050506030303" pitchFamily="18" charset="0"/>
                <a:ea typeface="標楷體" panose="03000509000000000000" pitchFamily="65" charset="-120"/>
                <a:cs typeface="Times New Roman" panose="02020603050405020304" pitchFamily="18" charset="0"/>
              </a:rPr>
              <a:t>Jim Jr-Min Lin</a:t>
            </a:r>
          </a:p>
          <a:p>
            <a:pPr algn="ctr"/>
            <a:r>
              <a:rPr lang="zh-TW" altLang="en-US" sz="3200"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林志民 博士</a:t>
            </a:r>
          </a:p>
          <a:p>
            <a:pPr algn="ct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中央研究院原子與分子科學研究所研究員</a:t>
            </a:r>
            <a:endParaRPr lang="en-US" altLang="zh-TW" sz="3200" dirty="0">
              <a:latin typeface="標楷體" panose="03000509000000000000" pitchFamily="65" charset="-120"/>
              <a:ea typeface="標楷體" panose="03000509000000000000" pitchFamily="65" charset="-120"/>
              <a:cs typeface="Times New Roman" panose="02020603050405020304" pitchFamily="18" charset="0"/>
            </a:endParaRPr>
          </a:p>
          <a:p>
            <a:pPr algn="ct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台灣大學化學系合聘教授</a:t>
            </a:r>
          </a:p>
          <a:p>
            <a:pPr algn="ctr"/>
            <a:endParaRPr lang="en-US" altLang="zh-TW" sz="36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12761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投影片編號版面配置區 3"/>
          <p:cNvSpPr>
            <a:spLocks noGrp="1"/>
          </p:cNvSpPr>
          <p:nvPr>
            <p:ph type="sldNum" sz="quarter" idx="12"/>
          </p:nvPr>
        </p:nvSpPr>
        <p:spPr/>
        <p:txBody>
          <a:bodyPr/>
          <a:lstStyle/>
          <a:p>
            <a:fld id="{B464B3EF-BCE7-4EA2-84A3-F5ED9D2BD57E}" type="slidenum">
              <a:rPr lang="zh-TW" altLang="en-US"/>
              <a:pPr/>
              <a:t>10</a:t>
            </a:fld>
            <a:endParaRPr lang="en-US" altLang="zh-TW"/>
          </a:p>
        </p:txBody>
      </p:sp>
      <p:grpSp>
        <p:nvGrpSpPr>
          <p:cNvPr id="393224" name="Group 8"/>
          <p:cNvGrpSpPr>
            <a:grpSpLocks/>
          </p:cNvGrpSpPr>
          <p:nvPr/>
        </p:nvGrpSpPr>
        <p:grpSpPr bwMode="auto">
          <a:xfrm>
            <a:off x="249239" y="109538"/>
            <a:ext cx="8451702" cy="6415806"/>
            <a:chOff x="157" y="69"/>
            <a:chExt cx="5472" cy="4038"/>
          </a:xfrm>
        </p:grpSpPr>
        <p:pic>
          <p:nvPicPr>
            <p:cNvPr id="393220" name="Picture 4" descr="4-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 y="69"/>
              <a:ext cx="5472" cy="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3221" name="Text Box 5"/>
            <p:cNvSpPr txBox="1">
              <a:spLocks noChangeArrowheads="1"/>
            </p:cNvSpPr>
            <p:nvPr/>
          </p:nvSpPr>
          <p:spPr bwMode="auto">
            <a:xfrm>
              <a:off x="4566" y="2953"/>
              <a:ext cx="651"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0000FF"/>
                  </a:solidFill>
                  <a:latin typeface="Arial" charset="0"/>
                </a:rPr>
                <a:t>UV-A</a:t>
              </a:r>
            </a:p>
          </p:txBody>
        </p:sp>
        <p:sp>
          <p:nvSpPr>
            <p:cNvPr id="393222" name="Text Box 6"/>
            <p:cNvSpPr txBox="1">
              <a:spLocks noChangeArrowheads="1"/>
            </p:cNvSpPr>
            <p:nvPr/>
          </p:nvSpPr>
          <p:spPr bwMode="auto">
            <a:xfrm>
              <a:off x="3687" y="2770"/>
              <a:ext cx="651"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0000FF"/>
                  </a:solidFill>
                  <a:latin typeface="Arial" charset="0"/>
                </a:rPr>
                <a:t>UV-B</a:t>
              </a:r>
            </a:p>
          </p:txBody>
        </p:sp>
        <p:sp>
          <p:nvSpPr>
            <p:cNvPr id="393223" name="Rectangle 7"/>
            <p:cNvSpPr>
              <a:spLocks noChangeArrowheads="1"/>
            </p:cNvSpPr>
            <p:nvPr/>
          </p:nvSpPr>
          <p:spPr bwMode="auto">
            <a:xfrm>
              <a:off x="3448" y="3040"/>
              <a:ext cx="920"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93225" name="Text Box 9"/>
          <p:cNvSpPr txBox="1">
            <a:spLocks noChangeArrowheads="1"/>
          </p:cNvSpPr>
          <p:nvPr/>
        </p:nvSpPr>
        <p:spPr bwMode="auto">
          <a:xfrm>
            <a:off x="6737350" y="476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TW" altLang="en-US" sz="2400">
                <a:solidFill>
                  <a:srgbClr val="0000FF"/>
                </a:solidFill>
                <a:latin typeface="標楷體" pitchFamily="65" charset="-120"/>
                <a:cs typeface="Times New Roman" pitchFamily="18" charset="0"/>
              </a:rPr>
              <a:t>臭氧吸收</a:t>
            </a:r>
          </a:p>
        </p:txBody>
      </p:sp>
      <p:sp>
        <p:nvSpPr>
          <p:cNvPr id="393226" name="Rectangle 10"/>
          <p:cNvSpPr>
            <a:spLocks noChangeArrowheads="1"/>
          </p:cNvSpPr>
          <p:nvPr/>
        </p:nvSpPr>
        <p:spPr bwMode="auto">
          <a:xfrm>
            <a:off x="5745163" y="325755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TW" altLang="en-US" sz="2400">
                <a:solidFill>
                  <a:srgbClr val="0000FF"/>
                </a:solidFill>
                <a:latin typeface="標楷體" pitchFamily="65" charset="-120"/>
                <a:cs typeface="Times New Roman" pitchFamily="18" charset="0"/>
              </a:rPr>
              <a:t>陽光強度</a:t>
            </a:r>
          </a:p>
        </p:txBody>
      </p:sp>
    </p:spTree>
    <p:extLst>
      <p:ext uri="{BB962C8B-B14F-4D97-AF65-F5344CB8AC3E}">
        <p14:creationId xmlns:p14="http://schemas.microsoft.com/office/powerpoint/2010/main" val="252451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http://joseba.mpch-mainz.mpg.de/spectral_atlas_data/cross_sections_plots/Ozone/O3_HartleyHuggins(1992-2003)_log.jpg"/>
          <p:cNvPicPr/>
          <p:nvPr/>
        </p:nvPicPr>
        <p:blipFill>
          <a:blip r:embed="rId2">
            <a:extLst>
              <a:ext uri="{28A0092B-C50C-407E-A947-70E740481C1C}">
                <a14:useLocalDpi xmlns:a14="http://schemas.microsoft.com/office/drawing/2010/main" val="0"/>
              </a:ext>
            </a:extLst>
          </a:blip>
          <a:srcRect/>
          <a:stretch>
            <a:fillRect/>
          </a:stretch>
        </p:blipFill>
        <p:spPr bwMode="auto">
          <a:xfrm>
            <a:off x="323528" y="6565"/>
            <a:ext cx="8100900" cy="6480719"/>
          </a:xfrm>
          <a:prstGeom prst="rect">
            <a:avLst/>
          </a:prstGeom>
          <a:noFill/>
          <a:ln>
            <a:noFill/>
          </a:ln>
        </p:spPr>
      </p:pic>
      <p:sp>
        <p:nvSpPr>
          <p:cNvPr id="5" name="矩形 4"/>
          <p:cNvSpPr/>
          <p:nvPr/>
        </p:nvSpPr>
        <p:spPr>
          <a:xfrm>
            <a:off x="0" y="6488668"/>
            <a:ext cx="9144000" cy="369332"/>
          </a:xfrm>
          <a:prstGeom prst="rect">
            <a:avLst/>
          </a:prstGeom>
        </p:spPr>
        <p:txBody>
          <a:bodyPr wrap="square">
            <a:spAutoFit/>
          </a:bodyPr>
          <a:lstStyle/>
          <a:p>
            <a:r>
              <a:rPr lang="en-US" altLang="zh-TW" dirty="0">
                <a:solidFill>
                  <a:srgbClr val="0000FF"/>
                </a:solidFill>
              </a:rPr>
              <a:t>http://satellite.mpic.de/spectral_atlas/cross_sections/Ozone/O3.spc</a:t>
            </a:r>
            <a:endParaRPr lang="zh-TW" altLang="en-US" dirty="0">
              <a:solidFill>
                <a:srgbClr val="0000FF"/>
              </a:solidFill>
            </a:endParaRPr>
          </a:p>
        </p:txBody>
      </p:sp>
    </p:spTree>
    <p:extLst>
      <p:ext uri="{BB962C8B-B14F-4D97-AF65-F5344CB8AC3E}">
        <p14:creationId xmlns:p14="http://schemas.microsoft.com/office/powerpoint/2010/main" val="223324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89624"/>
            <a:ext cx="8856984" cy="6678751"/>
          </a:xfrm>
          <a:prstGeom prst="rect">
            <a:avLst/>
          </a:prstGeom>
        </p:spPr>
        <p:txBody>
          <a:bodyPr wrap="square">
            <a:spAutoFit/>
          </a:bodyPr>
          <a:lstStyle/>
          <a:p>
            <a:pPr>
              <a:spcAft>
                <a:spcPts val="0"/>
              </a:spcAft>
            </a:pPr>
            <a:r>
              <a:rPr lang="en-US" altLang="zh-TW" sz="2400" kern="100" dirty="0">
                <a:latin typeface="Times New Roman"/>
                <a:cs typeface="Times New Roman"/>
              </a:rPr>
              <a:t>Wiki: A typical </a:t>
            </a:r>
            <a:r>
              <a:rPr lang="en-US" altLang="zh-TW" sz="2400" kern="100" dirty="0">
                <a:solidFill>
                  <a:srgbClr val="0000FF"/>
                </a:solidFill>
                <a:latin typeface="Times New Roman"/>
                <a:cs typeface="Times New Roman"/>
              </a:rPr>
              <a:t>column density </a:t>
            </a:r>
            <a:r>
              <a:rPr lang="en-US" altLang="zh-TW" sz="2400" kern="100" dirty="0">
                <a:latin typeface="Times New Roman"/>
                <a:cs typeface="Times New Roman"/>
              </a:rPr>
              <a:t>of atmospheric ozone is about 300 </a:t>
            </a:r>
            <a:r>
              <a:rPr lang="en-US" altLang="zh-TW" sz="2400" kern="100" dirty="0">
                <a:solidFill>
                  <a:srgbClr val="0000FF"/>
                </a:solidFill>
                <a:latin typeface="Times New Roman"/>
                <a:cs typeface="Times New Roman"/>
              </a:rPr>
              <a:t>Dobson Unit</a:t>
            </a:r>
            <a:r>
              <a:rPr lang="en-US" altLang="zh-TW" sz="2400" kern="100" dirty="0">
                <a:latin typeface="Times New Roman"/>
                <a:cs typeface="Times New Roman"/>
              </a:rPr>
              <a:t> (DU). One DU is equivalent to 2.687×10</a:t>
            </a:r>
            <a:r>
              <a:rPr lang="en-US" altLang="zh-TW" sz="2400" kern="100" baseline="30000" dirty="0">
                <a:latin typeface="Times New Roman"/>
                <a:cs typeface="Times New Roman"/>
              </a:rPr>
              <a:t>20</a:t>
            </a:r>
            <a:r>
              <a:rPr lang="en-US" altLang="zh-TW" sz="2400" kern="100" dirty="0">
                <a:latin typeface="Times New Roman"/>
                <a:cs typeface="Times New Roman"/>
              </a:rPr>
              <a:t> molecules per square meter. </a:t>
            </a:r>
            <a:endParaRPr lang="zh-TW" altLang="zh-TW" sz="2400" kern="100" dirty="0">
              <a:cs typeface="Times New Roman"/>
            </a:endParaRPr>
          </a:p>
          <a:p>
            <a:pPr>
              <a:spcAft>
                <a:spcPts val="0"/>
              </a:spcAft>
            </a:pPr>
            <a:r>
              <a:rPr lang="en-US" altLang="zh-TW" sz="2400" kern="100" dirty="0">
                <a:latin typeface="Times New Roman"/>
                <a:cs typeface="Times New Roman"/>
              </a:rPr>
              <a:t> </a:t>
            </a:r>
            <a:endParaRPr lang="zh-TW" altLang="zh-TW" sz="2400" kern="100" dirty="0">
              <a:cs typeface="Times New Roman"/>
            </a:endParaRPr>
          </a:p>
          <a:p>
            <a:r>
              <a:rPr lang="en-US" altLang="zh-TW" sz="2400" dirty="0">
                <a:latin typeface="Times New Roman"/>
              </a:rPr>
              <a:t>Assuming the thickness (range in height) of the ozone layer is about 20 km, estimate the average number density (in molecules per cm</a:t>
            </a:r>
            <a:r>
              <a:rPr lang="en-US" altLang="zh-TW" sz="2400" baseline="30000" dirty="0">
                <a:latin typeface="Times New Roman"/>
              </a:rPr>
              <a:t>3</a:t>
            </a:r>
            <a:r>
              <a:rPr lang="en-US" altLang="zh-TW" sz="2400" dirty="0">
                <a:latin typeface="Times New Roman"/>
              </a:rPr>
              <a:t>) of the ozone molecules. (</a:t>
            </a:r>
            <a:r>
              <a:rPr lang="en-US" altLang="zh-TW" sz="2400" b="1" dirty="0">
                <a:latin typeface="Times New Roman"/>
              </a:rPr>
              <a:t>=&gt; Ans_1</a:t>
            </a:r>
            <a:r>
              <a:rPr lang="en-US" altLang="zh-TW" sz="2400" b="1" i="1" dirty="0">
                <a:latin typeface="Times New Roman"/>
              </a:rPr>
              <a:t>a</a:t>
            </a:r>
            <a:r>
              <a:rPr lang="en-US" altLang="zh-TW" sz="2400" dirty="0">
                <a:latin typeface="Times New Roman"/>
              </a:rPr>
              <a:t>)</a:t>
            </a:r>
          </a:p>
          <a:p>
            <a:endParaRPr lang="en-US" altLang="zh-TW" sz="2400" dirty="0">
              <a:latin typeface="Times New Roman"/>
            </a:endParaRPr>
          </a:p>
          <a:p>
            <a:pPr>
              <a:spcAft>
                <a:spcPts val="0"/>
              </a:spcAft>
            </a:pPr>
            <a:r>
              <a:rPr lang="en-US" altLang="zh-TW" sz="2400" kern="100" dirty="0">
                <a:latin typeface="Times New Roman"/>
                <a:cs typeface="Times New Roman"/>
              </a:rPr>
              <a:t>Estimate the transmission of sun light (in %) through the ozone layer at 310 nm and at 300 nm at the noon of the day of summer solstice (</a:t>
            </a:r>
            <a:r>
              <a:rPr lang="zh-TW" altLang="zh-TW" sz="2400" kern="100" dirty="0">
                <a:latin typeface="Times New Roman"/>
                <a:cs typeface="Times New Roman"/>
              </a:rPr>
              <a:t>夏至</a:t>
            </a:r>
            <a:r>
              <a:rPr lang="en-US" altLang="zh-TW" sz="2400" kern="100" dirty="0">
                <a:latin typeface="Times New Roman"/>
                <a:cs typeface="Times New Roman"/>
              </a:rPr>
              <a:t>) (</a:t>
            </a:r>
            <a:r>
              <a:rPr lang="en-US" altLang="zh-TW" sz="2400" b="1" kern="100" dirty="0">
                <a:latin typeface="Times New Roman"/>
                <a:cs typeface="Times New Roman"/>
              </a:rPr>
              <a:t>=&gt; Ans_1</a:t>
            </a:r>
            <a:r>
              <a:rPr lang="en-US" altLang="zh-TW" sz="2400" b="1" i="1" kern="100" dirty="0">
                <a:latin typeface="Times New Roman"/>
                <a:cs typeface="Times New Roman"/>
              </a:rPr>
              <a:t>b</a:t>
            </a:r>
            <a:r>
              <a:rPr lang="en-US" altLang="zh-TW" sz="2400" kern="100" dirty="0">
                <a:latin typeface="Times New Roman"/>
                <a:cs typeface="Times New Roman"/>
              </a:rPr>
              <a:t>) and winter solstice (</a:t>
            </a:r>
            <a:r>
              <a:rPr lang="zh-TW" altLang="zh-TW" sz="2400" kern="100" dirty="0">
                <a:latin typeface="Times New Roman"/>
                <a:cs typeface="Times New Roman"/>
              </a:rPr>
              <a:t>冬至</a:t>
            </a:r>
            <a:r>
              <a:rPr lang="en-US" altLang="zh-TW" sz="2400" kern="100" dirty="0">
                <a:latin typeface="Times New Roman"/>
                <a:cs typeface="Times New Roman"/>
              </a:rPr>
              <a:t>) (</a:t>
            </a:r>
            <a:r>
              <a:rPr lang="en-US" altLang="zh-TW" sz="2400" b="1" kern="100" dirty="0">
                <a:latin typeface="Times New Roman"/>
                <a:cs typeface="Times New Roman"/>
              </a:rPr>
              <a:t>=&gt; Ans_1</a:t>
            </a:r>
            <a:r>
              <a:rPr lang="en-US" altLang="zh-TW" sz="2400" b="1" i="1" kern="100" dirty="0">
                <a:latin typeface="Times New Roman"/>
                <a:cs typeface="Times New Roman"/>
              </a:rPr>
              <a:t>c</a:t>
            </a:r>
            <a:r>
              <a:rPr lang="en-US" altLang="zh-TW" sz="2400" kern="100" dirty="0">
                <a:latin typeface="Times New Roman"/>
                <a:cs typeface="Times New Roman"/>
              </a:rPr>
              <a:t>) at Taipei city (</a:t>
            </a:r>
            <a:r>
              <a:rPr lang="zh-TW" altLang="zh-TW" sz="2400" kern="100" dirty="0">
                <a:latin typeface="Times New Roman"/>
                <a:cs typeface="Times New Roman"/>
              </a:rPr>
              <a:t>緯度：</a:t>
            </a:r>
            <a:r>
              <a:rPr lang="en-US" altLang="zh-TW" sz="2400" kern="100" dirty="0">
                <a:latin typeface="Times New Roman"/>
                <a:cs typeface="Times New Roman"/>
              </a:rPr>
              <a:t>25.0 </a:t>
            </a:r>
            <a:r>
              <a:rPr lang="zh-TW" altLang="zh-TW" sz="2400" kern="100" dirty="0">
                <a:latin typeface="Times New Roman"/>
                <a:cs typeface="Times New Roman"/>
              </a:rPr>
              <a:t>經度：</a:t>
            </a:r>
            <a:r>
              <a:rPr lang="en-US" altLang="zh-TW" sz="2400" kern="100" dirty="0">
                <a:latin typeface="Times New Roman"/>
                <a:cs typeface="Times New Roman"/>
              </a:rPr>
              <a:t>121.5). This also explains why it is less harmful to do sunbath in the winter or when the sun is low. </a:t>
            </a:r>
            <a:endParaRPr lang="zh-TW" altLang="zh-TW" sz="2400" kern="100" dirty="0">
              <a:cs typeface="Times New Roman"/>
            </a:endParaRPr>
          </a:p>
          <a:p>
            <a:pPr>
              <a:spcAft>
                <a:spcPts val="0"/>
              </a:spcAft>
            </a:pPr>
            <a:r>
              <a:rPr lang="en-US" altLang="zh-TW" sz="2000" b="1" kern="0" dirty="0">
                <a:latin typeface="Times New Roman"/>
                <a:cs typeface="Times New Roman"/>
              </a:rPr>
              <a:t> </a:t>
            </a:r>
            <a:endParaRPr lang="zh-TW" altLang="zh-TW" sz="2400" kern="100" dirty="0">
              <a:cs typeface="Times New Roman"/>
            </a:endParaRPr>
          </a:p>
          <a:p>
            <a:pPr>
              <a:spcAft>
                <a:spcPts val="0"/>
              </a:spcAft>
            </a:pPr>
            <a:r>
              <a:rPr lang="en-US" altLang="zh-TW" sz="2400" kern="0" dirty="0">
                <a:latin typeface="Times New Roman"/>
                <a:cs typeface="Times New Roman"/>
              </a:rPr>
              <a:t>How is the ozone hole formed? Describe the chemical processes. Explain why the chemical processes are so efficient such that almost all the ozone molecules in the ozone hole are destroyed? (</a:t>
            </a:r>
            <a:r>
              <a:rPr lang="en-US" altLang="zh-TW" sz="2400" b="1" kern="0" dirty="0">
                <a:latin typeface="Times New Roman"/>
                <a:cs typeface="Times New Roman"/>
              </a:rPr>
              <a:t>=&gt; Ans_1</a:t>
            </a:r>
            <a:r>
              <a:rPr lang="en-US" altLang="zh-TW" sz="2400" b="1" i="1" kern="0" dirty="0">
                <a:latin typeface="Times New Roman"/>
                <a:cs typeface="Times New Roman"/>
              </a:rPr>
              <a:t>d</a:t>
            </a:r>
            <a:r>
              <a:rPr lang="en-US" altLang="zh-TW" sz="2400" kern="0" dirty="0">
                <a:latin typeface="Times New Roman"/>
                <a:cs typeface="Times New Roman"/>
              </a:rPr>
              <a:t>) </a:t>
            </a:r>
            <a:endParaRPr lang="zh-TW" altLang="zh-TW" sz="2400" kern="100" dirty="0">
              <a:cs typeface="Times New Roman"/>
            </a:endParaRPr>
          </a:p>
          <a:p>
            <a:endParaRPr lang="zh-TW" altLang="en-US" sz="2400" dirty="0"/>
          </a:p>
        </p:txBody>
      </p:sp>
    </p:spTree>
    <p:extLst>
      <p:ext uri="{BB962C8B-B14F-4D97-AF65-F5344CB8AC3E}">
        <p14:creationId xmlns:p14="http://schemas.microsoft.com/office/powerpoint/2010/main" val="78444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79512" y="-1555"/>
            <a:ext cx="7460697" cy="769441"/>
          </a:xfrm>
          <a:prstGeom prst="rect">
            <a:avLst/>
          </a:prstGeom>
          <a:noFill/>
        </p:spPr>
        <p:txBody>
          <a:bodyPr wrap="none" rtlCol="0">
            <a:spAutoFit/>
          </a:bodyPr>
          <a:lstStyle/>
          <a:p>
            <a:r>
              <a:rPr lang="en-US" altLang="zh-TW" sz="4400" i="1" dirty="0">
                <a:solidFill>
                  <a:srgbClr val="0000FF"/>
                </a:solidFill>
                <a:latin typeface="Times New Roman" panose="02020603050405020304" pitchFamily="18" charset="0"/>
                <a:cs typeface="Times New Roman" panose="02020603050405020304" pitchFamily="18" charset="0"/>
              </a:rPr>
              <a:t>f</a:t>
            </a:r>
            <a:r>
              <a:rPr lang="en-US" altLang="zh-TW" sz="4400" baseline="-25000" dirty="0">
                <a:solidFill>
                  <a:srgbClr val="0000FF"/>
                </a:solidFill>
                <a:latin typeface="Times New Roman" panose="02020603050405020304" pitchFamily="18" charset="0"/>
                <a:cs typeface="Times New Roman" panose="02020603050405020304" pitchFamily="18" charset="0"/>
              </a:rPr>
              <a:t>2</a:t>
            </a:r>
            <a:r>
              <a:rPr lang="en-US" altLang="zh-TW" sz="4400" dirty="0">
                <a:solidFill>
                  <a:srgbClr val="0000FF"/>
                </a:solidFill>
                <a:latin typeface="Times New Roman" panose="02020603050405020304" pitchFamily="18" charset="0"/>
                <a:cs typeface="Times New Roman" panose="02020603050405020304" pitchFamily="18" charset="0"/>
              </a:rPr>
              <a:t>(</a:t>
            </a:r>
            <a:r>
              <a:rPr lang="en-US" altLang="zh-TW" sz="4400" i="1" dirty="0">
                <a:solidFill>
                  <a:srgbClr val="0000FF"/>
                </a:solidFill>
                <a:latin typeface="Times New Roman" panose="02020603050405020304" pitchFamily="18" charset="0"/>
                <a:cs typeface="Times New Roman" panose="02020603050405020304" pitchFamily="18" charset="0"/>
              </a:rPr>
              <a:t>x</a:t>
            </a:r>
            <a:r>
              <a:rPr lang="en-US" altLang="zh-TW" sz="4400" dirty="0">
                <a:solidFill>
                  <a:srgbClr val="0000FF"/>
                </a:solidFill>
                <a:latin typeface="Times New Roman" panose="02020603050405020304" pitchFamily="18" charset="0"/>
                <a:cs typeface="Times New Roman" panose="02020603050405020304" pitchFamily="18" charset="0"/>
              </a:rPr>
              <a:t>) = 2</a:t>
            </a:r>
            <a:r>
              <a:rPr lang="en-US" altLang="zh-TW" sz="4400" i="1" baseline="30000" dirty="0">
                <a:solidFill>
                  <a:srgbClr val="0000FF"/>
                </a:solidFill>
                <a:latin typeface="Times New Roman" panose="02020603050405020304" pitchFamily="18" charset="0"/>
                <a:cs typeface="Times New Roman" panose="02020603050405020304" pitchFamily="18" charset="0"/>
              </a:rPr>
              <a:t>x</a:t>
            </a:r>
            <a:r>
              <a:rPr lang="en-US" altLang="zh-TW" sz="4400" dirty="0">
                <a:solidFill>
                  <a:srgbClr val="0000FF"/>
                </a:solidFill>
                <a:latin typeface="Times New Roman" panose="02020603050405020304" pitchFamily="18" charset="0"/>
                <a:cs typeface="Times New Roman" panose="02020603050405020304" pitchFamily="18" charset="0"/>
              </a:rPr>
              <a:t> ,  </a:t>
            </a:r>
            <a:r>
              <a:rPr lang="en-US" altLang="zh-TW" sz="4400" i="1" dirty="0">
                <a:solidFill>
                  <a:srgbClr val="0000FF"/>
                </a:solidFill>
                <a:latin typeface="Times New Roman" panose="02020603050405020304" pitchFamily="18" charset="0"/>
                <a:cs typeface="Times New Roman" panose="02020603050405020304" pitchFamily="18" charset="0"/>
              </a:rPr>
              <a:t>f</a:t>
            </a:r>
            <a:r>
              <a:rPr lang="en-US" altLang="zh-TW" sz="4400" baseline="-25000" dirty="0">
                <a:solidFill>
                  <a:srgbClr val="0000FF"/>
                </a:solidFill>
                <a:latin typeface="Times New Roman" panose="02020603050405020304" pitchFamily="18" charset="0"/>
                <a:cs typeface="Times New Roman" panose="02020603050405020304" pitchFamily="18" charset="0"/>
              </a:rPr>
              <a:t>3</a:t>
            </a:r>
            <a:r>
              <a:rPr lang="en-US" altLang="zh-TW" sz="4400" dirty="0">
                <a:solidFill>
                  <a:srgbClr val="0000FF"/>
                </a:solidFill>
                <a:latin typeface="Times New Roman" panose="02020603050405020304" pitchFamily="18" charset="0"/>
                <a:cs typeface="Times New Roman" panose="02020603050405020304" pitchFamily="18" charset="0"/>
              </a:rPr>
              <a:t>(</a:t>
            </a:r>
            <a:r>
              <a:rPr lang="en-US" altLang="zh-TW" sz="4400" i="1" dirty="0">
                <a:solidFill>
                  <a:srgbClr val="0000FF"/>
                </a:solidFill>
                <a:latin typeface="Times New Roman" panose="02020603050405020304" pitchFamily="18" charset="0"/>
                <a:cs typeface="Times New Roman" panose="02020603050405020304" pitchFamily="18" charset="0"/>
              </a:rPr>
              <a:t>x</a:t>
            </a:r>
            <a:r>
              <a:rPr lang="en-US" altLang="zh-TW" sz="4400" dirty="0">
                <a:solidFill>
                  <a:srgbClr val="0000FF"/>
                </a:solidFill>
                <a:latin typeface="Times New Roman" panose="02020603050405020304" pitchFamily="18" charset="0"/>
                <a:cs typeface="Times New Roman" panose="02020603050405020304" pitchFamily="18" charset="0"/>
              </a:rPr>
              <a:t>) = 3</a:t>
            </a:r>
            <a:r>
              <a:rPr lang="en-US" altLang="zh-TW" sz="4400" i="1" baseline="30000" dirty="0">
                <a:solidFill>
                  <a:srgbClr val="0000FF"/>
                </a:solidFill>
                <a:latin typeface="Times New Roman" panose="02020603050405020304" pitchFamily="18" charset="0"/>
                <a:cs typeface="Times New Roman" panose="02020603050405020304" pitchFamily="18" charset="0"/>
              </a:rPr>
              <a:t>x</a:t>
            </a:r>
            <a:r>
              <a:rPr lang="en-US" altLang="zh-TW" sz="4400" dirty="0">
                <a:solidFill>
                  <a:srgbClr val="0000FF"/>
                </a:solidFill>
                <a:latin typeface="Times New Roman" panose="02020603050405020304" pitchFamily="18" charset="0"/>
                <a:cs typeface="Times New Roman" panose="02020603050405020304" pitchFamily="18" charset="0"/>
              </a:rPr>
              <a:t> ,  </a:t>
            </a:r>
            <a:r>
              <a:rPr lang="en-US" altLang="zh-TW" sz="4400" i="1" dirty="0" err="1">
                <a:solidFill>
                  <a:srgbClr val="0000FF"/>
                </a:solidFill>
                <a:latin typeface="Times New Roman" panose="02020603050405020304" pitchFamily="18" charset="0"/>
                <a:cs typeface="Times New Roman" panose="02020603050405020304" pitchFamily="18" charset="0"/>
              </a:rPr>
              <a:t>f</a:t>
            </a:r>
            <a:r>
              <a:rPr lang="en-US" altLang="zh-TW" sz="4400" baseline="-25000" dirty="0" err="1">
                <a:solidFill>
                  <a:srgbClr val="0000FF"/>
                </a:solidFill>
                <a:latin typeface="Times New Roman" panose="02020603050405020304" pitchFamily="18" charset="0"/>
                <a:cs typeface="Times New Roman" panose="02020603050405020304" pitchFamily="18" charset="0"/>
              </a:rPr>
              <a:t>e</a:t>
            </a:r>
            <a:r>
              <a:rPr lang="en-US" altLang="zh-TW" sz="4400" dirty="0">
                <a:solidFill>
                  <a:srgbClr val="0000FF"/>
                </a:solidFill>
                <a:latin typeface="Times New Roman" panose="02020603050405020304" pitchFamily="18" charset="0"/>
                <a:cs typeface="Times New Roman" panose="02020603050405020304" pitchFamily="18" charset="0"/>
              </a:rPr>
              <a:t>(</a:t>
            </a:r>
            <a:r>
              <a:rPr lang="en-US" altLang="zh-TW" sz="4400" i="1" dirty="0">
                <a:solidFill>
                  <a:srgbClr val="0000FF"/>
                </a:solidFill>
                <a:latin typeface="Times New Roman" panose="02020603050405020304" pitchFamily="18" charset="0"/>
                <a:cs typeface="Times New Roman" panose="02020603050405020304" pitchFamily="18" charset="0"/>
              </a:rPr>
              <a:t>x</a:t>
            </a:r>
            <a:r>
              <a:rPr lang="en-US" altLang="zh-TW" sz="4400" dirty="0">
                <a:solidFill>
                  <a:srgbClr val="0000FF"/>
                </a:solidFill>
                <a:latin typeface="Times New Roman" panose="02020603050405020304" pitchFamily="18" charset="0"/>
                <a:cs typeface="Times New Roman" panose="02020603050405020304" pitchFamily="18" charset="0"/>
              </a:rPr>
              <a:t>) = </a:t>
            </a:r>
            <a:r>
              <a:rPr lang="en-US" altLang="zh-TW" sz="4400" i="1" dirty="0">
                <a:solidFill>
                  <a:srgbClr val="0000FF"/>
                </a:solidFill>
                <a:latin typeface="Times New Roman" panose="02020603050405020304" pitchFamily="18" charset="0"/>
                <a:cs typeface="Times New Roman" panose="02020603050405020304" pitchFamily="18" charset="0"/>
              </a:rPr>
              <a:t>e</a:t>
            </a:r>
            <a:r>
              <a:rPr lang="en-US" altLang="zh-TW" sz="4400" i="1" baseline="30000" dirty="0">
                <a:solidFill>
                  <a:srgbClr val="0000FF"/>
                </a:solidFill>
                <a:latin typeface="Times New Roman" panose="02020603050405020304" pitchFamily="18" charset="0"/>
                <a:cs typeface="Times New Roman" panose="02020603050405020304" pitchFamily="18" charset="0"/>
              </a:rPr>
              <a:t>x</a:t>
            </a:r>
            <a:r>
              <a:rPr lang="en-US" altLang="zh-TW" sz="4400" dirty="0">
                <a:solidFill>
                  <a:srgbClr val="0000FF"/>
                </a:solidFill>
                <a:latin typeface="Times New Roman" panose="02020603050405020304" pitchFamily="18" charset="0"/>
                <a:cs typeface="Times New Roman" panose="02020603050405020304" pitchFamily="18" charset="0"/>
              </a:rPr>
              <a:t> </a:t>
            </a:r>
            <a:endParaRPr lang="zh-TW" altLang="en-US" sz="4400" dirty="0">
              <a:solidFill>
                <a:srgbClr val="0000FF"/>
              </a:solidFill>
              <a:latin typeface="Times New Roman" panose="02020603050405020304" pitchFamily="18" charset="0"/>
              <a:cs typeface="Times New Roman" panose="02020603050405020304" pitchFamily="18" charset="0"/>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3270107742"/>
              </p:ext>
            </p:extLst>
          </p:nvPr>
        </p:nvGraphicFramePr>
        <p:xfrm>
          <a:off x="366713" y="1341438"/>
          <a:ext cx="8164512" cy="1358900"/>
        </p:xfrm>
        <a:graphic>
          <a:graphicData uri="http://schemas.openxmlformats.org/presentationml/2006/ole">
            <mc:AlternateContent xmlns:mc="http://schemas.openxmlformats.org/markup-compatibility/2006">
              <mc:Choice xmlns:v="urn:schemas-microsoft-com:vml" Requires="v">
                <p:oleObj spid="_x0000_s2049" name="方程式" r:id="rId3" imgW="2882880" imgH="482400" progId="Equation.3">
                  <p:embed/>
                </p:oleObj>
              </mc:Choice>
              <mc:Fallback>
                <p:oleObj name="方程式" r:id="rId3" imgW="2882880" imgH="482400" progId="Equation.3">
                  <p:embed/>
                  <p:pic>
                    <p:nvPicPr>
                      <p:cNvPr id="4" name="物件 3"/>
                      <p:cNvPicPr>
                        <a:picLocks noChangeAspect="1" noChangeArrowheads="1"/>
                      </p:cNvPicPr>
                      <p:nvPr/>
                    </p:nvPicPr>
                    <p:blipFill>
                      <a:blip r:embed="rId4"/>
                      <a:srcRect/>
                      <a:stretch>
                        <a:fillRect/>
                      </a:stretch>
                    </p:blipFill>
                    <p:spPr bwMode="auto">
                      <a:xfrm>
                        <a:off x="366713" y="1341438"/>
                        <a:ext cx="8164512" cy="1358900"/>
                      </a:xfrm>
                      <a:prstGeom prst="rect">
                        <a:avLst/>
                      </a:prstGeom>
                      <a:noFill/>
                      <a:ln>
                        <a:noFill/>
                      </a:ln>
                      <a:extLst/>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120133373"/>
              </p:ext>
            </p:extLst>
          </p:nvPr>
        </p:nvGraphicFramePr>
        <p:xfrm>
          <a:off x="752475" y="2960688"/>
          <a:ext cx="7726363" cy="1411287"/>
        </p:xfrm>
        <a:graphic>
          <a:graphicData uri="http://schemas.openxmlformats.org/presentationml/2006/ole">
            <mc:AlternateContent xmlns:mc="http://schemas.openxmlformats.org/markup-compatibility/2006">
              <mc:Choice xmlns:v="urn:schemas-microsoft-com:vml" Requires="v">
                <p:oleObj spid="_x0000_s2050" name="方程式" r:id="rId5" imgW="2628720" imgH="482400" progId="Equation.3">
                  <p:embed/>
                </p:oleObj>
              </mc:Choice>
              <mc:Fallback>
                <p:oleObj name="方程式" r:id="rId5" imgW="2628720" imgH="482400" progId="Equation.3">
                  <p:embed/>
                  <p:pic>
                    <p:nvPicPr>
                      <p:cNvPr id="5" name="物件 4"/>
                      <p:cNvPicPr>
                        <a:picLocks noChangeAspect="1" noChangeArrowheads="1"/>
                      </p:cNvPicPr>
                      <p:nvPr/>
                    </p:nvPicPr>
                    <p:blipFill>
                      <a:blip r:embed="rId6"/>
                      <a:srcRect/>
                      <a:stretch>
                        <a:fillRect/>
                      </a:stretch>
                    </p:blipFill>
                    <p:spPr bwMode="auto">
                      <a:xfrm>
                        <a:off x="752475" y="2960688"/>
                        <a:ext cx="7726363"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459162991"/>
              </p:ext>
            </p:extLst>
          </p:nvPr>
        </p:nvGraphicFramePr>
        <p:xfrm>
          <a:off x="1862138" y="4581525"/>
          <a:ext cx="6008687" cy="1335088"/>
        </p:xfrm>
        <a:graphic>
          <a:graphicData uri="http://schemas.openxmlformats.org/presentationml/2006/ole">
            <mc:AlternateContent xmlns:mc="http://schemas.openxmlformats.org/markup-compatibility/2006">
              <mc:Choice xmlns:v="urn:schemas-microsoft-com:vml" Requires="v">
                <p:oleObj spid="_x0000_s2051" name="方程式" r:id="rId7" imgW="2158920" imgH="482400" progId="Equation.3">
                  <p:embed/>
                </p:oleObj>
              </mc:Choice>
              <mc:Fallback>
                <p:oleObj name="方程式" r:id="rId7" imgW="2158920" imgH="482400" progId="Equation.3">
                  <p:embed/>
                  <p:pic>
                    <p:nvPicPr>
                      <p:cNvPr id="6" name="物件 5"/>
                      <p:cNvPicPr>
                        <a:picLocks noChangeAspect="1" noChangeArrowheads="1"/>
                      </p:cNvPicPr>
                      <p:nvPr/>
                    </p:nvPicPr>
                    <p:blipFill>
                      <a:blip r:embed="rId8"/>
                      <a:srcRect/>
                      <a:stretch>
                        <a:fillRect/>
                      </a:stretch>
                    </p:blipFill>
                    <p:spPr bwMode="auto">
                      <a:xfrm>
                        <a:off x="1862138" y="4581525"/>
                        <a:ext cx="6008687" cy="1335088"/>
                      </a:xfrm>
                      <a:prstGeom prst="rect">
                        <a:avLst/>
                      </a:prstGeom>
                      <a:noFill/>
                      <a:ln>
                        <a:noFill/>
                      </a:ln>
                    </p:spPr>
                  </p:pic>
                </p:oleObj>
              </mc:Fallback>
            </mc:AlternateContent>
          </a:graphicData>
        </a:graphic>
      </p:graphicFrame>
      <p:sp>
        <p:nvSpPr>
          <p:cNvPr id="7" name="圓角矩形 6"/>
          <p:cNvSpPr/>
          <p:nvPr/>
        </p:nvSpPr>
        <p:spPr>
          <a:xfrm>
            <a:off x="7236296" y="1196752"/>
            <a:ext cx="1404156" cy="15481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7128284" y="2960948"/>
            <a:ext cx="1368152" cy="15481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角矩形 8"/>
          <p:cNvSpPr/>
          <p:nvPr/>
        </p:nvSpPr>
        <p:spPr>
          <a:xfrm>
            <a:off x="5832140" y="4617132"/>
            <a:ext cx="1224136" cy="1368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804248" y="620688"/>
            <a:ext cx="2172390" cy="584775"/>
          </a:xfrm>
          <a:prstGeom prst="rect">
            <a:avLst/>
          </a:prstGeom>
          <a:noFill/>
        </p:spPr>
        <p:txBody>
          <a:bodyPr wrap="none" rtlCol="0">
            <a:spAutoFit/>
          </a:bodyPr>
          <a:lstStyle/>
          <a:p>
            <a:r>
              <a:rPr lang="en-US" altLang="zh-TW" sz="3200" dirty="0">
                <a:solidFill>
                  <a:srgbClr val="FF0000"/>
                </a:solidFill>
                <a:latin typeface="Times New Roman" panose="02020603050405020304" pitchFamily="18" charset="0"/>
                <a:cs typeface="Times New Roman" panose="02020603050405020304" pitchFamily="18" charset="0"/>
              </a:rPr>
              <a:t>slope at </a:t>
            </a:r>
            <a:r>
              <a:rPr lang="en-US" altLang="zh-TW" sz="3200" i="1" dirty="0">
                <a:solidFill>
                  <a:srgbClr val="FF0000"/>
                </a:solidFill>
                <a:latin typeface="Times New Roman" panose="02020603050405020304" pitchFamily="18" charset="0"/>
                <a:cs typeface="Times New Roman" panose="02020603050405020304" pitchFamily="18" charset="0"/>
              </a:rPr>
              <a:t>x</a:t>
            </a:r>
            <a:r>
              <a:rPr lang="en-US" altLang="zh-TW" sz="3200" dirty="0">
                <a:solidFill>
                  <a:srgbClr val="FF0000"/>
                </a:solidFill>
                <a:latin typeface="Times New Roman" panose="02020603050405020304" pitchFamily="18" charset="0"/>
                <a:cs typeface="Times New Roman" panose="02020603050405020304" pitchFamily="18" charset="0"/>
              </a:rPr>
              <a:t>=0</a:t>
            </a:r>
            <a:endParaRPr lang="zh-TW" altLang="en-US" sz="3200" dirty="0">
              <a:solidFill>
                <a:srgbClr val="FF0000"/>
              </a:solidFill>
              <a:latin typeface="Times New Roman" panose="02020603050405020304" pitchFamily="18" charset="0"/>
              <a:cs typeface="Times New Roman" panose="02020603050405020304" pitchFamily="18" charset="0"/>
            </a:endParaRPr>
          </a:p>
        </p:txBody>
      </p:sp>
      <p:sp>
        <p:nvSpPr>
          <p:cNvPr id="11" name="圓角矩形 10"/>
          <p:cNvSpPr/>
          <p:nvPr/>
        </p:nvSpPr>
        <p:spPr>
          <a:xfrm>
            <a:off x="4175956" y="1232756"/>
            <a:ext cx="1728192" cy="15481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6063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物件 1"/>
          <p:cNvGraphicFramePr>
            <a:graphicFrameLocks noChangeAspect="1"/>
          </p:cNvGraphicFramePr>
          <p:nvPr>
            <p:extLst>
              <p:ext uri="{D42A27DB-BD31-4B8C-83A1-F6EECF244321}">
                <p14:modId xmlns:p14="http://schemas.microsoft.com/office/powerpoint/2010/main" val="2043653041"/>
              </p:ext>
            </p:extLst>
          </p:nvPr>
        </p:nvGraphicFramePr>
        <p:xfrm>
          <a:off x="575556" y="3537012"/>
          <a:ext cx="2649538" cy="1260475"/>
        </p:xfrm>
        <a:graphic>
          <a:graphicData uri="http://schemas.openxmlformats.org/presentationml/2006/ole">
            <mc:AlternateContent xmlns:mc="http://schemas.openxmlformats.org/markup-compatibility/2006">
              <mc:Choice xmlns:v="urn:schemas-microsoft-com:vml" Requires="v">
                <p:oleObj spid="_x0000_s3073" name="方程式" r:id="rId3" imgW="901440" imgH="431640" progId="Equation.3">
                  <p:embed/>
                </p:oleObj>
              </mc:Choice>
              <mc:Fallback>
                <p:oleObj name="方程式" r:id="rId3" imgW="901440" imgH="431640" progId="Equation.3">
                  <p:embed/>
                  <p:pic>
                    <p:nvPicPr>
                      <p:cNvPr id="2" name="物件 1"/>
                      <p:cNvPicPr>
                        <a:picLocks noChangeAspect="1" noChangeArrowheads="1"/>
                      </p:cNvPicPr>
                      <p:nvPr/>
                    </p:nvPicPr>
                    <p:blipFill>
                      <a:blip r:embed="rId4"/>
                      <a:srcRect/>
                      <a:stretch>
                        <a:fillRect/>
                      </a:stretch>
                    </p:blipFill>
                    <p:spPr bwMode="auto">
                      <a:xfrm>
                        <a:off x="575556" y="3537012"/>
                        <a:ext cx="264953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 name="群組 26"/>
          <p:cNvGrpSpPr/>
          <p:nvPr/>
        </p:nvGrpSpPr>
        <p:grpSpPr>
          <a:xfrm>
            <a:off x="1345125" y="1304765"/>
            <a:ext cx="2384323" cy="1764195"/>
            <a:chOff x="1345125" y="1304765"/>
            <a:chExt cx="2384323" cy="1764195"/>
          </a:xfrm>
        </p:grpSpPr>
        <p:sp>
          <p:nvSpPr>
            <p:cNvPr id="3" name="矩形 2"/>
            <p:cNvSpPr/>
            <p:nvPr/>
          </p:nvSpPr>
          <p:spPr bwMode="auto">
            <a:xfrm>
              <a:off x="13451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4" name="矩形 3"/>
            <p:cNvSpPr/>
            <p:nvPr/>
          </p:nvSpPr>
          <p:spPr bwMode="auto">
            <a:xfrm>
              <a:off x="14975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5" name="矩形 4"/>
            <p:cNvSpPr/>
            <p:nvPr/>
          </p:nvSpPr>
          <p:spPr bwMode="auto">
            <a:xfrm>
              <a:off x="16499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6" name="矩形 5"/>
            <p:cNvSpPr/>
            <p:nvPr/>
          </p:nvSpPr>
          <p:spPr bwMode="auto">
            <a:xfrm>
              <a:off x="18023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7" name="矩形 6"/>
            <p:cNvSpPr/>
            <p:nvPr/>
          </p:nvSpPr>
          <p:spPr bwMode="auto">
            <a:xfrm>
              <a:off x="19547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8" name="矩形 7"/>
            <p:cNvSpPr/>
            <p:nvPr/>
          </p:nvSpPr>
          <p:spPr bwMode="auto">
            <a:xfrm>
              <a:off x="21071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9" name="矩形 8"/>
            <p:cNvSpPr/>
            <p:nvPr/>
          </p:nvSpPr>
          <p:spPr bwMode="auto">
            <a:xfrm>
              <a:off x="22595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0" name="矩形 9"/>
            <p:cNvSpPr/>
            <p:nvPr/>
          </p:nvSpPr>
          <p:spPr bwMode="auto">
            <a:xfrm>
              <a:off x="24119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1" name="矩形 10"/>
            <p:cNvSpPr/>
            <p:nvPr/>
          </p:nvSpPr>
          <p:spPr bwMode="auto">
            <a:xfrm>
              <a:off x="25643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2" name="矩形 11"/>
            <p:cNvSpPr/>
            <p:nvPr/>
          </p:nvSpPr>
          <p:spPr bwMode="auto">
            <a:xfrm>
              <a:off x="27167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3" name="矩形 12"/>
            <p:cNvSpPr/>
            <p:nvPr/>
          </p:nvSpPr>
          <p:spPr bwMode="auto">
            <a:xfrm>
              <a:off x="28691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4" name="矩形 13"/>
            <p:cNvSpPr/>
            <p:nvPr/>
          </p:nvSpPr>
          <p:spPr bwMode="auto">
            <a:xfrm>
              <a:off x="30215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5" name="矩形 14"/>
            <p:cNvSpPr/>
            <p:nvPr/>
          </p:nvSpPr>
          <p:spPr bwMode="auto">
            <a:xfrm>
              <a:off x="31739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6" name="矩形 15"/>
            <p:cNvSpPr/>
            <p:nvPr/>
          </p:nvSpPr>
          <p:spPr bwMode="auto">
            <a:xfrm>
              <a:off x="33263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7" name="矩形 16"/>
            <p:cNvSpPr/>
            <p:nvPr/>
          </p:nvSpPr>
          <p:spPr bwMode="auto">
            <a:xfrm>
              <a:off x="34787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8" name="矩形 17"/>
            <p:cNvSpPr/>
            <p:nvPr/>
          </p:nvSpPr>
          <p:spPr bwMode="auto">
            <a:xfrm>
              <a:off x="36311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grpSp>
      <p:sp>
        <p:nvSpPr>
          <p:cNvPr id="19" name="Line 7"/>
          <p:cNvSpPr>
            <a:spLocks noChangeShapeType="1"/>
          </p:cNvSpPr>
          <p:nvPr/>
        </p:nvSpPr>
        <p:spPr bwMode="auto">
          <a:xfrm>
            <a:off x="215516" y="2186862"/>
            <a:ext cx="4284663" cy="0"/>
          </a:xfrm>
          <a:prstGeom prst="line">
            <a:avLst/>
          </a:prstGeom>
          <a:noFill/>
          <a:ln w="38100">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 name="文字方塊 19"/>
          <p:cNvSpPr txBox="1"/>
          <p:nvPr/>
        </p:nvSpPr>
        <p:spPr>
          <a:xfrm>
            <a:off x="4031940" y="1556792"/>
            <a:ext cx="338554" cy="323038"/>
          </a:xfrm>
          <a:prstGeom prst="rect">
            <a:avLst/>
          </a:prstGeom>
          <a:noFill/>
        </p:spPr>
        <p:txBody>
          <a:bodyPr wrap="none" rtlCol="0">
            <a:spAutoFit/>
          </a:bodyPr>
          <a:lstStyle/>
          <a:p>
            <a:r>
              <a:rPr lang="en-US" altLang="zh-TW" sz="3600" i="1" dirty="0">
                <a:latin typeface="Times New Roman" panose="02020603050405020304" pitchFamily="18" charset="0"/>
                <a:cs typeface="Times New Roman" panose="02020603050405020304" pitchFamily="18" charset="0"/>
              </a:rPr>
              <a:t>I</a:t>
            </a:r>
            <a:endParaRPr lang="zh-TW" altLang="en-US" sz="3600" i="1" dirty="0">
              <a:latin typeface="Times New Roman" panose="02020603050405020304" pitchFamily="18" charset="0"/>
              <a:cs typeface="Times New Roman" panose="02020603050405020304" pitchFamily="18" charset="0"/>
            </a:endParaRPr>
          </a:p>
        </p:txBody>
      </p:sp>
      <p:sp>
        <p:nvSpPr>
          <p:cNvPr id="21" name="文字方塊 20"/>
          <p:cNvSpPr txBox="1"/>
          <p:nvPr/>
        </p:nvSpPr>
        <p:spPr>
          <a:xfrm>
            <a:off x="539552" y="1484784"/>
            <a:ext cx="492443" cy="323038"/>
          </a:xfrm>
          <a:prstGeom prst="rect">
            <a:avLst/>
          </a:prstGeom>
          <a:noFill/>
        </p:spPr>
        <p:txBody>
          <a:bodyPr wrap="none" rtlCol="0">
            <a:spAutoFit/>
          </a:bodyPr>
          <a:lstStyle/>
          <a:p>
            <a:r>
              <a:rPr lang="en-US" altLang="zh-TW" sz="3600" i="1" dirty="0">
                <a:latin typeface="Times New Roman" panose="02020603050405020304" pitchFamily="18" charset="0"/>
                <a:cs typeface="Times New Roman" panose="02020603050405020304" pitchFamily="18" charset="0"/>
              </a:rPr>
              <a:t>I</a:t>
            </a:r>
            <a:r>
              <a:rPr lang="en-US" altLang="zh-TW" sz="3600" baseline="-25000" dirty="0">
                <a:latin typeface="Times New Roman" panose="02020603050405020304" pitchFamily="18" charset="0"/>
                <a:cs typeface="Times New Roman" panose="02020603050405020304" pitchFamily="18" charset="0"/>
              </a:rPr>
              <a:t>0</a:t>
            </a:r>
            <a:endParaRPr lang="zh-TW" altLang="en-US" sz="3600" baseline="-25000" dirty="0">
              <a:latin typeface="Times New Roman" panose="02020603050405020304" pitchFamily="18" charset="0"/>
              <a:cs typeface="Times New Roman" panose="02020603050405020304" pitchFamily="18" charset="0"/>
            </a:endParaRPr>
          </a:p>
        </p:txBody>
      </p:sp>
      <p:sp>
        <p:nvSpPr>
          <p:cNvPr id="22" name="文字方塊 21"/>
          <p:cNvSpPr txBox="1"/>
          <p:nvPr/>
        </p:nvSpPr>
        <p:spPr>
          <a:xfrm>
            <a:off x="5040052" y="1196752"/>
            <a:ext cx="3868367" cy="6001643"/>
          </a:xfrm>
          <a:prstGeom prst="rect">
            <a:avLst/>
          </a:prstGeom>
          <a:noFill/>
        </p:spPr>
        <p:txBody>
          <a:bodyPr wrap="none" rtlCol="0">
            <a:spAutoFit/>
          </a:bodyPr>
          <a:lstStyle/>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100%*0.99=99%</a:t>
            </a:r>
          </a:p>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99%*0.99=98.01%</a:t>
            </a:r>
          </a:p>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98.01%*0.99=97.03%</a:t>
            </a:r>
            <a:endParaRPr lang="zh-TW" altLang="en-US" sz="3200" dirty="0">
              <a:solidFill>
                <a:schemeClr val="accent6">
                  <a:lumMod val="50000"/>
                </a:schemeClr>
              </a:solidFill>
              <a:latin typeface="Times New Roman" panose="02020603050405020304" pitchFamily="18" charset="0"/>
              <a:cs typeface="Times New Roman" panose="02020603050405020304" pitchFamily="18" charset="0"/>
            </a:endParaRPr>
          </a:p>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97.03%*0.99=96.06%</a:t>
            </a:r>
          </a:p>
          <a:p>
            <a:endParaRPr lang="en-US" altLang="zh-TW" sz="3200" dirty="0">
              <a:solidFill>
                <a:schemeClr val="accent6">
                  <a:lumMod val="50000"/>
                </a:schemeClr>
              </a:solidFill>
              <a:latin typeface="Times New Roman" panose="02020603050405020304" pitchFamily="18" charset="0"/>
              <a:cs typeface="Times New Roman" panose="02020603050405020304" pitchFamily="18" charset="0"/>
            </a:endParaRPr>
          </a:p>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0.99^10=90.4%</a:t>
            </a:r>
            <a:endParaRPr lang="zh-TW" altLang="en-US" sz="3200" dirty="0">
              <a:solidFill>
                <a:schemeClr val="accent6">
                  <a:lumMod val="50000"/>
                </a:schemeClr>
              </a:solidFill>
              <a:latin typeface="Times New Roman" panose="02020603050405020304" pitchFamily="18" charset="0"/>
              <a:cs typeface="Times New Roman" panose="02020603050405020304" pitchFamily="18" charset="0"/>
            </a:endParaRPr>
          </a:p>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0.99^20=81.8%</a:t>
            </a:r>
            <a:endParaRPr lang="zh-TW" altLang="en-US" sz="3200" dirty="0">
              <a:solidFill>
                <a:schemeClr val="accent6">
                  <a:lumMod val="50000"/>
                </a:schemeClr>
              </a:solidFill>
              <a:latin typeface="Times New Roman" panose="02020603050405020304" pitchFamily="18" charset="0"/>
              <a:cs typeface="Times New Roman" panose="02020603050405020304" pitchFamily="18" charset="0"/>
            </a:endParaRPr>
          </a:p>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0.99^40=66.9%</a:t>
            </a:r>
          </a:p>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0.99^80=44.8%</a:t>
            </a:r>
          </a:p>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0.99^160=20.0%</a:t>
            </a:r>
            <a:endParaRPr lang="zh-TW" altLang="en-US" sz="3200" dirty="0">
              <a:solidFill>
                <a:schemeClr val="accent6">
                  <a:lumMod val="50000"/>
                </a:schemeClr>
              </a:solidFill>
              <a:latin typeface="Times New Roman" panose="02020603050405020304" pitchFamily="18" charset="0"/>
              <a:cs typeface="Times New Roman" panose="02020603050405020304" pitchFamily="18" charset="0"/>
            </a:endParaRPr>
          </a:p>
          <a:p>
            <a:endParaRPr lang="zh-TW" altLang="en-US" sz="3200" dirty="0">
              <a:solidFill>
                <a:schemeClr val="accent6">
                  <a:lumMod val="50000"/>
                </a:schemeClr>
              </a:solidFill>
              <a:latin typeface="Times New Roman" panose="02020603050405020304" pitchFamily="18" charset="0"/>
              <a:cs typeface="Times New Roman" panose="02020603050405020304" pitchFamily="18" charset="0"/>
            </a:endParaRPr>
          </a:p>
          <a:p>
            <a:endParaRPr lang="zh-TW" altLang="en-US" sz="32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4" name="文字方塊 23"/>
          <p:cNvSpPr txBox="1"/>
          <p:nvPr/>
        </p:nvSpPr>
        <p:spPr>
          <a:xfrm>
            <a:off x="7468" y="0"/>
            <a:ext cx="9072500" cy="1077218"/>
          </a:xfrm>
          <a:prstGeom prst="rect">
            <a:avLst/>
          </a:prstGeom>
          <a:noFill/>
        </p:spPr>
        <p:txBody>
          <a:bodyPr wrap="square" rtlCol="0">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For light passing through an uniform media, intensity </a:t>
            </a:r>
            <a:r>
              <a:rPr lang="en-US" altLang="zh-TW" sz="3200" i="1" dirty="0">
                <a:solidFill>
                  <a:srgbClr val="0000FF"/>
                </a:solidFill>
                <a:latin typeface="Times New Roman" panose="02020603050405020304" pitchFamily="18" charset="0"/>
                <a:cs typeface="Times New Roman" panose="02020603050405020304" pitchFamily="18" charset="0"/>
              </a:rPr>
              <a:t>I</a:t>
            </a:r>
            <a:r>
              <a:rPr lang="en-US" altLang="zh-TW" sz="3200" dirty="0">
                <a:solidFill>
                  <a:srgbClr val="0000FF"/>
                </a:solidFill>
                <a:latin typeface="Times New Roman" panose="02020603050405020304" pitchFamily="18" charset="0"/>
                <a:cs typeface="Times New Roman" panose="02020603050405020304" pitchFamily="18" charset="0"/>
              </a:rPr>
              <a:t> should has a form of exponential decay. </a:t>
            </a:r>
            <a:endParaRPr lang="zh-TW" altLang="en-US" sz="3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65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1500" y="2276872"/>
            <a:ext cx="8676964" cy="2062103"/>
          </a:xfrm>
          <a:prstGeom prst="rect">
            <a:avLst/>
          </a:prstGeom>
          <a:noFill/>
        </p:spPr>
        <p:txBody>
          <a:bodyPr wrap="square" rtlCol="0">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The decay rate should be proportional to </a:t>
            </a:r>
          </a:p>
          <a:p>
            <a:r>
              <a:rPr lang="en-US" altLang="zh-TW" sz="3200" dirty="0">
                <a:latin typeface="Times New Roman" panose="02020603050405020304" pitchFamily="18" charset="0"/>
                <a:cs typeface="Times New Roman" panose="02020603050405020304" pitchFamily="18" charset="0"/>
              </a:rPr>
              <a:t>number density </a:t>
            </a:r>
            <a:r>
              <a:rPr lang="en-US" altLang="zh-TW" sz="3200" i="1" dirty="0">
                <a:latin typeface="Times New Roman" panose="02020603050405020304" pitchFamily="18" charset="0"/>
                <a:cs typeface="Times New Roman" panose="02020603050405020304" pitchFamily="18" charset="0"/>
              </a:rPr>
              <a:t>n</a:t>
            </a:r>
            <a:r>
              <a:rPr lang="en-US" altLang="zh-TW" sz="3200" dirty="0">
                <a:latin typeface="Times New Roman" panose="02020603050405020304" pitchFamily="18" charset="0"/>
                <a:cs typeface="Times New Roman" panose="02020603050405020304" pitchFamily="18" charset="0"/>
              </a:rPr>
              <a:t> (in molecule cm</a:t>
            </a:r>
            <a:r>
              <a:rPr lang="en-US" altLang="zh-TW" sz="3200" baseline="30000" dirty="0">
                <a:latin typeface="Symbol" panose="05050102010706020507" pitchFamily="18" charset="2"/>
                <a:cs typeface="Times New Roman" panose="02020603050405020304" pitchFamily="18" charset="0"/>
              </a:rPr>
              <a:t>-</a:t>
            </a:r>
            <a:r>
              <a:rPr lang="en-US" altLang="zh-TW" sz="3200" baseline="30000" dirty="0">
                <a:latin typeface="Times New Roman" panose="02020603050405020304" pitchFamily="18" charset="0"/>
                <a:cs typeface="Times New Roman" panose="02020603050405020304" pitchFamily="18" charset="0"/>
              </a:rPr>
              <a:t>3</a:t>
            </a:r>
            <a:r>
              <a:rPr lang="en-US" altLang="zh-TW" sz="3200" dirty="0">
                <a:latin typeface="Times New Roman" panose="02020603050405020304" pitchFamily="18" charset="0"/>
                <a:cs typeface="Times New Roman" panose="02020603050405020304" pitchFamily="18" charset="0"/>
              </a:rPr>
              <a:t>), </a:t>
            </a:r>
          </a:p>
          <a:p>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path length </a:t>
            </a:r>
            <a:r>
              <a:rPr lang="en-US" altLang="zh-TW" sz="3200" i="1" dirty="0">
                <a:solidFill>
                  <a:schemeClr val="accent6">
                    <a:lumMod val="50000"/>
                  </a:schemeClr>
                </a:solidFill>
                <a:latin typeface="Times New Roman" panose="02020603050405020304" pitchFamily="18" charset="0"/>
                <a:cs typeface="Times New Roman" panose="02020603050405020304" pitchFamily="18" charset="0"/>
              </a:rPr>
              <a:t>L </a:t>
            </a:r>
            <a:r>
              <a:rPr lang="en-US" altLang="zh-TW" sz="3200" dirty="0">
                <a:latin typeface="Times New Roman" panose="02020603050405020304" pitchFamily="18" charset="0"/>
                <a:cs typeface="Times New Roman" panose="02020603050405020304" pitchFamily="18" charset="0"/>
              </a:rPr>
              <a:t>(in cm)</a:t>
            </a:r>
            <a:r>
              <a:rPr lang="en-US" altLang="zh-TW" sz="3200" dirty="0">
                <a:solidFill>
                  <a:schemeClr val="accent6">
                    <a:lumMod val="50000"/>
                  </a:schemeClr>
                </a:solidFill>
                <a:latin typeface="Times New Roman" panose="02020603050405020304" pitchFamily="18" charset="0"/>
                <a:cs typeface="Times New Roman" panose="02020603050405020304" pitchFamily="18" charset="0"/>
              </a:rPr>
              <a:t>,</a:t>
            </a:r>
          </a:p>
          <a:p>
            <a:r>
              <a:rPr lang="en-US" altLang="zh-TW" sz="3200" dirty="0">
                <a:solidFill>
                  <a:srgbClr val="FF00FF"/>
                </a:solidFill>
                <a:latin typeface="Times New Roman" panose="02020603050405020304" pitchFamily="18" charset="0"/>
                <a:cs typeface="Times New Roman" panose="02020603050405020304" pitchFamily="18" charset="0"/>
              </a:rPr>
              <a:t>and a molecular property </a:t>
            </a:r>
            <a:r>
              <a:rPr lang="en-US" altLang="zh-TW" sz="3200" i="1" dirty="0">
                <a:solidFill>
                  <a:srgbClr val="FF00FF"/>
                </a:solidFill>
                <a:latin typeface="Symbol" panose="05050102010706020507" pitchFamily="18" charset="2"/>
                <a:cs typeface="Times New Roman" panose="02020603050405020304" pitchFamily="18" charset="0"/>
              </a:rPr>
              <a:t>s</a:t>
            </a:r>
            <a:r>
              <a:rPr lang="en-US" altLang="zh-TW" sz="3200" dirty="0">
                <a:solidFill>
                  <a:srgbClr val="FF00FF"/>
                </a:solidFill>
                <a:latin typeface="Symbol" panose="05050102010706020507" pitchFamily="18" charset="2"/>
                <a:cs typeface="Times New Roman" panose="02020603050405020304" pitchFamily="18" charset="0"/>
              </a:rPr>
              <a:t>.</a:t>
            </a:r>
            <a:endParaRPr lang="zh-TW" altLang="en-US" sz="3200" dirty="0">
              <a:solidFill>
                <a:srgbClr val="FF00FF"/>
              </a:solidFill>
              <a:latin typeface="Symbol" panose="05050102010706020507" pitchFamily="18" charset="2"/>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783690790"/>
              </p:ext>
            </p:extLst>
          </p:nvPr>
        </p:nvGraphicFramePr>
        <p:xfrm>
          <a:off x="6048164" y="188640"/>
          <a:ext cx="2649538" cy="1260475"/>
        </p:xfrm>
        <a:graphic>
          <a:graphicData uri="http://schemas.openxmlformats.org/presentationml/2006/ole">
            <mc:AlternateContent xmlns:mc="http://schemas.openxmlformats.org/markup-compatibility/2006">
              <mc:Choice xmlns:v="urn:schemas-microsoft-com:vml" Requires="v">
                <p:oleObj spid="_x0000_s4097" name="方程式" r:id="rId3" imgW="901440" imgH="431640" progId="Equation.3">
                  <p:embed/>
                </p:oleObj>
              </mc:Choice>
              <mc:Fallback>
                <p:oleObj name="方程式" r:id="rId3" imgW="901440" imgH="431640" progId="Equation.3">
                  <p:embed/>
                  <p:pic>
                    <p:nvPicPr>
                      <p:cNvPr id="3" name="物件 2"/>
                      <p:cNvPicPr>
                        <a:picLocks noChangeAspect="1" noChangeArrowheads="1"/>
                      </p:cNvPicPr>
                      <p:nvPr/>
                    </p:nvPicPr>
                    <p:blipFill>
                      <a:blip r:embed="rId4"/>
                      <a:srcRect/>
                      <a:stretch>
                        <a:fillRect/>
                      </a:stretch>
                    </p:blipFill>
                    <p:spPr bwMode="auto">
                      <a:xfrm>
                        <a:off x="6048164" y="188640"/>
                        <a:ext cx="264953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橢圓 4"/>
          <p:cNvSpPr/>
          <p:nvPr/>
        </p:nvSpPr>
        <p:spPr>
          <a:xfrm>
            <a:off x="7851725" y="332061"/>
            <a:ext cx="1152128" cy="540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1439652" y="332656"/>
            <a:ext cx="2384323" cy="1764195"/>
            <a:chOff x="1345125" y="1304765"/>
            <a:chExt cx="2384323" cy="1764195"/>
          </a:xfrm>
        </p:grpSpPr>
        <p:sp>
          <p:nvSpPr>
            <p:cNvPr id="7" name="矩形 6"/>
            <p:cNvSpPr/>
            <p:nvPr/>
          </p:nvSpPr>
          <p:spPr bwMode="auto">
            <a:xfrm>
              <a:off x="13451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8" name="矩形 7"/>
            <p:cNvSpPr/>
            <p:nvPr/>
          </p:nvSpPr>
          <p:spPr bwMode="auto">
            <a:xfrm>
              <a:off x="14975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9" name="矩形 8"/>
            <p:cNvSpPr/>
            <p:nvPr/>
          </p:nvSpPr>
          <p:spPr bwMode="auto">
            <a:xfrm>
              <a:off x="16499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0" name="矩形 9"/>
            <p:cNvSpPr/>
            <p:nvPr/>
          </p:nvSpPr>
          <p:spPr bwMode="auto">
            <a:xfrm>
              <a:off x="18023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1" name="矩形 10"/>
            <p:cNvSpPr/>
            <p:nvPr/>
          </p:nvSpPr>
          <p:spPr bwMode="auto">
            <a:xfrm>
              <a:off x="19547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2" name="矩形 11"/>
            <p:cNvSpPr/>
            <p:nvPr/>
          </p:nvSpPr>
          <p:spPr bwMode="auto">
            <a:xfrm>
              <a:off x="21071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3" name="矩形 12"/>
            <p:cNvSpPr/>
            <p:nvPr/>
          </p:nvSpPr>
          <p:spPr bwMode="auto">
            <a:xfrm>
              <a:off x="22595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4" name="矩形 13"/>
            <p:cNvSpPr/>
            <p:nvPr/>
          </p:nvSpPr>
          <p:spPr bwMode="auto">
            <a:xfrm>
              <a:off x="24119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5" name="矩形 14"/>
            <p:cNvSpPr/>
            <p:nvPr/>
          </p:nvSpPr>
          <p:spPr bwMode="auto">
            <a:xfrm>
              <a:off x="25643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6" name="矩形 15"/>
            <p:cNvSpPr/>
            <p:nvPr/>
          </p:nvSpPr>
          <p:spPr bwMode="auto">
            <a:xfrm>
              <a:off x="27167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7" name="矩形 16"/>
            <p:cNvSpPr/>
            <p:nvPr/>
          </p:nvSpPr>
          <p:spPr bwMode="auto">
            <a:xfrm>
              <a:off x="28691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8" name="矩形 17"/>
            <p:cNvSpPr/>
            <p:nvPr/>
          </p:nvSpPr>
          <p:spPr bwMode="auto">
            <a:xfrm>
              <a:off x="30215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19" name="矩形 18"/>
            <p:cNvSpPr/>
            <p:nvPr/>
          </p:nvSpPr>
          <p:spPr bwMode="auto">
            <a:xfrm>
              <a:off x="31739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20" name="矩形 19"/>
            <p:cNvSpPr/>
            <p:nvPr/>
          </p:nvSpPr>
          <p:spPr bwMode="auto">
            <a:xfrm>
              <a:off x="33263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21" name="矩形 20"/>
            <p:cNvSpPr/>
            <p:nvPr/>
          </p:nvSpPr>
          <p:spPr bwMode="auto">
            <a:xfrm>
              <a:off x="34787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sp>
          <p:nvSpPr>
            <p:cNvPr id="22" name="矩形 21"/>
            <p:cNvSpPr/>
            <p:nvPr/>
          </p:nvSpPr>
          <p:spPr bwMode="auto">
            <a:xfrm>
              <a:off x="3631125" y="1304765"/>
              <a:ext cx="98323" cy="176419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標楷體" pitchFamily="65" charset="-120"/>
              </a:endParaRPr>
            </a:p>
          </p:txBody>
        </p:sp>
      </p:grpSp>
      <p:sp>
        <p:nvSpPr>
          <p:cNvPr id="23" name="Line 7"/>
          <p:cNvSpPr>
            <a:spLocks noChangeShapeType="1"/>
          </p:cNvSpPr>
          <p:nvPr/>
        </p:nvSpPr>
        <p:spPr bwMode="auto">
          <a:xfrm>
            <a:off x="310043" y="1214753"/>
            <a:ext cx="4284663" cy="0"/>
          </a:xfrm>
          <a:prstGeom prst="line">
            <a:avLst/>
          </a:prstGeom>
          <a:noFill/>
          <a:ln w="38100">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 name="文字方塊 23"/>
          <p:cNvSpPr txBox="1"/>
          <p:nvPr/>
        </p:nvSpPr>
        <p:spPr>
          <a:xfrm>
            <a:off x="4126467" y="584683"/>
            <a:ext cx="338554" cy="323038"/>
          </a:xfrm>
          <a:prstGeom prst="rect">
            <a:avLst/>
          </a:prstGeom>
          <a:noFill/>
        </p:spPr>
        <p:txBody>
          <a:bodyPr wrap="none" rtlCol="0">
            <a:spAutoFit/>
          </a:bodyPr>
          <a:lstStyle/>
          <a:p>
            <a:r>
              <a:rPr lang="en-US" altLang="zh-TW" sz="3600" i="1" dirty="0">
                <a:latin typeface="Times New Roman" panose="02020603050405020304" pitchFamily="18" charset="0"/>
                <a:cs typeface="Times New Roman" panose="02020603050405020304" pitchFamily="18" charset="0"/>
              </a:rPr>
              <a:t>I</a:t>
            </a:r>
            <a:endParaRPr lang="zh-TW" altLang="en-US" sz="3600" i="1"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634079" y="512675"/>
            <a:ext cx="492443" cy="323038"/>
          </a:xfrm>
          <a:prstGeom prst="rect">
            <a:avLst/>
          </a:prstGeom>
          <a:noFill/>
        </p:spPr>
        <p:txBody>
          <a:bodyPr wrap="none" rtlCol="0">
            <a:spAutoFit/>
          </a:bodyPr>
          <a:lstStyle/>
          <a:p>
            <a:r>
              <a:rPr lang="en-US" altLang="zh-TW" sz="3600" i="1" dirty="0">
                <a:latin typeface="Times New Roman" panose="02020603050405020304" pitchFamily="18" charset="0"/>
                <a:cs typeface="Times New Roman" panose="02020603050405020304" pitchFamily="18" charset="0"/>
              </a:rPr>
              <a:t>I</a:t>
            </a:r>
            <a:r>
              <a:rPr lang="en-US" altLang="zh-TW" sz="3600" baseline="-25000" dirty="0">
                <a:latin typeface="Times New Roman" panose="02020603050405020304" pitchFamily="18" charset="0"/>
                <a:cs typeface="Times New Roman" panose="02020603050405020304" pitchFamily="18" charset="0"/>
              </a:rPr>
              <a:t>0</a:t>
            </a:r>
            <a:endParaRPr lang="zh-TW" altLang="en-US" sz="3600" baseline="-25000" dirty="0">
              <a:latin typeface="Times New Roman" panose="02020603050405020304" pitchFamily="18" charset="0"/>
              <a:cs typeface="Times New Roman" panose="02020603050405020304" pitchFamily="18" charset="0"/>
            </a:endParaRPr>
          </a:p>
        </p:txBody>
      </p:sp>
      <p:sp>
        <p:nvSpPr>
          <p:cNvPr id="26" name="文字方塊 25"/>
          <p:cNvSpPr txBox="1"/>
          <p:nvPr/>
        </p:nvSpPr>
        <p:spPr>
          <a:xfrm>
            <a:off x="1043608" y="4941168"/>
            <a:ext cx="7740860" cy="1077218"/>
          </a:xfrm>
          <a:prstGeom prst="rect">
            <a:avLst/>
          </a:prstGeom>
          <a:noFill/>
        </p:spPr>
        <p:txBody>
          <a:bodyPr wrap="square" rtlCol="0">
            <a:spAutoFit/>
          </a:bodyPr>
          <a:lstStyle/>
          <a:p>
            <a:r>
              <a:rPr lang="en-US" altLang="zh-TW" sz="3200" i="1" dirty="0">
                <a:solidFill>
                  <a:srgbClr val="0000FF"/>
                </a:solidFill>
                <a:latin typeface="Symbol" panose="05050102010706020507" pitchFamily="18" charset="2"/>
                <a:cs typeface="Times New Roman" panose="02020603050405020304" pitchFamily="18" charset="0"/>
              </a:rPr>
              <a:t>s</a:t>
            </a:r>
            <a:r>
              <a:rPr lang="en-US" altLang="zh-TW" sz="3200" i="1" dirty="0">
                <a:solidFill>
                  <a:srgbClr val="0000FF"/>
                </a:solidFill>
                <a:latin typeface="Times New Roman" panose="02020603050405020304" pitchFamily="18" charset="0"/>
                <a:cs typeface="Times New Roman" panose="02020603050405020304" pitchFamily="18" charset="0"/>
              </a:rPr>
              <a:t> </a:t>
            </a:r>
            <a:r>
              <a:rPr lang="en-US" altLang="zh-TW" sz="3200" dirty="0">
                <a:solidFill>
                  <a:srgbClr val="0000FF"/>
                </a:solidFill>
                <a:latin typeface="Times New Roman" panose="02020603050405020304" pitchFamily="18" charset="0"/>
                <a:cs typeface="Times New Roman" panose="02020603050405020304" pitchFamily="18" charset="0"/>
              </a:rPr>
              <a:t>must be in cm</a:t>
            </a:r>
            <a:r>
              <a:rPr lang="en-US" altLang="zh-TW" sz="3200" baseline="30000" dirty="0">
                <a:solidFill>
                  <a:srgbClr val="0000FF"/>
                </a:solidFill>
                <a:latin typeface="Symbol" panose="05050102010706020507" pitchFamily="18" charset="2"/>
                <a:cs typeface="Times New Roman" panose="02020603050405020304" pitchFamily="18" charset="0"/>
              </a:rPr>
              <a:t>2</a:t>
            </a:r>
            <a:r>
              <a:rPr lang="en-US" altLang="zh-TW" sz="3200" dirty="0">
                <a:solidFill>
                  <a:srgbClr val="0000FF"/>
                </a:solidFill>
                <a:latin typeface="Times New Roman" panose="02020603050405020304" pitchFamily="18" charset="0"/>
                <a:cs typeface="Times New Roman" panose="02020603050405020304" pitchFamily="18" charset="0"/>
              </a:rPr>
              <a:t> molecule</a:t>
            </a:r>
            <a:r>
              <a:rPr lang="en-US" altLang="zh-TW" sz="3200" baseline="30000" dirty="0">
                <a:solidFill>
                  <a:srgbClr val="0000FF"/>
                </a:solidFill>
                <a:latin typeface="Symbol" panose="05050102010706020507" pitchFamily="18" charset="2"/>
                <a:cs typeface="Times New Roman" panose="02020603050405020304" pitchFamily="18" charset="0"/>
              </a:rPr>
              <a:t>-</a:t>
            </a:r>
            <a:r>
              <a:rPr lang="en-US" altLang="zh-TW" sz="3200" baseline="30000" dirty="0">
                <a:solidFill>
                  <a:srgbClr val="0000FF"/>
                </a:solidFill>
                <a:latin typeface="Times New Roman" panose="02020603050405020304" pitchFamily="18" charset="0"/>
                <a:cs typeface="Times New Roman" panose="02020603050405020304" pitchFamily="18" charset="0"/>
              </a:rPr>
              <a:t>1</a:t>
            </a:r>
            <a:r>
              <a:rPr lang="en-US" altLang="zh-TW" sz="3200" dirty="0">
                <a:solidFill>
                  <a:srgbClr val="0000FF"/>
                </a:solidFill>
                <a:latin typeface="Times New Roman" panose="02020603050405020304" pitchFamily="18" charset="0"/>
                <a:cs typeface="Times New Roman" panose="02020603050405020304" pitchFamily="18" charset="0"/>
              </a:rPr>
              <a:t>. It is in the unit of an area; scientists call it cross section.</a:t>
            </a:r>
            <a:endParaRPr lang="zh-TW" altLang="en-US" sz="3200" dirty="0">
              <a:solidFill>
                <a:srgbClr val="0000FF"/>
              </a:solidFill>
              <a:latin typeface="Times New Roman" panose="02020603050405020304" pitchFamily="18" charset="0"/>
              <a:cs typeface="Times New Roman" panose="02020603050405020304" pitchFamily="18" charset="0"/>
            </a:endParaRPr>
          </a:p>
        </p:txBody>
      </p:sp>
      <p:sp>
        <p:nvSpPr>
          <p:cNvPr id="27" name="文字方塊 26"/>
          <p:cNvSpPr txBox="1"/>
          <p:nvPr/>
        </p:nvSpPr>
        <p:spPr>
          <a:xfrm>
            <a:off x="215516" y="4365104"/>
            <a:ext cx="4700902" cy="584775"/>
          </a:xfrm>
          <a:prstGeom prst="rect">
            <a:avLst/>
          </a:prstGeom>
          <a:noFill/>
        </p:spPr>
        <p:txBody>
          <a:bodyPr wrap="none" rtlCol="0">
            <a:spAutoFit/>
          </a:bodyPr>
          <a:lstStyle/>
          <a:p>
            <a:r>
              <a:rPr lang="en-US" altLang="zh-TW" sz="3200" i="1" dirty="0">
                <a:solidFill>
                  <a:srgbClr val="FF0000"/>
                </a:solidFill>
                <a:latin typeface="Symbol" panose="05050102010706020507" pitchFamily="18" charset="2"/>
                <a:cs typeface="Times New Roman" panose="02020603050405020304" pitchFamily="18" charset="0"/>
              </a:rPr>
              <a:t>s</a:t>
            </a:r>
            <a:r>
              <a:rPr lang="en-US" altLang="zh-TW" sz="3200" i="1" baseline="-25000" dirty="0">
                <a:solidFill>
                  <a:srgbClr val="FF0000"/>
                </a:solidFill>
                <a:latin typeface="Symbol" panose="05050102010706020507" pitchFamily="18" charset="2"/>
                <a:cs typeface="Times New Roman" panose="02020603050405020304" pitchFamily="18" charset="0"/>
              </a:rPr>
              <a:t> </a:t>
            </a:r>
            <a:r>
              <a:rPr lang="en-US" altLang="zh-TW" sz="3200" i="1" dirty="0">
                <a:solidFill>
                  <a:srgbClr val="FF0000"/>
                </a:solidFill>
                <a:latin typeface="Times New Roman" panose="02020603050405020304" pitchFamily="18" charset="0"/>
                <a:cs typeface="Times New Roman" panose="02020603050405020304" pitchFamily="18" charset="0"/>
              </a:rPr>
              <a:t>n</a:t>
            </a:r>
            <a:r>
              <a:rPr lang="en-US" altLang="zh-TW" sz="3200" i="1" baseline="-25000" dirty="0">
                <a:solidFill>
                  <a:srgbClr val="FF0000"/>
                </a:solidFill>
                <a:latin typeface="Symbol" panose="05050102010706020507" pitchFamily="18" charset="2"/>
                <a:cs typeface="Times New Roman" panose="02020603050405020304" pitchFamily="18" charset="0"/>
              </a:rPr>
              <a:t> </a:t>
            </a:r>
            <a:r>
              <a:rPr lang="en-US" altLang="zh-TW" sz="3200" i="1" dirty="0">
                <a:solidFill>
                  <a:srgbClr val="FF0000"/>
                </a:solidFill>
                <a:latin typeface="Times New Roman" panose="02020603050405020304" pitchFamily="18" charset="0"/>
                <a:cs typeface="Times New Roman" panose="02020603050405020304" pitchFamily="18" charset="0"/>
              </a:rPr>
              <a:t>L </a:t>
            </a:r>
            <a:r>
              <a:rPr lang="en-US" altLang="zh-TW" sz="3200" dirty="0">
                <a:solidFill>
                  <a:srgbClr val="FF0000"/>
                </a:solidFill>
                <a:latin typeface="Times New Roman" panose="02020603050405020304" pitchFamily="18" charset="0"/>
                <a:cs typeface="Times New Roman" panose="02020603050405020304" pitchFamily="18" charset="0"/>
              </a:rPr>
              <a:t>must be unit less, thus</a:t>
            </a:r>
            <a:endParaRPr lang="zh-TW" alt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0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3"/>
          <p:cNvSpPr>
            <a:spLocks noGrp="1"/>
          </p:cNvSpPr>
          <p:nvPr>
            <p:ph type="sldNum" sz="quarter" idx="12"/>
          </p:nvPr>
        </p:nvSpPr>
        <p:spPr/>
        <p:txBody>
          <a:bodyPr/>
          <a:lstStyle/>
          <a:p>
            <a:fld id="{E8585AD0-A30D-46D1-B54B-4482D28C92B9}" type="slidenum">
              <a:rPr lang="zh-TW" altLang="en-US"/>
              <a:pPr/>
              <a:t>16</a:t>
            </a:fld>
            <a:endParaRPr lang="en-US" altLang="zh-TW" dirty="0"/>
          </a:p>
        </p:txBody>
      </p:sp>
      <p:sp>
        <p:nvSpPr>
          <p:cNvPr id="23" name="矩形 22"/>
          <p:cNvSpPr/>
          <p:nvPr/>
        </p:nvSpPr>
        <p:spPr>
          <a:xfrm>
            <a:off x="6344330" y="0"/>
            <a:ext cx="2810385" cy="584775"/>
          </a:xfrm>
          <a:prstGeom prst="rect">
            <a:avLst/>
          </a:prstGeom>
        </p:spPr>
        <p:txBody>
          <a:bodyPr wrap="none">
            <a:spAutoFit/>
          </a:bodyPr>
          <a:lstStyle/>
          <a:p>
            <a:pPr lvl="0"/>
            <a:r>
              <a:rPr lang="en-US" altLang="zh-TW" sz="3200" dirty="0">
                <a:solidFill>
                  <a:srgbClr val="FF00FF"/>
                </a:solidFill>
                <a:latin typeface="Times New Roman" panose="02020603050405020304" pitchFamily="18" charset="0"/>
                <a:cs typeface="Times New Roman" panose="02020603050405020304" pitchFamily="18" charset="0"/>
              </a:rPr>
              <a:t>reaction = RXN</a:t>
            </a:r>
          </a:p>
        </p:txBody>
      </p:sp>
      <p:sp>
        <p:nvSpPr>
          <p:cNvPr id="24" name="矩形 23"/>
          <p:cNvSpPr/>
          <p:nvPr/>
        </p:nvSpPr>
        <p:spPr>
          <a:xfrm>
            <a:off x="0" y="-7879"/>
            <a:ext cx="4572000" cy="584775"/>
          </a:xfrm>
          <a:prstGeom prst="rect">
            <a:avLst/>
          </a:prstGeom>
          <a:solidFill>
            <a:srgbClr val="FFFF00"/>
          </a:solidFill>
        </p:spPr>
        <p:txBody>
          <a:bodyPr>
            <a:spAutoFit/>
          </a:bodyPr>
          <a:lstStyle/>
          <a:p>
            <a:r>
              <a:rPr lang="en-US" altLang="zh-TW" sz="3200" dirty="0">
                <a:latin typeface="Times New Roman" panose="02020603050405020304" pitchFamily="18" charset="0"/>
                <a:cs typeface="Times New Roman" panose="02020603050405020304" pitchFamily="18" charset="0"/>
              </a:rPr>
              <a:t>Chemical reaction kinetics</a:t>
            </a:r>
            <a:endParaRPr lang="zh-TW" altLang="en-US" dirty="0"/>
          </a:p>
        </p:txBody>
      </p:sp>
      <p:sp>
        <p:nvSpPr>
          <p:cNvPr id="26" name="文字方塊 25"/>
          <p:cNvSpPr txBox="1"/>
          <p:nvPr/>
        </p:nvSpPr>
        <p:spPr>
          <a:xfrm>
            <a:off x="1529532" y="692696"/>
            <a:ext cx="6084936" cy="58477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For a RXN: A + B + … </a:t>
            </a:r>
            <a:r>
              <a:rPr lang="en-US" altLang="zh-TW" sz="3200" dirty="0">
                <a:latin typeface="Times New Roman"/>
                <a:cs typeface="Times New Roman"/>
              </a:rPr>
              <a:t>→ Products</a:t>
            </a:r>
            <a:endParaRPr lang="zh-TW" altLang="en-US" sz="3200" dirty="0">
              <a:latin typeface="Times New Roman" panose="02020603050405020304" pitchFamily="18" charset="0"/>
              <a:cs typeface="Times New Roman" panose="02020603050405020304" pitchFamily="18" charset="0"/>
            </a:endParaRPr>
          </a:p>
        </p:txBody>
      </p:sp>
      <p:graphicFrame>
        <p:nvGraphicFramePr>
          <p:cNvPr id="27" name="物件 26"/>
          <p:cNvGraphicFramePr>
            <a:graphicFrameLocks noChangeAspect="1"/>
          </p:cNvGraphicFramePr>
          <p:nvPr>
            <p:extLst>
              <p:ext uri="{D42A27DB-BD31-4B8C-83A1-F6EECF244321}">
                <p14:modId xmlns:p14="http://schemas.microsoft.com/office/powerpoint/2010/main" val="64506438"/>
              </p:ext>
            </p:extLst>
          </p:nvPr>
        </p:nvGraphicFramePr>
        <p:xfrm>
          <a:off x="2466975" y="2097088"/>
          <a:ext cx="3694113" cy="1149350"/>
        </p:xfrm>
        <a:graphic>
          <a:graphicData uri="http://schemas.openxmlformats.org/presentationml/2006/ole">
            <mc:AlternateContent xmlns:mc="http://schemas.openxmlformats.org/markup-compatibility/2006">
              <mc:Choice xmlns:v="urn:schemas-microsoft-com:vml" Requires="v">
                <p:oleObj spid="_x0000_s5121" name="方程式" r:id="rId3" imgW="1257120" imgH="393480" progId="Equation.3">
                  <p:embed/>
                </p:oleObj>
              </mc:Choice>
              <mc:Fallback>
                <p:oleObj name="方程式" r:id="rId3" imgW="1257120" imgH="393480" progId="Equation.3">
                  <p:embed/>
                  <p:pic>
                    <p:nvPicPr>
                      <p:cNvPr id="27" name="物件 26"/>
                      <p:cNvPicPr>
                        <a:picLocks noChangeAspect="1" noChangeArrowheads="1"/>
                      </p:cNvPicPr>
                      <p:nvPr/>
                    </p:nvPicPr>
                    <p:blipFill>
                      <a:blip r:embed="rId4"/>
                      <a:srcRect/>
                      <a:stretch>
                        <a:fillRect/>
                      </a:stretch>
                    </p:blipFill>
                    <p:spPr bwMode="auto">
                      <a:xfrm>
                        <a:off x="2466975" y="2097088"/>
                        <a:ext cx="3694113"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矩形 28"/>
          <p:cNvSpPr/>
          <p:nvPr/>
        </p:nvSpPr>
        <p:spPr>
          <a:xfrm>
            <a:off x="2663788" y="3248980"/>
            <a:ext cx="800219" cy="584775"/>
          </a:xfrm>
          <a:prstGeom prst="rect">
            <a:avLst/>
          </a:prstGeom>
        </p:spPr>
        <p:txBody>
          <a:bodyPr wrap="none">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rate</a:t>
            </a:r>
            <a:endParaRPr lang="zh-TW" altLang="en-US" dirty="0"/>
          </a:p>
        </p:txBody>
      </p:sp>
      <p:sp>
        <p:nvSpPr>
          <p:cNvPr id="30" name="矩形 29"/>
          <p:cNvSpPr/>
          <p:nvPr/>
        </p:nvSpPr>
        <p:spPr>
          <a:xfrm>
            <a:off x="4175956" y="3356992"/>
            <a:ext cx="2650662" cy="1077218"/>
          </a:xfrm>
          <a:prstGeom prst="rect">
            <a:avLst/>
          </a:prstGeom>
        </p:spPr>
        <p:txBody>
          <a:bodyPr wrap="none">
            <a:spAutoFit/>
          </a:bodyPr>
          <a:lstStyle/>
          <a:p>
            <a:pPr lvl="0"/>
            <a:r>
              <a:rPr lang="en-US" altLang="zh-TW" sz="3200" dirty="0">
                <a:solidFill>
                  <a:srgbClr val="FF0000"/>
                </a:solidFill>
                <a:latin typeface="Times New Roman" panose="02020603050405020304" pitchFamily="18" charset="0"/>
                <a:cs typeface="Times New Roman" panose="02020603050405020304" pitchFamily="18" charset="0"/>
              </a:rPr>
              <a:t>rate coefficient</a:t>
            </a:r>
          </a:p>
          <a:p>
            <a:pPr lvl="0"/>
            <a:r>
              <a:rPr lang="en-US" altLang="zh-TW" sz="3200" dirty="0">
                <a:solidFill>
                  <a:srgbClr val="FF0000"/>
                </a:solidFill>
                <a:latin typeface="Times New Roman" panose="02020603050405020304" pitchFamily="18" charset="0"/>
                <a:cs typeface="Times New Roman" panose="02020603050405020304" pitchFamily="18" charset="0"/>
              </a:rPr>
              <a:t>(rate constant)</a:t>
            </a:r>
            <a:endParaRPr lang="zh-TW" altLang="en-US" sz="3200" dirty="0">
              <a:solidFill>
                <a:srgbClr val="FF0000"/>
              </a:solidFill>
              <a:latin typeface="Times New Roman" panose="02020603050405020304" pitchFamily="18" charset="0"/>
              <a:cs typeface="Times New Roman" panose="02020603050405020304" pitchFamily="18" charset="0"/>
            </a:endParaRPr>
          </a:p>
        </p:txBody>
      </p:sp>
      <p:cxnSp>
        <p:nvCxnSpPr>
          <p:cNvPr id="32" name="直線單箭頭接點 31"/>
          <p:cNvCxnSpPr/>
          <p:nvPr/>
        </p:nvCxnSpPr>
        <p:spPr>
          <a:xfrm flipH="1" flipV="1">
            <a:off x="4319972" y="2816932"/>
            <a:ext cx="108012" cy="6120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4438126" y="1628800"/>
            <a:ext cx="3632726" cy="584775"/>
          </a:xfrm>
          <a:prstGeom prst="rect">
            <a:avLst/>
          </a:prstGeom>
          <a:noFill/>
        </p:spPr>
        <p:txBody>
          <a:bodyPr wrap="none" rtlCol="0">
            <a:spAutoFit/>
          </a:bodyPr>
          <a:lstStyle/>
          <a:p>
            <a:r>
              <a:rPr lang="en-US" altLang="zh-TW" sz="3200" i="1" dirty="0" err="1">
                <a:solidFill>
                  <a:srgbClr val="FF00FF"/>
                </a:solidFill>
                <a:latin typeface="Times New Roman" panose="02020603050405020304" pitchFamily="18" charset="0"/>
                <a:cs typeface="Times New Roman" panose="02020603050405020304" pitchFamily="18" charset="0"/>
              </a:rPr>
              <a:t>n</a:t>
            </a:r>
            <a:r>
              <a:rPr lang="en-US" altLang="zh-TW" sz="3200" dirty="0" err="1">
                <a:solidFill>
                  <a:srgbClr val="FF00FF"/>
                </a:solidFill>
                <a:latin typeface="Times New Roman" panose="02020603050405020304" pitchFamily="18" charset="0"/>
                <a:cs typeface="Times New Roman" panose="02020603050405020304" pitchFamily="18" charset="0"/>
              </a:rPr>
              <a:t>+</a:t>
            </a:r>
            <a:r>
              <a:rPr lang="en-US" altLang="zh-TW" sz="3200" i="1" dirty="0" err="1">
                <a:solidFill>
                  <a:srgbClr val="FF00FF"/>
                </a:solidFill>
                <a:latin typeface="Times New Roman" panose="02020603050405020304" pitchFamily="18" charset="0"/>
                <a:cs typeface="Times New Roman" panose="02020603050405020304" pitchFamily="18" charset="0"/>
              </a:rPr>
              <a:t>m</a:t>
            </a:r>
            <a:r>
              <a:rPr lang="en-US" altLang="zh-TW" sz="3200" dirty="0">
                <a:solidFill>
                  <a:srgbClr val="FF00FF"/>
                </a:solidFill>
                <a:latin typeface="Times New Roman" panose="02020603050405020304" pitchFamily="18" charset="0"/>
                <a:cs typeface="Times New Roman" panose="02020603050405020304" pitchFamily="18" charset="0"/>
              </a:rPr>
              <a:t> = order of RXN</a:t>
            </a:r>
            <a:endParaRPr lang="zh-TW" altLang="en-US" sz="3200" dirty="0">
              <a:solidFill>
                <a:srgbClr val="FF00FF"/>
              </a:solidFill>
              <a:latin typeface="Times New Roman" panose="02020603050405020304" pitchFamily="18" charset="0"/>
              <a:cs typeface="Times New Roman" panose="02020603050405020304" pitchFamily="18" charset="0"/>
            </a:endParaRPr>
          </a:p>
        </p:txBody>
      </p:sp>
      <p:sp>
        <p:nvSpPr>
          <p:cNvPr id="39" name="圓角矩形 38"/>
          <p:cNvSpPr/>
          <p:nvPr/>
        </p:nvSpPr>
        <p:spPr>
          <a:xfrm>
            <a:off x="2447764" y="1988840"/>
            <a:ext cx="1383456" cy="133214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9775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7504" y="80628"/>
            <a:ext cx="2759089" cy="1481175"/>
          </a:xfrm>
          <a:prstGeom prst="rect">
            <a:avLst/>
          </a:prstGeom>
          <a:noFill/>
        </p:spPr>
        <p:txBody>
          <a:bodyPr wrap="none" rtlCol="0">
            <a:spAutoFit/>
          </a:bodyPr>
          <a:lstStyle/>
          <a:p>
            <a:pPr>
              <a:lnSpc>
                <a:spcPct val="150000"/>
              </a:lnSpc>
            </a:pPr>
            <a:r>
              <a:rPr lang="en-US" altLang="zh-TW" sz="3200" dirty="0">
                <a:solidFill>
                  <a:srgbClr val="0000FF"/>
                </a:solidFill>
                <a:latin typeface="Times New Roman" panose="02020603050405020304" pitchFamily="18" charset="0"/>
                <a:cs typeface="Times New Roman" panose="02020603050405020304" pitchFamily="18" charset="0"/>
              </a:rPr>
              <a:t>1</a:t>
            </a:r>
            <a:r>
              <a:rPr lang="en-US" altLang="zh-TW" sz="3200" baseline="30000" dirty="0">
                <a:solidFill>
                  <a:srgbClr val="0000FF"/>
                </a:solidFill>
                <a:latin typeface="Times New Roman" panose="02020603050405020304" pitchFamily="18" charset="0"/>
                <a:cs typeface="Times New Roman" panose="02020603050405020304" pitchFamily="18" charset="0"/>
              </a:rPr>
              <a:t>st</a:t>
            </a:r>
            <a:r>
              <a:rPr lang="en-US" altLang="zh-TW" sz="3200" dirty="0">
                <a:solidFill>
                  <a:srgbClr val="0000FF"/>
                </a:solidFill>
                <a:latin typeface="Times New Roman" panose="02020603050405020304" pitchFamily="18" charset="0"/>
                <a:cs typeface="Times New Roman" panose="02020603050405020304" pitchFamily="18" charset="0"/>
              </a:rPr>
              <a:t>-order RXN: </a:t>
            </a:r>
          </a:p>
          <a:p>
            <a:pPr>
              <a:lnSpc>
                <a:spcPct val="150000"/>
              </a:lnSpc>
            </a:pPr>
            <a:endParaRPr lang="en-US" altLang="zh-TW" sz="3200" dirty="0">
              <a:latin typeface="Times New Roman" panose="02020603050405020304" pitchFamily="18" charset="0"/>
              <a:cs typeface="Times New Roman" panose="02020603050405020304" pitchFamily="18" charset="0"/>
            </a:endParaRPr>
          </a:p>
        </p:txBody>
      </p:sp>
      <p:sp>
        <p:nvSpPr>
          <p:cNvPr id="4" name="矩形 3"/>
          <p:cNvSpPr/>
          <p:nvPr/>
        </p:nvSpPr>
        <p:spPr>
          <a:xfrm>
            <a:off x="2987824" y="2868"/>
            <a:ext cx="6336704" cy="1569660"/>
          </a:xfrm>
          <a:prstGeom prst="rect">
            <a:avLst/>
          </a:prstGeom>
        </p:spPr>
        <p:txBody>
          <a:bodyPr wrap="square">
            <a:spAutoFit/>
          </a:bodyPr>
          <a:lstStyle/>
          <a:p>
            <a:pPr lvl="0">
              <a:lnSpc>
                <a:spcPct val="150000"/>
              </a:lnSpc>
            </a:pPr>
            <a:r>
              <a:rPr lang="en-US" altLang="zh-TW" sz="3200" i="1" dirty="0" err="1">
                <a:solidFill>
                  <a:srgbClr val="0000FF"/>
                </a:solidFill>
                <a:latin typeface="Times New Roman" panose="02020603050405020304" pitchFamily="18" charset="0"/>
                <a:cs typeface="Times New Roman" panose="02020603050405020304" pitchFamily="18" charset="0"/>
              </a:rPr>
              <a:t>eg</a:t>
            </a:r>
            <a:r>
              <a:rPr lang="en-US" altLang="zh-TW" sz="3200" dirty="0">
                <a:solidFill>
                  <a:srgbClr val="0000FF"/>
                </a:solidFill>
                <a:latin typeface="Times New Roman" panose="02020603050405020304" pitchFamily="18" charset="0"/>
                <a:cs typeface="Times New Roman" panose="02020603050405020304" pitchFamily="18" charset="0"/>
              </a:rPr>
              <a:t>,</a:t>
            </a:r>
            <a:r>
              <a:rPr lang="en-US" altLang="zh-TW" sz="3200" i="1" dirty="0">
                <a:solidFill>
                  <a:srgbClr val="0000FF"/>
                </a:solidFill>
                <a:latin typeface="Times New Roman" panose="02020603050405020304" pitchFamily="18" charset="0"/>
                <a:cs typeface="Times New Roman" panose="02020603050405020304" pitchFamily="18" charset="0"/>
              </a:rPr>
              <a:t> </a:t>
            </a:r>
            <a:r>
              <a:rPr lang="en-US" altLang="zh-TW" sz="3200" dirty="0">
                <a:solidFill>
                  <a:srgbClr val="0000FF"/>
                </a:solidFill>
                <a:latin typeface="Times New Roman" panose="02020603050405020304" pitchFamily="18" charset="0"/>
                <a:cs typeface="Times New Roman" panose="02020603050405020304" pitchFamily="18" charset="0"/>
              </a:rPr>
              <a:t>a spontaneous process, like nuclear decay, fluorescence decay, … </a:t>
            </a:r>
          </a:p>
        </p:txBody>
      </p:sp>
      <p:sp>
        <p:nvSpPr>
          <p:cNvPr id="8" name="文字方塊 7"/>
          <p:cNvSpPr txBox="1"/>
          <p:nvPr/>
        </p:nvSpPr>
        <p:spPr>
          <a:xfrm>
            <a:off x="431540" y="2168860"/>
            <a:ext cx="2407647" cy="58477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A* </a:t>
            </a:r>
            <a:r>
              <a:rPr lang="en-US" altLang="zh-TW" sz="3200" dirty="0">
                <a:latin typeface="Times New Roman"/>
                <a:cs typeface="Times New Roman"/>
              </a:rPr>
              <a:t>→ A + </a:t>
            </a:r>
            <a:r>
              <a:rPr lang="en-US" altLang="zh-TW" sz="3200" i="1" dirty="0" err="1">
                <a:latin typeface="Times New Roman"/>
                <a:cs typeface="Times New Roman"/>
              </a:rPr>
              <a:t>h</a:t>
            </a:r>
            <a:r>
              <a:rPr lang="en-US" altLang="zh-TW" sz="3200" i="1" dirty="0" err="1">
                <a:latin typeface="Symbol" panose="05050102010706020507" pitchFamily="18" charset="2"/>
                <a:cs typeface="Times New Roman"/>
              </a:rPr>
              <a:t>n</a:t>
            </a:r>
            <a:endParaRPr lang="zh-TW" altLang="en-US" sz="3200" i="1" dirty="0">
              <a:latin typeface="Symbol" panose="05050102010706020507" pitchFamily="18" charset="2"/>
              <a:cs typeface="Times New Roman" panose="02020603050405020304" pitchFamily="18" charset="0"/>
            </a:endParaRPr>
          </a:p>
        </p:txBody>
      </p:sp>
      <p:graphicFrame>
        <p:nvGraphicFramePr>
          <p:cNvPr id="9" name="物件 8"/>
          <p:cNvGraphicFramePr>
            <a:graphicFrameLocks noChangeAspect="1"/>
          </p:cNvGraphicFramePr>
          <p:nvPr>
            <p:extLst>
              <p:ext uri="{D42A27DB-BD31-4B8C-83A1-F6EECF244321}">
                <p14:modId xmlns:p14="http://schemas.microsoft.com/office/powerpoint/2010/main" val="3643196679"/>
              </p:ext>
            </p:extLst>
          </p:nvPr>
        </p:nvGraphicFramePr>
        <p:xfrm>
          <a:off x="3420046" y="1917452"/>
          <a:ext cx="2986087" cy="1149350"/>
        </p:xfrm>
        <a:graphic>
          <a:graphicData uri="http://schemas.openxmlformats.org/presentationml/2006/ole">
            <mc:AlternateContent xmlns:mc="http://schemas.openxmlformats.org/markup-compatibility/2006">
              <mc:Choice xmlns:v="urn:schemas-microsoft-com:vml" Requires="v">
                <p:oleObj spid="_x0000_s6145" name="方程式" r:id="rId3" imgW="1015920" imgH="393480" progId="Equation.3">
                  <p:embed/>
                </p:oleObj>
              </mc:Choice>
              <mc:Fallback>
                <p:oleObj name="方程式" r:id="rId3" imgW="1015920" imgH="393480" progId="Equation.3">
                  <p:embed/>
                  <p:pic>
                    <p:nvPicPr>
                      <p:cNvPr id="9" name="物件 8"/>
                      <p:cNvPicPr>
                        <a:picLocks noChangeAspect="1" noChangeArrowheads="1"/>
                      </p:cNvPicPr>
                      <p:nvPr/>
                    </p:nvPicPr>
                    <p:blipFill>
                      <a:blip r:embed="rId4"/>
                      <a:srcRect/>
                      <a:stretch>
                        <a:fillRect/>
                      </a:stretch>
                    </p:blipFill>
                    <p:spPr bwMode="auto">
                      <a:xfrm>
                        <a:off x="3420046" y="1917452"/>
                        <a:ext cx="298608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3698018486"/>
              </p:ext>
            </p:extLst>
          </p:nvPr>
        </p:nvGraphicFramePr>
        <p:xfrm>
          <a:off x="1080071" y="3320802"/>
          <a:ext cx="7367587" cy="1008063"/>
        </p:xfrm>
        <a:graphic>
          <a:graphicData uri="http://schemas.openxmlformats.org/presentationml/2006/ole">
            <mc:AlternateContent xmlns:mc="http://schemas.openxmlformats.org/markup-compatibility/2006">
              <mc:Choice xmlns:v="urn:schemas-microsoft-com:vml" Requires="v">
                <p:oleObj spid="_x0000_s6146" name="方程式" r:id="rId5" imgW="1752480" imgH="241200" progId="Equation.3">
                  <p:embed/>
                </p:oleObj>
              </mc:Choice>
              <mc:Fallback>
                <p:oleObj name="方程式" r:id="rId5" imgW="1752480" imgH="241200" progId="Equation.3">
                  <p:embed/>
                  <p:pic>
                    <p:nvPicPr>
                      <p:cNvPr id="10" name="物件 9"/>
                      <p:cNvPicPr>
                        <a:picLocks noChangeAspect="1" noChangeArrowheads="1"/>
                      </p:cNvPicPr>
                      <p:nvPr/>
                    </p:nvPicPr>
                    <p:blipFill>
                      <a:blip r:embed="rId6"/>
                      <a:srcRect/>
                      <a:stretch>
                        <a:fillRect/>
                      </a:stretch>
                    </p:blipFill>
                    <p:spPr bwMode="auto">
                      <a:xfrm>
                        <a:off x="1080071" y="3320802"/>
                        <a:ext cx="7367587" cy="1008063"/>
                      </a:xfrm>
                      <a:prstGeom prst="rect">
                        <a:avLst/>
                      </a:prstGeom>
                      <a:noFill/>
                      <a:ln>
                        <a:noFill/>
                      </a:ln>
                    </p:spPr>
                  </p:pic>
                </p:oleObj>
              </mc:Fallback>
            </mc:AlternateContent>
          </a:graphicData>
        </a:graphic>
      </p:graphicFrame>
      <p:graphicFrame>
        <p:nvGraphicFramePr>
          <p:cNvPr id="11" name="物件 10"/>
          <p:cNvGraphicFramePr>
            <a:graphicFrameLocks noChangeAspect="1"/>
          </p:cNvGraphicFramePr>
          <p:nvPr>
            <p:extLst>
              <p:ext uri="{D42A27DB-BD31-4B8C-83A1-F6EECF244321}">
                <p14:modId xmlns:p14="http://schemas.microsoft.com/office/powerpoint/2010/main" val="130839739"/>
              </p:ext>
            </p:extLst>
          </p:nvPr>
        </p:nvGraphicFramePr>
        <p:xfrm>
          <a:off x="7201471" y="4365377"/>
          <a:ext cx="1120775" cy="1149350"/>
        </p:xfrm>
        <a:graphic>
          <a:graphicData uri="http://schemas.openxmlformats.org/presentationml/2006/ole">
            <mc:AlternateContent xmlns:mc="http://schemas.openxmlformats.org/markup-compatibility/2006">
              <mc:Choice xmlns:v="urn:schemas-microsoft-com:vml" Requires="v">
                <p:oleObj spid="_x0000_s6147" name="方程式" r:id="rId7" imgW="380880" imgH="393480" progId="Equation.3">
                  <p:embed/>
                </p:oleObj>
              </mc:Choice>
              <mc:Fallback>
                <p:oleObj name="方程式" r:id="rId7" imgW="380880" imgH="393480" progId="Equation.3">
                  <p:embed/>
                  <p:pic>
                    <p:nvPicPr>
                      <p:cNvPr id="11" name="物件 10"/>
                      <p:cNvPicPr>
                        <a:picLocks noChangeAspect="1" noChangeArrowheads="1"/>
                      </p:cNvPicPr>
                      <p:nvPr/>
                    </p:nvPicPr>
                    <p:blipFill>
                      <a:blip r:embed="rId8"/>
                      <a:srcRect/>
                      <a:stretch>
                        <a:fillRect/>
                      </a:stretch>
                    </p:blipFill>
                    <p:spPr bwMode="auto">
                      <a:xfrm>
                        <a:off x="7201471" y="4365377"/>
                        <a:ext cx="11207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1579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3176972"/>
            <a:ext cx="3842719" cy="584775"/>
          </a:xfrm>
          <a:prstGeom prst="rect">
            <a:avLst/>
          </a:prstGeom>
        </p:spPr>
        <p:txBody>
          <a:bodyPr wrap="none">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pseudo-1</a:t>
            </a:r>
            <a:r>
              <a:rPr lang="en-US" altLang="zh-TW" sz="3200" baseline="30000" dirty="0">
                <a:solidFill>
                  <a:srgbClr val="0000FF"/>
                </a:solidFill>
                <a:latin typeface="Times New Roman" panose="02020603050405020304" pitchFamily="18" charset="0"/>
                <a:cs typeface="Times New Roman" panose="02020603050405020304" pitchFamily="18" charset="0"/>
              </a:rPr>
              <a:t>st</a:t>
            </a:r>
            <a:r>
              <a:rPr lang="en-US" altLang="zh-TW" sz="3200" dirty="0">
                <a:solidFill>
                  <a:srgbClr val="0000FF"/>
                </a:solidFill>
                <a:latin typeface="Times New Roman" panose="02020603050405020304" pitchFamily="18" charset="0"/>
                <a:cs typeface="Times New Roman" panose="02020603050405020304" pitchFamily="18" charset="0"/>
              </a:rPr>
              <a:t>-order RXN</a:t>
            </a:r>
            <a:endParaRPr lang="zh-TW" altLang="en-US" dirty="0"/>
          </a:p>
        </p:txBody>
      </p:sp>
      <p:sp>
        <p:nvSpPr>
          <p:cNvPr id="3" name="矩形 2"/>
          <p:cNvSpPr/>
          <p:nvPr/>
        </p:nvSpPr>
        <p:spPr>
          <a:xfrm>
            <a:off x="0" y="-135396"/>
            <a:ext cx="2850460" cy="830997"/>
          </a:xfrm>
          <a:prstGeom prst="rect">
            <a:avLst/>
          </a:prstGeom>
        </p:spPr>
        <p:txBody>
          <a:bodyPr wrap="none">
            <a:spAutoFit/>
          </a:bodyPr>
          <a:lstStyle/>
          <a:p>
            <a:pPr lvl="0">
              <a:lnSpc>
                <a:spcPct val="150000"/>
              </a:lnSpc>
            </a:pPr>
            <a:r>
              <a:rPr lang="en-US" altLang="zh-TW" sz="3200" dirty="0">
                <a:solidFill>
                  <a:prstClr val="black"/>
                </a:solidFill>
                <a:latin typeface="Times New Roman" panose="02020603050405020304" pitchFamily="18" charset="0"/>
                <a:cs typeface="Times New Roman" panose="02020603050405020304" pitchFamily="18" charset="0"/>
              </a:rPr>
              <a:t>2</a:t>
            </a:r>
            <a:r>
              <a:rPr lang="en-US" altLang="zh-TW" sz="3200" baseline="30000" dirty="0">
                <a:solidFill>
                  <a:prstClr val="black"/>
                </a:solidFill>
                <a:latin typeface="Times New Roman" panose="02020603050405020304" pitchFamily="18" charset="0"/>
                <a:cs typeface="Times New Roman" panose="02020603050405020304" pitchFamily="18" charset="0"/>
              </a:rPr>
              <a:t>nd</a:t>
            </a:r>
            <a:r>
              <a:rPr lang="en-US" altLang="zh-TW" sz="3200" dirty="0">
                <a:solidFill>
                  <a:prstClr val="black"/>
                </a:solidFill>
                <a:latin typeface="Times New Roman" panose="02020603050405020304" pitchFamily="18" charset="0"/>
                <a:cs typeface="Times New Roman" panose="02020603050405020304" pitchFamily="18" charset="0"/>
              </a:rPr>
              <a:t>-order RXN: </a:t>
            </a:r>
          </a:p>
        </p:txBody>
      </p:sp>
      <p:sp>
        <p:nvSpPr>
          <p:cNvPr id="4" name="文字方塊 3"/>
          <p:cNvSpPr txBox="1"/>
          <p:nvPr/>
        </p:nvSpPr>
        <p:spPr>
          <a:xfrm>
            <a:off x="2807804" y="-6582"/>
            <a:ext cx="6378285" cy="584775"/>
          </a:xfrm>
          <a:prstGeom prst="rect">
            <a:avLst/>
          </a:prstGeom>
          <a:noFill/>
        </p:spPr>
        <p:txBody>
          <a:bodyPr wrap="none" rtlCol="0">
            <a:spAutoFit/>
          </a:bodyPr>
          <a:lstStyle/>
          <a:p>
            <a:r>
              <a:rPr lang="en-US" altLang="zh-TW" sz="3200" i="1" dirty="0" err="1">
                <a:latin typeface="Times New Roman" panose="02020603050405020304" pitchFamily="18" charset="0"/>
                <a:cs typeface="Times New Roman" panose="02020603050405020304" pitchFamily="18" charset="0"/>
              </a:rPr>
              <a:t>eg</a:t>
            </a:r>
            <a:r>
              <a:rPr lang="en-US" altLang="zh-TW" sz="3200" dirty="0">
                <a:latin typeface="Times New Roman" panose="02020603050405020304" pitchFamily="18" charset="0"/>
                <a:cs typeface="Times New Roman" panose="02020603050405020304" pitchFamily="18" charset="0"/>
              </a:rPr>
              <a:t>, a process requires two molecules </a:t>
            </a:r>
            <a:endParaRPr lang="zh-TW" altLang="en-US" sz="3200" dirty="0">
              <a:latin typeface="Times New Roman" panose="02020603050405020304" pitchFamily="18" charset="0"/>
              <a:cs typeface="Times New Roman" panose="02020603050405020304" pitchFamily="18" charset="0"/>
            </a:endParaRPr>
          </a:p>
        </p:txBody>
      </p:sp>
      <p:sp>
        <p:nvSpPr>
          <p:cNvPr id="5" name="文字方塊 4"/>
          <p:cNvSpPr txBox="1"/>
          <p:nvPr/>
        </p:nvSpPr>
        <p:spPr>
          <a:xfrm>
            <a:off x="71500" y="800708"/>
            <a:ext cx="2973506" cy="584775"/>
          </a:xfrm>
          <a:prstGeom prst="rect">
            <a:avLst/>
          </a:prstGeom>
          <a:noFill/>
        </p:spPr>
        <p:txBody>
          <a:bodyPr wrap="none" rtlCol="0">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A* + B </a:t>
            </a:r>
            <a:r>
              <a:rPr lang="en-US" altLang="zh-TW" sz="3200" dirty="0">
                <a:solidFill>
                  <a:srgbClr val="0000FF"/>
                </a:solidFill>
                <a:latin typeface="Times New Roman"/>
                <a:cs typeface="Times New Roman"/>
              </a:rPr>
              <a:t>→ A + B</a:t>
            </a:r>
            <a:endParaRPr lang="zh-TW" altLang="en-US" sz="3200" dirty="0">
              <a:solidFill>
                <a:srgbClr val="0000FF"/>
              </a:solidFill>
              <a:latin typeface="Symbol" panose="05050102010706020507" pitchFamily="18" charset="2"/>
              <a:cs typeface="Times New Roman" panose="02020603050405020304" pitchFamily="18" charset="0"/>
            </a:endParaRPr>
          </a:p>
        </p:txBody>
      </p:sp>
      <p:graphicFrame>
        <p:nvGraphicFramePr>
          <p:cNvPr id="6" name="物件 5"/>
          <p:cNvGraphicFramePr>
            <a:graphicFrameLocks noChangeAspect="1"/>
          </p:cNvGraphicFramePr>
          <p:nvPr>
            <p:extLst>
              <p:ext uri="{D42A27DB-BD31-4B8C-83A1-F6EECF244321}">
                <p14:modId xmlns:p14="http://schemas.microsoft.com/office/powerpoint/2010/main" val="3347866240"/>
              </p:ext>
            </p:extLst>
          </p:nvPr>
        </p:nvGraphicFramePr>
        <p:xfrm>
          <a:off x="2375756" y="1952836"/>
          <a:ext cx="3582988" cy="1149350"/>
        </p:xfrm>
        <a:graphic>
          <a:graphicData uri="http://schemas.openxmlformats.org/presentationml/2006/ole">
            <mc:AlternateContent xmlns:mc="http://schemas.openxmlformats.org/markup-compatibility/2006">
              <mc:Choice xmlns:v="urn:schemas-microsoft-com:vml" Requires="v">
                <p:oleObj spid="_x0000_s7169" name="方程式" r:id="rId3" imgW="1218960" imgH="393480" progId="Equation.3">
                  <p:embed/>
                </p:oleObj>
              </mc:Choice>
              <mc:Fallback>
                <p:oleObj name="方程式" r:id="rId3" imgW="1218960" imgH="393480" progId="Equation.3">
                  <p:embed/>
                  <p:pic>
                    <p:nvPicPr>
                      <p:cNvPr id="6" name="物件 5"/>
                      <p:cNvPicPr>
                        <a:picLocks noChangeAspect="1" noChangeArrowheads="1"/>
                      </p:cNvPicPr>
                      <p:nvPr/>
                    </p:nvPicPr>
                    <p:blipFill>
                      <a:blip r:embed="rId4"/>
                      <a:srcRect/>
                      <a:stretch>
                        <a:fillRect/>
                      </a:stretch>
                    </p:blipFill>
                    <p:spPr bwMode="auto">
                      <a:xfrm>
                        <a:off x="2375756" y="1952836"/>
                        <a:ext cx="35829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2872351" y="1232756"/>
            <a:ext cx="6264696" cy="584775"/>
          </a:xfrm>
          <a:prstGeom prst="rect">
            <a:avLst/>
          </a:prstGeom>
        </p:spPr>
        <p:txBody>
          <a:bodyPr wrap="square">
            <a:spAutoFit/>
          </a:bodyPr>
          <a:lstStyle/>
          <a:p>
            <a:pPr lvl="0"/>
            <a:r>
              <a:rPr lang="en-US" altLang="zh-TW" sz="3200" dirty="0">
                <a:solidFill>
                  <a:srgbClr val="0000FF"/>
                </a:solidFill>
                <a:latin typeface="Times New Roman"/>
                <a:cs typeface="Times New Roman"/>
              </a:rPr>
              <a:t>quenching of A* by collision with B</a:t>
            </a:r>
            <a:endParaRPr lang="zh-TW" altLang="en-US" sz="3200" dirty="0">
              <a:solidFill>
                <a:srgbClr val="0000FF"/>
              </a:solidFill>
              <a:latin typeface="Symbol" panose="05050102010706020507" pitchFamily="18" charset="2"/>
              <a:cs typeface="Times New Roman" panose="02020603050405020304" pitchFamily="18" charset="0"/>
            </a:endParaRPr>
          </a:p>
        </p:txBody>
      </p:sp>
      <p:sp>
        <p:nvSpPr>
          <p:cNvPr id="9" name="矩形 8"/>
          <p:cNvSpPr/>
          <p:nvPr/>
        </p:nvSpPr>
        <p:spPr>
          <a:xfrm>
            <a:off x="863588" y="3609020"/>
            <a:ext cx="8172908" cy="1077218"/>
          </a:xfrm>
          <a:prstGeom prst="rect">
            <a:avLst/>
          </a:prstGeom>
        </p:spPr>
        <p:txBody>
          <a:bodyPr wrap="square">
            <a:spAutoFit/>
          </a:bodyPr>
          <a:lstStyle/>
          <a:p>
            <a:pPr lvl="0"/>
            <a:r>
              <a:rPr lang="en-US" altLang="zh-TW" sz="3200" dirty="0">
                <a:solidFill>
                  <a:srgbClr val="0000FF"/>
                </a:solidFill>
                <a:latin typeface="Times New Roman"/>
                <a:cs typeface="Times New Roman"/>
              </a:rPr>
              <a:t>In the above case, if [A*] &lt;&lt; [B], such that </a:t>
            </a:r>
          </a:p>
          <a:p>
            <a:pPr lvl="0"/>
            <a:r>
              <a:rPr lang="en-US" altLang="zh-TW" sz="3200" dirty="0">
                <a:solidFill>
                  <a:srgbClr val="0000FF"/>
                </a:solidFill>
                <a:latin typeface="Times New Roman"/>
                <a:cs typeface="Times New Roman"/>
              </a:rPr>
              <a:t>[B](</a:t>
            </a:r>
            <a:r>
              <a:rPr lang="en-US" altLang="zh-TW" sz="3200" i="1" dirty="0">
                <a:solidFill>
                  <a:srgbClr val="0000FF"/>
                </a:solidFill>
                <a:latin typeface="Times New Roman"/>
                <a:cs typeface="Times New Roman"/>
              </a:rPr>
              <a:t>t</a:t>
            </a:r>
            <a:r>
              <a:rPr lang="en-US" altLang="zh-TW" sz="3200" dirty="0">
                <a:solidFill>
                  <a:srgbClr val="0000FF"/>
                </a:solidFill>
                <a:latin typeface="Times New Roman"/>
                <a:cs typeface="Times New Roman"/>
              </a:rPr>
              <a:t>) = [B]</a:t>
            </a:r>
            <a:r>
              <a:rPr lang="en-US" altLang="zh-TW" sz="3200" baseline="-25000" dirty="0">
                <a:solidFill>
                  <a:srgbClr val="0000FF"/>
                </a:solidFill>
                <a:latin typeface="Times New Roman"/>
                <a:cs typeface="Times New Roman"/>
              </a:rPr>
              <a:t>0</a:t>
            </a:r>
            <a:r>
              <a:rPr lang="en-US" altLang="zh-TW" sz="3200" dirty="0">
                <a:solidFill>
                  <a:srgbClr val="0000FF"/>
                </a:solidFill>
                <a:latin typeface="Times New Roman"/>
                <a:cs typeface="Times New Roman"/>
              </a:rPr>
              <a:t> and </a:t>
            </a:r>
            <a:r>
              <a:rPr lang="en-US" altLang="zh-TW" sz="3200" i="1" dirty="0">
                <a:solidFill>
                  <a:srgbClr val="0000FF"/>
                </a:solidFill>
                <a:latin typeface="Times New Roman"/>
                <a:cs typeface="Times New Roman"/>
              </a:rPr>
              <a:t>k</a:t>
            </a:r>
            <a:r>
              <a:rPr lang="en-US" altLang="zh-TW" sz="3200" dirty="0">
                <a:solidFill>
                  <a:srgbClr val="0000FF"/>
                </a:solidFill>
                <a:latin typeface="Times New Roman"/>
                <a:cs typeface="Times New Roman"/>
              </a:rPr>
              <a:t>[B] does not vary with time.  </a:t>
            </a:r>
            <a:endParaRPr lang="zh-TW" altLang="en-US" sz="3200" dirty="0">
              <a:solidFill>
                <a:srgbClr val="0000FF"/>
              </a:solidFill>
              <a:latin typeface="Symbol" panose="05050102010706020507" pitchFamily="18" charset="2"/>
              <a:cs typeface="Times New Roman" panose="02020603050405020304" pitchFamily="18" charset="0"/>
            </a:endParaRPr>
          </a:p>
        </p:txBody>
      </p:sp>
      <p:graphicFrame>
        <p:nvGraphicFramePr>
          <p:cNvPr id="10" name="物件 9"/>
          <p:cNvGraphicFramePr>
            <a:graphicFrameLocks noChangeAspect="1"/>
          </p:cNvGraphicFramePr>
          <p:nvPr>
            <p:extLst>
              <p:ext uri="{D42A27DB-BD31-4B8C-83A1-F6EECF244321}">
                <p14:modId xmlns:p14="http://schemas.microsoft.com/office/powerpoint/2010/main" val="3089817808"/>
              </p:ext>
            </p:extLst>
          </p:nvPr>
        </p:nvGraphicFramePr>
        <p:xfrm>
          <a:off x="2333625" y="4797425"/>
          <a:ext cx="5264150" cy="1149350"/>
        </p:xfrm>
        <a:graphic>
          <a:graphicData uri="http://schemas.openxmlformats.org/presentationml/2006/ole">
            <mc:AlternateContent xmlns:mc="http://schemas.openxmlformats.org/markup-compatibility/2006">
              <mc:Choice xmlns:v="urn:schemas-microsoft-com:vml" Requires="v">
                <p:oleObj spid="_x0000_s7170" name="方程式" r:id="rId5" imgW="1790640" imgH="393480" progId="Equation.3">
                  <p:embed/>
                </p:oleObj>
              </mc:Choice>
              <mc:Fallback>
                <p:oleObj name="方程式" r:id="rId5" imgW="1790640" imgH="393480" progId="Equation.3">
                  <p:embed/>
                  <p:pic>
                    <p:nvPicPr>
                      <p:cNvPr id="10" name="物件 9"/>
                      <p:cNvPicPr>
                        <a:picLocks noChangeAspect="1" noChangeArrowheads="1"/>
                      </p:cNvPicPr>
                      <p:nvPr/>
                    </p:nvPicPr>
                    <p:blipFill>
                      <a:blip r:embed="rId6"/>
                      <a:srcRect/>
                      <a:stretch>
                        <a:fillRect/>
                      </a:stretch>
                    </p:blipFill>
                    <p:spPr bwMode="auto">
                      <a:xfrm>
                        <a:off x="2333625" y="4797425"/>
                        <a:ext cx="526415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5382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143508" y="512676"/>
            <a:ext cx="8027967" cy="255454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A* </a:t>
            </a:r>
            <a:r>
              <a:rPr lang="en-US" altLang="zh-TW" sz="3200" dirty="0">
                <a:latin typeface="Times New Roman"/>
                <a:cs typeface="Times New Roman"/>
              </a:rPr>
              <a:t>→ A + </a:t>
            </a:r>
            <a:r>
              <a:rPr lang="en-US" altLang="zh-TW" sz="3200" i="1" dirty="0" err="1">
                <a:solidFill>
                  <a:srgbClr val="FF0000"/>
                </a:solidFill>
                <a:latin typeface="Times New Roman"/>
                <a:cs typeface="Times New Roman"/>
              </a:rPr>
              <a:t>h</a:t>
            </a:r>
            <a:r>
              <a:rPr lang="en-US" altLang="zh-TW" sz="3200" i="1" dirty="0" err="1">
                <a:solidFill>
                  <a:srgbClr val="FF0000"/>
                </a:solidFill>
                <a:latin typeface="Symbol" panose="05050102010706020507" pitchFamily="18" charset="2"/>
                <a:cs typeface="Times New Roman"/>
              </a:rPr>
              <a:t>n</a:t>
            </a:r>
            <a:r>
              <a:rPr lang="en-US" altLang="zh-TW" sz="3200" i="1" dirty="0">
                <a:latin typeface="Times New Roman" panose="02020603050405020304" pitchFamily="18" charset="0"/>
                <a:cs typeface="Times New Roman" panose="02020603050405020304" pitchFamily="18" charset="0"/>
              </a:rPr>
              <a:t>		</a:t>
            </a:r>
            <a:r>
              <a:rPr lang="en-US" altLang="zh-TW" sz="3200" dirty="0">
                <a:solidFill>
                  <a:srgbClr val="FF0000"/>
                </a:solidFill>
                <a:latin typeface="Times New Roman" panose="02020603050405020304" pitchFamily="18" charset="0"/>
                <a:cs typeface="Times New Roman" panose="02020603050405020304" pitchFamily="18" charset="0"/>
              </a:rPr>
              <a:t>fluorescence, </a:t>
            </a:r>
            <a:r>
              <a:rPr lang="en-US" altLang="zh-TW" sz="3200" i="1" dirty="0">
                <a:solidFill>
                  <a:srgbClr val="FF0000"/>
                </a:solidFill>
                <a:latin typeface="Times New Roman" panose="02020603050405020304" pitchFamily="18" charset="0"/>
                <a:cs typeface="Times New Roman" panose="02020603050405020304" pitchFamily="18" charset="0"/>
              </a:rPr>
              <a:t>k</a:t>
            </a:r>
            <a:r>
              <a:rPr lang="en-US" altLang="zh-TW" sz="3200" baseline="-25000" dirty="0">
                <a:solidFill>
                  <a:srgbClr val="FF0000"/>
                </a:solidFill>
                <a:latin typeface="Times New Roman" panose="02020603050405020304" pitchFamily="18" charset="0"/>
                <a:cs typeface="Times New Roman" panose="02020603050405020304" pitchFamily="18" charset="0"/>
              </a:rPr>
              <a:t>1</a:t>
            </a:r>
          </a:p>
          <a:p>
            <a:r>
              <a:rPr lang="en-US" altLang="zh-TW" sz="3200" dirty="0">
                <a:latin typeface="Times New Roman" panose="02020603050405020304" pitchFamily="18" charset="0"/>
                <a:cs typeface="Times New Roman" panose="02020603050405020304" pitchFamily="18" charset="0"/>
              </a:rPr>
              <a:t>A* </a:t>
            </a:r>
            <a:r>
              <a:rPr lang="en-US" altLang="zh-TW" sz="3200" dirty="0">
                <a:latin typeface="Times New Roman"/>
                <a:cs typeface="Times New Roman"/>
              </a:rPr>
              <a:t>→ A (+ heat)		non-radiative process, </a:t>
            </a:r>
            <a:r>
              <a:rPr lang="en-US" altLang="zh-TW" sz="3200" i="1" dirty="0">
                <a:latin typeface="Times New Roman" panose="02020603050405020304" pitchFamily="18" charset="0"/>
                <a:cs typeface="Times New Roman" panose="02020603050405020304" pitchFamily="18" charset="0"/>
              </a:rPr>
              <a:t>k</a:t>
            </a:r>
            <a:r>
              <a:rPr lang="en-US" altLang="zh-TW" sz="3200" baseline="-25000" dirty="0">
                <a:latin typeface="Times New Roman" panose="02020603050405020304" pitchFamily="18" charset="0"/>
                <a:cs typeface="Times New Roman" panose="02020603050405020304" pitchFamily="18" charset="0"/>
              </a:rPr>
              <a:t>2</a:t>
            </a:r>
          </a:p>
          <a:p>
            <a:r>
              <a:rPr lang="en-US" altLang="zh-TW" sz="3200" dirty="0">
                <a:latin typeface="Times New Roman" panose="02020603050405020304" pitchFamily="18" charset="0"/>
                <a:cs typeface="Times New Roman" panose="02020603050405020304" pitchFamily="18" charset="0"/>
              </a:rPr>
              <a:t>A* + B </a:t>
            </a:r>
            <a:r>
              <a:rPr lang="en-US" altLang="zh-TW" sz="3200" dirty="0">
                <a:latin typeface="Times New Roman"/>
                <a:cs typeface="Times New Roman"/>
              </a:rPr>
              <a:t>→ A + B 	quenching of A* by B, </a:t>
            </a:r>
            <a:r>
              <a:rPr lang="en-US" altLang="zh-TW" sz="3200" i="1" dirty="0">
                <a:latin typeface="Times New Roman" panose="02020603050405020304" pitchFamily="18" charset="0"/>
                <a:cs typeface="Times New Roman" panose="02020603050405020304" pitchFamily="18" charset="0"/>
              </a:rPr>
              <a:t>k</a:t>
            </a:r>
            <a:r>
              <a:rPr lang="en-US" altLang="zh-TW" sz="3200" baseline="-25000" dirty="0">
                <a:latin typeface="Times New Roman" panose="02020603050405020304" pitchFamily="18" charset="0"/>
                <a:cs typeface="Times New Roman" panose="02020603050405020304" pitchFamily="18" charset="0"/>
              </a:rPr>
              <a:t>3</a:t>
            </a:r>
          </a:p>
          <a:p>
            <a:endParaRPr lang="zh-TW" altLang="en-US" sz="3200" dirty="0">
              <a:latin typeface="Symbol" panose="05050102010706020507" pitchFamily="18" charset="2"/>
              <a:cs typeface="Times New Roman" panose="02020603050405020304" pitchFamily="18" charset="0"/>
            </a:endParaRPr>
          </a:p>
          <a:p>
            <a:endParaRPr lang="zh-TW" altLang="en-US" sz="3200" i="1" dirty="0">
              <a:latin typeface="Symbol" panose="05050102010706020507" pitchFamily="18" charset="2"/>
              <a:cs typeface="Times New Roman" panose="02020603050405020304" pitchFamily="18" charset="0"/>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4283776802"/>
              </p:ext>
            </p:extLst>
          </p:nvPr>
        </p:nvGraphicFramePr>
        <p:xfrm>
          <a:off x="1079612" y="2132856"/>
          <a:ext cx="6904038" cy="1149350"/>
        </p:xfrm>
        <a:graphic>
          <a:graphicData uri="http://schemas.openxmlformats.org/presentationml/2006/ole">
            <mc:AlternateContent xmlns:mc="http://schemas.openxmlformats.org/markup-compatibility/2006">
              <mc:Choice xmlns:v="urn:schemas-microsoft-com:vml" Requires="v">
                <p:oleObj spid="_x0000_s8193" name="方程式" r:id="rId3" imgW="2349360" imgH="393480" progId="Equation.3">
                  <p:embed/>
                </p:oleObj>
              </mc:Choice>
              <mc:Fallback>
                <p:oleObj name="方程式" r:id="rId3" imgW="2349360" imgH="393480" progId="Equation.3">
                  <p:embed/>
                  <p:pic>
                    <p:nvPicPr>
                      <p:cNvPr id="4" name="物件 3"/>
                      <p:cNvPicPr>
                        <a:picLocks noChangeAspect="1" noChangeArrowheads="1"/>
                      </p:cNvPicPr>
                      <p:nvPr/>
                    </p:nvPicPr>
                    <p:blipFill>
                      <a:blip r:embed="rId4"/>
                      <a:srcRect/>
                      <a:stretch>
                        <a:fillRect/>
                      </a:stretch>
                    </p:blipFill>
                    <p:spPr bwMode="auto">
                      <a:xfrm>
                        <a:off x="1079612" y="2132856"/>
                        <a:ext cx="690403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字方塊 4"/>
          <p:cNvSpPr txBox="1"/>
          <p:nvPr/>
        </p:nvSpPr>
        <p:spPr>
          <a:xfrm>
            <a:off x="44573" y="0"/>
            <a:ext cx="8851719" cy="584775"/>
          </a:xfrm>
          <a:prstGeom prst="rect">
            <a:avLst/>
          </a:prstGeom>
          <a:noFill/>
        </p:spPr>
        <p:txBody>
          <a:bodyPr wrap="none" rtlCol="0">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A more realistic case for a fluorescence molecule A*</a:t>
            </a:r>
            <a:endParaRPr lang="zh-TW" altLang="en-US" sz="3200" dirty="0">
              <a:solidFill>
                <a:srgbClr val="0000FF"/>
              </a:solidFill>
              <a:latin typeface="Times New Roman" panose="02020603050405020304" pitchFamily="18" charset="0"/>
              <a:cs typeface="Times New Roman" panose="02020603050405020304" pitchFamily="18" charset="0"/>
            </a:endParaRPr>
          </a:p>
        </p:txBody>
      </p:sp>
      <p:sp>
        <p:nvSpPr>
          <p:cNvPr id="6" name="文字方塊 5"/>
          <p:cNvSpPr txBox="1"/>
          <p:nvPr/>
        </p:nvSpPr>
        <p:spPr>
          <a:xfrm>
            <a:off x="143508" y="3356992"/>
            <a:ext cx="6550191" cy="58477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If [B] &gt;&gt; [A*], such that [B](</a:t>
            </a:r>
            <a:r>
              <a:rPr lang="en-US" altLang="zh-TW" sz="3200" i="1" dirty="0">
                <a:latin typeface="Times New Roman" panose="02020603050405020304" pitchFamily="18" charset="0"/>
                <a:cs typeface="Times New Roman" panose="02020603050405020304" pitchFamily="18" charset="0"/>
              </a:rPr>
              <a:t>t</a:t>
            </a:r>
            <a:r>
              <a:rPr lang="en-US" altLang="zh-TW" sz="3200" dirty="0">
                <a:latin typeface="Times New Roman" panose="02020603050405020304" pitchFamily="18" charset="0"/>
                <a:cs typeface="Times New Roman" panose="02020603050405020304" pitchFamily="18" charset="0"/>
              </a:rPr>
              <a:t>) = [B]</a:t>
            </a:r>
            <a:r>
              <a:rPr lang="en-US" altLang="zh-TW" sz="3200" baseline="-25000" dirty="0">
                <a:latin typeface="Times New Roman" panose="02020603050405020304" pitchFamily="18" charset="0"/>
                <a:cs typeface="Times New Roman" panose="02020603050405020304" pitchFamily="18" charset="0"/>
              </a:rPr>
              <a:t>0</a:t>
            </a:r>
            <a:r>
              <a:rPr lang="en-US" altLang="zh-TW" sz="3200" dirty="0">
                <a:latin typeface="Times New Roman" panose="02020603050405020304" pitchFamily="18" charset="0"/>
                <a:cs typeface="Times New Roman" panose="02020603050405020304" pitchFamily="18" charset="0"/>
              </a:rPr>
              <a:t> </a:t>
            </a:r>
            <a:endParaRPr lang="zh-TW" altLang="en-US" sz="3200" dirty="0">
              <a:latin typeface="Times New Roman" panose="02020603050405020304" pitchFamily="18" charset="0"/>
              <a:cs typeface="Times New Roman" panose="02020603050405020304" pitchFamily="18" charset="0"/>
            </a:endParaRPr>
          </a:p>
        </p:txBody>
      </p:sp>
      <p:graphicFrame>
        <p:nvGraphicFramePr>
          <p:cNvPr id="7" name="物件 6"/>
          <p:cNvGraphicFramePr>
            <a:graphicFrameLocks noChangeAspect="1"/>
          </p:cNvGraphicFramePr>
          <p:nvPr>
            <p:extLst>
              <p:ext uri="{D42A27DB-BD31-4B8C-83A1-F6EECF244321}">
                <p14:modId xmlns:p14="http://schemas.microsoft.com/office/powerpoint/2010/main" val="1264410391"/>
              </p:ext>
            </p:extLst>
          </p:nvPr>
        </p:nvGraphicFramePr>
        <p:xfrm>
          <a:off x="467544" y="4293096"/>
          <a:ext cx="7426325" cy="1149350"/>
        </p:xfrm>
        <a:graphic>
          <a:graphicData uri="http://schemas.openxmlformats.org/presentationml/2006/ole">
            <mc:AlternateContent xmlns:mc="http://schemas.openxmlformats.org/markup-compatibility/2006">
              <mc:Choice xmlns:v="urn:schemas-microsoft-com:vml" Requires="v">
                <p:oleObj spid="_x0000_s8194" name="方程式" r:id="rId5" imgW="2527200" imgH="393480" progId="Equation.3">
                  <p:embed/>
                </p:oleObj>
              </mc:Choice>
              <mc:Fallback>
                <p:oleObj name="方程式" r:id="rId5" imgW="2527200" imgH="393480" progId="Equation.3">
                  <p:embed/>
                  <p:pic>
                    <p:nvPicPr>
                      <p:cNvPr id="7" name="物件 6"/>
                      <p:cNvPicPr>
                        <a:picLocks noChangeAspect="1" noChangeArrowheads="1"/>
                      </p:cNvPicPr>
                      <p:nvPr/>
                    </p:nvPicPr>
                    <p:blipFill>
                      <a:blip r:embed="rId6"/>
                      <a:srcRect/>
                      <a:stretch>
                        <a:fillRect/>
                      </a:stretch>
                    </p:blipFill>
                    <p:spPr bwMode="auto">
                      <a:xfrm>
                        <a:off x="467544" y="4293096"/>
                        <a:ext cx="742632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467669057"/>
              </p:ext>
            </p:extLst>
          </p:nvPr>
        </p:nvGraphicFramePr>
        <p:xfrm>
          <a:off x="755576" y="5445224"/>
          <a:ext cx="7023174" cy="946669"/>
        </p:xfrm>
        <a:graphic>
          <a:graphicData uri="http://schemas.openxmlformats.org/presentationml/2006/ole">
            <mc:AlternateContent xmlns:mc="http://schemas.openxmlformats.org/markup-compatibility/2006">
              <mc:Choice xmlns:v="urn:schemas-microsoft-com:vml" Requires="v">
                <p:oleObj spid="_x0000_s8195" name="方程式" r:id="rId7" imgW="1777680" imgH="241200" progId="Equation.3">
                  <p:embed/>
                </p:oleObj>
              </mc:Choice>
              <mc:Fallback>
                <p:oleObj name="方程式" r:id="rId7" imgW="1777680" imgH="241200" progId="Equation.3">
                  <p:embed/>
                  <p:pic>
                    <p:nvPicPr>
                      <p:cNvPr id="8" name="物件 7"/>
                      <p:cNvPicPr>
                        <a:picLocks noChangeAspect="1" noChangeArrowheads="1"/>
                      </p:cNvPicPr>
                      <p:nvPr/>
                    </p:nvPicPr>
                    <p:blipFill>
                      <a:blip r:embed="rId8"/>
                      <a:srcRect/>
                      <a:stretch>
                        <a:fillRect/>
                      </a:stretch>
                    </p:blipFill>
                    <p:spPr bwMode="auto">
                      <a:xfrm>
                        <a:off x="755576" y="5445224"/>
                        <a:ext cx="7023174" cy="946669"/>
                      </a:xfrm>
                      <a:prstGeom prst="rect">
                        <a:avLst/>
                      </a:prstGeom>
                      <a:noFill/>
                      <a:ln>
                        <a:noFill/>
                      </a:ln>
                    </p:spPr>
                  </p:pic>
                </p:oleObj>
              </mc:Fallback>
            </mc:AlternateContent>
          </a:graphicData>
        </a:graphic>
      </p:graphicFrame>
      <p:sp>
        <p:nvSpPr>
          <p:cNvPr id="9" name="矩形 8"/>
          <p:cNvSpPr/>
          <p:nvPr/>
        </p:nvSpPr>
        <p:spPr>
          <a:xfrm>
            <a:off x="6007465" y="3789040"/>
            <a:ext cx="3145413" cy="584775"/>
          </a:xfrm>
          <a:prstGeom prst="rect">
            <a:avLst/>
          </a:prstGeom>
        </p:spPr>
        <p:txBody>
          <a:bodyPr wrap="none">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(pseudo-1</a:t>
            </a:r>
            <a:r>
              <a:rPr lang="en-US" altLang="zh-TW" sz="3200" baseline="30000" dirty="0">
                <a:solidFill>
                  <a:srgbClr val="0000FF"/>
                </a:solidFill>
                <a:latin typeface="Times New Roman" panose="02020603050405020304" pitchFamily="18" charset="0"/>
                <a:cs typeface="Times New Roman" panose="02020603050405020304" pitchFamily="18" charset="0"/>
              </a:rPr>
              <a:t>st</a:t>
            </a:r>
            <a:r>
              <a:rPr lang="en-US" altLang="zh-TW" sz="3200" dirty="0">
                <a:solidFill>
                  <a:srgbClr val="0000FF"/>
                </a:solidFill>
                <a:latin typeface="Times New Roman" panose="02020603050405020304" pitchFamily="18" charset="0"/>
                <a:cs typeface="Times New Roman" panose="02020603050405020304" pitchFamily="18" charset="0"/>
              </a:rPr>
              <a:t>-order)</a:t>
            </a:r>
            <a:endParaRPr lang="zh-TW" altLang="en-US" dirty="0"/>
          </a:p>
        </p:txBody>
      </p:sp>
    </p:spTree>
    <p:extLst>
      <p:ext uri="{BB962C8B-B14F-4D97-AF65-F5344CB8AC3E}">
        <p14:creationId xmlns:p14="http://schemas.microsoft.com/office/powerpoint/2010/main" val="270409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05" y="206845"/>
            <a:ext cx="775597" cy="461665"/>
          </a:xfrm>
          <a:prstGeom prst="rect">
            <a:avLst/>
          </a:prstGeom>
          <a:solidFill>
            <a:srgbClr val="FFFF00"/>
          </a:solidFill>
        </p:spPr>
        <p:txBody>
          <a:bodyPr wrap="none">
            <a:spAutoFit/>
          </a:bodyPr>
          <a:lstStyle/>
          <a:p>
            <a:r>
              <a:rPr lang="en-US" altLang="zh-TW" sz="2400" dirty="0">
                <a:solidFill>
                  <a:srgbClr val="0000FF"/>
                </a:solidFill>
                <a:latin typeface="Times New Roman" panose="02020603050405020304" pitchFamily="18" charset="0"/>
                <a:cs typeface="Times New Roman" panose="02020603050405020304" pitchFamily="18" charset="0"/>
              </a:rPr>
              <a:t>TAs:</a:t>
            </a:r>
          </a:p>
        </p:txBody>
      </p:sp>
      <p:sp>
        <p:nvSpPr>
          <p:cNvPr id="3" name="矩形 2"/>
          <p:cNvSpPr/>
          <p:nvPr/>
        </p:nvSpPr>
        <p:spPr>
          <a:xfrm>
            <a:off x="230983" y="-9179"/>
            <a:ext cx="8676964" cy="1569660"/>
          </a:xfrm>
          <a:prstGeom prst="rect">
            <a:avLst/>
          </a:prstGeom>
          <a:noFill/>
        </p:spPr>
        <p:txBody>
          <a:bodyPr wrap="square">
            <a:spAutoFit/>
          </a:bodyPr>
          <a:lstStyle/>
          <a:p>
            <a:pPr algn="ctr">
              <a:lnSpc>
                <a:spcPct val="150000"/>
              </a:lnSpc>
            </a:pPr>
            <a:r>
              <a:rPr lang="zh-TW" altLang="en-US" sz="3200" b="1" u="sng"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左承叡</a:t>
            </a:r>
            <a:r>
              <a:rPr lang="zh-TW" altLang="en-US" sz="32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  成凱翔  李鈺琳  林妍秀</a:t>
            </a:r>
            <a:endParaRPr lang="en-US" altLang="zh-TW" sz="32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algn="ctr">
              <a:lnSpc>
                <a:spcPct val="150000"/>
              </a:lnSpc>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TA hour :</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一</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89 </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四</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567</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矩形 3"/>
          <p:cNvSpPr/>
          <p:nvPr/>
        </p:nvSpPr>
        <p:spPr>
          <a:xfrm>
            <a:off x="3656394" y="1863029"/>
            <a:ext cx="1826141" cy="584775"/>
          </a:xfrm>
          <a:prstGeom prst="rect">
            <a:avLst/>
          </a:prstGeom>
          <a:solidFill>
            <a:srgbClr val="FFFF00"/>
          </a:solidFill>
        </p:spPr>
        <p:txBody>
          <a:bodyPr wrap="none">
            <a:spAutoFit/>
          </a:bodyPr>
          <a:lstStyle/>
          <a:p>
            <a:r>
              <a:rPr lang="zh-TW" altLang="en-US" sz="3200" b="1" dirty="0">
                <a:latin typeface="標楷體" panose="03000509000000000000" pitchFamily="65" charset="-120"/>
                <a:ea typeface="標楷體" panose="03000509000000000000" pitchFamily="65" charset="-120"/>
                <a:cs typeface="Times New Roman" panose="02020603050405020304" pitchFamily="18" charset="0"/>
              </a:rPr>
              <a:t>如何提問</a:t>
            </a:r>
            <a:endParaRPr lang="en-US" altLang="zh-TW" sz="3200" b="1" dirty="0">
              <a:latin typeface="標楷體" panose="03000509000000000000" pitchFamily="65" charset="-120"/>
              <a:ea typeface="標楷體" panose="03000509000000000000" pitchFamily="65" charset="-120"/>
              <a:cs typeface="Times New Roman" panose="02020603050405020304" pitchFamily="18" charset="0"/>
            </a:endParaRPr>
          </a:p>
        </p:txBody>
      </p:sp>
      <p:cxnSp>
        <p:nvCxnSpPr>
          <p:cNvPr id="6" name="直線接點 5"/>
          <p:cNvCxnSpPr/>
          <p:nvPr/>
        </p:nvCxnSpPr>
        <p:spPr>
          <a:xfrm>
            <a:off x="-2535" y="1647005"/>
            <a:ext cx="9144000" cy="0"/>
          </a:xfrm>
          <a:prstGeom prst="line">
            <a:avLst/>
          </a:prstGeom>
          <a:ln w="57150" cmpd="thickThi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30983" y="2475097"/>
            <a:ext cx="8676964" cy="2554545"/>
          </a:xfrm>
          <a:prstGeom prst="rect">
            <a:avLst/>
          </a:prstGeom>
          <a:noFill/>
        </p:spPr>
        <p:txBody>
          <a:bodyPr wrap="square">
            <a:spAutoFit/>
          </a:bodyPr>
          <a:lstStyle/>
          <a:p>
            <a:pPr algn="ctr">
              <a:lnSpc>
                <a:spcPct val="125000"/>
              </a:lnSpc>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一律用</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A5</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紙</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半張</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A4)</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，以便整理</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p>
          <a:p>
            <a:pPr algn="ctr">
              <a:lnSpc>
                <a:spcPct val="125000"/>
              </a:lnSpc>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寫明系級、學號、姓名</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會加分</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p>
          <a:p>
            <a:pPr algn="ctr">
              <a:lnSpc>
                <a:spcPct val="125000"/>
              </a:lnSpc>
            </a:pPr>
            <a:r>
              <a:rPr lang="zh-TW" altLang="en-US" sz="32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寫下問題、交給</a:t>
            </a:r>
            <a:r>
              <a:rPr lang="en-US" altLang="zh-TW" sz="32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TA</a:t>
            </a:r>
            <a:r>
              <a:rPr lang="zh-TW" altLang="en-US" sz="32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、並確定</a:t>
            </a:r>
            <a:r>
              <a:rPr lang="en-US" altLang="zh-TW" sz="32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TA</a:t>
            </a:r>
            <a:r>
              <a:rPr lang="zh-TW" altLang="en-US" sz="32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明白你的問題</a:t>
            </a:r>
            <a:endParaRPr lang="en-US" altLang="zh-TW" sz="32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algn="ctr">
              <a:lnSpc>
                <a:spcPct val="125000"/>
              </a:lnSpc>
            </a:pPr>
            <a:r>
              <a:rPr lang="en-US" altLang="zh-TW" sz="3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TA</a:t>
            </a:r>
            <a:r>
              <a:rPr lang="zh-TW" altLang="en-US" sz="3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幫你發問</a:t>
            </a:r>
            <a:r>
              <a:rPr lang="en-US" altLang="zh-TW" sz="3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具名或匿名</a:t>
            </a:r>
            <a:r>
              <a:rPr lang="en-US" altLang="zh-TW" sz="3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3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415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1304764"/>
            <a:ext cx="4437433" cy="584775"/>
          </a:xfrm>
          <a:prstGeom prst="rect">
            <a:avLst/>
          </a:prstGeom>
          <a:solidFill>
            <a:srgbClr val="FFFF00"/>
          </a:solidFill>
        </p:spPr>
        <p:txBody>
          <a:bodyPr wrap="none" rtlCol="0">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Experimental observables</a:t>
            </a:r>
            <a:endParaRPr lang="zh-TW" altLang="en-US" sz="3200" dirty="0">
              <a:solidFill>
                <a:srgbClr val="0000FF"/>
              </a:solidFill>
              <a:latin typeface="Times New Roman" panose="02020603050405020304" pitchFamily="18" charset="0"/>
              <a:cs typeface="Times New Roman" panose="02020603050405020304" pitchFamily="18" charset="0"/>
            </a:endParaRPr>
          </a:p>
        </p:txBody>
      </p:sp>
      <p:sp>
        <p:nvSpPr>
          <p:cNvPr id="3" name="文字方塊 2"/>
          <p:cNvSpPr txBox="1"/>
          <p:nvPr/>
        </p:nvSpPr>
        <p:spPr>
          <a:xfrm>
            <a:off x="467544" y="2060848"/>
            <a:ext cx="5599610" cy="58477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Decay rate </a:t>
            </a:r>
            <a:r>
              <a:rPr lang="en-US" altLang="zh-TW" sz="3200" i="1" dirty="0">
                <a:latin typeface="Times New Roman" panose="02020603050405020304" pitchFamily="18" charset="0"/>
                <a:cs typeface="Times New Roman" panose="02020603050405020304" pitchFamily="18" charset="0"/>
              </a:rPr>
              <a:t>k’</a:t>
            </a:r>
            <a:r>
              <a:rPr lang="en-US" altLang="zh-TW" sz="3200" dirty="0">
                <a:latin typeface="Times New Roman" panose="02020603050405020304" pitchFamily="18" charset="0"/>
                <a:cs typeface="Times New Roman" panose="02020603050405020304" pitchFamily="18" charset="0"/>
              </a:rPr>
              <a:t> or lifetime </a:t>
            </a:r>
            <a:r>
              <a:rPr lang="en-US" altLang="zh-TW" sz="3200" i="1" dirty="0">
                <a:latin typeface="Symbol" panose="05050102010706020507" pitchFamily="18" charset="2"/>
                <a:cs typeface="Times New Roman" panose="02020603050405020304" pitchFamily="18" charset="0"/>
              </a:rPr>
              <a:t>t </a:t>
            </a:r>
            <a:r>
              <a:rPr lang="en-US" altLang="zh-TW" sz="3200" dirty="0">
                <a:latin typeface="Times New Roman" panose="02020603050405020304" pitchFamily="18" charset="0"/>
                <a:cs typeface="Times New Roman" panose="02020603050405020304" pitchFamily="18" charset="0"/>
              </a:rPr>
              <a:t>=1/</a:t>
            </a:r>
            <a:r>
              <a:rPr lang="en-US" altLang="zh-TW" sz="3200" i="1" dirty="0">
                <a:latin typeface="Times New Roman" panose="02020603050405020304" pitchFamily="18" charset="0"/>
                <a:cs typeface="Times New Roman" panose="02020603050405020304" pitchFamily="18" charset="0"/>
              </a:rPr>
              <a:t>k’</a:t>
            </a:r>
            <a:endParaRPr lang="zh-TW" altLang="en-US" sz="3200" i="1" dirty="0">
              <a:latin typeface="Times New Roman" panose="02020603050405020304" pitchFamily="18" charset="0"/>
              <a:cs typeface="Times New Roman" panose="02020603050405020304" pitchFamily="18" charset="0"/>
            </a:endParaRPr>
          </a:p>
        </p:txBody>
      </p:sp>
      <p:sp>
        <p:nvSpPr>
          <p:cNvPr id="4" name="文字方塊 3"/>
          <p:cNvSpPr txBox="1"/>
          <p:nvPr/>
        </p:nvSpPr>
        <p:spPr>
          <a:xfrm>
            <a:off x="467544" y="2744924"/>
            <a:ext cx="5530681" cy="58477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Fluorescence quantum yield </a:t>
            </a:r>
            <a:r>
              <a:rPr lang="en-US" altLang="zh-TW" sz="3200" i="1" dirty="0" err="1">
                <a:latin typeface="Symbol" panose="05050102010706020507" pitchFamily="18" charset="2"/>
                <a:cs typeface="Times New Roman" panose="02020603050405020304" pitchFamily="18" charset="0"/>
              </a:rPr>
              <a:t>f</a:t>
            </a:r>
            <a:r>
              <a:rPr lang="en-US" altLang="zh-TW" sz="3200" baseline="-25000" dirty="0" err="1">
                <a:latin typeface="Times New Roman" panose="02020603050405020304" pitchFamily="18" charset="0"/>
                <a:cs typeface="Times New Roman" panose="02020603050405020304" pitchFamily="18" charset="0"/>
              </a:rPr>
              <a:t>FL</a:t>
            </a:r>
            <a:endParaRPr lang="en-US" altLang="zh-TW" sz="3200" baseline="-25000" dirty="0">
              <a:latin typeface="Times New Roman" panose="02020603050405020304" pitchFamily="18" charset="0"/>
              <a:cs typeface="Times New Roman" panose="02020603050405020304" pitchFamily="18" charset="0"/>
            </a:endParaRPr>
          </a:p>
        </p:txBody>
      </p:sp>
      <p:graphicFrame>
        <p:nvGraphicFramePr>
          <p:cNvPr id="5" name="物件 4"/>
          <p:cNvGraphicFramePr>
            <a:graphicFrameLocks noChangeAspect="1"/>
          </p:cNvGraphicFramePr>
          <p:nvPr>
            <p:extLst>
              <p:ext uri="{D42A27DB-BD31-4B8C-83A1-F6EECF244321}">
                <p14:modId xmlns:p14="http://schemas.microsoft.com/office/powerpoint/2010/main" val="3165983165"/>
              </p:ext>
            </p:extLst>
          </p:nvPr>
        </p:nvGraphicFramePr>
        <p:xfrm>
          <a:off x="359532" y="3717032"/>
          <a:ext cx="8388932" cy="1161229"/>
        </p:xfrm>
        <a:graphic>
          <a:graphicData uri="http://schemas.openxmlformats.org/presentationml/2006/ole">
            <mc:AlternateContent xmlns:mc="http://schemas.openxmlformats.org/markup-compatibility/2006">
              <mc:Choice xmlns:v="urn:schemas-microsoft-com:vml" Requires="v">
                <p:oleObj spid="_x0000_s9217" name="方程式" r:id="rId3" imgW="3098520" imgH="431640" progId="Equation.3">
                  <p:embed/>
                </p:oleObj>
              </mc:Choice>
              <mc:Fallback>
                <p:oleObj name="方程式" r:id="rId3" imgW="3098520" imgH="431640" progId="Equation.3">
                  <p:embed/>
                  <p:pic>
                    <p:nvPicPr>
                      <p:cNvPr id="5" name="物件 4"/>
                      <p:cNvPicPr>
                        <a:picLocks noChangeAspect="1" noChangeArrowheads="1"/>
                      </p:cNvPicPr>
                      <p:nvPr/>
                    </p:nvPicPr>
                    <p:blipFill>
                      <a:blip r:embed="rId4"/>
                      <a:srcRect/>
                      <a:stretch>
                        <a:fillRect/>
                      </a:stretch>
                    </p:blipFill>
                    <p:spPr bwMode="auto">
                      <a:xfrm>
                        <a:off x="359532" y="3717032"/>
                        <a:ext cx="8388932" cy="1161229"/>
                      </a:xfrm>
                      <a:prstGeom prst="rect">
                        <a:avLst/>
                      </a:prstGeom>
                      <a:noFill/>
                      <a:ln>
                        <a:noFill/>
                      </a:ln>
                    </p:spPr>
                  </p:pic>
                </p:oleObj>
              </mc:Fallback>
            </mc:AlternateContent>
          </a:graphicData>
        </a:graphic>
      </p:graphicFrame>
      <p:sp>
        <p:nvSpPr>
          <p:cNvPr id="6" name="文字方塊 5"/>
          <p:cNvSpPr txBox="1"/>
          <p:nvPr/>
        </p:nvSpPr>
        <p:spPr>
          <a:xfrm>
            <a:off x="16709" y="44624"/>
            <a:ext cx="9025596" cy="1077218"/>
          </a:xfrm>
          <a:prstGeom prst="rect">
            <a:avLst/>
          </a:prstGeom>
          <a:noFill/>
        </p:spPr>
        <p:txBody>
          <a:bodyPr wrap="square" rtlCol="0">
            <a:spAutoFit/>
          </a:bodyPr>
          <a:lstStyle/>
          <a:p>
            <a:r>
              <a:rPr lang="en-US" altLang="zh-TW" sz="3200" dirty="0">
                <a:solidFill>
                  <a:srgbClr val="C00000"/>
                </a:solidFill>
                <a:latin typeface="Times New Roman" panose="02020603050405020304" pitchFamily="18" charset="0"/>
                <a:cs typeface="Times New Roman" panose="02020603050405020304" pitchFamily="18" charset="0"/>
              </a:rPr>
              <a:t>Even there are three rate coefficients </a:t>
            </a:r>
            <a:r>
              <a:rPr lang="en-US" altLang="zh-TW" sz="3200" i="1" dirty="0">
                <a:solidFill>
                  <a:srgbClr val="C00000"/>
                </a:solidFill>
                <a:latin typeface="Times New Roman" panose="02020603050405020304" pitchFamily="18" charset="0"/>
                <a:cs typeface="Times New Roman" panose="02020603050405020304" pitchFamily="18" charset="0"/>
              </a:rPr>
              <a:t>k</a:t>
            </a:r>
            <a:r>
              <a:rPr lang="en-US" altLang="zh-TW" sz="3200" baseline="-25000" dirty="0">
                <a:solidFill>
                  <a:srgbClr val="C00000"/>
                </a:solidFill>
                <a:latin typeface="Times New Roman" panose="02020603050405020304" pitchFamily="18" charset="0"/>
                <a:cs typeface="Times New Roman" panose="02020603050405020304" pitchFamily="18" charset="0"/>
              </a:rPr>
              <a:t>1</a:t>
            </a:r>
            <a:r>
              <a:rPr lang="en-US" altLang="zh-TW" sz="3200" dirty="0">
                <a:solidFill>
                  <a:srgbClr val="C00000"/>
                </a:solidFill>
                <a:latin typeface="Times New Roman" panose="02020603050405020304" pitchFamily="18" charset="0"/>
                <a:cs typeface="Times New Roman" panose="02020603050405020304" pitchFamily="18" charset="0"/>
              </a:rPr>
              <a:t>, </a:t>
            </a:r>
            <a:r>
              <a:rPr lang="en-US" altLang="zh-TW" sz="3200" i="1" dirty="0">
                <a:solidFill>
                  <a:srgbClr val="C00000"/>
                </a:solidFill>
                <a:latin typeface="Times New Roman" panose="02020603050405020304" pitchFamily="18" charset="0"/>
                <a:cs typeface="Times New Roman" panose="02020603050405020304" pitchFamily="18" charset="0"/>
              </a:rPr>
              <a:t>k</a:t>
            </a:r>
            <a:r>
              <a:rPr lang="en-US" altLang="zh-TW" sz="3200" baseline="-25000" dirty="0">
                <a:solidFill>
                  <a:srgbClr val="C00000"/>
                </a:solidFill>
                <a:latin typeface="Times New Roman" panose="02020603050405020304" pitchFamily="18" charset="0"/>
                <a:cs typeface="Times New Roman" panose="02020603050405020304" pitchFamily="18" charset="0"/>
              </a:rPr>
              <a:t>2</a:t>
            </a:r>
            <a:r>
              <a:rPr lang="en-US" altLang="zh-TW" sz="3200" dirty="0">
                <a:solidFill>
                  <a:srgbClr val="C00000"/>
                </a:solidFill>
                <a:latin typeface="Times New Roman" panose="02020603050405020304" pitchFamily="18" charset="0"/>
                <a:cs typeface="Times New Roman" panose="02020603050405020304" pitchFamily="18" charset="0"/>
              </a:rPr>
              <a:t> and </a:t>
            </a:r>
            <a:r>
              <a:rPr lang="en-US" altLang="zh-TW" sz="3200" i="1" dirty="0">
                <a:solidFill>
                  <a:srgbClr val="C00000"/>
                </a:solidFill>
                <a:latin typeface="Times New Roman" panose="02020603050405020304" pitchFamily="18" charset="0"/>
                <a:cs typeface="Times New Roman" panose="02020603050405020304" pitchFamily="18" charset="0"/>
              </a:rPr>
              <a:t>k</a:t>
            </a:r>
            <a:r>
              <a:rPr lang="en-US" altLang="zh-TW" sz="3200" baseline="-25000" dirty="0">
                <a:solidFill>
                  <a:srgbClr val="C00000"/>
                </a:solidFill>
                <a:latin typeface="Times New Roman" panose="02020603050405020304" pitchFamily="18" charset="0"/>
                <a:cs typeface="Times New Roman" panose="02020603050405020304" pitchFamily="18" charset="0"/>
              </a:rPr>
              <a:t>3</a:t>
            </a:r>
            <a:r>
              <a:rPr lang="en-US" altLang="zh-TW" sz="3200" dirty="0">
                <a:solidFill>
                  <a:srgbClr val="C00000"/>
                </a:solidFill>
                <a:latin typeface="Times New Roman" panose="02020603050405020304" pitchFamily="18" charset="0"/>
                <a:cs typeface="Times New Roman" panose="02020603050405020304" pitchFamily="18" charset="0"/>
              </a:rPr>
              <a:t>, </a:t>
            </a:r>
          </a:p>
          <a:p>
            <a:r>
              <a:rPr lang="en-US" altLang="zh-TW" sz="3200" dirty="0">
                <a:solidFill>
                  <a:srgbClr val="C00000"/>
                </a:solidFill>
                <a:latin typeface="Times New Roman" panose="02020603050405020304" pitchFamily="18" charset="0"/>
                <a:cs typeface="Times New Roman" panose="02020603050405020304" pitchFamily="18" charset="0"/>
              </a:rPr>
              <a:t>the decay of A* only shows single exponential decay. </a:t>
            </a:r>
            <a:endParaRPr lang="zh-TW" altLang="en-US"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35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6632"/>
            <a:ext cx="8712968" cy="4524315"/>
          </a:xfrm>
          <a:prstGeom prst="rect">
            <a:avLst/>
          </a:prstGeom>
        </p:spPr>
        <p:txBody>
          <a:bodyPr wrap="square">
            <a:spAutoFit/>
          </a:bodyPr>
          <a:lstStyle/>
          <a:p>
            <a:pPr>
              <a:lnSpc>
                <a:spcPct val="150000"/>
              </a:lnSpc>
            </a:pPr>
            <a:r>
              <a:rPr lang="en-US" altLang="zh-TW" sz="3200" dirty="0">
                <a:solidFill>
                  <a:srgbClr val="0000FF"/>
                </a:solidFill>
                <a:latin typeface="Times New Roman" panose="02020603050405020304" pitchFamily="18" charset="0"/>
                <a:cs typeface="Times New Roman" panose="02020603050405020304" pitchFamily="18" charset="0"/>
              </a:rPr>
              <a:t>Practice: </a:t>
            </a:r>
          </a:p>
          <a:p>
            <a:pPr>
              <a:lnSpc>
                <a:spcPct val="150000"/>
              </a:lnSpc>
            </a:pPr>
            <a:r>
              <a:rPr lang="en-US" altLang="zh-TW" sz="3200" dirty="0">
                <a:solidFill>
                  <a:srgbClr val="0000FF"/>
                </a:solidFill>
                <a:latin typeface="Times New Roman" panose="02020603050405020304" pitchFamily="18" charset="0"/>
                <a:cs typeface="Times New Roman" panose="02020603050405020304" pitchFamily="18" charset="0"/>
              </a:rPr>
              <a:t>If </a:t>
            </a:r>
            <a:r>
              <a:rPr lang="en-US" altLang="zh-TW" sz="3200" i="1" dirty="0">
                <a:solidFill>
                  <a:srgbClr val="0000FF"/>
                </a:solidFill>
                <a:latin typeface="Times New Roman" panose="02020603050405020304" pitchFamily="18" charset="0"/>
                <a:cs typeface="Times New Roman" panose="02020603050405020304" pitchFamily="18" charset="0"/>
              </a:rPr>
              <a:t>k</a:t>
            </a:r>
            <a:r>
              <a:rPr lang="en-US" altLang="zh-TW" sz="3200" baseline="-25000" dirty="0">
                <a:solidFill>
                  <a:srgbClr val="0000FF"/>
                </a:solidFill>
                <a:latin typeface="Times New Roman" panose="02020603050405020304" pitchFamily="18" charset="0"/>
                <a:cs typeface="Times New Roman" panose="02020603050405020304" pitchFamily="18" charset="0"/>
              </a:rPr>
              <a:t>1</a:t>
            </a:r>
            <a:r>
              <a:rPr lang="en-US" altLang="zh-TW" sz="3200" dirty="0">
                <a:solidFill>
                  <a:srgbClr val="0000FF"/>
                </a:solidFill>
                <a:latin typeface="Times New Roman" panose="02020603050405020304" pitchFamily="18" charset="0"/>
                <a:cs typeface="Times New Roman" panose="02020603050405020304" pitchFamily="18" charset="0"/>
              </a:rPr>
              <a:t> = 1</a:t>
            </a:r>
            <a:r>
              <a:rPr lang="en-US" altLang="zh-TW" sz="3200" dirty="0">
                <a:solidFill>
                  <a:srgbClr val="0000FF"/>
                </a:solidFill>
                <a:latin typeface="Arial" panose="020B0604020202020204" pitchFamily="34" charset="0"/>
                <a:cs typeface="Arial" panose="020B0604020202020204" pitchFamily="34" charset="0"/>
              </a:rPr>
              <a:t>x</a:t>
            </a:r>
            <a:r>
              <a:rPr lang="en-US" altLang="zh-TW" sz="3200" dirty="0">
                <a:solidFill>
                  <a:srgbClr val="0000FF"/>
                </a:solidFill>
                <a:latin typeface="Times New Roman" panose="02020603050405020304" pitchFamily="18" charset="0"/>
                <a:cs typeface="Times New Roman" panose="02020603050405020304" pitchFamily="18" charset="0"/>
              </a:rPr>
              <a:t>10</a:t>
            </a:r>
            <a:r>
              <a:rPr lang="en-US" altLang="zh-TW" sz="3200" baseline="30000" dirty="0">
                <a:solidFill>
                  <a:srgbClr val="0000FF"/>
                </a:solidFill>
                <a:latin typeface="Times New Roman" panose="02020603050405020304" pitchFamily="18" charset="0"/>
                <a:cs typeface="Times New Roman" panose="02020603050405020304" pitchFamily="18" charset="0"/>
              </a:rPr>
              <a:t>6</a:t>
            </a:r>
            <a:r>
              <a:rPr lang="en-US" altLang="zh-TW" sz="3200" dirty="0">
                <a:solidFill>
                  <a:srgbClr val="0000FF"/>
                </a:solidFill>
                <a:latin typeface="Times New Roman" panose="02020603050405020304" pitchFamily="18" charset="0"/>
                <a:cs typeface="Times New Roman" panose="02020603050405020304" pitchFamily="18" charset="0"/>
              </a:rPr>
              <a:t> sec</a:t>
            </a:r>
            <a:r>
              <a:rPr lang="en-US" altLang="zh-TW" sz="3200" baseline="30000" dirty="0">
                <a:solidFill>
                  <a:srgbClr val="0000FF"/>
                </a:solidFill>
                <a:latin typeface="Symbol" panose="05050102010706020507" pitchFamily="18" charset="2"/>
                <a:cs typeface="Times New Roman" panose="02020603050405020304" pitchFamily="18" charset="0"/>
              </a:rPr>
              <a:t>-</a:t>
            </a:r>
            <a:r>
              <a:rPr lang="en-US" altLang="zh-TW" sz="3200" baseline="30000" dirty="0">
                <a:solidFill>
                  <a:srgbClr val="0000FF"/>
                </a:solidFill>
                <a:latin typeface="Times New Roman" panose="02020603050405020304" pitchFamily="18" charset="0"/>
                <a:cs typeface="Times New Roman" panose="02020603050405020304" pitchFamily="18" charset="0"/>
              </a:rPr>
              <a:t>1</a:t>
            </a:r>
          </a:p>
          <a:p>
            <a:pPr>
              <a:lnSpc>
                <a:spcPct val="150000"/>
              </a:lnSpc>
            </a:pPr>
            <a:r>
              <a:rPr lang="en-US" altLang="zh-TW" sz="3200" i="1" dirty="0">
                <a:solidFill>
                  <a:srgbClr val="0000FF"/>
                </a:solidFill>
                <a:latin typeface="Times New Roman" panose="02020603050405020304" pitchFamily="18" charset="0"/>
                <a:cs typeface="Times New Roman" panose="02020603050405020304" pitchFamily="18" charset="0"/>
              </a:rPr>
              <a:t>k</a:t>
            </a:r>
            <a:r>
              <a:rPr lang="en-US" altLang="zh-TW" sz="3200" baseline="-25000" dirty="0">
                <a:solidFill>
                  <a:srgbClr val="0000FF"/>
                </a:solidFill>
                <a:latin typeface="Times New Roman" panose="02020603050405020304" pitchFamily="18" charset="0"/>
                <a:cs typeface="Times New Roman" panose="02020603050405020304" pitchFamily="18" charset="0"/>
              </a:rPr>
              <a:t>2</a:t>
            </a:r>
            <a:r>
              <a:rPr lang="en-US" altLang="zh-TW" sz="3200" dirty="0">
                <a:solidFill>
                  <a:srgbClr val="0000FF"/>
                </a:solidFill>
                <a:latin typeface="Times New Roman" panose="02020603050405020304" pitchFamily="18" charset="0"/>
                <a:cs typeface="Times New Roman" panose="02020603050405020304" pitchFamily="18" charset="0"/>
              </a:rPr>
              <a:t> = 1</a:t>
            </a:r>
            <a:r>
              <a:rPr lang="en-US" altLang="zh-TW" sz="3200" dirty="0">
                <a:solidFill>
                  <a:srgbClr val="0000FF"/>
                </a:solidFill>
                <a:latin typeface="Arial" panose="020B0604020202020204" pitchFamily="34" charset="0"/>
                <a:cs typeface="Arial" panose="020B0604020202020204" pitchFamily="34" charset="0"/>
              </a:rPr>
              <a:t>x</a:t>
            </a:r>
            <a:r>
              <a:rPr lang="en-US" altLang="zh-TW" sz="3200" dirty="0">
                <a:solidFill>
                  <a:srgbClr val="0000FF"/>
                </a:solidFill>
                <a:latin typeface="Times New Roman" panose="02020603050405020304" pitchFamily="18" charset="0"/>
                <a:cs typeface="Times New Roman" panose="02020603050405020304" pitchFamily="18" charset="0"/>
              </a:rPr>
              <a:t>10</a:t>
            </a:r>
            <a:r>
              <a:rPr lang="en-US" altLang="zh-TW" sz="3200" baseline="30000" dirty="0">
                <a:solidFill>
                  <a:srgbClr val="0000FF"/>
                </a:solidFill>
                <a:latin typeface="Times New Roman" panose="02020603050405020304" pitchFamily="18" charset="0"/>
                <a:cs typeface="Times New Roman" panose="02020603050405020304" pitchFamily="18" charset="0"/>
              </a:rPr>
              <a:t>6</a:t>
            </a:r>
            <a:r>
              <a:rPr lang="en-US" altLang="zh-TW" sz="3200" dirty="0">
                <a:solidFill>
                  <a:srgbClr val="0000FF"/>
                </a:solidFill>
                <a:latin typeface="Times New Roman" panose="02020603050405020304" pitchFamily="18" charset="0"/>
                <a:cs typeface="Times New Roman" panose="02020603050405020304" pitchFamily="18" charset="0"/>
              </a:rPr>
              <a:t> sec</a:t>
            </a:r>
            <a:r>
              <a:rPr lang="en-US" altLang="zh-TW" sz="3200" baseline="30000" dirty="0">
                <a:solidFill>
                  <a:srgbClr val="0000FF"/>
                </a:solidFill>
                <a:latin typeface="Symbol" panose="05050102010706020507" pitchFamily="18" charset="2"/>
                <a:cs typeface="Times New Roman" panose="02020603050405020304" pitchFamily="18" charset="0"/>
              </a:rPr>
              <a:t>-</a:t>
            </a:r>
            <a:r>
              <a:rPr lang="en-US" altLang="zh-TW" sz="3200" baseline="30000" dirty="0">
                <a:solidFill>
                  <a:srgbClr val="0000FF"/>
                </a:solidFill>
                <a:latin typeface="Times New Roman" panose="02020603050405020304" pitchFamily="18" charset="0"/>
                <a:cs typeface="Times New Roman" panose="02020603050405020304" pitchFamily="18" charset="0"/>
              </a:rPr>
              <a:t>1</a:t>
            </a:r>
          </a:p>
          <a:p>
            <a:pPr>
              <a:lnSpc>
                <a:spcPct val="150000"/>
              </a:lnSpc>
            </a:pPr>
            <a:r>
              <a:rPr lang="en-US" altLang="zh-TW" sz="3200" i="1" dirty="0">
                <a:solidFill>
                  <a:srgbClr val="0000FF"/>
                </a:solidFill>
                <a:latin typeface="Times New Roman" panose="02020603050405020304" pitchFamily="18" charset="0"/>
                <a:cs typeface="Times New Roman" panose="02020603050405020304" pitchFamily="18" charset="0"/>
              </a:rPr>
              <a:t>k</a:t>
            </a:r>
            <a:r>
              <a:rPr lang="en-US" altLang="zh-TW" sz="3200" baseline="-25000" dirty="0">
                <a:solidFill>
                  <a:srgbClr val="0000FF"/>
                </a:solidFill>
                <a:latin typeface="Times New Roman" panose="02020603050405020304" pitchFamily="18" charset="0"/>
                <a:cs typeface="Times New Roman" panose="02020603050405020304" pitchFamily="18" charset="0"/>
              </a:rPr>
              <a:t>3</a:t>
            </a:r>
            <a:r>
              <a:rPr lang="en-US" altLang="zh-TW" sz="3200" dirty="0">
                <a:solidFill>
                  <a:srgbClr val="0000FF"/>
                </a:solidFill>
                <a:latin typeface="Times New Roman" panose="02020603050405020304" pitchFamily="18" charset="0"/>
                <a:cs typeface="Times New Roman" panose="02020603050405020304" pitchFamily="18" charset="0"/>
              </a:rPr>
              <a:t> = 1</a:t>
            </a:r>
            <a:r>
              <a:rPr lang="en-US" altLang="zh-TW" sz="3200" dirty="0">
                <a:solidFill>
                  <a:srgbClr val="0000FF"/>
                </a:solidFill>
                <a:latin typeface="Arial" panose="020B0604020202020204" pitchFamily="34" charset="0"/>
                <a:cs typeface="Arial" panose="020B0604020202020204" pitchFamily="34" charset="0"/>
              </a:rPr>
              <a:t>x</a:t>
            </a:r>
            <a:r>
              <a:rPr lang="en-US" altLang="zh-TW" sz="3200" dirty="0">
                <a:solidFill>
                  <a:srgbClr val="0000FF"/>
                </a:solidFill>
                <a:latin typeface="Times New Roman" panose="02020603050405020304" pitchFamily="18" charset="0"/>
                <a:cs typeface="Times New Roman" panose="02020603050405020304" pitchFamily="18" charset="0"/>
              </a:rPr>
              <a:t>10</a:t>
            </a:r>
            <a:r>
              <a:rPr lang="en-US" altLang="zh-TW" sz="3200" baseline="30000" dirty="0">
                <a:solidFill>
                  <a:srgbClr val="0000FF"/>
                </a:solidFill>
                <a:latin typeface="Symbol" panose="05050102010706020507" pitchFamily="18" charset="2"/>
                <a:cs typeface="Times New Roman" panose="02020603050405020304" pitchFamily="18" charset="0"/>
              </a:rPr>
              <a:t>-</a:t>
            </a:r>
            <a:r>
              <a:rPr lang="en-US" altLang="zh-TW" sz="3200" baseline="30000" dirty="0">
                <a:solidFill>
                  <a:srgbClr val="0000FF"/>
                </a:solidFill>
                <a:latin typeface="Times New Roman" panose="02020603050405020304" pitchFamily="18" charset="0"/>
                <a:cs typeface="Times New Roman" panose="02020603050405020304" pitchFamily="18" charset="0"/>
              </a:rPr>
              <a:t>10</a:t>
            </a:r>
            <a:r>
              <a:rPr lang="en-US" altLang="zh-TW" sz="3200" dirty="0">
                <a:solidFill>
                  <a:srgbClr val="0000FF"/>
                </a:solidFill>
                <a:latin typeface="Times New Roman" panose="02020603050405020304" pitchFamily="18" charset="0"/>
                <a:cs typeface="Times New Roman" panose="02020603050405020304" pitchFamily="18" charset="0"/>
              </a:rPr>
              <a:t> cm</a:t>
            </a:r>
            <a:r>
              <a:rPr lang="en-US" altLang="zh-TW" sz="3200" baseline="30000" dirty="0">
                <a:solidFill>
                  <a:srgbClr val="0000FF"/>
                </a:solidFill>
                <a:latin typeface="Times New Roman" panose="02020603050405020304" pitchFamily="18" charset="0"/>
                <a:cs typeface="Times New Roman" panose="02020603050405020304" pitchFamily="18" charset="0"/>
              </a:rPr>
              <a:t>3 </a:t>
            </a:r>
            <a:r>
              <a:rPr lang="en-US" altLang="zh-TW" sz="3200" dirty="0">
                <a:solidFill>
                  <a:srgbClr val="0000FF"/>
                </a:solidFill>
                <a:latin typeface="Times New Roman" panose="02020603050405020304" pitchFamily="18" charset="0"/>
                <a:cs typeface="Times New Roman" panose="02020603050405020304" pitchFamily="18" charset="0"/>
              </a:rPr>
              <a:t>sec</a:t>
            </a:r>
            <a:r>
              <a:rPr lang="en-US" altLang="zh-TW" sz="3200" baseline="30000" dirty="0">
                <a:solidFill>
                  <a:srgbClr val="0000FF"/>
                </a:solidFill>
                <a:latin typeface="Symbol" panose="05050102010706020507" pitchFamily="18" charset="2"/>
                <a:cs typeface="Times New Roman" panose="02020603050405020304" pitchFamily="18" charset="0"/>
              </a:rPr>
              <a:t>-</a:t>
            </a:r>
            <a:r>
              <a:rPr lang="en-US" altLang="zh-TW" sz="3200" baseline="30000" dirty="0">
                <a:solidFill>
                  <a:srgbClr val="0000FF"/>
                </a:solidFill>
                <a:latin typeface="Times New Roman" panose="02020603050405020304" pitchFamily="18" charset="0"/>
                <a:cs typeface="Times New Roman" panose="02020603050405020304" pitchFamily="18" charset="0"/>
              </a:rPr>
              <a:t>1</a:t>
            </a:r>
          </a:p>
          <a:p>
            <a:pPr>
              <a:lnSpc>
                <a:spcPct val="150000"/>
              </a:lnSpc>
            </a:pPr>
            <a:r>
              <a:rPr lang="en-US" altLang="zh-TW" sz="3200" dirty="0">
                <a:solidFill>
                  <a:srgbClr val="0000FF"/>
                </a:solidFill>
                <a:latin typeface="Times New Roman" panose="02020603050405020304" pitchFamily="18" charset="0"/>
                <a:cs typeface="Times New Roman" panose="02020603050405020304" pitchFamily="18" charset="0"/>
              </a:rPr>
              <a:t>Estimate the fluorescence lifetime and fluorescence quantum yield at [B] = 3</a:t>
            </a:r>
            <a:r>
              <a:rPr lang="en-US" altLang="zh-TW" sz="3200" dirty="0">
                <a:solidFill>
                  <a:srgbClr val="0000FF"/>
                </a:solidFill>
                <a:latin typeface="Arial" panose="020B0604020202020204" pitchFamily="34" charset="0"/>
                <a:cs typeface="Arial" panose="020B0604020202020204" pitchFamily="34" charset="0"/>
              </a:rPr>
              <a:t>x</a:t>
            </a:r>
            <a:r>
              <a:rPr lang="en-US" altLang="zh-TW" sz="3200" dirty="0">
                <a:solidFill>
                  <a:srgbClr val="0000FF"/>
                </a:solidFill>
                <a:latin typeface="Times New Roman" panose="02020603050405020304" pitchFamily="18" charset="0"/>
                <a:cs typeface="Times New Roman" panose="02020603050405020304" pitchFamily="18" charset="0"/>
              </a:rPr>
              <a:t>10</a:t>
            </a:r>
            <a:r>
              <a:rPr lang="en-US" altLang="zh-TW" sz="3200" baseline="30000" dirty="0">
                <a:solidFill>
                  <a:srgbClr val="0000FF"/>
                </a:solidFill>
                <a:latin typeface="Times New Roman" panose="02020603050405020304" pitchFamily="18" charset="0"/>
                <a:cs typeface="Times New Roman" panose="02020603050405020304" pitchFamily="18" charset="0"/>
              </a:rPr>
              <a:t>16</a:t>
            </a:r>
            <a:r>
              <a:rPr lang="en-US" altLang="zh-TW" sz="3200" dirty="0">
                <a:solidFill>
                  <a:srgbClr val="0000FF"/>
                </a:solidFill>
                <a:latin typeface="Times New Roman" panose="02020603050405020304" pitchFamily="18" charset="0"/>
                <a:cs typeface="Times New Roman" panose="02020603050405020304" pitchFamily="18" charset="0"/>
              </a:rPr>
              <a:t> cm</a:t>
            </a:r>
            <a:r>
              <a:rPr lang="en-US" altLang="zh-TW" sz="3200" baseline="30000" dirty="0">
                <a:solidFill>
                  <a:srgbClr val="0000FF"/>
                </a:solidFill>
                <a:latin typeface="Symbol" panose="05050102010706020507" pitchFamily="18" charset="2"/>
                <a:cs typeface="Times New Roman" panose="02020603050405020304" pitchFamily="18" charset="0"/>
              </a:rPr>
              <a:t>-</a:t>
            </a:r>
            <a:r>
              <a:rPr lang="en-US" altLang="zh-TW" sz="3200" baseline="30000" dirty="0">
                <a:solidFill>
                  <a:srgbClr val="0000FF"/>
                </a:solidFill>
                <a:latin typeface="Times New Roman" panose="02020603050405020304" pitchFamily="18" charset="0"/>
                <a:cs typeface="Times New Roman" panose="02020603050405020304" pitchFamily="18" charset="0"/>
              </a:rPr>
              <a:t>3</a:t>
            </a:r>
            <a:r>
              <a:rPr lang="en-US" altLang="zh-TW" sz="3200" dirty="0">
                <a:solidFill>
                  <a:srgbClr val="0000FF"/>
                </a:solidFill>
                <a:latin typeface="Times New Roman" panose="02020603050405020304" pitchFamily="18" charset="0"/>
                <a:cs typeface="Times New Roman" panose="02020603050405020304" pitchFamily="18" charset="0"/>
              </a:rPr>
              <a:t> and 1</a:t>
            </a:r>
            <a:r>
              <a:rPr lang="en-US" altLang="zh-TW" sz="3200" dirty="0">
                <a:solidFill>
                  <a:srgbClr val="0000FF"/>
                </a:solidFill>
                <a:latin typeface="Arial" panose="020B0604020202020204" pitchFamily="34" charset="0"/>
                <a:cs typeface="Arial" panose="020B0604020202020204" pitchFamily="34" charset="0"/>
              </a:rPr>
              <a:t>x</a:t>
            </a:r>
            <a:r>
              <a:rPr lang="en-US" altLang="zh-TW" sz="3200" dirty="0">
                <a:solidFill>
                  <a:srgbClr val="0000FF"/>
                </a:solidFill>
                <a:latin typeface="Times New Roman" panose="02020603050405020304" pitchFamily="18" charset="0"/>
                <a:cs typeface="Times New Roman" panose="02020603050405020304" pitchFamily="18" charset="0"/>
              </a:rPr>
              <a:t>10</a:t>
            </a:r>
            <a:r>
              <a:rPr lang="en-US" altLang="zh-TW" sz="3200" baseline="30000" dirty="0">
                <a:solidFill>
                  <a:srgbClr val="0000FF"/>
                </a:solidFill>
                <a:latin typeface="Times New Roman" panose="02020603050405020304" pitchFamily="18" charset="0"/>
                <a:cs typeface="Times New Roman" panose="02020603050405020304" pitchFamily="18" charset="0"/>
              </a:rPr>
              <a:t>19</a:t>
            </a:r>
            <a:r>
              <a:rPr lang="en-US" altLang="zh-TW" sz="3200" dirty="0">
                <a:solidFill>
                  <a:srgbClr val="0000FF"/>
                </a:solidFill>
                <a:latin typeface="Times New Roman" panose="02020603050405020304" pitchFamily="18" charset="0"/>
                <a:cs typeface="Times New Roman" panose="02020603050405020304" pitchFamily="18" charset="0"/>
              </a:rPr>
              <a:t> cm</a:t>
            </a:r>
            <a:r>
              <a:rPr lang="en-US" altLang="zh-TW" sz="3200" baseline="30000" dirty="0">
                <a:solidFill>
                  <a:srgbClr val="0000FF"/>
                </a:solidFill>
                <a:latin typeface="Symbol" panose="05050102010706020507" pitchFamily="18" charset="2"/>
                <a:cs typeface="Times New Roman" panose="02020603050405020304" pitchFamily="18" charset="0"/>
              </a:rPr>
              <a:t>-</a:t>
            </a:r>
            <a:r>
              <a:rPr lang="en-US" altLang="zh-TW" sz="3200" baseline="30000" dirty="0">
                <a:solidFill>
                  <a:srgbClr val="0000FF"/>
                </a:solidFill>
                <a:latin typeface="Times New Roman" panose="02020603050405020304" pitchFamily="18" charset="0"/>
                <a:cs typeface="Times New Roman" panose="02020603050405020304" pitchFamily="18" charset="0"/>
              </a:rPr>
              <a:t>3</a:t>
            </a:r>
            <a:r>
              <a:rPr lang="en-US" altLang="zh-TW" sz="3200" dirty="0">
                <a:solidFill>
                  <a:srgbClr val="0000FF"/>
                </a:solidFill>
                <a:latin typeface="Times New Roman" panose="02020603050405020304" pitchFamily="18" charset="0"/>
                <a:cs typeface="Times New Roman" panose="02020603050405020304" pitchFamily="18" charset="0"/>
              </a:rPr>
              <a:t>. </a:t>
            </a:r>
            <a:endParaRPr lang="zh-TW" altLang="en-US" dirty="0">
              <a:solidFill>
                <a:srgbClr val="0000FF"/>
              </a:solidFill>
            </a:endParaRPr>
          </a:p>
        </p:txBody>
      </p:sp>
      <p:sp>
        <p:nvSpPr>
          <p:cNvPr id="3" name="矩形 2"/>
          <p:cNvSpPr/>
          <p:nvPr/>
        </p:nvSpPr>
        <p:spPr>
          <a:xfrm>
            <a:off x="3743908" y="152636"/>
            <a:ext cx="5521063" cy="861774"/>
          </a:xfrm>
          <a:prstGeom prst="rect">
            <a:avLst/>
          </a:prstGeom>
        </p:spPr>
        <p:txBody>
          <a:bodyPr wrap="none">
            <a:spAutoFit/>
          </a:bodyPr>
          <a:lstStyle/>
          <a:p>
            <a:pPr lvl="0"/>
            <a:r>
              <a:rPr lang="en-US" altLang="zh-TW" sz="3200" dirty="0">
                <a:solidFill>
                  <a:srgbClr val="C00000"/>
                </a:solidFill>
                <a:latin typeface="Times New Roman" panose="02020603050405020304" pitchFamily="18" charset="0"/>
                <a:cs typeface="Times New Roman" panose="02020603050405020304" pitchFamily="18" charset="0"/>
              </a:rPr>
              <a:t>cm</a:t>
            </a:r>
            <a:r>
              <a:rPr lang="en-US" altLang="zh-TW" sz="3200" baseline="30000" dirty="0">
                <a:solidFill>
                  <a:srgbClr val="C00000"/>
                </a:solidFill>
                <a:latin typeface="Times New Roman" panose="02020603050405020304" pitchFamily="18" charset="0"/>
                <a:cs typeface="Times New Roman" panose="02020603050405020304" pitchFamily="18" charset="0"/>
              </a:rPr>
              <a:t>3 </a:t>
            </a:r>
            <a:r>
              <a:rPr lang="en-US" altLang="zh-TW" sz="3200" dirty="0">
                <a:solidFill>
                  <a:srgbClr val="C00000"/>
                </a:solidFill>
                <a:latin typeface="Times New Roman" panose="02020603050405020304" pitchFamily="18" charset="0"/>
                <a:cs typeface="Times New Roman" panose="02020603050405020304" pitchFamily="18" charset="0"/>
              </a:rPr>
              <a:t>sec</a:t>
            </a:r>
            <a:r>
              <a:rPr lang="en-US" altLang="zh-TW" sz="3200" baseline="30000" dirty="0">
                <a:solidFill>
                  <a:srgbClr val="C00000"/>
                </a:solidFill>
                <a:latin typeface="Symbol" panose="05050102010706020507" pitchFamily="18" charset="2"/>
                <a:cs typeface="Times New Roman" panose="02020603050405020304" pitchFamily="18" charset="0"/>
              </a:rPr>
              <a:t>-</a:t>
            </a:r>
            <a:r>
              <a:rPr lang="en-US" altLang="zh-TW" sz="3200" baseline="30000" dirty="0">
                <a:solidFill>
                  <a:srgbClr val="C00000"/>
                </a:solidFill>
                <a:latin typeface="Times New Roman" panose="02020603050405020304" pitchFamily="18" charset="0"/>
                <a:cs typeface="Times New Roman" panose="02020603050405020304" pitchFamily="18" charset="0"/>
              </a:rPr>
              <a:t>1</a:t>
            </a:r>
            <a:r>
              <a:rPr lang="en-US" altLang="zh-TW" sz="3200" dirty="0">
                <a:solidFill>
                  <a:srgbClr val="C00000"/>
                </a:solidFill>
                <a:latin typeface="Times New Roman" panose="02020603050405020304" pitchFamily="18" charset="0"/>
                <a:cs typeface="Times New Roman" panose="02020603050405020304" pitchFamily="18" charset="0"/>
              </a:rPr>
              <a:t> = cm</a:t>
            </a:r>
            <a:r>
              <a:rPr lang="en-US" altLang="zh-TW" sz="3200" baseline="30000" dirty="0">
                <a:solidFill>
                  <a:srgbClr val="C00000"/>
                </a:solidFill>
                <a:latin typeface="Times New Roman" panose="02020603050405020304" pitchFamily="18" charset="0"/>
                <a:cs typeface="Times New Roman" panose="02020603050405020304" pitchFamily="18" charset="0"/>
              </a:rPr>
              <a:t>3 </a:t>
            </a:r>
            <a:r>
              <a:rPr lang="en-US" altLang="zh-TW" sz="3200" dirty="0">
                <a:solidFill>
                  <a:srgbClr val="C00000"/>
                </a:solidFill>
                <a:latin typeface="Times New Roman" panose="02020603050405020304" pitchFamily="18" charset="0"/>
                <a:cs typeface="Times New Roman" panose="02020603050405020304" pitchFamily="18" charset="0"/>
              </a:rPr>
              <a:t>molecule</a:t>
            </a:r>
            <a:r>
              <a:rPr lang="en-US" altLang="zh-TW" sz="3200" baseline="30000" dirty="0">
                <a:solidFill>
                  <a:srgbClr val="C00000"/>
                </a:solidFill>
                <a:latin typeface="Symbol" panose="05050102010706020507" pitchFamily="18" charset="2"/>
                <a:cs typeface="Times New Roman" panose="02020603050405020304" pitchFamily="18" charset="0"/>
              </a:rPr>
              <a:t>-</a:t>
            </a:r>
            <a:r>
              <a:rPr lang="en-US" altLang="zh-TW" sz="3200" baseline="30000" dirty="0">
                <a:solidFill>
                  <a:srgbClr val="C00000"/>
                </a:solidFill>
                <a:latin typeface="Times New Roman" panose="02020603050405020304" pitchFamily="18" charset="0"/>
                <a:cs typeface="Times New Roman" panose="02020603050405020304" pitchFamily="18" charset="0"/>
              </a:rPr>
              <a:t>1 </a:t>
            </a:r>
            <a:r>
              <a:rPr lang="en-US" altLang="zh-TW" sz="3200" dirty="0">
                <a:solidFill>
                  <a:srgbClr val="C00000"/>
                </a:solidFill>
                <a:latin typeface="Times New Roman" panose="02020603050405020304" pitchFamily="18" charset="0"/>
                <a:cs typeface="Times New Roman" panose="02020603050405020304" pitchFamily="18" charset="0"/>
              </a:rPr>
              <a:t>sec</a:t>
            </a:r>
            <a:r>
              <a:rPr lang="en-US" altLang="zh-TW" sz="3200" baseline="30000" dirty="0">
                <a:solidFill>
                  <a:srgbClr val="C00000"/>
                </a:solidFill>
                <a:latin typeface="Symbol" panose="05050102010706020507" pitchFamily="18" charset="2"/>
                <a:cs typeface="Times New Roman" panose="02020603050405020304" pitchFamily="18" charset="0"/>
              </a:rPr>
              <a:t>-</a:t>
            </a:r>
            <a:r>
              <a:rPr lang="en-US" altLang="zh-TW" sz="3200" baseline="30000" dirty="0">
                <a:solidFill>
                  <a:srgbClr val="C00000"/>
                </a:solidFill>
                <a:latin typeface="Times New Roman" panose="02020603050405020304" pitchFamily="18" charset="0"/>
                <a:cs typeface="Times New Roman" panose="02020603050405020304" pitchFamily="18" charset="0"/>
              </a:rPr>
              <a:t>1</a:t>
            </a:r>
            <a:endParaRPr lang="zh-TW" altLang="en-US" dirty="0">
              <a:solidFill>
                <a:srgbClr val="C00000"/>
              </a:solidFill>
            </a:endParaRPr>
          </a:p>
          <a:p>
            <a:pPr lvl="0"/>
            <a:endParaRPr lang="zh-TW" altLang="en-US" dirty="0">
              <a:solidFill>
                <a:srgbClr val="C00000"/>
              </a:solidFill>
            </a:endParaRPr>
          </a:p>
        </p:txBody>
      </p:sp>
      <p:sp>
        <p:nvSpPr>
          <p:cNvPr id="4" name="文字方塊 3"/>
          <p:cNvSpPr txBox="1"/>
          <p:nvPr/>
        </p:nvSpPr>
        <p:spPr>
          <a:xfrm>
            <a:off x="3599892" y="800708"/>
            <a:ext cx="5463675" cy="1200329"/>
          </a:xfrm>
          <a:prstGeom prst="rect">
            <a:avLst/>
          </a:prstGeom>
          <a:noFill/>
          <a:ln>
            <a:solidFill>
              <a:srgbClr val="0000FF"/>
            </a:solidFill>
          </a:ln>
        </p:spPr>
        <p:txBody>
          <a:bodyPr wrap="none" rtlCol="0">
            <a:spAutoFit/>
          </a:bodyPr>
          <a:lstStyle/>
          <a:p>
            <a:r>
              <a:rPr lang="en-US" altLang="zh-TW" sz="2400" dirty="0">
                <a:latin typeface="Times New Roman" panose="02020603050405020304" pitchFamily="18" charset="0"/>
                <a:cs typeface="Times New Roman" panose="02020603050405020304" pitchFamily="18" charset="0"/>
              </a:rPr>
              <a:t>A* </a:t>
            </a:r>
            <a:r>
              <a:rPr lang="en-US" altLang="zh-TW" sz="2400" dirty="0">
                <a:latin typeface="Times New Roman"/>
                <a:cs typeface="Times New Roman"/>
              </a:rPr>
              <a:t>→ A + </a:t>
            </a:r>
            <a:r>
              <a:rPr lang="en-US" altLang="zh-TW" sz="2400" i="1" dirty="0" err="1">
                <a:solidFill>
                  <a:srgbClr val="FF0000"/>
                </a:solidFill>
                <a:latin typeface="Times New Roman"/>
                <a:cs typeface="Times New Roman"/>
              </a:rPr>
              <a:t>h</a:t>
            </a:r>
            <a:r>
              <a:rPr lang="en-US" altLang="zh-TW" sz="2400" i="1" dirty="0" err="1">
                <a:solidFill>
                  <a:srgbClr val="FF0000"/>
                </a:solidFill>
                <a:latin typeface="Symbol" panose="05050102010706020507" pitchFamily="18" charset="2"/>
                <a:cs typeface="Times New Roman"/>
              </a:rPr>
              <a:t>n</a:t>
            </a:r>
            <a:r>
              <a:rPr lang="en-US" altLang="zh-TW" sz="2400" i="1" dirty="0">
                <a:latin typeface="Times New Roman" panose="02020603050405020304" pitchFamily="18" charset="0"/>
                <a:cs typeface="Times New Roman" panose="02020603050405020304" pitchFamily="18" charset="0"/>
              </a:rPr>
              <a:t>	</a:t>
            </a:r>
            <a:r>
              <a:rPr lang="en-US" altLang="zh-TW" sz="2400" dirty="0">
                <a:solidFill>
                  <a:srgbClr val="FF0000"/>
                </a:solidFill>
                <a:latin typeface="Times New Roman" panose="02020603050405020304" pitchFamily="18" charset="0"/>
                <a:cs typeface="Times New Roman" panose="02020603050405020304" pitchFamily="18" charset="0"/>
              </a:rPr>
              <a:t>fluorescence, </a:t>
            </a:r>
            <a:r>
              <a:rPr lang="en-US" altLang="zh-TW" sz="2400" i="1" dirty="0">
                <a:solidFill>
                  <a:srgbClr val="FF0000"/>
                </a:solidFill>
                <a:latin typeface="Times New Roman" panose="02020603050405020304" pitchFamily="18" charset="0"/>
                <a:cs typeface="Times New Roman" panose="02020603050405020304" pitchFamily="18" charset="0"/>
              </a:rPr>
              <a:t>k</a:t>
            </a:r>
            <a:r>
              <a:rPr lang="en-US" altLang="zh-TW" sz="2400" baseline="-25000" dirty="0">
                <a:solidFill>
                  <a:srgbClr val="FF0000"/>
                </a:solidFill>
                <a:latin typeface="Times New Roman" panose="02020603050405020304" pitchFamily="18" charset="0"/>
                <a:cs typeface="Times New Roman" panose="02020603050405020304" pitchFamily="18" charset="0"/>
              </a:rPr>
              <a:t>1</a:t>
            </a:r>
          </a:p>
          <a:p>
            <a:r>
              <a:rPr lang="en-US" altLang="zh-TW" sz="2400" dirty="0">
                <a:latin typeface="Times New Roman" panose="02020603050405020304" pitchFamily="18" charset="0"/>
                <a:cs typeface="Times New Roman" panose="02020603050405020304" pitchFamily="18" charset="0"/>
              </a:rPr>
              <a:t>A* </a:t>
            </a:r>
            <a:r>
              <a:rPr lang="en-US" altLang="zh-TW" sz="2400" dirty="0">
                <a:latin typeface="Times New Roman"/>
                <a:cs typeface="Times New Roman"/>
              </a:rPr>
              <a:t>→ A 	non-radiative process, </a:t>
            </a:r>
            <a:r>
              <a:rPr lang="en-US" altLang="zh-TW" sz="2400" i="1" dirty="0">
                <a:latin typeface="Times New Roman" panose="02020603050405020304" pitchFamily="18" charset="0"/>
                <a:cs typeface="Times New Roman" panose="02020603050405020304" pitchFamily="18" charset="0"/>
              </a:rPr>
              <a:t>k</a:t>
            </a:r>
            <a:r>
              <a:rPr lang="en-US" altLang="zh-TW" sz="2400" baseline="-25000" dirty="0">
                <a:latin typeface="Times New Roman" panose="02020603050405020304" pitchFamily="18" charset="0"/>
                <a:cs typeface="Times New Roman" panose="02020603050405020304" pitchFamily="18" charset="0"/>
              </a:rPr>
              <a:t>2</a:t>
            </a:r>
          </a:p>
          <a:p>
            <a:r>
              <a:rPr lang="en-US" altLang="zh-TW" sz="2400" dirty="0">
                <a:latin typeface="Times New Roman" panose="02020603050405020304" pitchFamily="18" charset="0"/>
                <a:cs typeface="Times New Roman" panose="02020603050405020304" pitchFamily="18" charset="0"/>
              </a:rPr>
              <a:t>A* + B </a:t>
            </a:r>
            <a:r>
              <a:rPr lang="en-US" altLang="zh-TW" sz="2400" dirty="0">
                <a:latin typeface="Times New Roman"/>
                <a:cs typeface="Times New Roman"/>
              </a:rPr>
              <a:t>→ A + B quenching of A* by B, </a:t>
            </a:r>
            <a:r>
              <a:rPr lang="en-US" altLang="zh-TW" sz="2400" i="1" dirty="0">
                <a:latin typeface="Times New Roman" panose="02020603050405020304" pitchFamily="18" charset="0"/>
                <a:cs typeface="Times New Roman" panose="02020603050405020304" pitchFamily="18" charset="0"/>
              </a:rPr>
              <a:t>k</a:t>
            </a:r>
            <a:r>
              <a:rPr lang="en-US" altLang="zh-TW" sz="2400" baseline="-250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313340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97049" cy="461665"/>
          </a:xfrm>
          <a:prstGeom prst="rect">
            <a:avLst/>
          </a:prstGeom>
          <a:solidFill>
            <a:srgbClr val="FFFF00"/>
          </a:solidFill>
        </p:spPr>
        <p:txBody>
          <a:bodyPr wrap="none">
            <a:spAutoFit/>
          </a:bodyPr>
          <a:lstStyle/>
          <a:p>
            <a:pPr lvl="0"/>
            <a:r>
              <a:rPr lang="en-US" altLang="zh-TW" sz="2400" dirty="0">
                <a:solidFill>
                  <a:schemeClr val="bg1">
                    <a:lumMod val="50000"/>
                  </a:schemeClr>
                </a:solidFill>
                <a:latin typeface="Times New Roman"/>
              </a:rPr>
              <a:t>Photochemistry</a:t>
            </a:r>
          </a:p>
        </p:txBody>
      </p:sp>
      <p:sp>
        <p:nvSpPr>
          <p:cNvPr id="3" name="矩形 2"/>
          <p:cNvSpPr/>
          <p:nvPr/>
        </p:nvSpPr>
        <p:spPr>
          <a:xfrm>
            <a:off x="467036" y="476672"/>
            <a:ext cx="8676964" cy="461665"/>
          </a:xfrm>
          <a:prstGeom prst="rect">
            <a:avLst/>
          </a:prstGeom>
        </p:spPr>
        <p:txBody>
          <a:bodyPr wrap="square">
            <a:spAutoFit/>
          </a:bodyPr>
          <a:lstStyle/>
          <a:p>
            <a:r>
              <a:rPr lang="en-US" altLang="zh-TW" sz="2400" dirty="0">
                <a:solidFill>
                  <a:schemeClr val="bg1">
                    <a:lumMod val="50000"/>
                  </a:schemeClr>
                </a:solidFill>
                <a:latin typeface="Times New Roman"/>
              </a:rPr>
              <a:t>1. Estimate the </a:t>
            </a:r>
            <a:r>
              <a:rPr lang="en-US" altLang="zh-TW" sz="2400" i="1" dirty="0">
                <a:solidFill>
                  <a:schemeClr val="bg1">
                    <a:lumMod val="50000"/>
                  </a:schemeClr>
                </a:solidFill>
                <a:latin typeface="Times New Roman"/>
              </a:rPr>
              <a:t>protection</a:t>
            </a:r>
            <a:r>
              <a:rPr lang="en-US" altLang="zh-TW" sz="2400" dirty="0">
                <a:solidFill>
                  <a:schemeClr val="bg1">
                    <a:lumMod val="50000"/>
                  </a:schemeClr>
                </a:solidFill>
                <a:latin typeface="Times New Roman"/>
              </a:rPr>
              <a:t> of the stratospheric ozone layer.</a:t>
            </a:r>
            <a:endParaRPr lang="zh-TW" altLang="en-US" sz="2400" dirty="0">
              <a:solidFill>
                <a:schemeClr val="bg1">
                  <a:lumMod val="50000"/>
                </a:schemeClr>
              </a:solidFill>
            </a:endParaRPr>
          </a:p>
        </p:txBody>
      </p:sp>
      <p:sp>
        <p:nvSpPr>
          <p:cNvPr id="4" name="矩形 3"/>
          <p:cNvSpPr/>
          <p:nvPr/>
        </p:nvSpPr>
        <p:spPr>
          <a:xfrm>
            <a:off x="0" y="1160748"/>
            <a:ext cx="3823483" cy="461665"/>
          </a:xfrm>
          <a:prstGeom prst="rect">
            <a:avLst/>
          </a:prstGeom>
          <a:solidFill>
            <a:srgbClr val="FFFF00"/>
          </a:solidFill>
        </p:spPr>
        <p:txBody>
          <a:bodyPr wrap="none">
            <a:spAutoFit/>
          </a:bodyPr>
          <a:lstStyle/>
          <a:p>
            <a:pPr lvl="0"/>
            <a:r>
              <a:rPr lang="en-US" altLang="zh-TW" sz="2400" b="1" dirty="0">
                <a:solidFill>
                  <a:srgbClr val="0000FF"/>
                </a:solidFill>
                <a:latin typeface="Times New Roman"/>
              </a:rPr>
              <a:t>Chemical Reaction Kinetics</a:t>
            </a:r>
          </a:p>
        </p:txBody>
      </p:sp>
      <p:sp>
        <p:nvSpPr>
          <p:cNvPr id="5" name="矩形 4"/>
          <p:cNvSpPr/>
          <p:nvPr/>
        </p:nvSpPr>
        <p:spPr>
          <a:xfrm>
            <a:off x="467036" y="1637420"/>
            <a:ext cx="8676964" cy="461665"/>
          </a:xfrm>
          <a:prstGeom prst="rect">
            <a:avLst/>
          </a:prstGeom>
        </p:spPr>
        <p:txBody>
          <a:bodyPr wrap="square">
            <a:spAutoFit/>
          </a:bodyPr>
          <a:lstStyle/>
          <a:p>
            <a:r>
              <a:rPr lang="en-US" altLang="zh-TW" sz="2400" b="1" dirty="0">
                <a:latin typeface="Times New Roman"/>
              </a:rPr>
              <a:t>2. Estimate the global production rate of CH</a:t>
            </a:r>
            <a:r>
              <a:rPr lang="en-US" altLang="zh-TW" sz="2400" b="1" baseline="-25000" dirty="0">
                <a:latin typeface="Times New Roman"/>
              </a:rPr>
              <a:t>4</a:t>
            </a:r>
            <a:r>
              <a:rPr lang="en-US" altLang="zh-TW" sz="2400" b="1" dirty="0">
                <a:latin typeface="Times New Roman"/>
              </a:rPr>
              <a:t>.</a:t>
            </a:r>
            <a:endParaRPr lang="zh-TW" altLang="en-US" sz="2400" b="1" dirty="0">
              <a:solidFill>
                <a:srgbClr val="0000FF"/>
              </a:solidFill>
            </a:endParaRPr>
          </a:p>
        </p:txBody>
      </p:sp>
      <p:sp>
        <p:nvSpPr>
          <p:cNvPr id="6" name="矩形 5"/>
          <p:cNvSpPr/>
          <p:nvPr/>
        </p:nvSpPr>
        <p:spPr>
          <a:xfrm>
            <a:off x="0" y="2276872"/>
            <a:ext cx="2549096" cy="461665"/>
          </a:xfrm>
          <a:prstGeom prst="rect">
            <a:avLst/>
          </a:prstGeom>
          <a:solidFill>
            <a:srgbClr val="FFFF00"/>
          </a:solidFill>
        </p:spPr>
        <p:txBody>
          <a:bodyPr wrap="none">
            <a:spAutoFit/>
          </a:bodyPr>
          <a:lstStyle/>
          <a:p>
            <a:pPr lvl="0"/>
            <a:r>
              <a:rPr lang="en-US" altLang="zh-TW" sz="2400" dirty="0">
                <a:solidFill>
                  <a:schemeClr val="bg1">
                    <a:lumMod val="50000"/>
                  </a:schemeClr>
                </a:solidFill>
                <a:latin typeface="Times New Roman"/>
              </a:rPr>
              <a:t>Thermal Dynamics</a:t>
            </a:r>
          </a:p>
        </p:txBody>
      </p:sp>
      <p:sp>
        <p:nvSpPr>
          <p:cNvPr id="7" name="矩形 6"/>
          <p:cNvSpPr/>
          <p:nvPr/>
        </p:nvSpPr>
        <p:spPr>
          <a:xfrm>
            <a:off x="467036" y="2753544"/>
            <a:ext cx="8676964" cy="830997"/>
          </a:xfrm>
          <a:prstGeom prst="rect">
            <a:avLst/>
          </a:prstGeom>
        </p:spPr>
        <p:txBody>
          <a:bodyPr wrap="square">
            <a:spAutoFit/>
          </a:bodyPr>
          <a:lstStyle/>
          <a:p>
            <a:r>
              <a:rPr lang="en-US" altLang="zh-TW" sz="2400" dirty="0">
                <a:solidFill>
                  <a:schemeClr val="bg1">
                    <a:lumMod val="50000"/>
                  </a:schemeClr>
                </a:solidFill>
                <a:latin typeface="Times New Roman"/>
              </a:rPr>
              <a:t>3. Estimate the thermal-dynamics-limit efficiencies of an air conditioner and a heat pump.</a:t>
            </a:r>
            <a:endParaRPr lang="zh-TW" altLang="en-US" sz="2400" dirty="0">
              <a:solidFill>
                <a:schemeClr val="bg1">
                  <a:lumMod val="50000"/>
                </a:schemeClr>
              </a:solidFill>
            </a:endParaRPr>
          </a:p>
        </p:txBody>
      </p:sp>
      <p:sp>
        <p:nvSpPr>
          <p:cNvPr id="8" name="矩形 7"/>
          <p:cNvSpPr/>
          <p:nvPr/>
        </p:nvSpPr>
        <p:spPr>
          <a:xfrm>
            <a:off x="25" y="3609020"/>
            <a:ext cx="2738250" cy="461665"/>
          </a:xfrm>
          <a:prstGeom prst="rect">
            <a:avLst/>
          </a:prstGeom>
          <a:solidFill>
            <a:srgbClr val="FFFF00"/>
          </a:solidFill>
        </p:spPr>
        <p:txBody>
          <a:bodyPr wrap="none">
            <a:spAutoFit/>
          </a:bodyPr>
          <a:lstStyle/>
          <a:p>
            <a:pPr lvl="0"/>
            <a:r>
              <a:rPr lang="en-US" altLang="zh-TW" sz="2400" dirty="0">
                <a:solidFill>
                  <a:schemeClr val="bg1">
                    <a:lumMod val="50000"/>
                  </a:schemeClr>
                </a:solidFill>
                <a:latin typeface="Times New Roman"/>
              </a:rPr>
              <a:t>Quantum Mechanics</a:t>
            </a:r>
          </a:p>
        </p:txBody>
      </p:sp>
      <p:sp>
        <p:nvSpPr>
          <p:cNvPr id="9" name="矩形 8"/>
          <p:cNvSpPr/>
          <p:nvPr/>
        </p:nvSpPr>
        <p:spPr>
          <a:xfrm>
            <a:off x="467061" y="4085692"/>
            <a:ext cx="8676964" cy="461665"/>
          </a:xfrm>
          <a:prstGeom prst="rect">
            <a:avLst/>
          </a:prstGeom>
        </p:spPr>
        <p:txBody>
          <a:bodyPr wrap="square">
            <a:spAutoFit/>
          </a:bodyPr>
          <a:lstStyle/>
          <a:p>
            <a:r>
              <a:rPr lang="en-US" altLang="zh-TW" sz="2400" dirty="0">
                <a:solidFill>
                  <a:schemeClr val="bg1">
                    <a:lumMod val="50000"/>
                  </a:schemeClr>
                </a:solidFill>
                <a:latin typeface="Times New Roman"/>
              </a:rPr>
              <a:t>4. Estimate the current of a scanning tunneling microscope.</a:t>
            </a:r>
            <a:endParaRPr lang="zh-TW" altLang="en-US" sz="2400" dirty="0">
              <a:solidFill>
                <a:schemeClr val="bg1">
                  <a:lumMod val="50000"/>
                </a:schemeClr>
              </a:solidFill>
            </a:endParaRPr>
          </a:p>
        </p:txBody>
      </p:sp>
      <p:sp>
        <p:nvSpPr>
          <p:cNvPr id="10" name="矩形 9"/>
          <p:cNvSpPr/>
          <p:nvPr/>
        </p:nvSpPr>
        <p:spPr>
          <a:xfrm>
            <a:off x="16673" y="4689140"/>
            <a:ext cx="6062878" cy="461665"/>
          </a:xfrm>
          <a:prstGeom prst="rect">
            <a:avLst/>
          </a:prstGeom>
          <a:solidFill>
            <a:srgbClr val="FFFF00"/>
          </a:solidFill>
        </p:spPr>
        <p:txBody>
          <a:bodyPr wrap="none">
            <a:spAutoFit/>
          </a:bodyPr>
          <a:lstStyle/>
          <a:p>
            <a:pPr lvl="0"/>
            <a:r>
              <a:rPr lang="en-US" altLang="zh-TW" sz="2400" dirty="0">
                <a:solidFill>
                  <a:schemeClr val="bg1">
                    <a:lumMod val="50000"/>
                  </a:schemeClr>
                </a:solidFill>
                <a:latin typeface="Times New Roman"/>
              </a:rPr>
              <a:t>Quantum Mechanics + Molecular Spectroscopy</a:t>
            </a:r>
          </a:p>
        </p:txBody>
      </p:sp>
      <p:sp>
        <p:nvSpPr>
          <p:cNvPr id="11" name="矩形 10"/>
          <p:cNvSpPr/>
          <p:nvPr/>
        </p:nvSpPr>
        <p:spPr>
          <a:xfrm>
            <a:off x="483709" y="5165812"/>
            <a:ext cx="8676964" cy="461665"/>
          </a:xfrm>
          <a:prstGeom prst="rect">
            <a:avLst/>
          </a:prstGeom>
        </p:spPr>
        <p:txBody>
          <a:bodyPr wrap="square">
            <a:spAutoFit/>
          </a:bodyPr>
          <a:lstStyle/>
          <a:p>
            <a:r>
              <a:rPr lang="en-US" altLang="zh-TW" sz="2400" dirty="0">
                <a:solidFill>
                  <a:schemeClr val="bg1">
                    <a:lumMod val="50000"/>
                  </a:schemeClr>
                </a:solidFill>
                <a:latin typeface="Times New Roman"/>
              </a:rPr>
              <a:t>5. Analyze the infrared spectrum of </a:t>
            </a:r>
            <a:r>
              <a:rPr lang="en-US" altLang="zh-TW" sz="2400" dirty="0" err="1">
                <a:solidFill>
                  <a:schemeClr val="bg1">
                    <a:lumMod val="50000"/>
                  </a:schemeClr>
                </a:solidFill>
                <a:latin typeface="Times New Roman"/>
              </a:rPr>
              <a:t>HCl</a:t>
            </a:r>
            <a:r>
              <a:rPr lang="en-US" altLang="zh-TW" sz="2400" dirty="0">
                <a:solidFill>
                  <a:schemeClr val="bg1">
                    <a:lumMod val="50000"/>
                  </a:schemeClr>
                </a:solidFill>
                <a:latin typeface="Times New Roman"/>
              </a:rPr>
              <a:t>.</a:t>
            </a:r>
            <a:endParaRPr lang="zh-TW" altLang="en-US" sz="2400" dirty="0">
              <a:solidFill>
                <a:schemeClr val="bg1">
                  <a:lumMod val="50000"/>
                </a:schemeClr>
              </a:solidFill>
            </a:endParaRPr>
          </a:p>
        </p:txBody>
      </p:sp>
      <p:sp>
        <p:nvSpPr>
          <p:cNvPr id="12" name="矩形 11"/>
          <p:cNvSpPr/>
          <p:nvPr/>
        </p:nvSpPr>
        <p:spPr>
          <a:xfrm>
            <a:off x="-2621" y="5695019"/>
            <a:ext cx="5480988" cy="461665"/>
          </a:xfrm>
          <a:prstGeom prst="rect">
            <a:avLst/>
          </a:prstGeom>
          <a:solidFill>
            <a:srgbClr val="FFFF00"/>
          </a:solidFill>
        </p:spPr>
        <p:txBody>
          <a:bodyPr wrap="none">
            <a:spAutoFit/>
          </a:bodyPr>
          <a:lstStyle/>
          <a:p>
            <a:pPr lvl="0"/>
            <a:r>
              <a:rPr lang="en-US" altLang="zh-TW" sz="2400" dirty="0">
                <a:solidFill>
                  <a:schemeClr val="bg1">
                    <a:lumMod val="50000"/>
                  </a:schemeClr>
                </a:solidFill>
                <a:latin typeface="Times New Roman"/>
              </a:rPr>
              <a:t>Quantum Mechanics + Reaction Dynamics</a:t>
            </a:r>
          </a:p>
        </p:txBody>
      </p:sp>
      <p:sp>
        <p:nvSpPr>
          <p:cNvPr id="13" name="矩形 12"/>
          <p:cNvSpPr/>
          <p:nvPr/>
        </p:nvSpPr>
        <p:spPr>
          <a:xfrm>
            <a:off x="464415" y="6171691"/>
            <a:ext cx="8676964" cy="461665"/>
          </a:xfrm>
          <a:prstGeom prst="rect">
            <a:avLst/>
          </a:prstGeom>
        </p:spPr>
        <p:txBody>
          <a:bodyPr wrap="square">
            <a:spAutoFit/>
          </a:bodyPr>
          <a:lstStyle/>
          <a:p>
            <a:r>
              <a:rPr lang="en-US" altLang="zh-TW" sz="2400" dirty="0">
                <a:solidFill>
                  <a:schemeClr val="bg1">
                    <a:lumMod val="50000"/>
                  </a:schemeClr>
                </a:solidFill>
                <a:latin typeface="Times New Roman"/>
              </a:rPr>
              <a:t>6. Greenhouse gas: how it works </a:t>
            </a:r>
            <a:endParaRPr lang="zh-TW" altLang="en-US" sz="2400" dirty="0">
              <a:solidFill>
                <a:schemeClr val="bg1">
                  <a:lumMod val="50000"/>
                </a:schemeClr>
              </a:solidFill>
            </a:endParaRPr>
          </a:p>
        </p:txBody>
      </p:sp>
    </p:spTree>
    <p:extLst>
      <p:ext uri="{BB962C8B-B14F-4D97-AF65-F5344CB8AC3E}">
        <p14:creationId xmlns:p14="http://schemas.microsoft.com/office/powerpoint/2010/main" val="4012228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2400" b="1"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(2) </a:t>
            </a:r>
            <a:r>
              <a:rPr kumimoji="1" lang="en-US" altLang="zh-TW" sz="24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It is known that the majority of atmospheric CH</a:t>
            </a:r>
            <a:r>
              <a:rPr kumimoji="1" lang="en-US" altLang="zh-TW" sz="2400" b="0" i="0" u="none" strike="noStrike" cap="none" normalizeH="0" baseline="-30000" dirty="0">
                <a:ln>
                  <a:noFill/>
                </a:ln>
                <a:solidFill>
                  <a:schemeClr val="tx1"/>
                </a:solidFill>
                <a:effectLst/>
                <a:latin typeface="Times New Roman" pitchFamily="18" charset="0"/>
                <a:ea typeface="新細明體" pitchFamily="18" charset="-120"/>
                <a:cs typeface="Times New Roman" pitchFamily="18" charset="0"/>
              </a:rPr>
              <a:t>4</a:t>
            </a:r>
            <a:r>
              <a:rPr kumimoji="1" lang="en-US" altLang="zh-TW" sz="24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 is consumed by its reaction with OH radicals (see below). With </a:t>
            </a:r>
            <a:r>
              <a:rPr kumimoji="1" lang="en-US" altLang="zh-TW" sz="2400" b="0" i="0" u="none" strike="noStrike" cap="none" normalizeH="0" baseline="0" dirty="0">
                <a:ln>
                  <a:noFill/>
                </a:ln>
                <a:solidFill>
                  <a:srgbClr val="0000FF"/>
                </a:solidFill>
                <a:effectLst/>
                <a:latin typeface="Times New Roman" pitchFamily="18" charset="0"/>
                <a:ea typeface="新細明體" pitchFamily="18" charset="-120"/>
                <a:cs typeface="Times New Roman" pitchFamily="18" charset="0"/>
              </a:rPr>
              <a:t>http://kinetics.nist.gov</a:t>
            </a:r>
            <a:r>
              <a:rPr kumimoji="1" lang="en-US" altLang="zh-TW" sz="24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 estimate the reaction rate coefficient at 25 degree C and at </a:t>
            </a:r>
            <a:r>
              <a:rPr kumimoji="1" lang="en-US" altLang="zh-TW" sz="2400" b="0" i="0" u="none" strike="noStrike" cap="none" normalizeH="0" baseline="0" dirty="0">
                <a:ln>
                  <a:noFill/>
                </a:ln>
                <a:solidFill>
                  <a:srgbClr val="FF0000"/>
                </a:solidFill>
                <a:effectLst/>
                <a:latin typeface="Times New Roman" pitchFamily="18" charset="0"/>
                <a:ea typeface="新細明體" pitchFamily="18" charset="-120"/>
                <a:cs typeface="Times New Roman" pitchFamily="18" charset="0"/>
              </a:rPr>
              <a:t>0</a:t>
            </a:r>
            <a:r>
              <a:rPr kumimoji="1" lang="en-US" altLang="zh-TW" sz="24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 degree C </a:t>
            </a:r>
            <a:r>
              <a:rPr kumimoji="1" lang="en-US" altLang="zh-TW" sz="2400" b="1"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(=&gt; Ans_2</a:t>
            </a:r>
            <a:r>
              <a:rPr kumimoji="1" lang="en-US" altLang="zh-TW" sz="2400" b="1" i="1"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a</a:t>
            </a:r>
            <a:r>
              <a:rPr kumimoji="1" lang="en-US" altLang="zh-TW" sz="2400" b="1"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a:t>
            </a:r>
            <a:r>
              <a:rPr kumimoji="1" lang="en-US" altLang="zh-TW" sz="24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  </a:t>
            </a:r>
            <a:endParaRPr kumimoji="1" lang="en-US" altLang="zh-TW" sz="2400" b="0" i="0" u="none" strike="noStrike" cap="none" normalizeH="0" baseline="0" dirty="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zh-TW" sz="2400" b="0" i="0" u="none" strike="noStrike" cap="none" normalizeH="0" baseline="0" dirty="0">
              <a:ln>
                <a:noFill/>
              </a:ln>
              <a:solidFill>
                <a:schemeClr val="tx1"/>
              </a:solidFill>
              <a:effectLst/>
              <a:latin typeface="Arial" pitchFamily="34" charset="0"/>
              <a:ea typeface="新細明體" pitchFamily="18" charset="-120"/>
              <a:cs typeface="新細明體" pitchFamily="18" charset="-120"/>
            </a:endParaRPr>
          </a:p>
        </p:txBody>
      </p:sp>
      <p:pic>
        <p:nvPicPr>
          <p:cNvPr id="2049" name="圖片 1" descr="A colored pie chart with 4 distinct sections representing the major sinks of atmospheric meth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044" y="1988840"/>
            <a:ext cx="3779912" cy="310958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5049180"/>
            <a:ext cx="9144000" cy="646331"/>
          </a:xfrm>
          <a:prstGeom prst="rect">
            <a:avLst/>
          </a:prstGeom>
        </p:spPr>
        <p:txBody>
          <a:bodyPr wrap="square">
            <a:spAutoFit/>
          </a:bodyPr>
          <a:lstStyle/>
          <a:p>
            <a:pPr algn="ctr">
              <a:spcAft>
                <a:spcPts val="0"/>
              </a:spcAft>
            </a:pPr>
            <a:r>
              <a:rPr lang="en-US" altLang="zh-TW" kern="100" dirty="0">
                <a:solidFill>
                  <a:srgbClr val="0000FF"/>
                </a:solidFill>
                <a:latin typeface="Arial"/>
                <a:cs typeface="Times New Roman"/>
              </a:rPr>
              <a:t>A pie chart demonstrating the relative effects of various sinks of atmospheric methane.</a:t>
            </a:r>
            <a:endParaRPr lang="zh-TW" altLang="zh-TW" sz="3200" kern="100" dirty="0">
              <a:cs typeface="Times New Roman"/>
            </a:endParaRPr>
          </a:p>
          <a:p>
            <a:pPr algn="ctr"/>
            <a:r>
              <a:rPr lang="en-US" altLang="zh-TW" dirty="0">
                <a:solidFill>
                  <a:srgbClr val="0000FF"/>
                </a:solidFill>
                <a:latin typeface="Arial"/>
              </a:rPr>
              <a:t>https://en.wikipedia.org/wiki/Atmospheric_methane</a:t>
            </a:r>
            <a:endParaRPr lang="zh-TW" altLang="en-US" dirty="0"/>
          </a:p>
        </p:txBody>
      </p:sp>
    </p:spTree>
    <p:extLst>
      <p:ext uri="{BB962C8B-B14F-4D97-AF65-F5344CB8AC3E}">
        <p14:creationId xmlns:p14="http://schemas.microsoft.com/office/powerpoint/2010/main" val="1691863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641"/>
            <a:ext cx="9604751" cy="5220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物件 2"/>
          <p:cNvGraphicFramePr>
            <a:graphicFrameLocks noChangeAspect="1"/>
          </p:cNvGraphicFramePr>
          <p:nvPr>
            <p:extLst>
              <p:ext uri="{D42A27DB-BD31-4B8C-83A1-F6EECF244321}">
                <p14:modId xmlns:p14="http://schemas.microsoft.com/office/powerpoint/2010/main" val="3031433817"/>
              </p:ext>
            </p:extLst>
          </p:nvPr>
        </p:nvGraphicFramePr>
        <p:xfrm>
          <a:off x="3599892" y="764704"/>
          <a:ext cx="5300662" cy="1260475"/>
        </p:xfrm>
        <a:graphic>
          <a:graphicData uri="http://schemas.openxmlformats.org/presentationml/2006/ole">
            <mc:AlternateContent xmlns:mc="http://schemas.openxmlformats.org/markup-compatibility/2006">
              <mc:Choice xmlns:v="urn:schemas-microsoft-com:vml" Requires="v">
                <p:oleObj spid="_x0000_s10241" name="方程式" r:id="rId4" imgW="1803240" imgH="431640" progId="Equation.3">
                  <p:embed/>
                </p:oleObj>
              </mc:Choice>
              <mc:Fallback>
                <p:oleObj name="方程式" r:id="rId4" imgW="1803240" imgH="431640" progId="Equation.3">
                  <p:embed/>
                  <p:pic>
                    <p:nvPicPr>
                      <p:cNvPr id="3" name="物件 2"/>
                      <p:cNvPicPr>
                        <a:picLocks noChangeAspect="1" noChangeArrowheads="1"/>
                      </p:cNvPicPr>
                      <p:nvPr/>
                    </p:nvPicPr>
                    <p:blipFill>
                      <a:blip r:embed="rId5"/>
                      <a:srcRect/>
                      <a:stretch>
                        <a:fillRect/>
                      </a:stretch>
                    </p:blipFill>
                    <p:spPr bwMode="auto">
                      <a:xfrm>
                        <a:off x="3599892" y="764704"/>
                        <a:ext cx="5300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圓角矩形 3"/>
          <p:cNvSpPr/>
          <p:nvPr/>
        </p:nvSpPr>
        <p:spPr>
          <a:xfrm>
            <a:off x="1079612" y="836712"/>
            <a:ext cx="2016224" cy="324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角矩形 6"/>
          <p:cNvSpPr/>
          <p:nvPr/>
        </p:nvSpPr>
        <p:spPr>
          <a:xfrm>
            <a:off x="7236296" y="4365104"/>
            <a:ext cx="864096" cy="324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7056276" y="2672916"/>
            <a:ext cx="1941557" cy="584775"/>
          </a:xfrm>
          <a:prstGeom prst="rect">
            <a:avLst/>
          </a:prstGeom>
        </p:spPr>
        <p:txBody>
          <a:bodyPr wrap="none">
            <a:spAutoFit/>
          </a:bodyPr>
          <a:lstStyle/>
          <a:p>
            <a:r>
              <a:rPr lang="en-US" altLang="zh-TW" sz="3200" dirty="0">
                <a:solidFill>
                  <a:srgbClr val="FF0000"/>
                </a:solidFill>
                <a:latin typeface="Times New Roman" panose="02020603050405020304" pitchFamily="18" charset="0"/>
                <a:cs typeface="Times New Roman" panose="02020603050405020304" pitchFamily="18" charset="0"/>
              </a:rPr>
              <a:t>6.68</a:t>
            </a:r>
            <a:r>
              <a:rPr lang="en-US" altLang="zh-TW" sz="3200" dirty="0">
                <a:solidFill>
                  <a:srgbClr val="FF0000"/>
                </a:solidFill>
                <a:latin typeface="Arial" panose="020B0604020202020204" pitchFamily="34" charset="0"/>
                <a:cs typeface="Arial" panose="020B0604020202020204" pitchFamily="34" charset="0"/>
              </a:rPr>
              <a:t>x</a:t>
            </a:r>
            <a:r>
              <a:rPr lang="en-US" altLang="zh-TW" sz="3200" dirty="0">
                <a:solidFill>
                  <a:srgbClr val="FF0000"/>
                </a:solidFill>
                <a:latin typeface="Times New Roman" panose="02020603050405020304" pitchFamily="18" charset="0"/>
                <a:cs typeface="Times New Roman" panose="02020603050405020304" pitchFamily="18" charset="0"/>
              </a:rPr>
              <a:t>10</a:t>
            </a:r>
            <a:r>
              <a:rPr lang="en-US" altLang="zh-TW" sz="3200" baseline="30000" dirty="0">
                <a:solidFill>
                  <a:srgbClr val="FF0000"/>
                </a:solidFill>
                <a:latin typeface="Symbol" panose="05050102010706020507" pitchFamily="18" charset="2"/>
                <a:cs typeface="Times New Roman" panose="02020603050405020304" pitchFamily="18" charset="0"/>
              </a:rPr>
              <a:t>-</a:t>
            </a:r>
            <a:r>
              <a:rPr lang="en-US" altLang="zh-TW" sz="3200" baseline="30000" dirty="0">
                <a:solidFill>
                  <a:srgbClr val="FF0000"/>
                </a:solidFill>
                <a:latin typeface="Times New Roman" panose="02020603050405020304" pitchFamily="18" charset="0"/>
                <a:cs typeface="Times New Roman" panose="02020603050405020304" pitchFamily="18" charset="0"/>
              </a:rPr>
              <a:t>15</a:t>
            </a:r>
            <a:endParaRPr lang="zh-TW" altLang="en-US" dirty="0">
              <a:solidFill>
                <a:srgbClr val="FF0000"/>
              </a:solidFill>
            </a:endParaRPr>
          </a:p>
        </p:txBody>
      </p:sp>
      <p:cxnSp>
        <p:nvCxnSpPr>
          <p:cNvPr id="10" name="直線單箭頭接點 9"/>
          <p:cNvCxnSpPr/>
          <p:nvPr/>
        </p:nvCxnSpPr>
        <p:spPr>
          <a:xfrm>
            <a:off x="7632340" y="3140968"/>
            <a:ext cx="36004" cy="9721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flipV="1">
            <a:off x="2447764" y="1160748"/>
            <a:ext cx="324036"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2771800" y="1592796"/>
            <a:ext cx="1396536" cy="584775"/>
          </a:xfrm>
          <a:prstGeom prst="rect">
            <a:avLst/>
          </a:prstGeom>
          <a:noFill/>
        </p:spPr>
        <p:txBody>
          <a:bodyPr wrap="none" rtlCol="0">
            <a:spAutoFit/>
          </a:bodyPr>
          <a:lstStyle/>
          <a:p>
            <a:r>
              <a:rPr lang="en-US" altLang="zh-TW" sz="3200" i="1" dirty="0">
                <a:solidFill>
                  <a:srgbClr val="FF0000"/>
                </a:solidFill>
                <a:latin typeface="Times New Roman" panose="02020603050405020304" pitchFamily="18" charset="0"/>
                <a:cs typeface="Times New Roman" panose="02020603050405020304" pitchFamily="18" charset="0"/>
              </a:rPr>
              <a:t>e</a:t>
            </a:r>
            <a:r>
              <a:rPr lang="en-US" altLang="zh-TW" sz="3200" dirty="0">
                <a:solidFill>
                  <a:srgbClr val="FF0000"/>
                </a:solidFill>
                <a:latin typeface="Times New Roman" panose="02020603050405020304" pitchFamily="18" charset="0"/>
                <a:cs typeface="Times New Roman" panose="02020603050405020304" pitchFamily="18" charset="0"/>
              </a:rPr>
              <a:t> = </a:t>
            </a:r>
            <a:r>
              <a:rPr lang="en-US" altLang="zh-TW" sz="3200" dirty="0" err="1">
                <a:solidFill>
                  <a:srgbClr val="FF0000"/>
                </a:solidFill>
                <a:latin typeface="Times New Roman" panose="02020603050405020304" pitchFamily="18" charset="0"/>
                <a:cs typeface="Times New Roman" panose="02020603050405020304" pitchFamily="18" charset="0"/>
              </a:rPr>
              <a:t>exp</a:t>
            </a:r>
            <a:endParaRPr lang="zh-TW" alt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2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92" y="11271"/>
            <a:ext cx="9136207" cy="830997"/>
          </a:xfrm>
          <a:prstGeom prst="rect">
            <a:avLst/>
          </a:prstGeom>
        </p:spPr>
        <p:txBody>
          <a:bodyPr wrap="square">
            <a:spAutoFit/>
          </a:bodyPr>
          <a:lstStyle/>
          <a:p>
            <a:r>
              <a:rPr lang="en-US" altLang="zh-TW" sz="2400" dirty="0">
                <a:latin typeface="Times New Roman"/>
              </a:rPr>
              <a:t>The concentration of atmospheric OH radicals can be measured by utilizing </a:t>
            </a:r>
            <a:r>
              <a:rPr lang="en-US" altLang="zh-TW" sz="2400" dirty="0">
                <a:solidFill>
                  <a:srgbClr val="0000FF"/>
                </a:solidFill>
                <a:latin typeface="Times New Roman"/>
              </a:rPr>
              <a:t>laser-induced fluorescence</a:t>
            </a:r>
            <a:r>
              <a:rPr lang="en-US" altLang="zh-TW" sz="2400" dirty="0">
                <a:latin typeface="Times New Roman"/>
              </a:rPr>
              <a:t>. For example,</a:t>
            </a:r>
            <a:endParaRPr lang="zh-TW" altLang="en-US" sz="2400" dirty="0"/>
          </a:p>
        </p:txBody>
      </p:sp>
      <p:pic>
        <p:nvPicPr>
          <p:cNvPr id="3" name="圖片 2" descr="「Time profile of OH concentrations over several days.」的圖片搜尋結果"/>
          <p:cNvPicPr/>
          <p:nvPr/>
        </p:nvPicPr>
        <p:blipFill rotWithShape="1">
          <a:blip r:embed="rId2">
            <a:extLst>
              <a:ext uri="{28A0092B-C50C-407E-A947-70E740481C1C}">
                <a14:useLocalDpi xmlns:a14="http://schemas.microsoft.com/office/drawing/2010/main" val="0"/>
              </a:ext>
            </a:extLst>
          </a:blip>
          <a:srcRect t="5405" b="7388"/>
          <a:stretch/>
        </p:blipFill>
        <p:spPr bwMode="auto">
          <a:xfrm>
            <a:off x="1187624" y="944724"/>
            <a:ext cx="6840759" cy="4572508"/>
          </a:xfrm>
          <a:prstGeom prst="rect">
            <a:avLst/>
          </a:prstGeom>
          <a:noFill/>
          <a:ln>
            <a:noFill/>
          </a:ln>
          <a:extLst>
            <a:ext uri="{53640926-AAD7-44D8-BBD7-CCE9431645EC}">
              <a14:shadowObscured xmlns:a14="http://schemas.microsoft.com/office/drawing/2010/main"/>
            </a:ext>
          </a:extLst>
        </p:spPr>
      </p:pic>
      <p:sp>
        <p:nvSpPr>
          <p:cNvPr id="4" name="矩形 3"/>
          <p:cNvSpPr/>
          <p:nvPr/>
        </p:nvSpPr>
        <p:spPr>
          <a:xfrm>
            <a:off x="0" y="5589240"/>
            <a:ext cx="9144000" cy="646331"/>
          </a:xfrm>
          <a:prstGeom prst="rect">
            <a:avLst/>
          </a:prstGeom>
        </p:spPr>
        <p:txBody>
          <a:bodyPr wrap="square">
            <a:spAutoFit/>
          </a:bodyPr>
          <a:lstStyle/>
          <a:p>
            <a:pPr algn="ctr"/>
            <a:r>
              <a:rPr lang="en-US" altLang="zh-TW" dirty="0">
                <a:solidFill>
                  <a:srgbClr val="0000FF"/>
                </a:solidFill>
                <a:latin typeface="Arial"/>
              </a:rPr>
              <a:t>Time profile of OH concentrations over several days. </a:t>
            </a:r>
          </a:p>
          <a:p>
            <a:pPr algn="ctr"/>
            <a:r>
              <a:rPr lang="en-US" altLang="zh-TW" dirty="0">
                <a:solidFill>
                  <a:srgbClr val="0000FF"/>
                </a:solidFill>
                <a:latin typeface="Arial"/>
              </a:rPr>
              <a:t>Source: Presentation J. </a:t>
            </a:r>
            <a:r>
              <a:rPr lang="en-US" altLang="zh-TW" dirty="0" err="1">
                <a:solidFill>
                  <a:srgbClr val="0000FF"/>
                </a:solidFill>
                <a:latin typeface="Arial"/>
              </a:rPr>
              <a:t>Lelieveld</a:t>
            </a:r>
            <a:r>
              <a:rPr lang="en-US" altLang="zh-TW" dirty="0">
                <a:solidFill>
                  <a:srgbClr val="0000FF"/>
                </a:solidFill>
                <a:latin typeface="Arial"/>
              </a:rPr>
              <a:t> MPI Mainz 2003</a:t>
            </a:r>
            <a:endParaRPr lang="zh-TW" altLang="en-US" dirty="0"/>
          </a:p>
        </p:txBody>
      </p:sp>
    </p:spTree>
    <p:extLst>
      <p:ext uri="{BB962C8B-B14F-4D97-AF65-F5344CB8AC3E}">
        <p14:creationId xmlns:p14="http://schemas.microsoft.com/office/powerpoint/2010/main" val="981604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物件 1"/>
          <p:cNvGraphicFramePr>
            <a:graphicFrameLocks noChangeAspect="1"/>
          </p:cNvGraphicFramePr>
          <p:nvPr>
            <p:extLst>
              <p:ext uri="{D42A27DB-BD31-4B8C-83A1-F6EECF244321}">
                <p14:modId xmlns:p14="http://schemas.microsoft.com/office/powerpoint/2010/main" val="3938452092"/>
              </p:ext>
            </p:extLst>
          </p:nvPr>
        </p:nvGraphicFramePr>
        <p:xfrm>
          <a:off x="791580" y="296652"/>
          <a:ext cx="4591050" cy="1927225"/>
        </p:xfrm>
        <a:graphic>
          <a:graphicData uri="http://schemas.openxmlformats.org/presentationml/2006/ole">
            <mc:AlternateContent xmlns:mc="http://schemas.openxmlformats.org/markup-compatibility/2006">
              <mc:Choice xmlns:v="urn:schemas-microsoft-com:vml" Requires="v">
                <p:oleObj spid="_x0000_s11265" name="方程式" r:id="rId3" imgW="1562040" imgH="660240" progId="Equation.3">
                  <p:embed/>
                </p:oleObj>
              </mc:Choice>
              <mc:Fallback>
                <p:oleObj name="方程式" r:id="rId3" imgW="1562040" imgH="660240" progId="Equation.3">
                  <p:embed/>
                  <p:pic>
                    <p:nvPicPr>
                      <p:cNvPr id="2" name="物件 1"/>
                      <p:cNvPicPr>
                        <a:picLocks noChangeAspect="1" noChangeArrowheads="1"/>
                      </p:cNvPicPr>
                      <p:nvPr/>
                    </p:nvPicPr>
                    <p:blipFill>
                      <a:blip r:embed="rId4"/>
                      <a:srcRect/>
                      <a:stretch>
                        <a:fillRect/>
                      </a:stretch>
                    </p:blipFill>
                    <p:spPr bwMode="auto">
                      <a:xfrm>
                        <a:off x="791580" y="296652"/>
                        <a:ext cx="4591050"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物件 2"/>
          <p:cNvGraphicFramePr>
            <a:graphicFrameLocks noChangeAspect="1"/>
          </p:cNvGraphicFramePr>
          <p:nvPr>
            <p:extLst>
              <p:ext uri="{D42A27DB-BD31-4B8C-83A1-F6EECF244321}">
                <p14:modId xmlns:p14="http://schemas.microsoft.com/office/powerpoint/2010/main" val="2197130795"/>
              </p:ext>
            </p:extLst>
          </p:nvPr>
        </p:nvGraphicFramePr>
        <p:xfrm>
          <a:off x="1157288" y="2565400"/>
          <a:ext cx="6829425" cy="1704975"/>
        </p:xfrm>
        <a:graphic>
          <a:graphicData uri="http://schemas.openxmlformats.org/presentationml/2006/ole">
            <mc:AlternateContent xmlns:mc="http://schemas.openxmlformats.org/markup-compatibility/2006">
              <mc:Choice xmlns:v="urn:schemas-microsoft-com:vml" Requires="v">
                <p:oleObj spid="_x0000_s11266" name="方程式" r:id="rId5" imgW="2323800" imgH="583920" progId="Equation.3">
                  <p:embed/>
                </p:oleObj>
              </mc:Choice>
              <mc:Fallback>
                <p:oleObj name="方程式" r:id="rId5" imgW="2323800" imgH="583920" progId="Equation.3">
                  <p:embed/>
                  <p:pic>
                    <p:nvPicPr>
                      <p:cNvPr id="3" name="物件 2"/>
                      <p:cNvPicPr>
                        <a:picLocks noChangeAspect="1" noChangeArrowheads="1"/>
                      </p:cNvPicPr>
                      <p:nvPr/>
                    </p:nvPicPr>
                    <p:blipFill>
                      <a:blip r:embed="rId6"/>
                      <a:srcRect/>
                      <a:stretch>
                        <a:fillRect/>
                      </a:stretch>
                    </p:blipFill>
                    <p:spPr bwMode="auto">
                      <a:xfrm>
                        <a:off x="1157288" y="2565400"/>
                        <a:ext cx="68294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1088694635"/>
              </p:ext>
            </p:extLst>
          </p:nvPr>
        </p:nvGraphicFramePr>
        <p:xfrm>
          <a:off x="3887924" y="1448780"/>
          <a:ext cx="5113338" cy="741362"/>
        </p:xfrm>
        <a:graphic>
          <a:graphicData uri="http://schemas.openxmlformats.org/presentationml/2006/ole">
            <mc:AlternateContent xmlns:mc="http://schemas.openxmlformats.org/markup-compatibility/2006">
              <mc:Choice xmlns:v="urn:schemas-microsoft-com:vml" Requires="v">
                <p:oleObj spid="_x0000_s11267" name="方程式" r:id="rId7" imgW="1739880" imgH="253800" progId="Equation.3">
                  <p:embed/>
                </p:oleObj>
              </mc:Choice>
              <mc:Fallback>
                <p:oleObj name="方程式" r:id="rId7" imgW="1739880" imgH="253800" progId="Equation.3">
                  <p:embed/>
                  <p:pic>
                    <p:nvPicPr>
                      <p:cNvPr id="4" name="物件 3"/>
                      <p:cNvPicPr>
                        <a:picLocks noChangeAspect="1" noChangeArrowheads="1"/>
                      </p:cNvPicPr>
                      <p:nvPr/>
                    </p:nvPicPr>
                    <p:blipFill>
                      <a:blip r:embed="rId8"/>
                      <a:srcRect/>
                      <a:stretch>
                        <a:fillRect/>
                      </a:stretch>
                    </p:blipFill>
                    <p:spPr bwMode="auto">
                      <a:xfrm>
                        <a:off x="3887924" y="1448780"/>
                        <a:ext cx="5113338"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字方塊 4"/>
          <p:cNvSpPr txBox="1"/>
          <p:nvPr/>
        </p:nvSpPr>
        <p:spPr>
          <a:xfrm>
            <a:off x="1187624" y="4617132"/>
            <a:ext cx="6224781" cy="584775"/>
          </a:xfrm>
          <a:prstGeom prst="rect">
            <a:avLst/>
          </a:prstGeom>
          <a:noFill/>
        </p:spPr>
        <p:txBody>
          <a:bodyPr wrap="none" rtlCol="0">
            <a:spAutoFit/>
          </a:bodyPr>
          <a:lstStyle/>
          <a:p>
            <a:r>
              <a:rPr lang="en-US" altLang="zh-TW" sz="3200" dirty="0">
                <a:solidFill>
                  <a:srgbClr val="FF0000"/>
                </a:solidFill>
                <a:latin typeface="Times New Roman" panose="02020603050405020304" pitchFamily="18" charset="0"/>
                <a:cs typeface="Times New Roman" panose="02020603050405020304" pitchFamily="18" charset="0"/>
              </a:rPr>
              <a:t>if [CH</a:t>
            </a:r>
            <a:r>
              <a:rPr lang="en-US" altLang="zh-TW" sz="3200" baseline="-25000" dirty="0">
                <a:solidFill>
                  <a:srgbClr val="FF0000"/>
                </a:solidFill>
                <a:latin typeface="Times New Roman" panose="02020603050405020304" pitchFamily="18" charset="0"/>
                <a:cs typeface="Times New Roman" panose="02020603050405020304" pitchFamily="18" charset="0"/>
              </a:rPr>
              <a:t>4</a:t>
            </a:r>
            <a:r>
              <a:rPr lang="en-US" altLang="zh-TW" sz="3200" dirty="0">
                <a:solidFill>
                  <a:srgbClr val="FF0000"/>
                </a:solidFill>
                <a:latin typeface="Times New Roman" panose="02020603050405020304" pitchFamily="18" charset="0"/>
                <a:cs typeface="Times New Roman" panose="02020603050405020304" pitchFamily="18" charset="0"/>
              </a:rPr>
              <a:t>] &amp; </a:t>
            </a:r>
            <a:r>
              <a:rPr lang="en-US" altLang="zh-TW" sz="3200" i="1" dirty="0">
                <a:solidFill>
                  <a:srgbClr val="FF0000"/>
                </a:solidFill>
                <a:latin typeface="Times New Roman" panose="02020603050405020304" pitchFamily="18" charset="0"/>
                <a:cs typeface="Times New Roman" panose="02020603050405020304" pitchFamily="18" charset="0"/>
              </a:rPr>
              <a:t>k</a:t>
            </a:r>
            <a:r>
              <a:rPr lang="en-US" altLang="zh-TW" sz="3200" dirty="0">
                <a:solidFill>
                  <a:srgbClr val="FF0000"/>
                </a:solidFill>
                <a:latin typeface="Times New Roman" panose="02020603050405020304" pitchFamily="18" charset="0"/>
                <a:cs typeface="Times New Roman" panose="02020603050405020304" pitchFamily="18" charset="0"/>
              </a:rPr>
              <a:t> does not vary with time</a:t>
            </a:r>
            <a:endParaRPr lang="zh-TW" altLang="en-US" sz="3200" dirty="0">
              <a:solidFill>
                <a:srgbClr val="FF0000"/>
              </a:solidFill>
              <a:latin typeface="Times New Roman" panose="02020603050405020304" pitchFamily="18" charset="0"/>
              <a:cs typeface="Times New Roman" panose="02020603050405020304" pitchFamily="18" charset="0"/>
            </a:endParaRPr>
          </a:p>
        </p:txBody>
      </p:sp>
      <p:cxnSp>
        <p:nvCxnSpPr>
          <p:cNvPr id="6" name="直線單箭頭接點 5"/>
          <p:cNvCxnSpPr/>
          <p:nvPr/>
        </p:nvCxnSpPr>
        <p:spPr>
          <a:xfrm flipH="1" flipV="1">
            <a:off x="1367644" y="4077072"/>
            <a:ext cx="72008" cy="6120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4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wattsupwiththat.files.wordpress.com/2011/12/mlo-ch4-1-all.png"/>
          <p:cNvPicPr/>
          <p:nvPr/>
        </p:nvPicPr>
        <p:blipFill>
          <a:blip r:embed="rId2">
            <a:extLst>
              <a:ext uri="{28A0092B-C50C-407E-A947-70E740481C1C}">
                <a14:useLocalDpi xmlns:a14="http://schemas.microsoft.com/office/drawing/2010/main" val="0"/>
              </a:ext>
            </a:extLst>
          </a:blip>
          <a:srcRect/>
          <a:stretch>
            <a:fillRect/>
          </a:stretch>
        </p:blipFill>
        <p:spPr bwMode="auto">
          <a:xfrm>
            <a:off x="1517015" y="1772816"/>
            <a:ext cx="6109970" cy="4699635"/>
          </a:xfrm>
          <a:prstGeom prst="rect">
            <a:avLst/>
          </a:prstGeom>
          <a:noFill/>
          <a:extLst/>
        </p:spPr>
      </p:pic>
      <p:sp>
        <p:nvSpPr>
          <p:cNvPr id="2" name="矩形 1"/>
          <p:cNvSpPr/>
          <p:nvPr/>
        </p:nvSpPr>
        <p:spPr>
          <a:xfrm>
            <a:off x="0" y="0"/>
            <a:ext cx="9144000" cy="1938992"/>
          </a:xfrm>
          <a:prstGeom prst="rect">
            <a:avLst/>
          </a:prstGeom>
        </p:spPr>
        <p:txBody>
          <a:bodyPr wrap="square">
            <a:spAutoFit/>
          </a:bodyPr>
          <a:lstStyle/>
          <a:p>
            <a:pPr>
              <a:spcAft>
                <a:spcPts val="0"/>
              </a:spcAft>
            </a:pPr>
            <a:r>
              <a:rPr lang="en-US" altLang="zh-TW" sz="2400" kern="100" dirty="0">
                <a:latin typeface="Times New Roman"/>
                <a:cs typeface="Times New Roman"/>
              </a:rPr>
              <a:t>With these data and assuming </a:t>
            </a:r>
            <a:r>
              <a:rPr lang="en-US" altLang="zh-TW" sz="2400" i="1" kern="100" dirty="0">
                <a:latin typeface="Times New Roman"/>
                <a:cs typeface="Times New Roman"/>
              </a:rPr>
              <a:t>T</a:t>
            </a:r>
            <a:r>
              <a:rPr lang="en-US" altLang="zh-TW" sz="2400" kern="100" dirty="0">
                <a:latin typeface="Times New Roman"/>
                <a:cs typeface="Times New Roman"/>
              </a:rPr>
              <a:t> = 290 K, estimate the </a:t>
            </a:r>
            <a:r>
              <a:rPr lang="en-US" altLang="zh-TW" sz="2400" kern="100" dirty="0">
                <a:solidFill>
                  <a:srgbClr val="0000FF"/>
                </a:solidFill>
                <a:latin typeface="Times New Roman"/>
                <a:cs typeface="Times New Roman"/>
              </a:rPr>
              <a:t>lifetime</a:t>
            </a:r>
            <a:r>
              <a:rPr lang="en-US" altLang="zh-TW" sz="2400" kern="100" dirty="0">
                <a:latin typeface="Times New Roman"/>
                <a:cs typeface="Times New Roman"/>
              </a:rPr>
              <a:t> of atmospheric CH</a:t>
            </a:r>
            <a:r>
              <a:rPr lang="en-US" altLang="zh-TW" sz="2400" kern="100" baseline="-25000" dirty="0">
                <a:latin typeface="Times New Roman"/>
                <a:cs typeface="Times New Roman"/>
              </a:rPr>
              <a:t>4</a:t>
            </a:r>
            <a:r>
              <a:rPr lang="en-US" altLang="zh-TW" sz="2400" kern="100" dirty="0">
                <a:latin typeface="Times New Roman"/>
                <a:cs typeface="Times New Roman"/>
              </a:rPr>
              <a:t> (</a:t>
            </a:r>
            <a:r>
              <a:rPr lang="en-US" altLang="zh-TW" sz="2400" b="1" kern="100" dirty="0">
                <a:latin typeface="Times New Roman"/>
                <a:cs typeface="Times New Roman"/>
              </a:rPr>
              <a:t>=&gt; Ans_2</a:t>
            </a:r>
            <a:r>
              <a:rPr lang="en-US" altLang="zh-TW" sz="2400" b="1" i="1" kern="100" dirty="0">
                <a:latin typeface="Times New Roman"/>
                <a:cs typeface="Times New Roman"/>
              </a:rPr>
              <a:t>b</a:t>
            </a:r>
            <a:r>
              <a:rPr lang="en-US" altLang="zh-TW" sz="2400" kern="100" dirty="0">
                <a:latin typeface="Times New Roman"/>
                <a:cs typeface="Times New Roman"/>
              </a:rPr>
              <a:t>). Note that a lifetime usually means the reciprocal of the averaged </a:t>
            </a:r>
            <a:r>
              <a:rPr lang="en-US" altLang="zh-TW" sz="2400" kern="100" dirty="0">
                <a:solidFill>
                  <a:srgbClr val="0000FF"/>
                </a:solidFill>
                <a:latin typeface="Times New Roman"/>
                <a:cs typeface="Times New Roman"/>
              </a:rPr>
              <a:t>first-order decay rate coefficient</a:t>
            </a:r>
            <a:r>
              <a:rPr lang="en-US" altLang="zh-TW" sz="2400" kern="100" dirty="0">
                <a:latin typeface="Times New Roman"/>
                <a:cs typeface="Times New Roman"/>
              </a:rPr>
              <a:t>. </a:t>
            </a:r>
            <a:endParaRPr lang="zh-TW" altLang="zh-TW" sz="2400" kern="100" dirty="0">
              <a:cs typeface="Times New Roman"/>
            </a:endParaRPr>
          </a:p>
          <a:p>
            <a:pPr>
              <a:spcAft>
                <a:spcPts val="0"/>
              </a:spcAft>
            </a:pPr>
            <a:r>
              <a:rPr lang="en-US" altLang="zh-TW" sz="2400" dirty="0">
                <a:latin typeface="Times New Roman"/>
              </a:rPr>
              <a:t>The CH</a:t>
            </a:r>
            <a:r>
              <a:rPr lang="en-US" altLang="zh-TW" sz="2400" baseline="-25000" dirty="0">
                <a:latin typeface="Times New Roman"/>
              </a:rPr>
              <a:t>4</a:t>
            </a:r>
            <a:r>
              <a:rPr lang="en-US" altLang="zh-TW" sz="2400" dirty="0">
                <a:latin typeface="Times New Roman"/>
              </a:rPr>
              <a:t> mixing ratio can also be measured. An example is shown in the following figure.</a:t>
            </a:r>
            <a:endParaRPr lang="zh-TW" altLang="en-US" sz="2400" dirty="0"/>
          </a:p>
        </p:txBody>
      </p:sp>
    </p:spTree>
    <p:extLst>
      <p:ext uri="{BB962C8B-B14F-4D97-AF65-F5344CB8AC3E}">
        <p14:creationId xmlns:p14="http://schemas.microsoft.com/office/powerpoint/2010/main" val="3823727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59"/>
            <a:ext cx="9144000" cy="4154984"/>
          </a:xfrm>
          <a:prstGeom prst="rect">
            <a:avLst/>
          </a:prstGeom>
        </p:spPr>
        <p:txBody>
          <a:bodyPr wrap="square">
            <a:spAutoFit/>
          </a:bodyPr>
          <a:lstStyle/>
          <a:p>
            <a:pPr>
              <a:spcAft>
                <a:spcPts val="0"/>
              </a:spcAft>
            </a:pPr>
            <a:r>
              <a:rPr lang="en-US" altLang="zh-TW" sz="2400" kern="100" dirty="0">
                <a:latin typeface="Times New Roman"/>
                <a:cs typeface="Times New Roman"/>
              </a:rPr>
              <a:t>With the above information, we should be able to estimate the global CH</a:t>
            </a:r>
            <a:r>
              <a:rPr lang="en-US" altLang="zh-TW" sz="2400" kern="100" baseline="-25000" dirty="0">
                <a:latin typeface="Times New Roman"/>
                <a:cs typeface="Times New Roman"/>
              </a:rPr>
              <a:t>4</a:t>
            </a:r>
            <a:r>
              <a:rPr lang="en-US" altLang="zh-TW" sz="2400" kern="100" dirty="0">
                <a:latin typeface="Times New Roman"/>
                <a:cs typeface="Times New Roman"/>
              </a:rPr>
              <a:t> emission rate after making some reasonable assumptions (</a:t>
            </a:r>
            <a:r>
              <a:rPr lang="en-US" altLang="zh-TW" sz="2400" kern="100" dirty="0">
                <a:solidFill>
                  <a:srgbClr val="0000FF"/>
                </a:solidFill>
                <a:latin typeface="Times New Roman"/>
                <a:cs typeface="Times New Roman"/>
              </a:rPr>
              <a:t>steady-state approximation</a:t>
            </a:r>
            <a:r>
              <a:rPr lang="en-US" altLang="zh-TW" sz="2400" kern="100" dirty="0">
                <a:latin typeface="Times New Roman"/>
                <a:cs typeface="Times New Roman"/>
              </a:rPr>
              <a:t>). Describe your approach and give your answer in molecules/sec and also convert it to </a:t>
            </a:r>
            <a:r>
              <a:rPr lang="en-US" altLang="zh-TW" sz="2400" kern="100" dirty="0" err="1">
                <a:latin typeface="Times New Roman"/>
                <a:cs typeface="Times New Roman"/>
              </a:rPr>
              <a:t>Tg</a:t>
            </a:r>
            <a:r>
              <a:rPr lang="en-US" altLang="zh-TW" sz="2400" kern="100" dirty="0">
                <a:latin typeface="Times New Roman"/>
                <a:cs typeface="Times New Roman"/>
              </a:rPr>
              <a:t>/year (</a:t>
            </a:r>
            <a:r>
              <a:rPr lang="en-US" altLang="zh-TW" sz="2400" b="1" kern="100" dirty="0">
                <a:latin typeface="Times New Roman"/>
                <a:cs typeface="Times New Roman"/>
              </a:rPr>
              <a:t>=&gt; Ans_2</a:t>
            </a:r>
            <a:r>
              <a:rPr lang="en-US" altLang="zh-TW" sz="2400" b="1" i="1" kern="100" dirty="0">
                <a:latin typeface="Times New Roman"/>
                <a:cs typeface="Times New Roman"/>
              </a:rPr>
              <a:t>c</a:t>
            </a:r>
            <a:r>
              <a:rPr lang="en-US" altLang="zh-TW" sz="2400" kern="100" dirty="0">
                <a:latin typeface="Times New Roman"/>
                <a:cs typeface="Times New Roman"/>
              </a:rPr>
              <a:t>). Note that the major amount of air is located within 10 km above the sea level (recall the </a:t>
            </a:r>
            <a:r>
              <a:rPr lang="en-US" altLang="zh-TW" sz="2400" kern="100" dirty="0">
                <a:solidFill>
                  <a:srgbClr val="0000FF"/>
                </a:solidFill>
                <a:latin typeface="Times New Roman"/>
                <a:cs typeface="Times New Roman"/>
              </a:rPr>
              <a:t>Boltzmann distribution </a:t>
            </a:r>
            <a:r>
              <a:rPr lang="en-US" altLang="zh-TW" sz="2400" kern="100" dirty="0">
                <a:latin typeface="Times New Roman"/>
                <a:cs typeface="Times New Roman"/>
              </a:rPr>
              <a:t>of the air density as a function of height); the surface area of earth is 5.1×10</a:t>
            </a:r>
            <a:r>
              <a:rPr lang="en-US" altLang="zh-TW" sz="2400" kern="100" baseline="30000" dirty="0">
                <a:latin typeface="Times New Roman"/>
                <a:cs typeface="Times New Roman"/>
              </a:rPr>
              <a:t>8</a:t>
            </a:r>
            <a:r>
              <a:rPr lang="en-US" altLang="zh-TW" sz="2400" kern="100" dirty="0">
                <a:latin typeface="Times New Roman"/>
                <a:cs typeface="Times New Roman"/>
              </a:rPr>
              <a:t> km</a:t>
            </a:r>
            <a:r>
              <a:rPr lang="en-US" altLang="zh-TW" sz="2400" kern="100" baseline="30000" dirty="0">
                <a:latin typeface="Times New Roman"/>
                <a:cs typeface="Times New Roman"/>
              </a:rPr>
              <a:t>2</a:t>
            </a:r>
            <a:r>
              <a:rPr lang="en-US" altLang="zh-TW" sz="2400" kern="100" dirty="0">
                <a:latin typeface="Times New Roman"/>
                <a:cs typeface="Times New Roman"/>
              </a:rPr>
              <a:t>. </a:t>
            </a:r>
            <a:endParaRPr lang="zh-TW" altLang="zh-TW" sz="2400" kern="100" dirty="0">
              <a:cs typeface="Times New Roman"/>
            </a:endParaRPr>
          </a:p>
          <a:p>
            <a:pPr>
              <a:spcAft>
                <a:spcPts val="0"/>
              </a:spcAft>
            </a:pPr>
            <a:r>
              <a:rPr lang="en-US" altLang="zh-TW" sz="2400" kern="100" dirty="0">
                <a:latin typeface="Times New Roman"/>
                <a:cs typeface="Times New Roman"/>
              </a:rPr>
              <a:t> </a:t>
            </a:r>
            <a:endParaRPr lang="zh-TW" altLang="zh-TW" sz="2400" kern="100" dirty="0">
              <a:cs typeface="Times New Roman"/>
            </a:endParaRPr>
          </a:p>
          <a:p>
            <a:r>
              <a:rPr lang="en-US" altLang="zh-TW" sz="2400" dirty="0">
                <a:latin typeface="Times New Roman"/>
              </a:rPr>
              <a:t>Considering the consumption rate of CH</a:t>
            </a:r>
            <a:r>
              <a:rPr lang="en-US" altLang="zh-TW" sz="2400" baseline="-25000" dirty="0">
                <a:latin typeface="Times New Roman"/>
              </a:rPr>
              <a:t>4</a:t>
            </a:r>
            <a:r>
              <a:rPr lang="en-US" altLang="zh-TW" sz="2400" dirty="0">
                <a:latin typeface="Times New Roman"/>
              </a:rPr>
              <a:t>, is it faster in the winter or in the summer? How much faster (roughly)? </a:t>
            </a:r>
            <a:r>
              <a:rPr lang="en-US" altLang="zh-TW" sz="2400" b="1" dirty="0">
                <a:latin typeface="Times New Roman"/>
              </a:rPr>
              <a:t>Give your reasons</a:t>
            </a:r>
            <a:r>
              <a:rPr lang="en-US" altLang="zh-TW" sz="2400" dirty="0">
                <a:latin typeface="Times New Roman"/>
              </a:rPr>
              <a:t>. (</a:t>
            </a:r>
            <a:r>
              <a:rPr lang="en-US" altLang="zh-TW" sz="2400" b="1" dirty="0">
                <a:latin typeface="Times New Roman"/>
              </a:rPr>
              <a:t>=&gt; Ans_2</a:t>
            </a:r>
            <a:r>
              <a:rPr lang="en-US" altLang="zh-TW" sz="2400" b="1" i="1" dirty="0">
                <a:latin typeface="Times New Roman"/>
              </a:rPr>
              <a:t>d</a:t>
            </a:r>
            <a:r>
              <a:rPr lang="en-US" altLang="zh-TW" sz="2400" dirty="0">
                <a:latin typeface="Times New Roman"/>
              </a:rPr>
              <a:t>)</a:t>
            </a:r>
            <a:endParaRPr lang="zh-TW" altLang="en-US" sz="2400" dirty="0"/>
          </a:p>
        </p:txBody>
      </p:sp>
    </p:spTree>
    <p:extLst>
      <p:ext uri="{BB962C8B-B14F-4D97-AF65-F5344CB8AC3E}">
        <p14:creationId xmlns:p14="http://schemas.microsoft.com/office/powerpoint/2010/main" val="3664573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59532" y="224644"/>
            <a:ext cx="8604956" cy="3908762"/>
          </a:xfrm>
          <a:prstGeom prst="rect">
            <a:avLst/>
          </a:prstGeom>
          <a:noFill/>
        </p:spPr>
        <p:txBody>
          <a:bodyPr wrap="square" rtlCol="0">
            <a:spAutoFit/>
          </a:bodyPr>
          <a:lstStyle/>
          <a:p>
            <a:r>
              <a:rPr lang="en-US" altLang="zh-TW" sz="3200" dirty="0">
                <a:latin typeface="Times New Roman" panose="02020603050405020304" pitchFamily="18" charset="0"/>
                <a:cs typeface="Times New Roman" panose="02020603050405020304" pitchFamily="18" charset="0"/>
              </a:rPr>
              <a:t>Get a rough (not-too-bad) answer within a reasonable time.</a:t>
            </a:r>
          </a:p>
          <a:p>
            <a:endParaRPr lang="en-US" altLang="zh-TW" sz="3200" dirty="0">
              <a:latin typeface="Times New Roman" panose="02020603050405020304" pitchFamily="18" charset="0"/>
              <a:cs typeface="Times New Roman" panose="02020603050405020304" pitchFamily="18" charset="0"/>
            </a:endParaRPr>
          </a:p>
          <a:p>
            <a:r>
              <a:rPr lang="en-US" altLang="zh-TW" sz="4400" dirty="0">
                <a:solidFill>
                  <a:srgbClr val="0000FF"/>
                </a:solidFill>
                <a:latin typeface="High Tower Text" panose="02040502050506030303" pitchFamily="18" charset="0"/>
                <a:cs typeface="Times New Roman" panose="02020603050405020304" pitchFamily="18" charset="0"/>
              </a:rPr>
              <a:t>A rough answer is much better than no answer.</a:t>
            </a:r>
          </a:p>
          <a:p>
            <a:endParaRPr lang="en-US" altLang="zh-TW" sz="3200" dirty="0">
              <a:solidFill>
                <a:srgbClr val="FF0000"/>
              </a:solidFill>
              <a:latin typeface="Times New Roman" panose="02020603050405020304" pitchFamily="18" charset="0"/>
              <a:cs typeface="Times New Roman" panose="02020603050405020304" pitchFamily="18" charset="0"/>
            </a:endParaRPr>
          </a:p>
          <a:p>
            <a:r>
              <a:rPr lang="en-US" altLang="zh-TW" sz="3200" dirty="0">
                <a:solidFill>
                  <a:srgbClr val="FF00FF"/>
                </a:solidFill>
                <a:latin typeface="Times New Roman" panose="02020603050405020304" pitchFamily="18" charset="0"/>
                <a:cs typeface="Times New Roman" panose="02020603050405020304" pitchFamily="18" charset="0"/>
              </a:rPr>
              <a:t>A bad answer may be misleading!</a:t>
            </a:r>
            <a:endParaRPr lang="zh-TW" altLang="en-US" sz="3200" dirty="0">
              <a:solidFill>
                <a:srgbClr val="FF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01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518" y="476672"/>
            <a:ext cx="8676964" cy="1077218"/>
          </a:xfrm>
          <a:prstGeom prst="rect">
            <a:avLst/>
          </a:prstGeom>
          <a:noFill/>
        </p:spPr>
        <p:txBody>
          <a:bodyPr wrap="square">
            <a:spAutoFit/>
          </a:bodyPr>
          <a:lstStyle/>
          <a:p>
            <a:r>
              <a:rPr lang="en-US" altLang="zh-TW" sz="3200" dirty="0">
                <a:latin typeface="Times New Roman" panose="02020603050405020304" pitchFamily="18" charset="0"/>
                <a:cs typeface="Times New Roman" panose="02020603050405020304" pitchFamily="18" charset="0"/>
              </a:rPr>
              <a:t>Help a student learn to solve (answer) practical (realistic) questions/problems. </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教入世的學問</a:t>
            </a:r>
          </a:p>
        </p:txBody>
      </p:sp>
      <p:sp>
        <p:nvSpPr>
          <p:cNvPr id="3" name="矩形 2"/>
          <p:cNvSpPr/>
          <p:nvPr/>
        </p:nvSpPr>
        <p:spPr>
          <a:xfrm>
            <a:off x="0" y="0"/>
            <a:ext cx="2584554" cy="584775"/>
          </a:xfrm>
          <a:prstGeom prst="rect">
            <a:avLst/>
          </a:prstGeom>
          <a:solidFill>
            <a:srgbClr val="FFFF00"/>
          </a:solidFill>
        </p:spPr>
        <p:txBody>
          <a:bodyPr wrap="none">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Teaching Goal</a:t>
            </a:r>
          </a:p>
        </p:txBody>
      </p:sp>
      <p:sp>
        <p:nvSpPr>
          <p:cNvPr id="4" name="矩形 3"/>
          <p:cNvSpPr/>
          <p:nvPr/>
        </p:nvSpPr>
        <p:spPr>
          <a:xfrm>
            <a:off x="233518" y="2168860"/>
            <a:ext cx="8676964" cy="1077218"/>
          </a:xfrm>
          <a:prstGeom prst="rect">
            <a:avLst/>
          </a:prstGeom>
          <a:noFill/>
        </p:spPr>
        <p:txBody>
          <a:bodyPr wrap="square">
            <a:spAutoFit/>
          </a:bodyPr>
          <a:lstStyle/>
          <a:p>
            <a:r>
              <a:rPr lang="zh-TW" altLang="en-US" sz="3200" dirty="0">
                <a:solidFill>
                  <a:srgbClr val="0000FF"/>
                </a:solidFill>
                <a:latin typeface="標楷體" panose="03000509000000000000" pitchFamily="65" charset="-120"/>
                <a:ea typeface="標楷體" panose="03000509000000000000" pitchFamily="65" charset="-120"/>
                <a:cs typeface="Times New Roman" panose="02020603050405020304" pitchFamily="18" charset="0"/>
              </a:rPr>
              <a:t>逐漸</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拆去溫室的隔牆，呈現真實的世界，</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including using practical numbers and units.</a:t>
            </a: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矩形 4"/>
          <p:cNvSpPr/>
          <p:nvPr/>
        </p:nvSpPr>
        <p:spPr>
          <a:xfrm>
            <a:off x="0" y="1592796"/>
            <a:ext cx="1552028" cy="584775"/>
          </a:xfrm>
          <a:prstGeom prst="rect">
            <a:avLst/>
          </a:prstGeom>
          <a:solidFill>
            <a:srgbClr val="FFFF00"/>
          </a:solidFill>
        </p:spPr>
        <p:txBody>
          <a:bodyPr wrap="none">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Strategy</a:t>
            </a:r>
          </a:p>
        </p:txBody>
      </p:sp>
      <p:sp>
        <p:nvSpPr>
          <p:cNvPr id="6" name="矩形 5"/>
          <p:cNvSpPr/>
          <p:nvPr/>
        </p:nvSpPr>
        <p:spPr>
          <a:xfrm>
            <a:off x="233518" y="3789040"/>
            <a:ext cx="8676964" cy="584775"/>
          </a:xfrm>
          <a:prstGeom prst="rect">
            <a:avLst/>
          </a:prstGeom>
          <a:noFill/>
        </p:spPr>
        <p:txBody>
          <a:bodyPr wrap="square">
            <a:spAutoFit/>
          </a:bodyPr>
          <a:lstStyle/>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Knowledge is useful in real life. </a:t>
            </a: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矩形 6"/>
          <p:cNvSpPr/>
          <p:nvPr/>
        </p:nvSpPr>
        <p:spPr>
          <a:xfrm>
            <a:off x="-9015" y="3248980"/>
            <a:ext cx="1219373" cy="584775"/>
          </a:xfrm>
          <a:prstGeom prst="rect">
            <a:avLst/>
          </a:prstGeom>
          <a:solidFill>
            <a:srgbClr val="FFFF00"/>
          </a:solidFill>
        </p:spPr>
        <p:txBody>
          <a:bodyPr wrap="none">
            <a:spAutoFit/>
          </a:bodyPr>
          <a:lstStyle/>
          <a:p>
            <a:r>
              <a:rPr lang="en-US" altLang="zh-TW" sz="3200" dirty="0">
                <a:solidFill>
                  <a:srgbClr val="0000FF"/>
                </a:solidFill>
                <a:latin typeface="Times New Roman" panose="02020603050405020304" pitchFamily="18" charset="0"/>
                <a:cs typeface="Times New Roman" panose="02020603050405020304" pitchFamily="18" charset="0"/>
              </a:rPr>
              <a:t>Target</a:t>
            </a:r>
          </a:p>
        </p:txBody>
      </p:sp>
    </p:spTree>
    <p:extLst>
      <p:ext uri="{BB962C8B-B14F-4D97-AF65-F5344CB8AC3E}">
        <p14:creationId xmlns:p14="http://schemas.microsoft.com/office/powerpoint/2010/main" val="342649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524" y="-1"/>
            <a:ext cx="9288524" cy="709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603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a:xfrm>
            <a:off x="6553199" y="6108839"/>
            <a:ext cx="2546657" cy="612636"/>
          </a:xfrm>
        </p:spPr>
        <p:txBody>
          <a:bodyPr/>
          <a:lstStyle/>
          <a:p>
            <a:fld id="{D0AB23BA-5B35-41B3-8058-66E080F8F426}" type="slidenum">
              <a:rPr lang="zh-TW" altLang="en-US" smtClean="0"/>
              <a:pPr/>
              <a:t>31</a:t>
            </a:fld>
            <a:endParaRPr lang="en-US" altLang="zh-TW"/>
          </a:p>
        </p:txBody>
      </p:sp>
      <p:grpSp>
        <p:nvGrpSpPr>
          <p:cNvPr id="4" name="群組 3"/>
          <p:cNvGrpSpPr/>
          <p:nvPr/>
        </p:nvGrpSpPr>
        <p:grpSpPr>
          <a:xfrm>
            <a:off x="395536" y="-603448"/>
            <a:ext cx="9792580" cy="7200800"/>
            <a:chOff x="1151067" y="1261244"/>
            <a:chExt cx="7239897" cy="5254140"/>
          </a:xfrm>
        </p:grpSpPr>
        <p:pic>
          <p:nvPicPr>
            <p:cNvPr id="5" name="Picture 2" descr="http://joseba.mpch-mainz.mpg.de/spectral_atlas_data/cross_sections_plots/Nitrogen%20oxides/NO2_1998,2006,2010_l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067" y="1261244"/>
              <a:ext cx="7239897" cy="52541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接點 5"/>
            <p:cNvCxnSpPr/>
            <p:nvPr/>
          </p:nvCxnSpPr>
          <p:spPr bwMode="auto">
            <a:xfrm flipV="1">
              <a:off x="2648102" y="2735885"/>
              <a:ext cx="1602029" cy="2757831"/>
            </a:xfrm>
            <a:prstGeom prst="line">
              <a:avLst/>
            </a:prstGeom>
            <a:solidFill>
              <a:schemeClr val="accent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接點 6"/>
            <p:cNvCxnSpPr/>
            <p:nvPr/>
          </p:nvCxnSpPr>
          <p:spPr bwMode="auto">
            <a:xfrm flipH="1" flipV="1">
              <a:off x="4264762" y="2772461"/>
              <a:ext cx="2062887" cy="2706625"/>
            </a:xfrm>
            <a:prstGeom prst="line">
              <a:avLst/>
            </a:prstGeom>
            <a:solidFill>
              <a:schemeClr val="accent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 name="直線接點 7"/>
          <p:cNvCxnSpPr/>
          <p:nvPr/>
        </p:nvCxnSpPr>
        <p:spPr bwMode="auto">
          <a:xfrm flipV="1">
            <a:off x="3239852" y="1484785"/>
            <a:ext cx="1332148" cy="0"/>
          </a:xfrm>
          <a:prstGeom prst="line">
            <a:avLst/>
          </a:prstGeom>
          <a:solidFill>
            <a:schemeClr val="accent1"/>
          </a:solidFill>
          <a:ln w="19050" cap="flat" cmpd="sng" algn="ctr">
            <a:solidFill>
              <a:srgbClr val="FF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flipH="1">
            <a:off x="2879812" y="1520788"/>
            <a:ext cx="648072" cy="3713605"/>
          </a:xfrm>
          <a:prstGeom prst="line">
            <a:avLst/>
          </a:prstGeom>
          <a:solidFill>
            <a:schemeClr val="accent1"/>
          </a:solidFill>
          <a:ln w="19050" cap="flat" cmpd="sng" algn="ctr">
            <a:solidFill>
              <a:srgbClr val="FF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p:nvPr/>
        </p:nvCxnSpPr>
        <p:spPr bwMode="auto">
          <a:xfrm flipH="1">
            <a:off x="3203848" y="1484784"/>
            <a:ext cx="29984" cy="3744416"/>
          </a:xfrm>
          <a:prstGeom prst="line">
            <a:avLst/>
          </a:prstGeom>
          <a:solidFill>
            <a:schemeClr val="accent1"/>
          </a:solidFill>
          <a:ln w="19050" cap="flat" cmpd="sng" algn="ctr">
            <a:solidFill>
              <a:srgbClr val="FF00FF"/>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3203848" y="2636912"/>
            <a:ext cx="1368152" cy="0"/>
          </a:xfrm>
          <a:prstGeom prst="line">
            <a:avLst/>
          </a:prstGeom>
          <a:solidFill>
            <a:schemeClr val="accent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字方塊 2"/>
          <p:cNvSpPr txBox="1"/>
          <p:nvPr/>
        </p:nvSpPr>
        <p:spPr>
          <a:xfrm>
            <a:off x="1295636" y="620688"/>
            <a:ext cx="3204723" cy="584775"/>
          </a:xfrm>
          <a:prstGeom prst="rect">
            <a:avLst/>
          </a:prstGeom>
          <a:noFill/>
        </p:spPr>
        <p:txBody>
          <a:bodyPr wrap="none" rtlCol="0">
            <a:spAutoFit/>
          </a:bodyPr>
          <a:lstStyle/>
          <a:p>
            <a:r>
              <a:rPr lang="en-US" altLang="zh-TW" sz="3200" dirty="0">
                <a:solidFill>
                  <a:srgbClr val="FF00FF"/>
                </a:solidFill>
                <a:latin typeface="Times New Roman" panose="02020603050405020304" pitchFamily="18" charset="0"/>
                <a:cs typeface="Times New Roman" panose="02020603050405020304" pitchFamily="18" charset="0"/>
              </a:rPr>
              <a:t>Approx. solar flux</a:t>
            </a:r>
            <a:endParaRPr lang="zh-TW" altLang="en-US" sz="3200" dirty="0">
              <a:solidFill>
                <a:srgbClr val="FF00FF"/>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563888" y="3032956"/>
            <a:ext cx="2295821" cy="1077218"/>
          </a:xfrm>
          <a:prstGeom prst="rect">
            <a:avLst/>
          </a:prstGeom>
          <a:noFill/>
        </p:spPr>
        <p:txBody>
          <a:bodyPr wrap="none" rtlCol="0">
            <a:spAutoFit/>
          </a:bodyPr>
          <a:lstStyle/>
          <a:p>
            <a:r>
              <a:rPr lang="en-US" altLang="zh-TW" sz="3200" dirty="0">
                <a:solidFill>
                  <a:srgbClr val="FF0000"/>
                </a:solidFill>
                <a:latin typeface="Times New Roman" panose="02020603050405020304" pitchFamily="18" charset="0"/>
                <a:cs typeface="Times New Roman" panose="02020603050405020304" pitchFamily="18" charset="0"/>
              </a:rPr>
              <a:t>Approx. </a:t>
            </a:r>
          </a:p>
          <a:p>
            <a:r>
              <a:rPr lang="en-US" altLang="zh-TW" sz="3200" dirty="0">
                <a:solidFill>
                  <a:srgbClr val="FF0000"/>
                </a:solidFill>
                <a:latin typeface="Times New Roman" panose="02020603050405020304" pitchFamily="18" charset="0"/>
                <a:cs typeface="Times New Roman" panose="02020603050405020304" pitchFamily="18" charset="0"/>
              </a:rPr>
              <a:t>cross section</a:t>
            </a:r>
            <a:endParaRPr lang="zh-TW" alt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098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物件 1"/>
          <p:cNvGraphicFramePr>
            <a:graphicFrameLocks noChangeAspect="1"/>
          </p:cNvGraphicFramePr>
          <p:nvPr>
            <p:extLst>
              <p:ext uri="{D42A27DB-BD31-4B8C-83A1-F6EECF244321}">
                <p14:modId xmlns:p14="http://schemas.microsoft.com/office/powerpoint/2010/main" val="1089248908"/>
              </p:ext>
            </p:extLst>
          </p:nvPr>
        </p:nvGraphicFramePr>
        <p:xfrm>
          <a:off x="359532" y="17254"/>
          <a:ext cx="8626597" cy="1979946"/>
        </p:xfrm>
        <a:graphic>
          <a:graphicData uri="http://schemas.openxmlformats.org/presentationml/2006/ole">
            <mc:AlternateContent xmlns:mc="http://schemas.openxmlformats.org/markup-compatibility/2006">
              <mc:Choice xmlns:v="urn:schemas-microsoft-com:vml" Requires="v">
                <p:oleObj spid="_x0000_s12289" name="方程式" r:id="rId3" imgW="2527200" imgH="583920" progId="Equation.3">
                  <p:embed/>
                </p:oleObj>
              </mc:Choice>
              <mc:Fallback>
                <p:oleObj name="方程式" r:id="rId3" imgW="2527200" imgH="583920" progId="Equation.3">
                  <p:embed/>
                  <p:pic>
                    <p:nvPicPr>
                      <p:cNvPr id="2" name="物件 1"/>
                      <p:cNvPicPr>
                        <a:picLocks noChangeAspect="1" noChangeArrowheads="1"/>
                      </p:cNvPicPr>
                      <p:nvPr/>
                    </p:nvPicPr>
                    <p:blipFill>
                      <a:blip r:embed="rId4"/>
                      <a:srcRect/>
                      <a:stretch>
                        <a:fillRect/>
                      </a:stretch>
                    </p:blipFill>
                    <p:spPr bwMode="auto">
                      <a:xfrm>
                        <a:off x="359532" y="17254"/>
                        <a:ext cx="8626597" cy="1979946"/>
                      </a:xfrm>
                      <a:prstGeom prst="rect">
                        <a:avLst/>
                      </a:prstGeom>
                      <a:noFill/>
                      <a:ln>
                        <a:noFill/>
                      </a:ln>
                    </p:spPr>
                  </p:pic>
                </p:oleObj>
              </mc:Fallback>
            </mc:AlternateContent>
          </a:graphicData>
        </a:graphic>
      </p:graphicFrame>
      <p:sp>
        <p:nvSpPr>
          <p:cNvPr id="3" name="文字方塊 2"/>
          <p:cNvSpPr txBox="1"/>
          <p:nvPr/>
        </p:nvSpPr>
        <p:spPr>
          <a:xfrm>
            <a:off x="251520" y="1916832"/>
            <a:ext cx="6898042" cy="3785652"/>
          </a:xfrm>
          <a:prstGeom prst="rect">
            <a:avLst/>
          </a:prstGeom>
          <a:noFill/>
        </p:spPr>
        <p:txBody>
          <a:bodyPr wrap="none" rtlCol="0">
            <a:spAutoFit/>
          </a:bodyPr>
          <a:lstStyle/>
          <a:p>
            <a:pPr>
              <a:lnSpc>
                <a:spcPct val="150000"/>
              </a:lnSpc>
            </a:pPr>
            <a:r>
              <a:rPr lang="en-US" altLang="zh-TW" sz="3200" dirty="0">
                <a:latin typeface="Times New Roman" panose="02020603050405020304" pitchFamily="18" charset="0"/>
                <a:cs typeface="Times New Roman" panose="02020603050405020304" pitchFamily="18" charset="0"/>
              </a:rPr>
              <a:t>Do better estimation by:</a:t>
            </a:r>
          </a:p>
          <a:p>
            <a:pPr>
              <a:lnSpc>
                <a:spcPct val="150000"/>
              </a:lnSpc>
            </a:pPr>
            <a:r>
              <a:rPr lang="en-US" altLang="zh-TW" sz="3200" dirty="0">
                <a:latin typeface="Times New Roman" panose="02020603050405020304" pitchFamily="18" charset="0"/>
                <a:cs typeface="Times New Roman" panose="02020603050405020304" pitchFamily="18" charset="0"/>
              </a:rPr>
              <a:t>[CH</a:t>
            </a:r>
            <a:r>
              <a:rPr lang="en-US" altLang="zh-TW" sz="3200" baseline="-25000" dirty="0">
                <a:latin typeface="Times New Roman" panose="02020603050405020304" pitchFamily="18" charset="0"/>
                <a:cs typeface="Times New Roman" panose="02020603050405020304" pitchFamily="18" charset="0"/>
              </a:rPr>
              <a:t>4</a:t>
            </a:r>
            <a:r>
              <a:rPr lang="en-US" altLang="zh-TW" sz="3200" dirty="0">
                <a:latin typeface="Times New Roman" panose="02020603050405020304" pitchFamily="18" charset="0"/>
                <a:cs typeface="Times New Roman" panose="02020603050405020304" pitchFamily="18" charset="0"/>
              </a:rPr>
              <a:t>] should be good enough.</a:t>
            </a:r>
          </a:p>
          <a:p>
            <a:pPr>
              <a:lnSpc>
                <a:spcPct val="150000"/>
              </a:lnSpc>
            </a:pPr>
            <a:r>
              <a:rPr lang="en-US" altLang="zh-TW" sz="3200" dirty="0">
                <a:solidFill>
                  <a:srgbClr val="0000FF"/>
                </a:solidFill>
                <a:latin typeface="Times New Roman" panose="02020603050405020304" pitchFamily="18" charset="0"/>
                <a:cs typeface="Times New Roman" panose="02020603050405020304" pitchFamily="18" charset="0"/>
              </a:rPr>
              <a:t>Use </a:t>
            </a:r>
            <a:r>
              <a:rPr lang="en-US" altLang="zh-TW" sz="3200" i="1" dirty="0">
                <a:solidFill>
                  <a:srgbClr val="0000FF"/>
                </a:solidFill>
                <a:latin typeface="Times New Roman" panose="02020603050405020304" pitchFamily="18" charset="0"/>
                <a:cs typeface="Times New Roman" panose="02020603050405020304" pitchFamily="18" charset="0"/>
              </a:rPr>
              <a:t>k</a:t>
            </a:r>
            <a:r>
              <a:rPr lang="en-US" altLang="zh-TW" sz="3200" dirty="0">
                <a:solidFill>
                  <a:srgbClr val="0000FF"/>
                </a:solidFill>
                <a:latin typeface="Times New Roman" panose="02020603050405020304" pitchFamily="18" charset="0"/>
                <a:cs typeface="Times New Roman" panose="02020603050405020304" pitchFamily="18" charset="0"/>
              </a:rPr>
              <a:t>(T) instead of </a:t>
            </a:r>
            <a:r>
              <a:rPr lang="en-US" altLang="zh-TW" sz="3200" i="1" dirty="0">
                <a:solidFill>
                  <a:srgbClr val="0000FF"/>
                </a:solidFill>
                <a:latin typeface="Times New Roman" panose="02020603050405020304" pitchFamily="18" charset="0"/>
                <a:cs typeface="Times New Roman" panose="02020603050405020304" pitchFamily="18" charset="0"/>
              </a:rPr>
              <a:t>k</a:t>
            </a:r>
            <a:r>
              <a:rPr lang="en-US" altLang="zh-TW" sz="3200" dirty="0">
                <a:solidFill>
                  <a:srgbClr val="0000FF"/>
                </a:solidFill>
                <a:latin typeface="Times New Roman" panose="02020603050405020304" pitchFamily="18" charset="0"/>
                <a:cs typeface="Times New Roman" panose="02020603050405020304" pitchFamily="18" charset="0"/>
              </a:rPr>
              <a:t>(298 K)</a:t>
            </a:r>
          </a:p>
          <a:p>
            <a:pPr>
              <a:lnSpc>
                <a:spcPct val="150000"/>
              </a:lnSpc>
            </a:pPr>
            <a:r>
              <a:rPr lang="en-US" altLang="zh-TW" sz="3200" dirty="0">
                <a:solidFill>
                  <a:srgbClr val="FF0000"/>
                </a:solidFill>
                <a:latin typeface="Times New Roman" panose="02020603050405020304" pitchFamily="18" charset="0"/>
                <a:cs typeface="Times New Roman" panose="02020603050405020304" pitchFamily="18" charset="0"/>
              </a:rPr>
              <a:t>Use better &lt;[OH]&gt;.  Global Vs. Local</a:t>
            </a:r>
          </a:p>
          <a:p>
            <a:pPr>
              <a:lnSpc>
                <a:spcPct val="150000"/>
              </a:lnSpc>
            </a:pPr>
            <a:r>
              <a:rPr lang="en-US" altLang="zh-TW" sz="3200" dirty="0">
                <a:solidFill>
                  <a:srgbClr val="0000FF"/>
                </a:solidFill>
                <a:latin typeface="Times New Roman" panose="02020603050405020304" pitchFamily="18" charset="0"/>
                <a:cs typeface="Times New Roman" panose="02020603050405020304" pitchFamily="18" charset="0"/>
              </a:rPr>
              <a:t>Both [OH] and </a:t>
            </a:r>
            <a:r>
              <a:rPr lang="en-US" altLang="zh-TW" sz="3200" i="1" dirty="0">
                <a:solidFill>
                  <a:srgbClr val="0000FF"/>
                </a:solidFill>
                <a:latin typeface="Times New Roman" panose="02020603050405020304" pitchFamily="18" charset="0"/>
                <a:cs typeface="Times New Roman" panose="02020603050405020304" pitchFamily="18" charset="0"/>
              </a:rPr>
              <a:t>k</a:t>
            </a:r>
            <a:r>
              <a:rPr lang="en-US" altLang="zh-TW" sz="3200" dirty="0">
                <a:solidFill>
                  <a:srgbClr val="0000FF"/>
                </a:solidFill>
                <a:latin typeface="Times New Roman" panose="02020603050405020304" pitchFamily="18" charset="0"/>
                <a:cs typeface="Times New Roman" panose="02020603050405020304" pitchFamily="18" charset="0"/>
              </a:rPr>
              <a:t>(T) depend on altitude.  </a:t>
            </a:r>
            <a:endParaRPr lang="zh-TW" altLang="en-US" sz="3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595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15516" y="224644"/>
            <a:ext cx="8712968" cy="5174493"/>
          </a:xfrm>
          <a:prstGeom prst="rect">
            <a:avLst/>
          </a:prstGeom>
          <a:noFill/>
        </p:spPr>
        <p:txBody>
          <a:bodyPr wrap="square" rtlCol="0">
            <a:spAutoFit/>
          </a:bodyPr>
          <a:lstStyle/>
          <a:p>
            <a:pPr>
              <a:lnSpc>
                <a:spcPct val="150000"/>
              </a:lnSpc>
            </a:pPr>
            <a:r>
              <a:rPr lang="en-US" altLang="zh-TW" sz="3200" dirty="0">
                <a:latin typeface="Times New Roman" panose="02020603050405020304" pitchFamily="18" charset="0"/>
                <a:cs typeface="Times New Roman" panose="02020603050405020304" pitchFamily="18" charset="0"/>
              </a:rPr>
              <a:t>Wiki: Methane as a greenhouse gas</a:t>
            </a:r>
          </a:p>
          <a:p>
            <a:pPr>
              <a:lnSpc>
                <a:spcPct val="150000"/>
              </a:lnSpc>
            </a:pPr>
            <a:endParaRPr lang="en-US" altLang="zh-TW" sz="32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TW" sz="3200" dirty="0">
                <a:solidFill>
                  <a:srgbClr val="0000FF"/>
                </a:solidFill>
                <a:latin typeface="Times New Roman" panose="02020603050405020304" pitchFamily="18" charset="0"/>
                <a:cs typeface="Times New Roman" panose="02020603050405020304" pitchFamily="18" charset="0"/>
              </a:rPr>
              <a:t>Methane has a large effect but for a relatively brief period, having an estimated lifetime of 8.9±0.6 years in the atmosphere,[12] </a:t>
            </a:r>
            <a:r>
              <a:rPr lang="en-US" altLang="zh-TW" sz="3200" dirty="0">
                <a:solidFill>
                  <a:srgbClr val="C00000"/>
                </a:solidFill>
                <a:latin typeface="Times New Roman" panose="02020603050405020304" pitchFamily="18" charset="0"/>
                <a:cs typeface="Times New Roman" panose="02020603050405020304" pitchFamily="18" charset="0"/>
              </a:rPr>
              <a:t>whereas carbon dioxide has a small effect for a long period, having an estimated lifetime of over 100 years.</a:t>
            </a:r>
            <a:endParaRPr lang="zh-TW" altLang="en-US"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673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marine.rutgers.edu/cool/education/class/yuri/t_profile.gif"/>
          <p:cNvPicPr>
            <a:picLocks noChangeAspect="1" noChangeArrowheads="1"/>
          </p:cNvPicPr>
          <p:nvPr/>
        </p:nvPicPr>
        <p:blipFill rotWithShape="1">
          <a:blip r:embed="rId2">
            <a:extLst>
              <a:ext uri="{28A0092B-C50C-407E-A947-70E740481C1C}">
                <a14:useLocalDpi xmlns:a14="http://schemas.microsoft.com/office/drawing/2010/main" val="0"/>
              </a:ext>
            </a:extLst>
          </a:blip>
          <a:srcRect l="9053"/>
          <a:stretch/>
        </p:blipFill>
        <p:spPr bwMode="auto">
          <a:xfrm>
            <a:off x="-7041" y="80628"/>
            <a:ext cx="4445230" cy="519319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728" y="116632"/>
            <a:ext cx="4838700"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44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760692" cy="584775"/>
          </a:xfrm>
          <a:prstGeom prst="rect">
            <a:avLst/>
          </a:prstGeom>
          <a:solidFill>
            <a:srgbClr val="FFFF00"/>
          </a:solidFill>
        </p:spPr>
        <p:txBody>
          <a:bodyPr wrap="none">
            <a:spAutoFit/>
          </a:bodyPr>
          <a:lstStyle/>
          <a:p>
            <a:pPr lvl="0"/>
            <a:r>
              <a:rPr lang="en-US" altLang="zh-TW" sz="3200" dirty="0">
                <a:solidFill>
                  <a:srgbClr val="0000FF"/>
                </a:solidFill>
                <a:latin typeface="Times New Roman"/>
              </a:rPr>
              <a:t>Photochemistry</a:t>
            </a:r>
          </a:p>
        </p:txBody>
      </p:sp>
      <p:sp>
        <p:nvSpPr>
          <p:cNvPr id="3" name="矩形 2"/>
          <p:cNvSpPr/>
          <p:nvPr/>
        </p:nvSpPr>
        <p:spPr>
          <a:xfrm>
            <a:off x="467036" y="476672"/>
            <a:ext cx="8676964" cy="1569660"/>
          </a:xfrm>
          <a:prstGeom prst="rect">
            <a:avLst/>
          </a:prstGeom>
        </p:spPr>
        <p:txBody>
          <a:bodyPr wrap="square">
            <a:spAutoFit/>
          </a:bodyPr>
          <a:lstStyle/>
          <a:p>
            <a:r>
              <a:rPr lang="en-US" altLang="zh-TW" sz="3200" dirty="0">
                <a:latin typeface="Times New Roman"/>
              </a:rPr>
              <a:t>1. Estimate the </a:t>
            </a:r>
            <a:r>
              <a:rPr lang="en-US" altLang="zh-TW" sz="3200" i="1" dirty="0">
                <a:latin typeface="Times New Roman"/>
              </a:rPr>
              <a:t>protection</a:t>
            </a:r>
            <a:r>
              <a:rPr lang="en-US" altLang="zh-TW" sz="3200" dirty="0">
                <a:latin typeface="Times New Roman"/>
              </a:rPr>
              <a:t> of the stratospheric ozone layer. Estimate the UV spectrum of sunlight at earth’s surface. </a:t>
            </a:r>
            <a:r>
              <a:rPr lang="en-US" altLang="zh-TW" sz="3200" dirty="0">
                <a:solidFill>
                  <a:srgbClr val="0000FF"/>
                </a:solidFill>
                <a:latin typeface="Times New Roman"/>
              </a:rPr>
              <a:t>[3/12</a:t>
            </a:r>
            <a:r>
              <a:rPr lang="zh-TW" altLang="en-US" sz="3200" dirty="0">
                <a:solidFill>
                  <a:srgbClr val="0000FF"/>
                </a:solidFill>
                <a:latin typeface="Times New Roman"/>
              </a:rPr>
              <a:t>交</a:t>
            </a:r>
            <a:r>
              <a:rPr lang="en-US" altLang="zh-TW" sz="3200" dirty="0">
                <a:solidFill>
                  <a:srgbClr val="0000FF"/>
                </a:solidFill>
                <a:latin typeface="Times New Roman"/>
              </a:rPr>
              <a:t>]</a:t>
            </a:r>
            <a:endParaRPr lang="zh-TW" altLang="en-US" sz="3200" dirty="0">
              <a:solidFill>
                <a:srgbClr val="0000FF"/>
              </a:solidFill>
            </a:endParaRPr>
          </a:p>
        </p:txBody>
      </p:sp>
      <p:sp>
        <p:nvSpPr>
          <p:cNvPr id="4" name="矩形 3"/>
          <p:cNvSpPr/>
          <p:nvPr/>
        </p:nvSpPr>
        <p:spPr>
          <a:xfrm>
            <a:off x="0" y="1988840"/>
            <a:ext cx="4793300" cy="584775"/>
          </a:xfrm>
          <a:prstGeom prst="rect">
            <a:avLst/>
          </a:prstGeom>
          <a:solidFill>
            <a:srgbClr val="FFFF00"/>
          </a:solidFill>
        </p:spPr>
        <p:txBody>
          <a:bodyPr wrap="none">
            <a:spAutoFit/>
          </a:bodyPr>
          <a:lstStyle/>
          <a:p>
            <a:pPr lvl="0"/>
            <a:r>
              <a:rPr lang="en-US" altLang="zh-TW" sz="3200" dirty="0">
                <a:solidFill>
                  <a:srgbClr val="0000FF"/>
                </a:solidFill>
                <a:latin typeface="Times New Roman"/>
              </a:rPr>
              <a:t>Chemical Reaction Kinetics</a:t>
            </a:r>
          </a:p>
        </p:txBody>
      </p:sp>
      <p:sp>
        <p:nvSpPr>
          <p:cNvPr id="5" name="矩形 4"/>
          <p:cNvSpPr/>
          <p:nvPr/>
        </p:nvSpPr>
        <p:spPr>
          <a:xfrm>
            <a:off x="462163" y="2492896"/>
            <a:ext cx="8676964" cy="584775"/>
          </a:xfrm>
          <a:prstGeom prst="rect">
            <a:avLst/>
          </a:prstGeom>
        </p:spPr>
        <p:txBody>
          <a:bodyPr wrap="square">
            <a:spAutoFit/>
          </a:bodyPr>
          <a:lstStyle/>
          <a:p>
            <a:r>
              <a:rPr lang="en-US" altLang="zh-TW" sz="3200" dirty="0">
                <a:latin typeface="Times New Roman"/>
              </a:rPr>
              <a:t>2. Estimate the global production rate of CH</a:t>
            </a:r>
            <a:r>
              <a:rPr lang="en-US" altLang="zh-TW" sz="3200" baseline="-25000" dirty="0">
                <a:latin typeface="Times New Roman"/>
              </a:rPr>
              <a:t>4</a:t>
            </a:r>
            <a:r>
              <a:rPr lang="en-US" altLang="zh-TW" sz="3200" dirty="0">
                <a:latin typeface="Times New Roman"/>
              </a:rPr>
              <a:t>.</a:t>
            </a:r>
            <a:r>
              <a:rPr lang="zh-TW" altLang="en-US" sz="3200" dirty="0">
                <a:latin typeface="Times New Roman"/>
              </a:rPr>
              <a:t> </a:t>
            </a:r>
            <a:endParaRPr lang="zh-TW" altLang="en-US" sz="3200" dirty="0">
              <a:solidFill>
                <a:srgbClr val="0000FF"/>
              </a:solidFill>
            </a:endParaRPr>
          </a:p>
        </p:txBody>
      </p:sp>
      <p:sp>
        <p:nvSpPr>
          <p:cNvPr id="6" name="矩形 5"/>
          <p:cNvSpPr/>
          <p:nvPr/>
        </p:nvSpPr>
        <p:spPr>
          <a:xfrm>
            <a:off x="8161" y="3104964"/>
            <a:ext cx="3342582" cy="584775"/>
          </a:xfrm>
          <a:prstGeom prst="rect">
            <a:avLst/>
          </a:prstGeom>
          <a:solidFill>
            <a:srgbClr val="FFFF00"/>
          </a:solidFill>
        </p:spPr>
        <p:txBody>
          <a:bodyPr wrap="none">
            <a:spAutoFit/>
          </a:bodyPr>
          <a:lstStyle/>
          <a:p>
            <a:pPr lvl="0"/>
            <a:r>
              <a:rPr lang="en-US" altLang="zh-TW" sz="3200" dirty="0">
                <a:solidFill>
                  <a:srgbClr val="0000FF"/>
                </a:solidFill>
                <a:latin typeface="Times New Roman"/>
              </a:rPr>
              <a:t>Thermal Dynamics</a:t>
            </a:r>
          </a:p>
        </p:txBody>
      </p:sp>
      <p:sp>
        <p:nvSpPr>
          <p:cNvPr id="7" name="矩形 6"/>
          <p:cNvSpPr/>
          <p:nvPr/>
        </p:nvSpPr>
        <p:spPr>
          <a:xfrm>
            <a:off x="467036" y="3681028"/>
            <a:ext cx="8676964" cy="1077218"/>
          </a:xfrm>
          <a:prstGeom prst="rect">
            <a:avLst/>
          </a:prstGeom>
        </p:spPr>
        <p:txBody>
          <a:bodyPr wrap="square">
            <a:spAutoFit/>
          </a:bodyPr>
          <a:lstStyle/>
          <a:p>
            <a:r>
              <a:rPr lang="en-US" altLang="zh-TW" sz="3200" dirty="0">
                <a:latin typeface="Times New Roman"/>
              </a:rPr>
              <a:t>3. Estimate the thermal-dynamics-limit efficiencies of an air conditioner and a heat pump.</a:t>
            </a:r>
            <a:endParaRPr lang="zh-TW" altLang="en-US" sz="3200" dirty="0">
              <a:solidFill>
                <a:srgbClr val="0000FF"/>
              </a:solidFill>
            </a:endParaRPr>
          </a:p>
        </p:txBody>
      </p:sp>
      <p:sp>
        <p:nvSpPr>
          <p:cNvPr id="8" name="矩形 7"/>
          <p:cNvSpPr/>
          <p:nvPr/>
        </p:nvSpPr>
        <p:spPr>
          <a:xfrm>
            <a:off x="0" y="4761148"/>
            <a:ext cx="3595856" cy="584775"/>
          </a:xfrm>
          <a:prstGeom prst="rect">
            <a:avLst/>
          </a:prstGeom>
          <a:solidFill>
            <a:srgbClr val="FFFF00"/>
          </a:solidFill>
        </p:spPr>
        <p:txBody>
          <a:bodyPr wrap="none">
            <a:spAutoFit/>
          </a:bodyPr>
          <a:lstStyle/>
          <a:p>
            <a:pPr lvl="0"/>
            <a:r>
              <a:rPr lang="en-US" altLang="zh-TW" sz="3200" dirty="0">
                <a:solidFill>
                  <a:srgbClr val="0000FF"/>
                </a:solidFill>
                <a:latin typeface="Times New Roman"/>
              </a:rPr>
              <a:t>Quantum Mechanics</a:t>
            </a:r>
          </a:p>
        </p:txBody>
      </p:sp>
      <p:sp>
        <p:nvSpPr>
          <p:cNvPr id="9" name="矩形 8"/>
          <p:cNvSpPr/>
          <p:nvPr/>
        </p:nvSpPr>
        <p:spPr>
          <a:xfrm>
            <a:off x="482956" y="5229200"/>
            <a:ext cx="8676964" cy="1077218"/>
          </a:xfrm>
          <a:prstGeom prst="rect">
            <a:avLst/>
          </a:prstGeom>
        </p:spPr>
        <p:txBody>
          <a:bodyPr wrap="square">
            <a:spAutoFit/>
          </a:bodyPr>
          <a:lstStyle/>
          <a:p>
            <a:r>
              <a:rPr lang="en-US" altLang="zh-TW" sz="3200" dirty="0">
                <a:latin typeface="Times New Roman"/>
              </a:rPr>
              <a:t>4. Estimate the tunneling current(?</a:t>
            </a:r>
            <a:r>
              <a:rPr lang="zh-TW" altLang="en-US" sz="3200" dirty="0">
                <a:latin typeface="Times New Roman"/>
              </a:rPr>
              <a:t> </a:t>
            </a:r>
            <a:r>
              <a:rPr lang="en-US" altLang="zh-TW" sz="3200" dirty="0">
                <a:latin typeface="Times New Roman"/>
              </a:rPr>
              <a:t>probability) of a scanning tunneling microscope.</a:t>
            </a:r>
            <a:endParaRPr lang="zh-TW" altLang="en-US" sz="3200" dirty="0">
              <a:solidFill>
                <a:srgbClr val="0000FF"/>
              </a:solidFill>
            </a:endParaRPr>
          </a:p>
        </p:txBody>
      </p:sp>
    </p:spTree>
    <p:extLst>
      <p:ext uri="{BB962C8B-B14F-4D97-AF65-F5344CB8AC3E}">
        <p14:creationId xmlns:p14="http://schemas.microsoft.com/office/powerpoint/2010/main" val="387887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84" y="2250452"/>
            <a:ext cx="2988319" cy="584775"/>
          </a:xfrm>
          <a:prstGeom prst="rect">
            <a:avLst/>
          </a:prstGeom>
          <a:solidFill>
            <a:srgbClr val="FFFF00"/>
          </a:solidFill>
        </p:spPr>
        <p:txBody>
          <a:bodyPr wrap="none">
            <a:spAutoFit/>
          </a:bodyPr>
          <a:lstStyle/>
          <a:p>
            <a:pPr lvl="0"/>
            <a:r>
              <a:rPr lang="en-US" altLang="zh-TW" sz="3200" dirty="0">
                <a:solidFill>
                  <a:srgbClr val="0000FF"/>
                </a:solidFill>
                <a:latin typeface="Times New Roman"/>
              </a:rPr>
              <a:t>Electrochemistry</a:t>
            </a:r>
          </a:p>
        </p:txBody>
      </p:sp>
      <p:sp>
        <p:nvSpPr>
          <p:cNvPr id="3" name="矩形 2"/>
          <p:cNvSpPr/>
          <p:nvPr/>
        </p:nvSpPr>
        <p:spPr>
          <a:xfrm>
            <a:off x="461052" y="2727124"/>
            <a:ext cx="8676964" cy="1077218"/>
          </a:xfrm>
          <a:prstGeom prst="rect">
            <a:avLst/>
          </a:prstGeom>
        </p:spPr>
        <p:txBody>
          <a:bodyPr wrap="square">
            <a:spAutoFit/>
          </a:bodyPr>
          <a:lstStyle/>
          <a:p>
            <a:r>
              <a:rPr lang="en-US" altLang="zh-TW" sz="3200" dirty="0">
                <a:latin typeface="Times New Roman"/>
              </a:rPr>
              <a:t>7. Zinc plated steel versus copper contacted aluminum</a:t>
            </a:r>
            <a:endParaRPr lang="zh-TW" altLang="en-US" sz="3200" dirty="0">
              <a:solidFill>
                <a:srgbClr val="0000FF"/>
              </a:solidFill>
            </a:endParaRPr>
          </a:p>
        </p:txBody>
      </p:sp>
      <p:sp>
        <p:nvSpPr>
          <p:cNvPr id="4" name="矩形 3"/>
          <p:cNvSpPr/>
          <p:nvPr/>
        </p:nvSpPr>
        <p:spPr>
          <a:xfrm>
            <a:off x="-2738" y="1080120"/>
            <a:ext cx="7260321" cy="584775"/>
          </a:xfrm>
          <a:prstGeom prst="rect">
            <a:avLst/>
          </a:prstGeom>
          <a:solidFill>
            <a:srgbClr val="FFFF00"/>
          </a:solidFill>
        </p:spPr>
        <p:txBody>
          <a:bodyPr wrap="none">
            <a:spAutoFit/>
          </a:bodyPr>
          <a:lstStyle/>
          <a:p>
            <a:pPr lvl="0"/>
            <a:r>
              <a:rPr lang="en-US" altLang="zh-TW" sz="3200" dirty="0">
                <a:solidFill>
                  <a:srgbClr val="0000FF"/>
                </a:solidFill>
                <a:latin typeface="Times New Roman"/>
              </a:rPr>
              <a:t>Quantum Mechanics + Reaction Dynamics</a:t>
            </a:r>
          </a:p>
        </p:txBody>
      </p:sp>
      <p:sp>
        <p:nvSpPr>
          <p:cNvPr id="5" name="矩形 4"/>
          <p:cNvSpPr/>
          <p:nvPr/>
        </p:nvSpPr>
        <p:spPr>
          <a:xfrm>
            <a:off x="464298" y="1556792"/>
            <a:ext cx="8676964" cy="584775"/>
          </a:xfrm>
          <a:prstGeom prst="rect">
            <a:avLst/>
          </a:prstGeom>
        </p:spPr>
        <p:txBody>
          <a:bodyPr wrap="square">
            <a:spAutoFit/>
          </a:bodyPr>
          <a:lstStyle/>
          <a:p>
            <a:r>
              <a:rPr lang="en-US" altLang="zh-TW" sz="3200" dirty="0">
                <a:latin typeface="Times New Roman"/>
              </a:rPr>
              <a:t>6. Greenhouse gas: how it works </a:t>
            </a:r>
            <a:endParaRPr lang="zh-TW" altLang="en-US" sz="3200" dirty="0">
              <a:solidFill>
                <a:srgbClr val="0000FF"/>
              </a:solidFill>
            </a:endParaRPr>
          </a:p>
        </p:txBody>
      </p:sp>
      <p:sp>
        <p:nvSpPr>
          <p:cNvPr id="6" name="矩形 5"/>
          <p:cNvSpPr/>
          <p:nvPr/>
        </p:nvSpPr>
        <p:spPr>
          <a:xfrm>
            <a:off x="0" y="3753036"/>
            <a:ext cx="3811428" cy="584775"/>
          </a:xfrm>
          <a:prstGeom prst="rect">
            <a:avLst/>
          </a:prstGeom>
          <a:solidFill>
            <a:srgbClr val="FFFF00"/>
          </a:solidFill>
        </p:spPr>
        <p:txBody>
          <a:bodyPr wrap="none">
            <a:spAutoFit/>
          </a:bodyPr>
          <a:lstStyle/>
          <a:p>
            <a:pPr lvl="0"/>
            <a:r>
              <a:rPr lang="en-US" altLang="zh-TW" sz="3200" dirty="0">
                <a:solidFill>
                  <a:srgbClr val="0000FF"/>
                </a:solidFill>
                <a:latin typeface="Times New Roman"/>
              </a:rPr>
              <a:t>Wave-particle Duality</a:t>
            </a:r>
          </a:p>
        </p:txBody>
      </p:sp>
      <p:sp>
        <p:nvSpPr>
          <p:cNvPr id="7" name="矩形 6"/>
          <p:cNvSpPr/>
          <p:nvPr/>
        </p:nvSpPr>
        <p:spPr>
          <a:xfrm>
            <a:off x="467036" y="4229708"/>
            <a:ext cx="8676964" cy="2062103"/>
          </a:xfrm>
          <a:prstGeom prst="rect">
            <a:avLst/>
          </a:prstGeom>
        </p:spPr>
        <p:txBody>
          <a:bodyPr wrap="square">
            <a:spAutoFit/>
          </a:bodyPr>
          <a:lstStyle/>
          <a:p>
            <a:r>
              <a:rPr lang="en-US" altLang="zh-TW" sz="3200" dirty="0">
                <a:latin typeface="Times New Roman"/>
              </a:rPr>
              <a:t>8. Under what conditions, you have to use quantum mechanics?</a:t>
            </a:r>
          </a:p>
          <a:p>
            <a:r>
              <a:rPr lang="en-US" altLang="zh-TW" sz="3200" dirty="0">
                <a:latin typeface="Times New Roman"/>
              </a:rPr>
              <a:t>Under what conditions, classical mechanics is also fine?  </a:t>
            </a:r>
            <a:endParaRPr lang="zh-TW" altLang="en-US" sz="3200" dirty="0">
              <a:solidFill>
                <a:srgbClr val="0000FF"/>
              </a:solidFill>
            </a:endParaRPr>
          </a:p>
        </p:txBody>
      </p:sp>
      <p:sp>
        <p:nvSpPr>
          <p:cNvPr id="8" name="矩形 7"/>
          <p:cNvSpPr/>
          <p:nvPr/>
        </p:nvSpPr>
        <p:spPr>
          <a:xfrm>
            <a:off x="0" y="0"/>
            <a:ext cx="8034572" cy="584775"/>
          </a:xfrm>
          <a:prstGeom prst="rect">
            <a:avLst/>
          </a:prstGeom>
          <a:solidFill>
            <a:srgbClr val="FFFF00"/>
          </a:solidFill>
        </p:spPr>
        <p:txBody>
          <a:bodyPr wrap="none">
            <a:spAutoFit/>
          </a:bodyPr>
          <a:lstStyle/>
          <a:p>
            <a:pPr lvl="0"/>
            <a:r>
              <a:rPr lang="en-US" altLang="zh-TW" sz="3200" dirty="0">
                <a:solidFill>
                  <a:srgbClr val="0000FF"/>
                </a:solidFill>
                <a:latin typeface="Times New Roman"/>
              </a:rPr>
              <a:t>Quantum Mechanics + Molecular Spectroscopy</a:t>
            </a:r>
          </a:p>
        </p:txBody>
      </p:sp>
      <p:sp>
        <p:nvSpPr>
          <p:cNvPr id="9" name="矩形 8"/>
          <p:cNvSpPr/>
          <p:nvPr/>
        </p:nvSpPr>
        <p:spPr>
          <a:xfrm>
            <a:off x="467036" y="476672"/>
            <a:ext cx="8676964" cy="584775"/>
          </a:xfrm>
          <a:prstGeom prst="rect">
            <a:avLst/>
          </a:prstGeom>
        </p:spPr>
        <p:txBody>
          <a:bodyPr wrap="square">
            <a:spAutoFit/>
          </a:bodyPr>
          <a:lstStyle/>
          <a:p>
            <a:r>
              <a:rPr lang="en-US" altLang="zh-TW" sz="3200" dirty="0">
                <a:latin typeface="Times New Roman"/>
              </a:rPr>
              <a:t>5. Analyze the infrared spectrum of </a:t>
            </a:r>
            <a:r>
              <a:rPr lang="en-US" altLang="zh-TW" sz="3200" dirty="0" err="1">
                <a:latin typeface="Times New Roman"/>
              </a:rPr>
              <a:t>HCl</a:t>
            </a:r>
            <a:r>
              <a:rPr lang="en-US" altLang="zh-TW" sz="3200" dirty="0">
                <a:latin typeface="Times New Roman"/>
              </a:rPr>
              <a:t>.</a:t>
            </a:r>
            <a:endParaRPr lang="zh-TW" altLang="en-US" sz="3200" dirty="0">
              <a:solidFill>
                <a:srgbClr val="0000FF"/>
              </a:solidFill>
            </a:endParaRPr>
          </a:p>
        </p:txBody>
      </p:sp>
    </p:spTree>
    <p:extLst>
      <p:ext uri="{BB962C8B-B14F-4D97-AF65-F5344CB8AC3E}">
        <p14:creationId xmlns:p14="http://schemas.microsoft.com/office/powerpoint/2010/main" val="352456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8820980" cy="1569660"/>
          </a:xfrm>
          <a:prstGeom prst="rect">
            <a:avLst/>
          </a:prstGeom>
        </p:spPr>
        <p:txBody>
          <a:bodyPr wrap="square">
            <a:spAutoFit/>
          </a:bodyPr>
          <a:lstStyle/>
          <a:p>
            <a:r>
              <a:rPr lang="en-US" altLang="zh-TW" sz="2400" dirty="0">
                <a:latin typeface="Times New Roman"/>
              </a:rPr>
              <a:t>The </a:t>
            </a:r>
            <a:r>
              <a:rPr lang="en-US" altLang="zh-TW" sz="2400" dirty="0">
                <a:solidFill>
                  <a:srgbClr val="0000FF"/>
                </a:solidFill>
                <a:latin typeface="Times New Roman"/>
              </a:rPr>
              <a:t>ozone layer </a:t>
            </a:r>
            <a:r>
              <a:rPr lang="en-US" altLang="zh-TW" sz="2400" dirty="0">
                <a:latin typeface="Times New Roman"/>
              </a:rPr>
              <a:t>in the </a:t>
            </a:r>
            <a:r>
              <a:rPr lang="en-US" altLang="zh-TW" sz="2400" dirty="0">
                <a:solidFill>
                  <a:srgbClr val="0000FF"/>
                </a:solidFill>
                <a:latin typeface="Times New Roman"/>
              </a:rPr>
              <a:t>stratosphere</a:t>
            </a:r>
            <a:r>
              <a:rPr lang="en-US" altLang="zh-TW" sz="2400" dirty="0">
                <a:latin typeface="Times New Roman"/>
              </a:rPr>
              <a:t> blocks harmful high energy </a:t>
            </a:r>
            <a:r>
              <a:rPr lang="en-US" altLang="zh-TW" sz="2400" dirty="0">
                <a:solidFill>
                  <a:srgbClr val="0000FF"/>
                </a:solidFill>
                <a:latin typeface="Times New Roman"/>
              </a:rPr>
              <a:t>UV</a:t>
            </a:r>
            <a:r>
              <a:rPr lang="en-US" altLang="zh-TW" sz="2400" dirty="0">
                <a:latin typeface="Times New Roman"/>
              </a:rPr>
              <a:t> photons from the sun. This protection is due to two factors: large </a:t>
            </a:r>
            <a:r>
              <a:rPr lang="en-US" altLang="zh-TW" sz="2400" dirty="0">
                <a:solidFill>
                  <a:srgbClr val="0000FF"/>
                </a:solidFill>
                <a:latin typeface="Times New Roman"/>
              </a:rPr>
              <a:t>absorption cross section</a:t>
            </a:r>
            <a:r>
              <a:rPr lang="en-US" altLang="zh-TW" sz="2400" dirty="0">
                <a:latin typeface="Times New Roman"/>
              </a:rPr>
              <a:t> and high concentration of ozone. </a:t>
            </a:r>
          </a:p>
          <a:p>
            <a:r>
              <a:rPr lang="en-US" altLang="zh-TW" sz="2400" dirty="0">
                <a:latin typeface="Times New Roman"/>
              </a:rPr>
              <a:t>Ref: </a:t>
            </a:r>
            <a:r>
              <a:rPr lang="en-US" altLang="zh-TW" sz="2400" dirty="0">
                <a:solidFill>
                  <a:srgbClr val="0000FF"/>
                </a:solidFill>
                <a:latin typeface="Times New Roman"/>
              </a:rPr>
              <a:t>Wiki: Ozone in Earth's atmosphere</a:t>
            </a:r>
            <a:endParaRPr lang="zh-TW" altLang="en-US" sz="2400" dirty="0">
              <a:solidFill>
                <a:srgbClr val="0000FF"/>
              </a:solidFill>
            </a:endParaRPr>
          </a:p>
        </p:txBody>
      </p:sp>
      <p:pic>
        <p:nvPicPr>
          <p:cNvPr id="1026" name="Picture 2" descr="https://upload.wikimedia.org/wikipedia/commons/thumb/c/cb/Ozone_altitude_UV_graph.svg/504px-Ozone_altitude_UV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04" y="1520788"/>
            <a:ext cx="6516724" cy="4913403"/>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7452320" y="2060848"/>
            <a:ext cx="599844" cy="369332"/>
          </a:xfrm>
          <a:prstGeom prst="rect">
            <a:avLst/>
          </a:prstGeom>
          <a:noFill/>
          <a:ln>
            <a:solidFill>
              <a:schemeClr val="tx1"/>
            </a:solidFill>
          </a:ln>
        </p:spPr>
        <p:txBody>
          <a:bodyPr wrap="none" rtlCol="0">
            <a:spAutoFit/>
          </a:bodyPr>
          <a:lstStyle/>
          <a:p>
            <a:r>
              <a:rPr lang="en-US" altLang="zh-TW" dirty="0"/>
              <a:t>Wiki</a:t>
            </a:r>
            <a:endParaRPr lang="zh-TW" altLang="en-US" dirty="0"/>
          </a:p>
        </p:txBody>
      </p:sp>
    </p:spTree>
    <p:extLst>
      <p:ext uri="{BB962C8B-B14F-4D97-AF65-F5344CB8AC3E}">
        <p14:creationId xmlns:p14="http://schemas.microsoft.com/office/powerpoint/2010/main" val="148084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3626"/>
            <a:ext cx="8856984" cy="707886"/>
          </a:xfrm>
          <a:prstGeom prst="rect">
            <a:avLst/>
          </a:prstGeom>
        </p:spPr>
        <p:txBody>
          <a:bodyPr wrap="square">
            <a:spAutoFit/>
          </a:bodyPr>
          <a:lstStyle/>
          <a:p>
            <a:pPr>
              <a:spcAft>
                <a:spcPts val="0"/>
              </a:spcAft>
            </a:pPr>
            <a:r>
              <a:rPr lang="en-US" altLang="zh-TW" sz="4000" kern="100" dirty="0">
                <a:solidFill>
                  <a:srgbClr val="0000FF"/>
                </a:solidFill>
                <a:latin typeface="Times New Roman"/>
                <a:cs typeface="Times New Roman"/>
              </a:rPr>
              <a:t>Beer-Lambert Law </a:t>
            </a:r>
            <a:r>
              <a:rPr lang="en-US" altLang="zh-TW" sz="4000" kern="100" dirty="0">
                <a:latin typeface="Times New Roman"/>
                <a:cs typeface="Times New Roman"/>
              </a:rPr>
              <a:t>for light absorption</a:t>
            </a:r>
            <a:endParaRPr lang="zh-TW" altLang="zh-TW" sz="4000" kern="100" dirty="0">
              <a:cs typeface="Times New Roman"/>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172433526"/>
              </p:ext>
            </p:extLst>
          </p:nvPr>
        </p:nvGraphicFramePr>
        <p:xfrm>
          <a:off x="2087724" y="908720"/>
          <a:ext cx="4627563" cy="1260475"/>
        </p:xfrm>
        <a:graphic>
          <a:graphicData uri="http://schemas.openxmlformats.org/presentationml/2006/ole">
            <mc:AlternateContent xmlns:mc="http://schemas.openxmlformats.org/markup-compatibility/2006">
              <mc:Choice xmlns:v="urn:schemas-microsoft-com:vml" Requires="v">
                <p:oleObj spid="_x0000_s1025" name="方程式" r:id="rId3" imgW="1574640" imgH="431640" progId="Equation.3">
                  <p:embed/>
                </p:oleObj>
              </mc:Choice>
              <mc:Fallback>
                <p:oleObj name="方程式" r:id="rId3" imgW="1574640" imgH="431640" progId="Equation.3">
                  <p:embed/>
                  <p:pic>
                    <p:nvPicPr>
                      <p:cNvPr id="5" name="物件 4"/>
                      <p:cNvPicPr>
                        <a:picLocks noChangeAspect="1" noChangeArrowheads="1"/>
                      </p:cNvPicPr>
                      <p:nvPr/>
                    </p:nvPicPr>
                    <p:blipFill>
                      <a:blip r:embed="rId4"/>
                      <a:srcRect/>
                      <a:stretch>
                        <a:fillRect/>
                      </a:stretch>
                    </p:blipFill>
                    <p:spPr bwMode="auto">
                      <a:xfrm>
                        <a:off x="2087724" y="908720"/>
                        <a:ext cx="4627563" cy="1260475"/>
                      </a:xfrm>
                      <a:prstGeom prst="rect">
                        <a:avLst/>
                      </a:prstGeom>
                      <a:noFill/>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441184472"/>
              </p:ext>
            </p:extLst>
          </p:nvPr>
        </p:nvGraphicFramePr>
        <p:xfrm>
          <a:off x="2087724" y="2276872"/>
          <a:ext cx="5111750" cy="2446337"/>
        </p:xfrm>
        <a:graphic>
          <a:graphicData uri="http://schemas.openxmlformats.org/presentationml/2006/ole">
            <mc:AlternateContent xmlns:mc="http://schemas.openxmlformats.org/markup-compatibility/2006">
              <mc:Choice xmlns:v="urn:schemas-microsoft-com:vml" Requires="v">
                <p:oleObj spid="_x0000_s1026" name="方程式" r:id="rId5" imgW="1739880" imgH="838080" progId="Equation.3">
                  <p:embed/>
                </p:oleObj>
              </mc:Choice>
              <mc:Fallback>
                <p:oleObj name="方程式" r:id="rId5" imgW="1739880" imgH="838080" progId="Equation.3">
                  <p:embed/>
                  <p:pic>
                    <p:nvPicPr>
                      <p:cNvPr id="6" name="物件 5"/>
                      <p:cNvPicPr>
                        <a:picLocks noChangeAspect="1" noChangeArrowheads="1"/>
                      </p:cNvPicPr>
                      <p:nvPr/>
                    </p:nvPicPr>
                    <p:blipFill>
                      <a:blip r:embed="rId6"/>
                      <a:srcRect/>
                      <a:stretch>
                        <a:fillRect/>
                      </a:stretch>
                    </p:blipFill>
                    <p:spPr bwMode="auto">
                      <a:xfrm>
                        <a:off x="2087724" y="2276872"/>
                        <a:ext cx="511175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143508" y="5049180"/>
            <a:ext cx="8856984" cy="1323439"/>
          </a:xfrm>
          <a:prstGeom prst="rect">
            <a:avLst/>
          </a:prstGeom>
        </p:spPr>
        <p:txBody>
          <a:bodyPr wrap="square">
            <a:spAutoFit/>
          </a:bodyPr>
          <a:lstStyle/>
          <a:p>
            <a:pPr>
              <a:spcAft>
                <a:spcPts val="0"/>
              </a:spcAft>
            </a:pPr>
            <a:r>
              <a:rPr lang="en-US" altLang="zh-TW" sz="4000" kern="100" dirty="0">
                <a:solidFill>
                  <a:srgbClr val="FF0000"/>
                </a:solidFill>
                <a:latin typeface="Times New Roman"/>
                <a:cs typeface="Times New Roman"/>
              </a:rPr>
              <a:t>Note: There are two definitions for Absorbance </a:t>
            </a:r>
            <a:r>
              <a:rPr lang="en-US" altLang="zh-TW" sz="4000" i="1" kern="100" dirty="0">
                <a:solidFill>
                  <a:srgbClr val="FF0000"/>
                </a:solidFill>
                <a:latin typeface="Times New Roman"/>
                <a:cs typeface="Times New Roman"/>
              </a:rPr>
              <a:t>A</a:t>
            </a:r>
            <a:r>
              <a:rPr lang="en-US" altLang="zh-TW" sz="4000" kern="100" dirty="0">
                <a:solidFill>
                  <a:srgbClr val="FF0000"/>
                </a:solidFill>
                <a:latin typeface="Times New Roman"/>
                <a:cs typeface="Times New Roman"/>
              </a:rPr>
              <a:t> (base </a:t>
            </a:r>
            <a:r>
              <a:rPr lang="en-US" altLang="zh-TW" sz="4000" i="1" kern="100" dirty="0">
                <a:solidFill>
                  <a:srgbClr val="FF0000"/>
                </a:solidFill>
                <a:latin typeface="Times New Roman"/>
                <a:cs typeface="Times New Roman"/>
              </a:rPr>
              <a:t>e</a:t>
            </a:r>
            <a:r>
              <a:rPr lang="en-US" altLang="zh-TW" sz="4000" kern="100" dirty="0">
                <a:solidFill>
                  <a:srgbClr val="FF0000"/>
                </a:solidFill>
                <a:latin typeface="Times New Roman"/>
                <a:cs typeface="Times New Roman"/>
              </a:rPr>
              <a:t> Vs. base 10)</a:t>
            </a:r>
            <a:endParaRPr lang="zh-TW" altLang="zh-TW" sz="4000" kern="100" dirty="0">
              <a:solidFill>
                <a:srgbClr val="FF0000"/>
              </a:solidFill>
              <a:cs typeface="Times New Roman"/>
            </a:endParaRPr>
          </a:p>
        </p:txBody>
      </p:sp>
    </p:spTree>
    <p:extLst>
      <p:ext uri="{BB962C8B-B14F-4D97-AF65-F5344CB8AC3E}">
        <p14:creationId xmlns:p14="http://schemas.microsoft.com/office/powerpoint/2010/main" val="339422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3626"/>
            <a:ext cx="8856984" cy="707886"/>
          </a:xfrm>
          <a:prstGeom prst="rect">
            <a:avLst/>
          </a:prstGeom>
        </p:spPr>
        <p:txBody>
          <a:bodyPr wrap="square">
            <a:spAutoFit/>
          </a:bodyPr>
          <a:lstStyle/>
          <a:p>
            <a:pPr>
              <a:spcAft>
                <a:spcPts val="0"/>
              </a:spcAft>
            </a:pPr>
            <a:r>
              <a:rPr lang="en-US" altLang="zh-TW" sz="4000" kern="100" dirty="0">
                <a:solidFill>
                  <a:srgbClr val="0000FF"/>
                </a:solidFill>
                <a:latin typeface="Times New Roman"/>
                <a:cs typeface="Times New Roman"/>
              </a:rPr>
              <a:t>Cross Section</a:t>
            </a:r>
            <a:endParaRPr lang="zh-TW" altLang="zh-TW" sz="4000" kern="100" dirty="0">
              <a:cs typeface="Times New Roman"/>
            </a:endParaRPr>
          </a:p>
        </p:txBody>
      </p:sp>
      <p:sp>
        <p:nvSpPr>
          <p:cNvPr id="3" name="矩形 2"/>
          <p:cNvSpPr/>
          <p:nvPr/>
        </p:nvSpPr>
        <p:spPr>
          <a:xfrm>
            <a:off x="143508" y="944724"/>
            <a:ext cx="8856984" cy="3785652"/>
          </a:xfrm>
          <a:prstGeom prst="rect">
            <a:avLst/>
          </a:prstGeom>
        </p:spPr>
        <p:txBody>
          <a:bodyPr wrap="square">
            <a:spAutoFit/>
          </a:bodyPr>
          <a:lstStyle/>
          <a:p>
            <a:pPr>
              <a:spcAft>
                <a:spcPts val="0"/>
              </a:spcAft>
            </a:pPr>
            <a:r>
              <a:rPr lang="en-US" altLang="zh-TW" sz="4000" kern="100" dirty="0">
                <a:latin typeface="Times New Roman"/>
                <a:cs typeface="Times New Roman"/>
              </a:rPr>
              <a:t>For a large object like a pen, its cross section depends on the angle of view. </a:t>
            </a:r>
          </a:p>
          <a:p>
            <a:pPr>
              <a:spcAft>
                <a:spcPts val="0"/>
              </a:spcAft>
            </a:pPr>
            <a:endParaRPr lang="en-US" altLang="zh-TW" sz="4000" kern="100" dirty="0">
              <a:solidFill>
                <a:srgbClr val="0000FF"/>
              </a:solidFill>
              <a:latin typeface="Times New Roman"/>
              <a:cs typeface="Times New Roman"/>
            </a:endParaRPr>
          </a:p>
          <a:p>
            <a:pPr>
              <a:spcAft>
                <a:spcPts val="0"/>
              </a:spcAft>
            </a:pPr>
            <a:r>
              <a:rPr lang="en-US" altLang="zh-TW" sz="4000" kern="100" dirty="0">
                <a:solidFill>
                  <a:srgbClr val="0000FF"/>
                </a:solidFill>
                <a:latin typeface="Times New Roman"/>
                <a:cs typeface="Times New Roman"/>
              </a:rPr>
              <a:t>For a molecule, the absorption cross section depends on the interaction between the molecule and light. </a:t>
            </a:r>
            <a:endParaRPr lang="zh-TW" altLang="zh-TW" sz="4000" kern="100" dirty="0">
              <a:cs typeface="Times New Roman"/>
            </a:endParaRPr>
          </a:p>
        </p:txBody>
      </p:sp>
    </p:spTree>
    <p:extLst>
      <p:ext uri="{BB962C8B-B14F-4D97-AF65-F5344CB8AC3E}">
        <p14:creationId xmlns:p14="http://schemas.microsoft.com/office/powerpoint/2010/main" val="2167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988840"/>
            <a:ext cx="8856984" cy="3785652"/>
          </a:xfrm>
          <a:prstGeom prst="rect">
            <a:avLst/>
          </a:prstGeom>
          <a:ln w="28575">
            <a:solidFill>
              <a:schemeClr val="accent6">
                <a:lumMod val="75000"/>
              </a:schemeClr>
            </a:solidFill>
          </a:ln>
        </p:spPr>
        <p:txBody>
          <a:bodyPr wrap="square">
            <a:spAutoFit/>
          </a:bodyPr>
          <a:lstStyle/>
          <a:p>
            <a:pPr>
              <a:spcAft>
                <a:spcPts val="0"/>
              </a:spcAft>
            </a:pPr>
            <a:r>
              <a:rPr lang="en-US" altLang="zh-TW" sz="4000" kern="100" dirty="0">
                <a:latin typeface="Times New Roman"/>
                <a:cs typeface="Times New Roman"/>
              </a:rPr>
              <a:t>HW: </a:t>
            </a:r>
          </a:p>
          <a:p>
            <a:pPr>
              <a:spcAft>
                <a:spcPts val="0"/>
              </a:spcAft>
            </a:pPr>
            <a:r>
              <a:rPr lang="en-US" altLang="zh-TW" sz="4000" kern="100" dirty="0">
                <a:latin typeface="Times New Roman"/>
                <a:cs typeface="Times New Roman"/>
              </a:rPr>
              <a:t>For ozone absorption in the solution, estimate the light transmission at 250, 300, 320 nm. [O</a:t>
            </a:r>
            <a:r>
              <a:rPr lang="en-US" altLang="zh-TW" sz="4000" kern="100" baseline="-25000" dirty="0">
                <a:latin typeface="Times New Roman"/>
                <a:cs typeface="Times New Roman"/>
              </a:rPr>
              <a:t>3</a:t>
            </a:r>
            <a:r>
              <a:rPr lang="en-US" altLang="zh-TW" sz="4000" kern="100" dirty="0">
                <a:latin typeface="Times New Roman"/>
                <a:cs typeface="Times New Roman"/>
              </a:rPr>
              <a:t>] =1 </a:t>
            </a:r>
            <a:r>
              <a:rPr lang="en-US" altLang="zh-TW" sz="4000" kern="100" dirty="0" err="1">
                <a:latin typeface="Times New Roman"/>
                <a:cs typeface="Times New Roman"/>
              </a:rPr>
              <a:t>mM</a:t>
            </a:r>
            <a:r>
              <a:rPr lang="en-US" altLang="zh-TW" sz="4000" kern="100" dirty="0">
                <a:latin typeface="Times New Roman"/>
                <a:cs typeface="Times New Roman"/>
              </a:rPr>
              <a:t>; path length = 1 cm. </a:t>
            </a:r>
            <a:r>
              <a:rPr lang="en-US" altLang="zh-TW" sz="4000" kern="100" dirty="0">
                <a:solidFill>
                  <a:srgbClr val="0000FF"/>
                </a:solidFill>
                <a:latin typeface="Times New Roman"/>
                <a:cs typeface="Times New Roman"/>
              </a:rPr>
              <a:t>Assume the cross section is the same as in the gas phase. (=&gt; Ans_1o)</a:t>
            </a:r>
            <a:r>
              <a:rPr lang="en-US" altLang="zh-TW" sz="4000" kern="100" dirty="0">
                <a:latin typeface="Times New Roman"/>
                <a:cs typeface="Times New Roman"/>
              </a:rPr>
              <a:t> </a:t>
            </a:r>
            <a:endParaRPr lang="zh-TW" altLang="zh-TW" sz="4000" kern="100" dirty="0">
              <a:cs typeface="Times New Roman"/>
            </a:endParaRPr>
          </a:p>
        </p:txBody>
      </p:sp>
    </p:spTree>
    <p:extLst>
      <p:ext uri="{BB962C8B-B14F-4D97-AF65-F5344CB8AC3E}">
        <p14:creationId xmlns:p14="http://schemas.microsoft.com/office/powerpoint/2010/main" val="26747954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32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1291</Words>
  <Application>Microsoft Office PowerPoint</Application>
  <PresentationFormat>如螢幕大小 (4:3)</PresentationFormat>
  <Paragraphs>167</Paragraphs>
  <Slides>34</Slides>
  <Notes>1</Notes>
  <HiddenSlides>0</HiddenSlides>
  <MMClips>0</MMClips>
  <ScaleCrop>false</ScaleCrop>
  <HeadingPairs>
    <vt:vector size="4" baseType="variant">
      <vt:variant>
        <vt:lpstr>佈景主題</vt:lpstr>
      </vt:variant>
      <vt:variant>
        <vt:i4>1</vt:i4>
      </vt:variant>
      <vt:variant>
        <vt:lpstr>投影片標題</vt:lpstr>
      </vt:variant>
      <vt:variant>
        <vt:i4>34</vt:i4>
      </vt:variant>
    </vt:vector>
  </HeadingPairs>
  <TitlesOfParts>
    <vt:vector size="35" baseType="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Jim Lin</dc:creator>
  <cp:lastModifiedBy>Jim Lin</cp:lastModifiedBy>
  <cp:revision>53</cp:revision>
  <dcterms:created xsi:type="dcterms:W3CDTF">2018-01-10T07:30:54Z</dcterms:created>
  <dcterms:modified xsi:type="dcterms:W3CDTF">2018-03-18T08:09:02Z</dcterms:modified>
</cp:coreProperties>
</file>