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7" r:id="rId3"/>
    <p:sldId id="259" r:id="rId4"/>
    <p:sldId id="264" r:id="rId5"/>
    <p:sldId id="269" r:id="rId6"/>
    <p:sldId id="268" r:id="rId7"/>
    <p:sldId id="263" r:id="rId8"/>
    <p:sldId id="270" r:id="rId9"/>
    <p:sldId id="266" r:id="rId10"/>
    <p:sldId id="267" r:id="rId11"/>
    <p:sldId id="271" r:id="rId12"/>
    <p:sldId id="273" r:id="rId13"/>
    <p:sldId id="272" r:id="rId14"/>
    <p:sldId id="280" r:id="rId15"/>
    <p:sldId id="282" r:id="rId16"/>
    <p:sldId id="283" r:id="rId17"/>
    <p:sldId id="284" r:id="rId18"/>
    <p:sldId id="274" r:id="rId19"/>
    <p:sldId id="279" r:id="rId20"/>
    <p:sldId id="275" r:id="rId21"/>
    <p:sldId id="288" r:id="rId22"/>
    <p:sldId id="276" r:id="rId23"/>
    <p:sldId id="291" r:id="rId24"/>
    <p:sldId id="294" r:id="rId25"/>
    <p:sldId id="293" r:id="rId26"/>
    <p:sldId id="290" r:id="rId27"/>
    <p:sldId id="292" r:id="rId28"/>
    <p:sldId id="289" r:id="rId29"/>
    <p:sldId id="295" r:id="rId30"/>
    <p:sldId id="277" r:id="rId31"/>
    <p:sldId id="287" r:id="rId32"/>
    <p:sldId id="265" r:id="rId33"/>
    <p:sldId id="281" r:id="rId34"/>
    <p:sldId id="285" r:id="rId35"/>
    <p:sldId id="286" r:id="rId36"/>
    <p:sldId id="278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96" y="-348"/>
      </p:cViewPr>
      <p:guideLst>
        <p:guide orient="horz" pos="288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883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BC1EA-C949-419E-A3BE-8BADE6B3B807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F05DD-AE4A-44D9-B7A9-1A7DB4D93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64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05DD-AE4A-44D9-B7A9-1A7DB4D932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9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8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52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54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01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9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64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0A9A-30D0-4B65-88BC-A42FFCA64774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F93E-F95A-4147-8215-8C9637102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4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76069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Photochemistry</a:t>
            </a:r>
            <a:endParaRPr lang="en-US" altLang="zh-TW" sz="3200" dirty="0">
              <a:solidFill>
                <a:schemeClr val="bg1">
                  <a:lumMod val="65000"/>
                </a:schemeClr>
              </a:solidFill>
              <a:latin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036" y="476672"/>
            <a:ext cx="8676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1. Estimate the </a:t>
            </a:r>
            <a:r>
              <a:rPr lang="en-US" altLang="zh-TW" sz="32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protection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 of the stratospheric ozone layer. Estimate the UV spectrum of sunlight at earth’s surface. [3/12</a:t>
            </a:r>
            <a:r>
              <a:rPr lang="zh-TW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交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]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88840"/>
            <a:ext cx="4793300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Chemical Reaction Kinetics</a:t>
            </a:r>
            <a:endParaRPr lang="en-US" altLang="zh-TW" sz="3200" dirty="0">
              <a:solidFill>
                <a:schemeClr val="bg1">
                  <a:lumMod val="65000"/>
                </a:schemeClr>
              </a:solidFill>
              <a:latin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163" y="2492896"/>
            <a:ext cx="8676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2. Estimate the global production rate of CH</a:t>
            </a:r>
            <a:r>
              <a:rPr lang="en-US" altLang="zh-TW" sz="3200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4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.</a:t>
            </a:r>
            <a:r>
              <a:rPr lang="zh-TW" altLang="en-US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 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61" y="3104964"/>
            <a:ext cx="334258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Thermal Dynamics</a:t>
            </a:r>
            <a:endParaRPr lang="en-US" altLang="zh-TW" sz="3200" dirty="0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036" y="3681028"/>
            <a:ext cx="8676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/>
              </a:rPr>
              <a:t>3. Estimate the thermal-dynamics-limit efficiencies of an air conditioner and a heat pump.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761148"/>
            <a:ext cx="35958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Quantum Mechanics</a:t>
            </a:r>
            <a:endParaRPr lang="en-US" altLang="zh-TW" sz="3200" dirty="0">
              <a:solidFill>
                <a:schemeClr val="bg1">
                  <a:lumMod val="65000"/>
                </a:schemeClr>
              </a:solidFill>
              <a:latin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956" y="5229200"/>
            <a:ext cx="8676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4. Estimate the 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tunneling 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current(?</a:t>
            </a: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/>
              </a:rPr>
              <a:t>probability) of a scanning tunneling microscope.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b/b6/CarnotCycle1.png/400px-CarnotCyc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6652"/>
            <a:ext cx="7344816" cy="55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632340" y="980728"/>
            <a:ext cx="988989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363" y="0"/>
            <a:ext cx="2363147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Carnot Cycle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3508" y="908720"/>
            <a:ext cx="88569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state: The properties (such as </a:t>
            </a:r>
            <a:r>
              <a:rPr lang="en-US" altLang="zh-TW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 can be observed by appropriate tools.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state: such as molecular rotational states, vibrational states, etc. Usually it is hard to measure all the micro states. </a:t>
            </a:r>
            <a:r>
              <a:rPr lang="en-US" altLang="zh-TW" sz="32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 is possible to measure some of the micro states.)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back to this after introducing quantum mechanics. 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3508" y="116632"/>
            <a:ext cx="689381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Micro State Vs. Macro State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872" y="6904"/>
            <a:ext cx="540564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entropy of mixing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584684"/>
            <a:ext cx="90364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Mixing is an </a:t>
            </a:r>
            <a:r>
              <a:rPr lang="en-US" altLang="zh-TW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irreversible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with </a:t>
            </a:r>
          </a:p>
          <a:p>
            <a:pPr>
              <a:spcBef>
                <a:spcPts val="1200"/>
              </a:spcBef>
            </a:pPr>
            <a:r>
              <a:rPr lang="en-US" altLang="zh-TW" sz="32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(S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&gt; 0.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which is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reversible (</a:t>
            </a:r>
            <a:r>
              <a:rPr lang="en-US" altLang="zh-TW" sz="3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isothermal reversible expansion)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the same initial and final states as those of the mixing process.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 is a state function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does not depend on the path,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S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the same.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2475258" y="4797152"/>
            <a:ext cx="4193484" cy="1983237"/>
            <a:chOff x="795417" y="4262786"/>
            <a:chExt cx="4193484" cy="1983237"/>
          </a:xfrm>
        </p:grpSpPr>
        <p:sp>
          <p:nvSpPr>
            <p:cNvPr id="4" name="橢圓 3"/>
            <p:cNvSpPr/>
            <p:nvPr/>
          </p:nvSpPr>
          <p:spPr>
            <a:xfrm>
              <a:off x="1547664" y="54812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103948" y="46531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1621410" y="4732256"/>
              <a:ext cx="2582945" cy="943325"/>
            </a:xfrm>
            <a:custGeom>
              <a:avLst/>
              <a:gdLst>
                <a:gd name="connsiteX0" fmla="*/ 0 w 2582945"/>
                <a:gd name="connsiteY0" fmla="*/ 820132 h 943325"/>
                <a:gd name="connsiteX1" fmla="*/ 1065229 w 2582945"/>
                <a:gd name="connsiteY1" fmla="*/ 942680 h 943325"/>
                <a:gd name="connsiteX2" fmla="*/ 2064470 w 2582945"/>
                <a:gd name="connsiteY2" fmla="*/ 772998 h 943325"/>
                <a:gd name="connsiteX3" fmla="*/ 2582945 w 2582945"/>
                <a:gd name="connsiteY3" fmla="*/ 0 h 94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2945" h="943325">
                  <a:moveTo>
                    <a:pt x="0" y="820132"/>
                  </a:moveTo>
                  <a:cubicBezTo>
                    <a:pt x="360575" y="885334"/>
                    <a:pt x="721151" y="950536"/>
                    <a:pt x="1065229" y="942680"/>
                  </a:cubicBezTo>
                  <a:cubicBezTo>
                    <a:pt x="1409307" y="934824"/>
                    <a:pt x="1811517" y="930111"/>
                    <a:pt x="2064470" y="772998"/>
                  </a:cubicBezTo>
                  <a:cubicBezTo>
                    <a:pt x="2317423" y="615885"/>
                    <a:pt x="2320565" y="157114"/>
                    <a:pt x="2582945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1621410" y="4485230"/>
              <a:ext cx="2564091" cy="1057731"/>
            </a:xfrm>
            <a:custGeom>
              <a:avLst/>
              <a:gdLst>
                <a:gd name="connsiteX0" fmla="*/ 0 w 2564091"/>
                <a:gd name="connsiteY0" fmla="*/ 1057731 h 1057731"/>
                <a:gd name="connsiteX1" fmla="*/ 678730 w 2564091"/>
                <a:gd name="connsiteY1" fmla="*/ 341294 h 1057731"/>
                <a:gd name="connsiteX2" fmla="*/ 1762813 w 2564091"/>
                <a:gd name="connsiteY2" fmla="*/ 1929 h 1057731"/>
                <a:gd name="connsiteX3" fmla="*/ 2564091 w 2564091"/>
                <a:gd name="connsiteY3" fmla="*/ 228172 h 105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4091" h="1057731">
                  <a:moveTo>
                    <a:pt x="0" y="1057731"/>
                  </a:moveTo>
                  <a:cubicBezTo>
                    <a:pt x="192464" y="787496"/>
                    <a:pt x="384928" y="517261"/>
                    <a:pt x="678730" y="341294"/>
                  </a:cubicBezTo>
                  <a:cubicBezTo>
                    <a:pt x="972532" y="165327"/>
                    <a:pt x="1448586" y="20783"/>
                    <a:pt x="1762813" y="1929"/>
                  </a:cubicBezTo>
                  <a:cubicBezTo>
                    <a:pt x="2077040" y="-16925"/>
                    <a:pt x="2320565" y="105623"/>
                    <a:pt x="2564091" y="22817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43708" y="5661248"/>
              <a:ext cx="30451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Irreversible path</a:t>
              </a:r>
              <a:r>
                <a:rPr lang="en-US" altLang="zh-TW" sz="3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 rot="20386607">
              <a:off x="795417" y="4262786"/>
              <a:ext cx="27510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Reversible path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07604" y="5301208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TW" sz="320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97726" y="4365104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TW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07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826" y="-15042"/>
            <a:ext cx="508466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of mixing of A and B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4501" y="584684"/>
            <a:ext cx="90364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>
              <a:spcBef>
                <a:spcPts val="1200"/>
              </a:spcBef>
            </a:pP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B,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before a 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mixing, A and B have the same (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>
              <a:spcBef>
                <a:spcPts val="1200"/>
              </a:spcBef>
            </a:pP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i="1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i="1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Mixing would not change 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after mixing, the partial pressures of A and B (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change.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63688" y="3140968"/>
            <a:ext cx="5448736" cy="4616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 smtClean="0">
                <a:solidFill>
                  <a:schemeClr val="tx1"/>
                </a:solidFill>
              </a:rPr>
              <a:t>We like to learn ONLY the effect of Mixing.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9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0"/>
            <a:ext cx="7381875" cy="764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1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30" y="80628"/>
            <a:ext cx="9154430" cy="637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libretexts_section_complete_photon_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12" y="1448780"/>
            <a:ext cx="1583667" cy="6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" y="152636"/>
            <a:ext cx="9002409" cy="61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libretexts_section_complete_photon_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3248980"/>
            <a:ext cx="1583667" cy="6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80" y="656692"/>
            <a:ext cx="917076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070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https://chem.libretexts.org/Textbook_Maps/General_Chemistry_Textbook_Maps/Map%3A_Chem1_(Lower)/15%3A_Thermodynamics_of_Chemical_Equilibria/23.2%3A_Entropy_Rules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35596" y="0"/>
            <a:ext cx="6701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</a:rPr>
              <a:t>Interesting discussions can be found in 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014" y="0"/>
            <a:ext cx="689220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spcBef>
                <a:spcPts val="1200"/>
              </a:spcBef>
              <a:defRPr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Useful functions in thermal dynamics  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500" y="584684"/>
            <a:ext cx="591117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Enthalpy H ≡ U + PV	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Gibbs Free Energy	G ≡ H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15616" y="1772816"/>
            <a:ext cx="6594626" cy="187743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zh-TW" sz="3200" dirty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+ 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D(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PV) = </a:t>
            </a:r>
            <a:r>
              <a:rPr lang="en-US" altLang="zh-TW" sz="3200" dirty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+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dirty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+ V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+ 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altLang="zh-TW" sz="3200" u="sng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given P</a:t>
            </a:r>
          </a:p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 err="1" smtClean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sz="32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4952" y="3609020"/>
            <a:ext cx="863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of reaction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given P</a:t>
            </a:r>
            <a:endParaRPr lang="zh-TW" alt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2375756" y="4581525"/>
            <a:ext cx="13321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987824" y="5913276"/>
            <a:ext cx="13321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599892" y="4581525"/>
            <a:ext cx="0" cy="1331751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hem.libretexts.org/@api/deki/files/91979/8bad6e4ce5fc3525a3b5538530398533.jpg?revision=1&amp;size=bestfit&amp;width=569&amp;height=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061"/>
            <a:ext cx="5959746" cy="63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0" y="-10707"/>
            <a:ext cx="489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rgbClr val="0000FF"/>
                </a:solidFill>
              </a:rPr>
              <a:t>https://chem.libretexts.org</a:t>
            </a:r>
            <a:r>
              <a:rPr lang="en-US" altLang="zh-TW" sz="3200" dirty="0" smtClean="0">
                <a:solidFill>
                  <a:srgbClr val="0000FF"/>
                </a:solidFill>
              </a:rPr>
              <a:t>/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  <p:pic>
        <p:nvPicPr>
          <p:cNvPr id="4" name="Picture 2" descr="libretexts_section_complete_photon_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3667" cy="6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9532" y="368660"/>
            <a:ext cx="648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an </a:t>
            </a:r>
            <a:r>
              <a:rPr lang="en-US" altLang="zh-TW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Air Conditioner</a:t>
            </a:r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its principle of operation?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GOOGLE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2276872"/>
            <a:ext cx="648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a </a:t>
            </a:r>
            <a:r>
              <a:rPr lang="en-US" altLang="zh-TW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Heat Pump</a:t>
            </a:r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its principle of operation?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GOOGLE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3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763" y="0"/>
            <a:ext cx="226857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5027" y="684076"/>
            <a:ext cx="9077527" cy="123110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 system tends to go to the minimal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only become smaller. 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60132" y="1556792"/>
            <a:ext cx="185980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5516" y="2420888"/>
            <a:ext cx="884319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80cal/g*18g/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1.44 kcal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TW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/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5.275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err="1" smtClean="0">
                <a:latin typeface="Times New Roman"/>
                <a:cs typeface="Times New Roman"/>
              </a:rPr>
              <a:t>∙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(T =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= </a:t>
            </a: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= 0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only at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endParaRPr lang="en-US" altLang="zh-TW" sz="3200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What if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≠ </a:t>
            </a:r>
            <a:r>
              <a:rPr lang="en-US" altLang="zh-TW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?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and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do not depend on T.</a:t>
            </a:r>
            <a:endParaRPr lang="en-US" altLang="zh-TW" sz="3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52020" y="2240868"/>
            <a:ext cx="4408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Standard molar enthalpy 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223628" y="2744924"/>
            <a:ext cx="4212468" cy="50405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088"/>
            <a:ext cx="9144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states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follows: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hypothetical state it would have assuming it obeyed the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gas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at a pressure of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bar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solute</a:t>
            </a:r>
            <a:r>
              <a:rPr lang="en-US" altLang="zh-TW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in an </a:t>
            </a:r>
            <a:r>
              <a:rPr lang="en-US" altLang="zh-TW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solution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concentration of exactly one mole per liter (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 a pressure of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bar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or a solvent in a condensed state (a liquid or a solid): the standard state is the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liquid or solid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a pressure of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bar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form in which the element is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stable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bar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pressure. One exception is phosphorus, for which the most stable form at 1 bar is black phosphorus, but white phosphorus is chosen as the standard reference state for zero enthalpy of formation.[2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18747" y="7315"/>
            <a:ext cx="925253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Wiki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80012" y="116632"/>
            <a:ext cx="3123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</a:rPr>
              <a:t>1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atm</a:t>
            </a:r>
            <a:r>
              <a:rPr lang="en-US" altLang="zh-TW" sz="3200" dirty="0" smtClean="0">
                <a:solidFill>
                  <a:srgbClr val="FF0000"/>
                </a:solidFill>
              </a:rPr>
              <a:t> = 1.013 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en-US" altLang="zh-TW" sz="3200" dirty="0" smtClean="0">
                <a:solidFill>
                  <a:srgbClr val="FF0000"/>
                </a:solidFill>
              </a:rPr>
              <a:t>ar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3528" y="0"/>
            <a:ext cx="7399783" cy="559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80cal/g*18g/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1.44 kcal/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/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5.275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err="1" smtClean="0">
                <a:latin typeface="Times New Roman"/>
                <a:cs typeface="Times New Roman"/>
              </a:rPr>
              <a:t>∙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= </a:t>
            </a: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mp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= 0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system contains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TW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TW" sz="32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+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TW" sz="3200" dirty="0" err="1" smtClean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s-l</a:t>
            </a:r>
            <a:r>
              <a:rPr lang="en-US" altLang="zh-TW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TW" altLang="en-US" sz="3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5409220"/>
            <a:ext cx="6534161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mixing between H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4581525"/>
            <a:ext cx="5868144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altLang="zh-TW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the equilibrium state! 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3528" y="0"/>
            <a:ext cx="7826181" cy="559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(540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/g)(18 g/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9.72 kcal/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/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bp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26.06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err="1" smtClean="0">
                <a:latin typeface="Times New Roman"/>
                <a:cs typeface="Times New Roman"/>
              </a:rPr>
              <a:t>∙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=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bp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D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= 0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system contains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H</a:t>
            </a:r>
            <a:r>
              <a:rPr lang="en-US" altLang="zh-TW" sz="3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TW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TW" sz="32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+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)</a:t>
            </a:r>
          </a:p>
          <a:p>
            <a:pPr>
              <a:spcBef>
                <a:spcPts val="1200"/>
              </a:spcBef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TW" sz="3200" dirty="0" err="1" smtClean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l-g</a:t>
            </a:r>
            <a:r>
              <a:rPr lang="en-US" altLang="zh-TW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TW" altLang="en-US" sz="3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6021288"/>
            <a:ext cx="6534161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mixing between H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4581525"/>
            <a:ext cx="5868144" cy="123110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altLang="zh-TW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the equilibrium state</a:t>
            </a:r>
          </a:p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8569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What does 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 mean in thermal dynamics?</a:t>
            </a:r>
          </a:p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difference or change.</a:t>
            </a:r>
          </a:p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</a:rPr>
              <a:t>difference between what? </a:t>
            </a:r>
          </a:p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from </a:t>
            </a:r>
            <a:r>
              <a:rPr lang="en-US" altLang="zh-TW" sz="3200" u="sng" dirty="0" smtClean="0">
                <a:solidFill>
                  <a:srgbClr val="0000FF"/>
                </a:solidFill>
                <a:latin typeface="Times New Roman"/>
              </a:rPr>
              <a:t>initial state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to </a:t>
            </a:r>
            <a:r>
              <a:rPr lang="en-US" altLang="zh-TW" sz="3200" u="sng" dirty="0" smtClean="0">
                <a:solidFill>
                  <a:srgbClr val="0000FF"/>
                </a:solidFill>
                <a:latin typeface="Times New Roman"/>
              </a:rPr>
              <a:t>final state</a:t>
            </a:r>
          </a:p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FF"/>
                </a:solidFill>
                <a:latin typeface="Times New Roman"/>
              </a:rPr>
              <a:t>between A and B for A 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/>
                <a:sym typeface="Symbol"/>
              </a:rPr>
              <a:t>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3244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296652"/>
            <a:ext cx="8813631" cy="187743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H </a:t>
            </a:r>
            <a:r>
              <a:rPr lang="en-US" altLang="zh-TW" sz="32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TS, </a:t>
            </a:r>
            <a:r>
              <a:rPr lang="en-US" altLang="zh-TW" sz="32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at given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state tends to have lower </a:t>
            </a:r>
            <a:r>
              <a:rPr lang="en-US" altLang="zh-TW" sz="32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higher </a:t>
            </a:r>
            <a:r>
              <a:rPr lang="en-US" altLang="zh-TW" sz="32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spcBef>
                <a:spcPts val="1200"/>
              </a:spcBef>
            </a:pPr>
            <a:r>
              <a:rPr lang="en-US" altLang="zh-TW" sz="32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simply lower G  at given P, T. </a:t>
            </a:r>
            <a:endParaRPr lang="zh-TW" altLang="en-US" sz="3200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312876"/>
            <a:ext cx="88569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Water vapor has higher enthalpy 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/>
              </a:rPr>
              <a:t>H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 and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also higher entropy 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/>
              </a:rPr>
              <a:t>S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The entropy term is more important at higher 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/>
              </a:rPr>
              <a:t>T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. </a:t>
            </a:r>
            <a:endParaRPr lang="en-US" altLang="zh-TW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410"/>
            <a:ext cx="9146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What happens when there are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/>
              </a:rPr>
              <a:t>and air?</a:t>
            </a:r>
            <a:endParaRPr lang="en-US" altLang="zh-TW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548" y="584684"/>
            <a:ext cx="6636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 &lt; 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endParaRPr lang="en-US" altLang="zh-TW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84979"/>
              </p:ext>
            </p:extLst>
          </p:nvPr>
        </p:nvGraphicFramePr>
        <p:xfrm>
          <a:off x="1079612" y="1196752"/>
          <a:ext cx="720566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方程式" r:id="rId3" imgW="2450880" imgH="419040" progId="Equation.3">
                  <p:embed/>
                </p:oleObj>
              </mc:Choice>
              <mc:Fallback>
                <p:oleObj name="方程式" r:id="rId3" imgW="2450880" imgH="41904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196752"/>
                        <a:ext cx="7205663" cy="12255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80819" y="2456892"/>
            <a:ext cx="506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Bigger </a:t>
            </a:r>
            <a:r>
              <a:rPr lang="en-US" altLang="zh-TW" sz="3200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 has larger </a:t>
            </a:r>
            <a:r>
              <a:rPr lang="en-US" altLang="zh-TW" sz="3200" i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, lower </a:t>
            </a:r>
            <a:r>
              <a:rPr lang="en-US" altLang="zh-TW" sz="3200" i="1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endParaRPr lang="zh-TW" altLang="en-US" sz="3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5616116" y="2204864"/>
            <a:ext cx="180020" cy="28803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" y="0"/>
            <a:ext cx="4752528" cy="1043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t="50967" b="1"/>
          <a:stretch/>
        </p:blipFill>
        <p:spPr bwMode="auto">
          <a:xfrm>
            <a:off x="5472100" y="152636"/>
            <a:ext cx="3484488" cy="377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0392" y="6201308"/>
            <a:ext cx="925253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Wiki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4527" y="4001387"/>
            <a:ext cx="447051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</a:rPr>
              <a:t>7% per degree near 300 K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0032" y="4590493"/>
            <a:ext cx="418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High Tower Text" panose="02040502050506030303" pitchFamily="18" charset="0"/>
              </a:rPr>
              <a:t>This 7% rule is useful &amp; important. </a:t>
            </a:r>
            <a:endParaRPr lang="zh-TW" altLang="en-US" sz="3200" dirty="0">
              <a:solidFill>
                <a:srgbClr val="0000FF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648" y="404664"/>
            <a:ext cx="63882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9600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Why </a:t>
            </a:r>
            <a:r>
              <a:rPr lang="en-US" altLang="zh-TW" sz="9600" dirty="0" smtClean="0">
                <a:solidFill>
                  <a:schemeClr val="tx1"/>
                </a:solidFill>
                <a:latin typeface="High Tower Text" panose="02040502050506030303" pitchFamily="18" charset="0"/>
                <a:cs typeface="Times New Roman"/>
              </a:rPr>
              <a:t>± </a:t>
            </a:r>
            <a:r>
              <a:rPr lang="en-US" altLang="zh-TW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9600" dirty="0" smtClean="0">
                <a:solidFill>
                  <a:schemeClr val="tx1"/>
                </a:solidFill>
                <a:latin typeface="High Tower Text" panose="02040502050506030303" pitchFamily="18" charset="0"/>
                <a:cs typeface="Times New Roman"/>
              </a:rPr>
              <a:t> </a:t>
            </a:r>
            <a:r>
              <a:rPr lang="en-US" altLang="zh-TW" sz="9600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9600" dirty="0" err="1" smtClean="0">
                <a:solidFill>
                  <a:schemeClr val="tx1"/>
                </a:solidFill>
                <a:latin typeface="High Tower Text" panose="02040502050506030303" pitchFamily="18" charset="0"/>
                <a:cs typeface="Times New Roman"/>
              </a:rPr>
              <a:t>C</a:t>
            </a:r>
            <a:endParaRPr lang="zh-TW" altLang="en-US" sz="96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31540" y="2276872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2℃ /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正負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</a:p>
          <a:p>
            <a:pPr>
              <a:spcBef>
                <a:spcPts val="1200"/>
              </a:spcBef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孫大偉、陳文茜監製的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紀錄片，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是第一部記錄台灣氣候變遷的紀錄片。 台灣必須面對的真相是，台灣人口密度過高、土地侵蝕率高等，恐怕是氣候變遷下「全世界的第一批難民」。</a:t>
            </a:r>
          </a:p>
          <a:p>
            <a:pPr>
              <a:spcBef>
                <a:spcPts val="1200"/>
              </a:spcBef>
            </a:pP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1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39477"/>
              </p:ext>
            </p:extLst>
          </p:nvPr>
        </p:nvGraphicFramePr>
        <p:xfrm>
          <a:off x="575556" y="296652"/>
          <a:ext cx="84137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方程式" r:id="rId3" imgW="3047760" imgH="457200" progId="Equation.3">
                  <p:embed/>
                </p:oleObj>
              </mc:Choice>
              <mc:Fallback>
                <p:oleObj name="方程式" r:id="rId3" imgW="3047760" imgH="457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296652"/>
                        <a:ext cx="8413750" cy="1254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E46C0A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01871"/>
              </p:ext>
            </p:extLst>
          </p:nvPr>
        </p:nvGraphicFramePr>
        <p:xfrm>
          <a:off x="3491880" y="3645024"/>
          <a:ext cx="5412963" cy="273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方程式" r:id="rId5" imgW="1396800" imgH="711000" progId="Equation.3">
                  <p:embed/>
                </p:oleObj>
              </mc:Choice>
              <mc:Fallback>
                <p:oleObj name="方程式" r:id="rId5" imgW="1396800" imgH="7110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645024"/>
                        <a:ext cx="5412963" cy="27380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558"/>
              </p:ext>
            </p:extLst>
          </p:nvPr>
        </p:nvGraphicFramePr>
        <p:xfrm>
          <a:off x="575556" y="1664804"/>
          <a:ext cx="84137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方程式" r:id="rId7" imgW="3047760" imgH="457200" progId="Equation.3">
                  <p:embed/>
                </p:oleObj>
              </mc:Choice>
              <mc:Fallback>
                <p:oleObj name="方程式" r:id="rId7" imgW="304776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1664804"/>
                        <a:ext cx="8413750" cy="1254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E46C0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3508" y="3068960"/>
            <a:ext cx="890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Equilibrium, 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molar </a:t>
            </a:r>
            <a:r>
              <a:rPr lang="en-US" altLang="zh-TW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</a:t>
            </a:r>
            <a:r>
              <a:rPr lang="en-US" altLang="zh-TW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move.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402" y="0"/>
            <a:ext cx="194181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 smtClean="0">
                <a:solidFill>
                  <a:schemeClr val="tx1"/>
                </a:solidFill>
              </a:rPr>
              <a:t>Per 1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mol</a:t>
            </a:r>
            <a:r>
              <a:rPr lang="en-US" altLang="zh-TW" sz="2400" dirty="0" smtClean="0">
                <a:solidFill>
                  <a:schemeClr val="tx1"/>
                </a:solidFill>
              </a:rPr>
              <a:t> of 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2643299"/>
            <a:ext cx="193059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 smtClean="0">
                <a:solidFill>
                  <a:schemeClr val="tx1"/>
                </a:solidFill>
              </a:rPr>
              <a:t>Per 1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mol</a:t>
            </a:r>
            <a:r>
              <a:rPr lang="en-US" altLang="zh-TW" sz="2400" dirty="0" smtClean="0">
                <a:solidFill>
                  <a:schemeClr val="tx1"/>
                </a:solidFill>
              </a:rPr>
              <a:t> of 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3537012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we have </a:t>
            </a:r>
            <a:r>
              <a:rPr lang="en-US" altLang="zh-TW" sz="2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1521" y="4221088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idea can be visualized in the next page.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1"/>
          <a:stretch/>
        </p:blipFill>
        <p:spPr bwMode="auto">
          <a:xfrm>
            <a:off x="0" y="1088740"/>
            <a:ext cx="918338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0"/>
          <a:stretch/>
        </p:blipFill>
        <p:spPr bwMode="auto">
          <a:xfrm>
            <a:off x="15392" y="4437112"/>
            <a:ext cx="9113215" cy="183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72"/>
          <a:stretch/>
        </p:blipFill>
        <p:spPr bwMode="auto">
          <a:xfrm>
            <a:off x="13233" y="3429000"/>
            <a:ext cx="7528326" cy="10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628"/>
            <a:ext cx="7010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08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" y="0"/>
            <a:ext cx="9144814" cy="58477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RXN versus Inhomogeneous RXN</a:t>
            </a:r>
            <a:endParaRPr lang="en-US" altLang="zh-TW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443" y="836712"/>
            <a:ext cx="9146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latin typeface="Times New Roman"/>
              </a:rPr>
              <a:t>One </a:t>
            </a:r>
            <a:r>
              <a:rPr lang="en-US" altLang="zh-TW" sz="3200" dirty="0">
                <a:latin typeface="Times New Roman"/>
              </a:rPr>
              <a:t>example for A</a:t>
            </a:r>
            <a:r>
              <a:rPr lang="en-US" altLang="zh-TW" sz="3200" baseline="-25000" dirty="0">
                <a:latin typeface="Times New Roman"/>
              </a:rPr>
              <a:t>(g)</a:t>
            </a:r>
            <a:r>
              <a:rPr lang="en-US" altLang="zh-TW" sz="3200" dirty="0">
                <a:latin typeface="Times New Roman"/>
              </a:rPr>
              <a:t> </a:t>
            </a:r>
            <a:r>
              <a:rPr lang="en-US" altLang="zh-TW" sz="3200" dirty="0">
                <a:latin typeface="Times New Roman"/>
                <a:cs typeface="Times New Roman"/>
                <a:sym typeface="Symbol"/>
              </a:rPr>
              <a:t></a:t>
            </a:r>
            <a:r>
              <a:rPr lang="en-US" altLang="zh-TW" sz="3200" dirty="0">
                <a:latin typeface="Times New Roman"/>
              </a:rPr>
              <a:t> B</a:t>
            </a:r>
            <a:r>
              <a:rPr lang="en-US" altLang="zh-TW" sz="3200" baseline="-25000" dirty="0">
                <a:latin typeface="Times New Roman"/>
              </a:rPr>
              <a:t>(g)</a:t>
            </a:r>
            <a:r>
              <a:rPr lang="en-US" altLang="zh-TW" sz="3200" dirty="0">
                <a:latin typeface="Times New Roman"/>
              </a:rPr>
              <a:t>, </a:t>
            </a:r>
            <a:r>
              <a:rPr lang="en-US" altLang="zh-TW" sz="3200" dirty="0" err="1">
                <a:latin typeface="Symbol"/>
                <a:cs typeface="Times New Roman"/>
              </a:rPr>
              <a:t>D</a:t>
            </a:r>
            <a:r>
              <a:rPr lang="en-US" altLang="zh-TW" sz="3200" dirty="0" err="1">
                <a:latin typeface="Times New Roman"/>
              </a:rPr>
              <a:t>G</a:t>
            </a:r>
            <a:r>
              <a:rPr lang="en-US" altLang="zh-TW" sz="3200" baseline="30000" dirty="0" err="1">
                <a:latin typeface="Times New Roman"/>
              </a:rPr>
              <a:t>o</a:t>
            </a:r>
            <a:r>
              <a:rPr lang="en-US" altLang="zh-TW" sz="3200" dirty="0">
                <a:latin typeface="Times New Roman"/>
              </a:rPr>
              <a:t> = 2.5 kJ/</a:t>
            </a:r>
            <a:r>
              <a:rPr lang="en-US" altLang="zh-TW" sz="3200" dirty="0" err="1">
                <a:latin typeface="Times New Roman"/>
              </a:rPr>
              <a:t>mol</a:t>
            </a:r>
            <a:r>
              <a:rPr lang="en-US" altLang="zh-TW" sz="3200" dirty="0">
                <a:latin typeface="Times New Roman"/>
              </a:rPr>
              <a:t> is shown below</a:t>
            </a:r>
            <a:r>
              <a:rPr lang="en-US" altLang="zh-TW" sz="3200" dirty="0" smtClean="0">
                <a:latin typeface="Times New Roman"/>
              </a:rPr>
              <a:t>.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</a:t>
            </a:r>
            <a:r>
              <a:rPr lang="en-US" altLang="zh-TW" sz="32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en-US" altLang="zh-TW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83768" y="476672"/>
            <a:ext cx="470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Consider Entropy of Mixing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532" y="1484784"/>
            <a:ext cx="714663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768244" y="1988840"/>
            <a:ext cx="212423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064388" y="1988840"/>
            <a:ext cx="0" cy="1368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452320" y="4077072"/>
            <a:ext cx="7986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 rot="586490">
            <a:off x="7589501" y="4107081"/>
            <a:ext cx="4587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>
              <a:spcBef>
                <a:spcPts val="1200"/>
              </a:spcBef>
            </a:pPr>
            <a:r>
              <a:rPr lang="en-US" altLang="zh-TW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8244" y="4005064"/>
            <a:ext cx="212423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16216" y="5301208"/>
            <a:ext cx="270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Homogeneously mixed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48264" y="2060848"/>
            <a:ext cx="7986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80412" y="2060848"/>
            <a:ext cx="4587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>
              <a:spcBef>
                <a:spcPts val="1200"/>
              </a:spcBef>
            </a:pP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606206"/>
              </p:ext>
            </p:extLst>
          </p:nvPr>
        </p:nvGraphicFramePr>
        <p:xfrm>
          <a:off x="5292080" y="1952836"/>
          <a:ext cx="353695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方程式" r:id="rId3" imgW="1396800" imgH="1523880" progId="Equation.3">
                  <p:embed/>
                </p:oleObj>
              </mc:Choice>
              <mc:Fallback>
                <p:oleObj name="方程式" r:id="rId3" imgW="1396800" imgH="152388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952836"/>
                        <a:ext cx="3536950" cy="3832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-252536" y="1916832"/>
            <a:ext cx="5616624" cy="4384635"/>
            <a:chOff x="3131840" y="-163150"/>
            <a:chExt cx="6115568" cy="4744675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-163150"/>
              <a:ext cx="6115568" cy="474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直線單箭頭接點 3"/>
            <p:cNvCxnSpPr/>
            <p:nvPr/>
          </p:nvCxnSpPr>
          <p:spPr>
            <a:xfrm flipV="1">
              <a:off x="5472100" y="2924944"/>
              <a:ext cx="1185" cy="100811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" y="0"/>
            <a:ext cx="9139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of </a:t>
            </a:r>
            <a:r>
              <a:rPr lang="en-US" altLang="zh-TW" sz="32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state.   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46803"/>
              </p:ext>
            </p:extLst>
          </p:nvPr>
        </p:nvGraphicFramePr>
        <p:xfrm>
          <a:off x="1547664" y="548680"/>
          <a:ext cx="5562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方程式" r:id="rId6" imgW="1892160" imgH="253800" progId="Equation.3">
                  <p:embed/>
                </p:oleObj>
              </mc:Choice>
              <mc:Fallback>
                <p:oleObj name="方程式" r:id="rId6" imgW="1892160" imgH="253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8680"/>
                        <a:ext cx="5562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41146" y="1196752"/>
            <a:ext cx="410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Standard concentration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7632340" y="1664804"/>
            <a:ext cx="144016" cy="43204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511660" y="55805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zh-TW" alt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740352" y="2204864"/>
            <a:ext cx="1468672" cy="5847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err="1" smtClean="0">
                <a:solidFill>
                  <a:srgbClr val="FF0000"/>
                </a:solidFill>
              </a:rPr>
              <a:t>unitless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620688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6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chemeClr val="tx1"/>
                </a:solidFill>
              </a:rPr>
              <a:t>Several commonly studied thermodynamic </a:t>
            </a:r>
            <a:r>
              <a:rPr lang="en-US" altLang="zh-TW" sz="3200" dirty="0" smtClean="0">
                <a:solidFill>
                  <a:schemeClr val="tx1"/>
                </a:solidFill>
              </a:rPr>
              <a:t>processes : </a:t>
            </a:r>
            <a:r>
              <a:rPr lang="en-US" altLang="zh-TW" sz="3200" dirty="0" smtClean="0"/>
              <a:t>Adiabatic </a:t>
            </a:r>
            <a:r>
              <a:rPr lang="en-US" altLang="zh-TW" sz="3200" dirty="0"/>
              <a:t>process: </a:t>
            </a:r>
            <a:r>
              <a:rPr lang="en-US" altLang="zh-TW" sz="3200" i="1" dirty="0" smtClean="0"/>
              <a:t>q</a:t>
            </a:r>
            <a:r>
              <a:rPr lang="en-US" altLang="zh-TW" sz="3200" dirty="0" smtClean="0"/>
              <a:t> = 0</a:t>
            </a:r>
            <a:endParaRPr lang="en-US" altLang="zh-TW" sz="3200" dirty="0"/>
          </a:p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chemeClr val="tx1"/>
                </a:solidFill>
              </a:rPr>
              <a:t>Is</a:t>
            </a:r>
            <a:r>
              <a:rPr lang="en-US" altLang="zh-TW" sz="3200" u="sng" dirty="0">
                <a:solidFill>
                  <a:schemeClr val="tx1"/>
                </a:solidFill>
              </a:rPr>
              <a:t>enthalpic</a:t>
            </a:r>
            <a:r>
              <a:rPr lang="en-US" altLang="zh-TW" sz="3200" dirty="0">
                <a:solidFill>
                  <a:schemeClr val="tx1"/>
                </a:solidFill>
              </a:rPr>
              <a:t> process: </a:t>
            </a:r>
            <a:r>
              <a:rPr lang="en-US" altLang="zh-TW" sz="3200" u="sng" dirty="0" smtClean="0">
                <a:solidFill>
                  <a:schemeClr val="tx1"/>
                </a:solidFill>
              </a:rPr>
              <a:t>enthalpy</a:t>
            </a:r>
            <a:r>
              <a:rPr lang="en-US" altLang="zh-TW" sz="3200" dirty="0" smtClean="0">
                <a:solidFill>
                  <a:schemeClr val="tx1"/>
                </a:solidFill>
              </a:rPr>
              <a:t> H = constant</a:t>
            </a:r>
            <a:endParaRPr lang="en-US" altLang="zh-TW" sz="3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sz="3200" dirty="0"/>
              <a:t>Is</a:t>
            </a:r>
            <a:r>
              <a:rPr lang="en-US" altLang="zh-TW" sz="3200" u="sng" dirty="0"/>
              <a:t>entropic</a:t>
            </a:r>
            <a:r>
              <a:rPr lang="en-US" altLang="zh-TW" sz="3200" dirty="0"/>
              <a:t> process: a reversible adiabatic process, </a:t>
            </a:r>
            <a:endParaRPr lang="en-US" altLang="zh-TW" sz="3200" dirty="0" smtClean="0"/>
          </a:p>
          <a:p>
            <a:pPr>
              <a:spcBef>
                <a:spcPts val="1200"/>
              </a:spcBef>
            </a:pPr>
            <a:r>
              <a:rPr lang="en-US" altLang="zh-TW" sz="3200" dirty="0" smtClean="0"/>
              <a:t>(</a:t>
            </a:r>
            <a:r>
              <a:rPr lang="en-US" altLang="zh-TW" sz="3200" i="1" dirty="0" err="1" smtClean="0"/>
              <a:t>dq</a:t>
            </a:r>
            <a:r>
              <a:rPr lang="en-US" altLang="zh-TW" sz="3200" i="1" baseline="-25000" dirty="0" err="1" smtClean="0"/>
              <a:t>rev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= </a:t>
            </a:r>
            <a:r>
              <a:rPr lang="en-US" altLang="zh-TW" sz="3200" dirty="0" smtClean="0"/>
              <a:t>0) occurs </a:t>
            </a:r>
            <a:r>
              <a:rPr lang="en-US" altLang="zh-TW" sz="3200" dirty="0"/>
              <a:t>at a constant </a:t>
            </a:r>
            <a:r>
              <a:rPr lang="en-US" altLang="zh-TW" sz="3200" u="sng" dirty="0"/>
              <a:t>entropy</a:t>
            </a:r>
          </a:p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chemeClr val="tx1"/>
                </a:solidFill>
              </a:rPr>
              <a:t>Iso</a:t>
            </a:r>
            <a:r>
              <a:rPr lang="en-US" altLang="zh-TW" sz="3200" u="sng" dirty="0">
                <a:solidFill>
                  <a:schemeClr val="tx1"/>
                </a:solidFill>
              </a:rPr>
              <a:t>baric</a:t>
            </a:r>
            <a:r>
              <a:rPr lang="en-US" altLang="zh-TW" sz="3200" dirty="0">
                <a:solidFill>
                  <a:schemeClr val="tx1"/>
                </a:solidFill>
              </a:rPr>
              <a:t> process: occurs at constant pressure</a:t>
            </a:r>
          </a:p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</a:rPr>
              <a:t>Iso</a:t>
            </a:r>
            <a:r>
              <a:rPr lang="en-US" altLang="zh-TW" sz="3200" u="sng" dirty="0">
                <a:solidFill>
                  <a:schemeClr val="accent6">
                    <a:lumMod val="75000"/>
                  </a:schemeClr>
                </a:solidFill>
              </a:rPr>
              <a:t>choric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</a:rPr>
              <a:t> process: occurs at constant </a:t>
            </a:r>
            <a:r>
              <a:rPr lang="en-US" altLang="zh-TW" sz="3200" u="sng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</a:rPr>
              <a:t> (also called isometric/isovolumetric)</a:t>
            </a:r>
          </a:p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chemeClr val="tx1"/>
                </a:solidFill>
              </a:rPr>
              <a:t>Iso</a:t>
            </a:r>
            <a:r>
              <a:rPr lang="en-US" altLang="zh-TW" sz="3200" u="sng" dirty="0">
                <a:solidFill>
                  <a:schemeClr val="tx1"/>
                </a:solidFill>
              </a:rPr>
              <a:t>thermal</a:t>
            </a:r>
            <a:r>
              <a:rPr lang="en-US" altLang="zh-TW" sz="3200" dirty="0">
                <a:solidFill>
                  <a:schemeClr val="tx1"/>
                </a:solidFill>
              </a:rPr>
              <a:t> process: occurs at a constant </a:t>
            </a:r>
            <a:r>
              <a:rPr lang="en-US" altLang="zh-TW" sz="3200" u="sng" dirty="0" smtClean="0">
                <a:solidFill>
                  <a:schemeClr val="tx1"/>
                </a:solidFill>
              </a:rPr>
              <a:t>temperature</a:t>
            </a:r>
            <a:endParaRPr lang="en-US" altLang="zh-TW" sz="3200" u="sng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4368" y="1448780"/>
            <a:ext cx="925253" cy="5847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Wiki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25895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I: </a:t>
            </a:r>
            <a:endParaRPr lang="en-US" altLang="zh-TW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4932040" y="2240868"/>
            <a:ext cx="4085411" cy="4149171"/>
            <a:chOff x="251520" y="-63388"/>
            <a:chExt cx="4085411" cy="4149171"/>
          </a:xfrm>
        </p:grpSpPr>
        <p:cxnSp>
          <p:nvCxnSpPr>
            <p:cNvPr id="3" name="直線接點 2"/>
            <p:cNvCxnSpPr/>
            <p:nvPr/>
          </p:nvCxnSpPr>
          <p:spPr>
            <a:xfrm>
              <a:off x="719572" y="3501008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>
              <a:off x="2159732" y="512676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3563888" y="224644"/>
              <a:ext cx="0" cy="28843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2123728" y="512676"/>
              <a:ext cx="0" cy="29883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2085496" y="1736812"/>
              <a:ext cx="1082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err="1" smtClean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zh-TW" sz="3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TW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endParaRPr lang="zh-TW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2159732" y="260648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647564" y="3212977"/>
              <a:ext cx="0" cy="28803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719572" y="3212976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75556" y="3501008"/>
              <a:ext cx="17668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ice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n-US" altLang="zh-TW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endParaRPr lang="zh-TW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520" y="2924944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99892" y="-63388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9732" y="512676"/>
              <a:ext cx="21771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n-US" altLang="zh-TW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endParaRPr lang="zh-TW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122090"/>
              </p:ext>
            </p:extLst>
          </p:nvPr>
        </p:nvGraphicFramePr>
        <p:xfrm>
          <a:off x="107504" y="1268760"/>
          <a:ext cx="83962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方程式" r:id="rId3" imgW="2857320" imgH="736560" progId="Equation.3">
                  <p:embed/>
                </p:oleObj>
              </mc:Choice>
              <mc:Fallback>
                <p:oleObj name="方程式" r:id="rId3" imgW="2857320" imgH="73656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268760"/>
                        <a:ext cx="8396288" cy="215106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-11460" y="-16046"/>
            <a:ext cx="91554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II: </a:t>
            </a:r>
          </a:p>
          <a:p>
            <a:pPr lvl="0"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Temperature for </a:t>
            </a:r>
            <a:r>
              <a:rPr lang="en-US" altLang="zh-TW" sz="32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 and </a:t>
            </a:r>
            <a:r>
              <a:rPr lang="en-US" altLang="zh-TW" sz="3200" dirty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endParaRPr lang="en-US" altLang="zh-TW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082655"/>
              </p:ext>
            </p:extLst>
          </p:nvPr>
        </p:nvGraphicFramePr>
        <p:xfrm>
          <a:off x="2987824" y="116632"/>
          <a:ext cx="60086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方程式" r:id="rId3" imgW="2044440" imgH="469800" progId="Equation.3">
                  <p:embed/>
                </p:oleObj>
              </mc:Choice>
              <mc:Fallback>
                <p:oleObj name="方程式" r:id="rId3" imgW="2044440" imgH="4698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16632"/>
                        <a:ext cx="6008688" cy="1371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E46C0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78722"/>
              </p:ext>
            </p:extLst>
          </p:nvPr>
        </p:nvGraphicFramePr>
        <p:xfrm>
          <a:off x="4031940" y="2276872"/>
          <a:ext cx="4964113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方程式" r:id="rId5" imgW="1688760" imgH="939600" progId="Equation.3">
                  <p:embed/>
                </p:oleObj>
              </mc:Choice>
              <mc:Fallback>
                <p:oleObj name="方程式" r:id="rId5" imgW="1688760" imgH="939600" progId="Equation.3">
                  <p:embed/>
                  <p:pic>
                    <p:nvPicPr>
                      <p:cNvPr id="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2276872"/>
                        <a:ext cx="4964113" cy="274478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71501" y="2276872"/>
            <a:ext cx="3744416" cy="3609111"/>
            <a:chOff x="251520" y="-63388"/>
            <a:chExt cx="4085411" cy="4149171"/>
          </a:xfrm>
        </p:grpSpPr>
        <p:cxnSp>
          <p:nvCxnSpPr>
            <p:cNvPr id="5" name="直線接點 4"/>
            <p:cNvCxnSpPr/>
            <p:nvPr/>
          </p:nvCxnSpPr>
          <p:spPr>
            <a:xfrm>
              <a:off x="719572" y="3501008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2159732" y="512676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3563888" y="224644"/>
              <a:ext cx="0" cy="28843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2123728" y="512676"/>
              <a:ext cx="0" cy="29883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2085496" y="1736812"/>
              <a:ext cx="1105709" cy="67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err="1" smtClean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zh-TW" sz="3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TW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endParaRPr lang="zh-TW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2159732" y="260648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647564" y="3212977"/>
              <a:ext cx="0" cy="28803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719572" y="3212976"/>
              <a:ext cx="133214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75556" y="3501008"/>
              <a:ext cx="17668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ice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n-US" altLang="zh-TW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endParaRPr lang="zh-TW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1520" y="2924944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99892" y="-63388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59732" y="512676"/>
              <a:ext cx="21771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n-US" altLang="zh-TW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</a:t>
              </a:r>
              <a:endParaRPr lang="zh-TW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5" r="-1" b="66346"/>
          <a:stretch/>
        </p:blipFill>
        <p:spPr bwMode="auto">
          <a:xfrm>
            <a:off x="672998" y="-10256"/>
            <a:ext cx="2200003" cy="14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3419872" y="1296053"/>
            <a:ext cx="4968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pure water &amp; for pure ice 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4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27182"/>
              </p:ext>
            </p:extLst>
          </p:nvPr>
        </p:nvGraphicFramePr>
        <p:xfrm>
          <a:off x="576263" y="0"/>
          <a:ext cx="8285162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方程式" r:id="rId3" imgW="2819160" imgH="685800" progId="Equation.3">
                  <p:embed/>
                </p:oleObj>
              </mc:Choice>
              <mc:Fallback>
                <p:oleObj name="方程式" r:id="rId3" imgW="2819160" imgH="685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0"/>
                        <a:ext cx="8285162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96852"/>
            <a:ext cx="6322481" cy="446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4752020" y="0"/>
            <a:ext cx="433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Mostly cancelled if </a:t>
            </a:r>
            <a:r>
              <a:rPr lang="en-US" altLang="zh-TW" sz="3200" dirty="0" err="1" smtClean="0">
                <a:solidFill>
                  <a:schemeClr val="accent6">
                    <a:lumMod val="75000"/>
                  </a:schemeClr>
                </a:solidFill>
              </a:rPr>
              <a:t>T≈T</a:t>
            </a:r>
            <a:r>
              <a:rPr lang="en-US" altLang="zh-TW" sz="32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mp</a:t>
            </a:r>
            <a:endParaRPr lang="zh-TW" altLang="en-US" sz="32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347864" y="440668"/>
            <a:ext cx="1440160" cy="46805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128284" y="476672"/>
            <a:ext cx="396044" cy="5400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08617"/>
              </p:ext>
            </p:extLst>
          </p:nvPr>
        </p:nvGraphicFramePr>
        <p:xfrm>
          <a:off x="6372200" y="2708920"/>
          <a:ext cx="23129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方程式" r:id="rId6" imgW="787320" imgH="241200" progId="Equation.3">
                  <p:embed/>
                </p:oleObj>
              </mc:Choice>
              <mc:Fallback>
                <p:oleObj name="方程式" r:id="rId6" imgW="787320" imgH="2412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708920"/>
                        <a:ext cx="23129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80940"/>
              </p:ext>
            </p:extLst>
          </p:nvPr>
        </p:nvGraphicFramePr>
        <p:xfrm>
          <a:off x="6768244" y="5481228"/>
          <a:ext cx="2245680" cy="120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方程式" r:id="rId8" imgW="825480" imgH="444240" progId="Equation.3">
                  <p:embed/>
                </p:oleObj>
              </mc:Choice>
              <mc:Fallback>
                <p:oleObj name="方程式" r:id="rId8" imgW="825480" imgH="44424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244" y="5481228"/>
                        <a:ext cx="2245680" cy="1202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字方塊 25"/>
          <p:cNvSpPr txBox="1"/>
          <p:nvPr/>
        </p:nvSpPr>
        <p:spPr>
          <a:xfrm rot="16200000">
            <a:off x="-775519" y="3807613"/>
            <a:ext cx="3214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</a:rPr>
              <a:t>Energy/(</a:t>
            </a:r>
            <a:r>
              <a:rPr lang="en-US" altLang="zh-TW" sz="3200" dirty="0" err="1" smtClean="0">
                <a:solidFill>
                  <a:srgbClr val="0000FF"/>
                </a:solidFill>
              </a:rPr>
              <a:t>cal</a:t>
            </a:r>
            <a:r>
              <a:rPr lang="en-US" altLang="zh-TW" sz="3200" dirty="0" smtClean="0">
                <a:solidFill>
                  <a:srgbClr val="0000FF"/>
                </a:solidFill>
              </a:rPr>
              <a:t> mol</a:t>
            </a:r>
            <a:r>
              <a:rPr lang="en-US" altLang="zh-TW" sz="3200" baseline="30000" dirty="0" smtClean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3200" baseline="30000" dirty="0" smtClean="0">
                <a:solidFill>
                  <a:srgbClr val="0000FF"/>
                </a:solidFill>
              </a:rPr>
              <a:t>1</a:t>
            </a:r>
            <a:r>
              <a:rPr lang="en-US" altLang="zh-TW" sz="3200" dirty="0" smtClean="0">
                <a:solidFill>
                  <a:srgbClr val="0000FF"/>
                </a:solidFill>
              </a:rPr>
              <a:t>)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24328" y="3897052"/>
            <a:ext cx="735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rgbClr val="0000FF"/>
                </a:solidFill>
              </a:rPr>
              <a:t>T/K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03848" y="2096852"/>
            <a:ext cx="2903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226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1815006be0d86076e42639ab129b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303"/>
            <a:ext cx="8472532" cy="63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87524" y="634532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rgbClr val="0000FF"/>
                </a:solidFill>
              </a:rPr>
              <a:t>https://chem.libretexts.org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5516" y="-8628"/>
            <a:ext cx="892848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Air Conditioners (AC) can reach rather high efficiencies. </a:t>
            </a:r>
            <a:r>
              <a:rPr lang="en-US" altLang="zh-TW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close are they to the thermal dynamic limits?</a:t>
            </a:r>
          </a:p>
          <a:p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thermal </a:t>
            </a:r>
            <a:r>
              <a:rPr lang="en-US" altLang="zh-TW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of energy efficiency can be estimated with Carnot cycle.</a:t>
            </a:r>
          </a:p>
          <a:p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temperatures should we use 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Carnot cycle? </a:t>
            </a:r>
          </a:p>
          <a:p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altLang="zh-TW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heat, the cold-end temperature of AC must be lower than the indoor temperature;</a:t>
            </a:r>
          </a:p>
          <a:p>
            <a:r>
              <a:rPr lang="en-US" altLang="zh-TW" sz="36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release heat</a:t>
            </a:r>
            <a:r>
              <a:rPr lang="en-US" altLang="zh-TW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sz="36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hot-end </a:t>
            </a:r>
            <a:r>
              <a:rPr lang="en-US" altLang="zh-TW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of AC must be </a:t>
            </a:r>
            <a:r>
              <a:rPr lang="en-US" altLang="zh-TW" sz="36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zh-TW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altLang="zh-TW" sz="36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outdoor temperature.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? degrees?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-13368" y="0"/>
            <a:ext cx="91573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simplify the situation, we may first fix the cold-end temperature to 5 degree C (278 K) and vary the hot-end temperature.   </a:t>
            </a:r>
            <a:endParaRPr lang="zh-TW" altLang="en-US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1820" y="1052736"/>
            <a:ext cx="64447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TW" sz="2400" dirty="0">
                <a:latin typeface="Symbol" panose="05050102010706020507" pitchFamily="18" charset="2"/>
                <a:cs typeface="Arial" panose="020B0604020202020204" pitchFamily="34" charset="0"/>
              </a:rPr>
              <a:t>-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/T</a:t>
            </a:r>
            <a:r>
              <a:rPr lang="en-US" altLang="zh-TW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altLang="zh-TW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Carnot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10	288	278	1.04	27.8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15	293	278	1.05	18.5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20	298	278	1.07	13.9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25	303	278	1.09	11.1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30	308	278	1.11	9.3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35	313	278	1.13	7.9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40	318	278	1.14	7.0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45	323	278	1.16	6.2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50	328	278	1.18	5.6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55	333	278	1.20	5.1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60	338	278	1.22	4.6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65	343	278	1.23	4.3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70	348	278	1.25	4.0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75	353	278	1.27	3.7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591780" y="3645024"/>
            <a:ext cx="4752528" cy="39604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1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388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36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real AC efficiency changes with the load?</a:t>
            </a:r>
          </a:p>
        </p:txBody>
      </p:sp>
    </p:spTree>
    <p:extLst>
      <p:ext uri="{BB962C8B-B14F-4D97-AF65-F5344CB8AC3E}">
        <p14:creationId xmlns:p14="http://schemas.microsoft.com/office/powerpoint/2010/main" val="24487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0"/>
            <a:ext cx="8583287" cy="677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83568" y="1520788"/>
            <a:ext cx="26512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http://www.jci-hitachi.tw/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24844"/>
            <a:ext cx="8181975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  <a:extLst/>
        </p:spPr>
      </p:pic>
      <p:sp>
        <p:nvSpPr>
          <p:cNvPr id="3" name="圓角矩形 2"/>
          <p:cNvSpPr/>
          <p:nvPr/>
        </p:nvSpPr>
        <p:spPr>
          <a:xfrm>
            <a:off x="3923928" y="4077072"/>
            <a:ext cx="504056" cy="2664296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752" y="4077072"/>
            <a:ext cx="504056" cy="2664296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5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jci-hitachi.tw/images/products/products-a/31-s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0668"/>
            <a:ext cx="7452828" cy="131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0" y="0"/>
            <a:ext cx="26512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http://www.jci-hitachi.tw/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2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0/06/Carnot_cycle_p-V_diagram.svg/400px-Carnot_cycle_p-V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350"/>
            <a:ext cx="7661622" cy="61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363" y="0"/>
            <a:ext cx="2363147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Carnot Cycle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48164" y="1052736"/>
            <a:ext cx="988989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1200"/>
          </a:spcBef>
          <a:defRPr sz="32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1443</Words>
  <Application>Microsoft Office PowerPoint</Application>
  <PresentationFormat>如螢幕大小 (4:3)</PresentationFormat>
  <Paragraphs>182</Paragraphs>
  <Slides>36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39" baseType="lpstr">
      <vt:lpstr>Office 佈景主題</vt:lpstr>
      <vt:lpstr>方程式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 Lin</dc:creator>
  <cp:lastModifiedBy>Jim Lin</cp:lastModifiedBy>
  <cp:revision>71</cp:revision>
  <dcterms:created xsi:type="dcterms:W3CDTF">2018-03-14T13:29:37Z</dcterms:created>
  <dcterms:modified xsi:type="dcterms:W3CDTF">2018-03-29T08:50:31Z</dcterms:modified>
</cp:coreProperties>
</file>