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8" r:id="rId2"/>
    <p:sldId id="264" r:id="rId3"/>
    <p:sldId id="262" r:id="rId4"/>
    <p:sldId id="263" r:id="rId5"/>
    <p:sldId id="275" r:id="rId6"/>
    <p:sldId id="256" r:id="rId7"/>
    <p:sldId id="257" r:id="rId8"/>
    <p:sldId id="276" r:id="rId9"/>
    <p:sldId id="261" r:id="rId10"/>
    <p:sldId id="265" r:id="rId11"/>
    <p:sldId id="259" r:id="rId12"/>
    <p:sldId id="260" r:id="rId13"/>
    <p:sldId id="279" r:id="rId14"/>
    <p:sldId id="277" r:id="rId15"/>
    <p:sldId id="289" r:id="rId16"/>
    <p:sldId id="267" r:id="rId17"/>
    <p:sldId id="268" r:id="rId18"/>
    <p:sldId id="270" r:id="rId19"/>
    <p:sldId id="271" r:id="rId20"/>
    <p:sldId id="272" r:id="rId21"/>
    <p:sldId id="278" r:id="rId22"/>
    <p:sldId id="273" r:id="rId23"/>
    <p:sldId id="288" r:id="rId24"/>
    <p:sldId id="274" r:id="rId25"/>
    <p:sldId id="269" r:id="rId26"/>
    <p:sldId id="280" r:id="rId27"/>
    <p:sldId id="285" r:id="rId28"/>
    <p:sldId id="284" r:id="rId29"/>
    <p:sldId id="287" r:id="rId30"/>
    <p:sldId id="281" r:id="rId31"/>
    <p:sldId id="282" r:id="rId32"/>
    <p:sldId id="286" r:id="rId33"/>
    <p:sldId id="283"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620"/>
    <p:restoredTop sz="94660"/>
  </p:normalViewPr>
  <p:slideViewPr>
    <p:cSldViewPr showGuides="1">
      <p:cViewPr>
        <p:scale>
          <a:sx n="110" d="100"/>
          <a:sy n="110" d="100"/>
        </p:scale>
        <p:origin x="-1560" y="-528"/>
      </p:cViewPr>
      <p:guideLst>
        <p:guide orient="horz" pos="4319"/>
        <p:guide pos="3742"/>
      </p:guideLst>
    </p:cSldViewPr>
  </p:slideViewPr>
  <p:notesTextViewPr>
    <p:cViewPr>
      <p:scale>
        <a:sx n="1" d="1"/>
        <a:sy n="1" d="1"/>
      </p:scale>
      <p:origin x="0" y="0"/>
    </p:cViewPr>
  </p:notesTextViewPr>
  <p:sorterViewPr>
    <p:cViewPr>
      <p:scale>
        <a:sx n="100" d="100"/>
        <a:sy n="100" d="100"/>
      </p:scale>
      <p:origin x="0" y="528"/>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147EA3-9352-4796-B0D3-28D3DADCD20E}" type="datetimeFigureOut">
              <a:rPr lang="zh-TW" altLang="en-US" smtClean="0"/>
              <a:t>2018/4/29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52E62-AD66-412A-9213-EE862216E0CA}" type="slidenum">
              <a:rPr lang="zh-TW" altLang="en-US" smtClean="0"/>
              <a:t>‹#›</a:t>
            </a:fld>
            <a:endParaRPr lang="zh-TW" altLang="en-US"/>
          </a:p>
        </p:txBody>
      </p:sp>
    </p:spTree>
    <p:extLst>
      <p:ext uri="{BB962C8B-B14F-4D97-AF65-F5344CB8AC3E}">
        <p14:creationId xmlns:p14="http://schemas.microsoft.com/office/powerpoint/2010/main" val="51393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161BDDD-57ED-4030-AE28-F68A02AAE65C}" type="datetime1">
              <a:rPr lang="zh-TW" altLang="en-US" smtClean="0"/>
              <a:t>2018/4/29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2193261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0DAEE41-822F-49F9-B0DF-AD0EB71AC4E1}" type="datetime1">
              <a:rPr lang="zh-TW" altLang="en-US" smtClean="0"/>
              <a:t>2018/4/29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1414682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1C238ABD-C1F5-402A-A590-F107839DF7FF}" type="datetime1">
              <a:rPr lang="zh-TW" altLang="en-US" smtClean="0"/>
              <a:t>2018/4/29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215384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E5BB0862-6FD3-4737-A178-53CD87714AAF}" type="datetime1">
              <a:rPr lang="zh-TW" altLang="en-US" smtClean="0"/>
              <a:t>2018/4/29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42162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421356AB-7CC1-4C53-8776-EAC30F01348C}" type="datetime1">
              <a:rPr lang="zh-TW" altLang="en-US" smtClean="0"/>
              <a:t>2018/4/29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56208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7CF9E1D1-19D5-4234-990D-25C9D5948E36}" type="datetime1">
              <a:rPr lang="zh-TW" altLang="en-US" smtClean="0"/>
              <a:t>2018/4/29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6190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87FC088-51F5-4AE1-B467-3119A1FD66E1}" type="datetime1">
              <a:rPr lang="zh-TW" altLang="en-US" smtClean="0"/>
              <a:t>2018/4/29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342054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8A31FCE-90CE-4C20-8F5D-BAF30755FBD8}" type="datetime1">
              <a:rPr lang="zh-TW" altLang="en-US" smtClean="0"/>
              <a:t>2018/4/29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7274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38F837BC-6888-4B6B-A624-6D96E0956886}" type="datetime1">
              <a:rPr lang="zh-TW" altLang="en-US" smtClean="0"/>
              <a:t>2018/4/29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217096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113BC548-422D-440A-A739-04A14590423D}" type="datetime1">
              <a:rPr lang="zh-TW" altLang="en-US" smtClean="0"/>
              <a:t>2018/4/29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303548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0F2717A-269C-4159-B034-7219F634FC0B}" type="datetime1">
              <a:rPr lang="zh-TW" altLang="en-US" smtClean="0"/>
              <a:t>2018/4/29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1361318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29EBC-B6A4-49CB-BB0B-E0A4C3034291}" type="datetime1">
              <a:rPr lang="zh-TW" altLang="en-US" smtClean="0"/>
              <a:t>2018/4/29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B69B3-195B-4FD6-AD2F-F75A29D2F584}" type="slidenum">
              <a:rPr lang="zh-TW" altLang="en-US" smtClean="0"/>
              <a:t>‹#›</a:t>
            </a:fld>
            <a:endParaRPr lang="zh-TW" altLang="en-US"/>
          </a:p>
        </p:txBody>
      </p:sp>
    </p:spTree>
    <p:extLst>
      <p:ext uri="{BB962C8B-B14F-4D97-AF65-F5344CB8AC3E}">
        <p14:creationId xmlns:p14="http://schemas.microsoft.com/office/powerpoint/2010/main" val="696052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11.bin"/><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23.wmf"/></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74001" y="404664"/>
            <a:ext cx="8795998" cy="1446550"/>
          </a:xfrm>
          <a:prstGeom prst="rect">
            <a:avLst/>
          </a:prstGeom>
          <a:noFill/>
        </p:spPr>
        <p:txBody>
          <a:bodyPr wrap="none" rtlCol="0">
            <a:spAutoFit/>
          </a:bodyPr>
          <a:lstStyle/>
          <a:p>
            <a:r>
              <a:rPr lang="en-US" altLang="zh-TW" sz="8800" dirty="0" smtClean="0">
                <a:solidFill>
                  <a:srgbClr val="0000FF"/>
                </a:solidFill>
                <a:latin typeface="Georgia" panose="02040502050405020303" pitchFamily="18" charset="0"/>
                <a:cs typeface="Times New Roman" panose="02020603050405020304" pitchFamily="18" charset="0"/>
              </a:rPr>
              <a:t>Chemistry in Life</a:t>
            </a:r>
            <a:endParaRPr lang="zh-TW" altLang="en-US" sz="8800" dirty="0">
              <a:solidFill>
                <a:srgbClr val="0000FF"/>
              </a:solidFill>
              <a:latin typeface="Georgia" panose="02040502050405020303" pitchFamily="18" charset="0"/>
              <a:cs typeface="Times New Roman" panose="02020603050405020304" pitchFamily="18" charset="0"/>
            </a:endParaRPr>
          </a:p>
        </p:txBody>
      </p:sp>
      <p:sp>
        <p:nvSpPr>
          <p:cNvPr id="3" name="文字方塊 2"/>
          <p:cNvSpPr txBox="1"/>
          <p:nvPr/>
        </p:nvSpPr>
        <p:spPr>
          <a:xfrm>
            <a:off x="323528" y="2096852"/>
            <a:ext cx="8712968" cy="2554545"/>
          </a:xfrm>
          <a:prstGeom prst="rect">
            <a:avLst/>
          </a:prstGeom>
          <a:noFill/>
        </p:spPr>
        <p:txBody>
          <a:bodyPr wrap="square" rtlCol="0">
            <a:spAutoFit/>
          </a:bodyPr>
          <a:lstStyle/>
          <a:p>
            <a:r>
              <a:rPr lang="en-US" altLang="zh-TW" sz="4000" dirty="0" smtClean="0">
                <a:solidFill>
                  <a:srgbClr val="FF0000"/>
                </a:solidFill>
                <a:latin typeface="Times New Roman" panose="02020603050405020304" pitchFamily="18" charset="0"/>
                <a:cs typeface="Times New Roman" panose="02020603050405020304" pitchFamily="18" charset="0"/>
              </a:rPr>
              <a:t>Chemistry is Useful. But be careful.</a:t>
            </a:r>
          </a:p>
          <a:p>
            <a:endParaRPr lang="en-US" altLang="zh-TW" sz="4000" dirty="0">
              <a:solidFill>
                <a:srgbClr val="FF0000"/>
              </a:solidFill>
              <a:latin typeface="Times New Roman" panose="02020603050405020304" pitchFamily="18" charset="0"/>
              <a:cs typeface="Times New Roman" panose="02020603050405020304" pitchFamily="18" charset="0"/>
            </a:endParaRPr>
          </a:p>
          <a:p>
            <a:r>
              <a:rPr lang="en-US" altLang="zh-TW" sz="4000" dirty="0" smtClean="0">
                <a:latin typeface="Times New Roman" panose="02020603050405020304" pitchFamily="18" charset="0"/>
                <a:cs typeface="Times New Roman" panose="02020603050405020304" pitchFamily="18" charset="0"/>
              </a:rPr>
              <a:t>HW: Find out the related chemical reaction equations. </a:t>
            </a:r>
            <a:endParaRPr lang="zh-TW" altLang="en-US" sz="40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884B69B3-195B-4FD6-AD2F-F75A29D2F584}" type="slidenum">
              <a:rPr lang="zh-TW" altLang="en-US" smtClean="0"/>
              <a:t>1</a:t>
            </a:fld>
            <a:endParaRPr lang="zh-TW" altLang="en-US"/>
          </a:p>
        </p:txBody>
      </p:sp>
    </p:spTree>
    <p:extLst>
      <p:ext uri="{BB962C8B-B14F-4D97-AF65-F5344CB8AC3E}">
        <p14:creationId xmlns:p14="http://schemas.microsoft.com/office/powerpoint/2010/main" val="2519033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10</a:t>
            </a:fld>
            <a:endParaRPr lang="zh-TW" altLang="en-US"/>
          </a:p>
        </p:txBody>
      </p:sp>
      <p:sp>
        <p:nvSpPr>
          <p:cNvPr id="4" name="文字方塊 3"/>
          <p:cNvSpPr txBox="1"/>
          <p:nvPr/>
        </p:nvSpPr>
        <p:spPr>
          <a:xfrm>
            <a:off x="-11324" y="-12612"/>
            <a:ext cx="9155324" cy="6555641"/>
          </a:xfrm>
          <a:prstGeom prst="rect">
            <a:avLst/>
          </a:prstGeom>
          <a:noFill/>
        </p:spPr>
        <p:txBody>
          <a:bodyPr wrap="square" rtlCol="0">
            <a:spAutoFit/>
          </a:bodyPr>
          <a:lstStyle/>
          <a:p>
            <a:r>
              <a:rPr lang="en-US" altLang="zh-TW" sz="2800" dirty="0"/>
              <a:t>Sodium hypochlorite is the most commonly encountered bleaching agent, usually as a dilute (3–6%) solution in water. </a:t>
            </a:r>
            <a:r>
              <a:rPr lang="en-US" altLang="zh-TW" sz="2800" dirty="0" smtClean="0"/>
              <a:t>… It </a:t>
            </a:r>
            <a:r>
              <a:rPr lang="en-US" altLang="zh-TW" sz="2800" dirty="0"/>
              <a:t>is produced by passing chlorine gas through a dilute sodium hydroxide </a:t>
            </a:r>
            <a:r>
              <a:rPr lang="en-US" altLang="zh-TW" sz="2800" dirty="0" smtClean="0"/>
              <a:t>solution</a:t>
            </a:r>
            <a:endParaRPr lang="en-US" altLang="zh-TW" sz="2800" dirty="0"/>
          </a:p>
          <a:p>
            <a:endParaRPr lang="en-US" altLang="zh-TW" sz="2800" dirty="0"/>
          </a:p>
          <a:p>
            <a:r>
              <a:rPr lang="en-US" altLang="zh-TW" sz="2800" dirty="0"/>
              <a:t>Cl2 (g) + 2 </a:t>
            </a:r>
            <a:r>
              <a:rPr lang="en-US" altLang="zh-TW" sz="2800" dirty="0" err="1"/>
              <a:t>NaOH</a:t>
            </a:r>
            <a:r>
              <a:rPr lang="en-US" altLang="zh-TW" sz="2800" dirty="0"/>
              <a:t> (</a:t>
            </a:r>
            <a:r>
              <a:rPr lang="en-US" altLang="zh-TW" sz="2800" dirty="0" err="1"/>
              <a:t>aq</a:t>
            </a:r>
            <a:r>
              <a:rPr lang="en-US" altLang="zh-TW" sz="2800" dirty="0"/>
              <a:t>) → </a:t>
            </a:r>
            <a:r>
              <a:rPr lang="en-US" altLang="zh-TW" sz="2800" dirty="0" err="1"/>
              <a:t>NaCl</a:t>
            </a:r>
            <a:r>
              <a:rPr lang="en-US" altLang="zh-TW" sz="2800" dirty="0"/>
              <a:t> (</a:t>
            </a:r>
            <a:r>
              <a:rPr lang="en-US" altLang="zh-TW" sz="2800" dirty="0" err="1"/>
              <a:t>aq</a:t>
            </a:r>
            <a:r>
              <a:rPr lang="en-US" altLang="zh-TW" sz="2800" dirty="0"/>
              <a:t>) + </a:t>
            </a:r>
            <a:r>
              <a:rPr lang="en-US" altLang="zh-TW" sz="2800" dirty="0" err="1"/>
              <a:t>NaClO</a:t>
            </a:r>
            <a:r>
              <a:rPr lang="en-US" altLang="zh-TW" sz="2800" dirty="0"/>
              <a:t> (</a:t>
            </a:r>
            <a:r>
              <a:rPr lang="en-US" altLang="zh-TW" sz="2800" dirty="0" err="1"/>
              <a:t>aq</a:t>
            </a:r>
            <a:r>
              <a:rPr lang="en-US" altLang="zh-TW" sz="2800" dirty="0"/>
              <a:t>) + H2O (l)</a:t>
            </a:r>
          </a:p>
          <a:p>
            <a:endParaRPr lang="en-US" altLang="zh-TW" sz="2800" dirty="0" smtClean="0"/>
          </a:p>
          <a:p>
            <a:r>
              <a:rPr lang="en-US" altLang="zh-TW" sz="2800" dirty="0" smtClean="0"/>
              <a:t>or </a:t>
            </a:r>
            <a:r>
              <a:rPr lang="en-US" altLang="zh-TW" sz="2800" dirty="0"/>
              <a:t>by electrolysis of brine (sodium chloride in water</a:t>
            </a:r>
            <a:r>
              <a:rPr lang="en-US" altLang="zh-TW" sz="2800" dirty="0" smtClean="0"/>
              <a:t>).</a:t>
            </a:r>
            <a:endParaRPr lang="en-US" altLang="zh-TW" sz="2800" dirty="0"/>
          </a:p>
          <a:p>
            <a:endParaRPr lang="en-US" altLang="zh-TW" sz="2800" dirty="0"/>
          </a:p>
          <a:p>
            <a:r>
              <a:rPr lang="en-US" altLang="zh-TW" sz="2800" dirty="0"/>
              <a:t>2 Cl− → Cl2 + 2 e−</a:t>
            </a:r>
          </a:p>
          <a:p>
            <a:r>
              <a:rPr lang="en-US" altLang="zh-TW" sz="2800" dirty="0"/>
              <a:t>Cl2 + H2O ⇌ </a:t>
            </a:r>
            <a:r>
              <a:rPr lang="en-US" altLang="zh-TW" sz="2800" dirty="0" err="1"/>
              <a:t>HClO</a:t>
            </a:r>
            <a:r>
              <a:rPr lang="en-US" altLang="zh-TW" sz="2800" dirty="0"/>
              <a:t> + Cl− + H+</a:t>
            </a:r>
          </a:p>
          <a:p>
            <a:r>
              <a:rPr lang="en-US" altLang="zh-TW" sz="2800" dirty="0"/>
              <a:t>The dilute solution of sodium hypochlorite is used in many households to whiten laundry, disinfect hard surfaces in kitchens and bathrooms, treat water for drinking and keep swimming pools free of infectious agents.</a:t>
            </a:r>
            <a:endParaRPr lang="zh-TW" altLang="en-US" sz="2800" dirty="0"/>
          </a:p>
        </p:txBody>
      </p:sp>
      <p:sp>
        <p:nvSpPr>
          <p:cNvPr id="5" name="文字方塊 4"/>
          <p:cNvSpPr txBox="1"/>
          <p:nvPr/>
        </p:nvSpPr>
        <p:spPr>
          <a:xfrm>
            <a:off x="6480212" y="3681028"/>
            <a:ext cx="2480166" cy="646331"/>
          </a:xfrm>
          <a:prstGeom prst="rect">
            <a:avLst/>
          </a:prstGeom>
          <a:noFill/>
          <a:ln w="28575">
            <a:solidFill>
              <a:schemeClr val="accent6">
                <a:lumMod val="75000"/>
              </a:schemeClr>
            </a:solidFill>
          </a:ln>
        </p:spPr>
        <p:txBody>
          <a:bodyPr wrap="none" rtlCol="0">
            <a:spAutoFit/>
          </a:bodyPr>
          <a:lstStyle/>
          <a:p>
            <a:r>
              <a:rPr lang="en-US" altLang="zh-TW" sz="3600" dirty="0" smtClean="0">
                <a:solidFill>
                  <a:srgbClr val="0000FF"/>
                </a:solidFill>
              </a:rPr>
              <a:t>Wiki: bleach</a:t>
            </a:r>
            <a:endParaRPr lang="zh-TW" altLang="en-US" sz="3600" dirty="0">
              <a:solidFill>
                <a:srgbClr val="0000FF"/>
              </a:solidFill>
            </a:endParaRPr>
          </a:p>
        </p:txBody>
      </p:sp>
    </p:spTree>
    <p:extLst>
      <p:ext uri="{BB962C8B-B14F-4D97-AF65-F5344CB8AC3E}">
        <p14:creationId xmlns:p14="http://schemas.microsoft.com/office/powerpoint/2010/main" val="3442625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6250" y="0"/>
            <a:ext cx="9031499" cy="6401753"/>
          </a:xfrm>
          <a:prstGeom prst="rect">
            <a:avLst/>
          </a:prstGeom>
          <a:noFill/>
        </p:spPr>
        <p:txBody>
          <a:bodyPr wrap="square" rtlCol="0">
            <a:spAutoFit/>
          </a:bodyPr>
          <a:lstStyle/>
          <a:p>
            <a:pPr>
              <a:lnSpc>
                <a:spcPct val="125000"/>
              </a:lnSpc>
            </a:pPr>
            <a:r>
              <a:rPr lang="zh-TW" altLang="en-US" sz="2400" dirty="0" smtClean="0">
                <a:latin typeface="Times New Roman" panose="02020603050405020304" pitchFamily="18" charset="0"/>
                <a:cs typeface="Times New Roman" panose="02020603050405020304" pitchFamily="18" charset="0"/>
              </a:rPr>
              <a:t>中華電視公司</a:t>
            </a:r>
          </a:p>
          <a:p>
            <a:pPr>
              <a:lnSpc>
                <a:spcPct val="125000"/>
              </a:lnSpc>
            </a:pPr>
            <a:r>
              <a:rPr lang="zh-TW" altLang="en-US" sz="2400" dirty="0" smtClean="0">
                <a:latin typeface="Times New Roman" panose="02020603050405020304" pitchFamily="18" charset="0"/>
                <a:cs typeface="Times New Roman" panose="02020603050405020304" pitchFamily="18" charset="0"/>
              </a:rPr>
              <a:t>發佈日期：</a:t>
            </a:r>
            <a:r>
              <a:rPr lang="en-US" altLang="zh-TW" sz="2400" dirty="0" smtClean="0">
                <a:latin typeface="Times New Roman" panose="02020603050405020304" pitchFamily="18" charset="0"/>
                <a:cs typeface="Times New Roman" panose="02020603050405020304" pitchFamily="18" charset="0"/>
              </a:rPr>
              <a:t>2011</a:t>
            </a:r>
            <a:r>
              <a:rPr lang="zh-TW" altLang="en-US" sz="2400" dirty="0" smtClean="0">
                <a:latin typeface="Times New Roman" panose="02020603050405020304" pitchFamily="18" charset="0"/>
                <a:cs typeface="Times New Roman" panose="02020603050405020304" pitchFamily="18" charset="0"/>
              </a:rPr>
              <a:t>年</a:t>
            </a:r>
            <a:r>
              <a:rPr lang="en-US" altLang="zh-TW" sz="2400" dirty="0" smtClean="0">
                <a:latin typeface="Times New Roman" panose="02020603050405020304" pitchFamily="18" charset="0"/>
                <a:cs typeface="Times New Roman" panose="02020603050405020304" pitchFamily="18" charset="0"/>
              </a:rPr>
              <a:t>10</a:t>
            </a:r>
            <a:r>
              <a:rPr lang="zh-TW" altLang="en-US" sz="2400" dirty="0" smtClean="0">
                <a:latin typeface="Times New Roman" panose="02020603050405020304" pitchFamily="18" charset="0"/>
                <a:cs typeface="Times New Roman" panose="02020603050405020304" pitchFamily="18" charset="0"/>
              </a:rPr>
              <a:t>月</a:t>
            </a:r>
            <a:r>
              <a:rPr lang="en-US" altLang="zh-TW" sz="2400" dirty="0" smtClean="0">
                <a:latin typeface="Times New Roman" panose="02020603050405020304" pitchFamily="18" charset="0"/>
                <a:cs typeface="Times New Roman" panose="02020603050405020304" pitchFamily="18" charset="0"/>
              </a:rPr>
              <a:t>18</a:t>
            </a:r>
            <a:r>
              <a:rPr lang="zh-TW" altLang="en-US" sz="2400" dirty="0" smtClean="0">
                <a:latin typeface="Times New Roman" panose="02020603050405020304" pitchFamily="18" charset="0"/>
                <a:cs typeface="Times New Roman" panose="02020603050405020304" pitchFamily="18" charset="0"/>
              </a:rPr>
              <a:t>日</a:t>
            </a:r>
          </a:p>
          <a:p>
            <a:pPr>
              <a:lnSpc>
                <a:spcPct val="125000"/>
              </a:lnSpc>
            </a:pPr>
            <a:r>
              <a:rPr lang="zh-TW" altLang="en-US" sz="4000" dirty="0" smtClean="0">
                <a:latin typeface="Times New Roman" panose="02020603050405020304" pitchFamily="18" charset="0"/>
                <a:cs typeface="Times New Roman" panose="02020603050405020304" pitchFamily="18" charset="0"/>
              </a:rPr>
              <a:t>高雄縣茄萣國中，中午有三名國中生聞到刺激氣體不舒服，學校緊急送醫，還好醒來後平安。不過到底聞到什麼東西，事後學生才坦承，本來要去掃廁所，結果一時覺得好奇心，就把鹽酸加上漂白水，產生了刺鼻的氯氣會傷害呼吸黏膜，才會聞到昏倒。</a:t>
            </a:r>
            <a:endParaRPr lang="zh-TW" altLang="en-US" sz="4000" dirty="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884B69B3-195B-4FD6-AD2F-F75A29D2F584}" type="slidenum">
              <a:rPr lang="zh-TW" altLang="en-US" smtClean="0"/>
              <a:t>11</a:t>
            </a:fld>
            <a:endParaRPr lang="zh-TW" altLang="en-US"/>
          </a:p>
        </p:txBody>
      </p:sp>
    </p:spTree>
    <p:extLst>
      <p:ext uri="{BB962C8B-B14F-4D97-AF65-F5344CB8AC3E}">
        <p14:creationId xmlns:p14="http://schemas.microsoft.com/office/powerpoint/2010/main" val="1335543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7504" y="152636"/>
            <a:ext cx="8928992" cy="5534144"/>
          </a:xfrm>
          <a:prstGeom prst="rect">
            <a:avLst/>
          </a:prstGeom>
          <a:noFill/>
        </p:spPr>
        <p:txBody>
          <a:bodyPr wrap="square" rtlCol="0">
            <a:spAutoFit/>
          </a:bodyPr>
          <a:lstStyle/>
          <a:p>
            <a:pPr>
              <a:lnSpc>
                <a:spcPct val="150000"/>
              </a:lnSpc>
            </a:pPr>
            <a:r>
              <a:rPr lang="zh-TW" altLang="en-US" sz="4000" dirty="0"/>
              <a:t>老師說，原來是上午下課時間，這三個男同學曾經聽同學說，鹽酸加漂白水可以有強力清潔效果，只是臭了點，三個人好奇就想說那我們也來試試看，結果這充滿實驗精神的一試，卻讓三個男同學被嗆到送醫。</a:t>
            </a:r>
          </a:p>
        </p:txBody>
      </p:sp>
      <p:sp>
        <p:nvSpPr>
          <p:cNvPr id="3" name="投影片編號版面配置區 2"/>
          <p:cNvSpPr>
            <a:spLocks noGrp="1"/>
          </p:cNvSpPr>
          <p:nvPr>
            <p:ph type="sldNum" sz="quarter" idx="12"/>
          </p:nvPr>
        </p:nvSpPr>
        <p:spPr/>
        <p:txBody>
          <a:bodyPr/>
          <a:lstStyle/>
          <a:p>
            <a:fld id="{884B69B3-195B-4FD6-AD2F-F75A29D2F584}" type="slidenum">
              <a:rPr lang="zh-TW" altLang="en-US" smtClean="0"/>
              <a:t>12</a:t>
            </a:fld>
            <a:endParaRPr lang="zh-TW" altLang="en-US"/>
          </a:p>
        </p:txBody>
      </p:sp>
    </p:spTree>
    <p:extLst>
      <p:ext uri="{BB962C8B-B14F-4D97-AF65-F5344CB8AC3E}">
        <p14:creationId xmlns:p14="http://schemas.microsoft.com/office/powerpoint/2010/main" val="1590414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13</a:t>
            </a:fld>
            <a:endParaRPr lang="zh-TW" altLang="en-US"/>
          </a:p>
        </p:txBody>
      </p:sp>
    </p:spTree>
    <p:extLst>
      <p:ext uri="{BB962C8B-B14F-4D97-AF65-F5344CB8AC3E}">
        <p14:creationId xmlns:p14="http://schemas.microsoft.com/office/powerpoint/2010/main" val="1718295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14</a:t>
            </a:fld>
            <a:endParaRPr lang="zh-TW" altLang="en-US"/>
          </a:p>
        </p:txBody>
      </p:sp>
      <p:sp>
        <p:nvSpPr>
          <p:cNvPr id="3" name="文字方塊 2"/>
          <p:cNvSpPr txBox="1"/>
          <p:nvPr/>
        </p:nvSpPr>
        <p:spPr>
          <a:xfrm>
            <a:off x="0" y="0"/>
            <a:ext cx="1863331" cy="707886"/>
          </a:xfrm>
          <a:prstGeom prst="rect">
            <a:avLst/>
          </a:prstGeom>
          <a:solidFill>
            <a:srgbClr val="FFFF00"/>
          </a:solidFill>
        </p:spPr>
        <p:txBody>
          <a:bodyPr wrap="none" rtlCol="0">
            <a:spAutoFit/>
          </a:bodyPr>
          <a:lstStyle/>
          <a:p>
            <a:r>
              <a:rPr lang="en-US" altLang="zh-TW" sz="4000" dirty="0" smtClean="0">
                <a:solidFill>
                  <a:srgbClr val="0000FF"/>
                </a:solidFill>
              </a:rPr>
              <a:t>NaHCO</a:t>
            </a:r>
            <a:r>
              <a:rPr lang="en-US" altLang="zh-TW" sz="4000" baseline="-25000" dirty="0" smtClean="0">
                <a:solidFill>
                  <a:srgbClr val="0000FF"/>
                </a:solidFill>
              </a:rPr>
              <a:t>3</a:t>
            </a:r>
            <a:endParaRPr lang="zh-TW" altLang="en-US" sz="4000" baseline="-25000" dirty="0">
              <a:solidFill>
                <a:srgbClr val="0000FF"/>
              </a:solidFill>
            </a:endParaRPr>
          </a:p>
        </p:txBody>
      </p:sp>
      <p:sp>
        <p:nvSpPr>
          <p:cNvPr id="4" name="文字方塊 3"/>
          <p:cNvSpPr txBox="1"/>
          <p:nvPr/>
        </p:nvSpPr>
        <p:spPr>
          <a:xfrm>
            <a:off x="1871700" y="0"/>
            <a:ext cx="7096751" cy="1323439"/>
          </a:xfrm>
          <a:prstGeom prst="rect">
            <a:avLst/>
          </a:prstGeom>
          <a:noFill/>
        </p:spPr>
        <p:txBody>
          <a:bodyPr wrap="none" rtlCol="0">
            <a:spAutoFit/>
          </a:bodyPr>
          <a:lstStyle/>
          <a:p>
            <a:r>
              <a:rPr lang="en-US" altLang="zh-TW" sz="4000" dirty="0" smtClean="0"/>
              <a:t>Baking soda</a:t>
            </a:r>
            <a:r>
              <a:rPr lang="en-US" altLang="zh-TW" sz="4000" dirty="0"/>
              <a:t>, Sodium </a:t>
            </a:r>
            <a:r>
              <a:rPr lang="en-US" altLang="zh-TW" sz="4000" dirty="0" smtClean="0"/>
              <a:t>bicarbonate</a:t>
            </a:r>
          </a:p>
          <a:p>
            <a:r>
              <a:rPr lang="zh-TW" altLang="en-US" sz="4000" dirty="0" smtClean="0"/>
              <a:t>小蘇打</a:t>
            </a:r>
          </a:p>
        </p:txBody>
      </p:sp>
      <p:sp>
        <p:nvSpPr>
          <p:cNvPr id="5" name="文字方塊 4"/>
          <p:cNvSpPr txBox="1"/>
          <p:nvPr/>
        </p:nvSpPr>
        <p:spPr>
          <a:xfrm>
            <a:off x="11966" y="2600908"/>
            <a:ext cx="5064089" cy="3539430"/>
          </a:xfrm>
          <a:prstGeom prst="rect">
            <a:avLst/>
          </a:prstGeom>
          <a:noFill/>
          <a:ln>
            <a:solidFill>
              <a:schemeClr val="accent6">
                <a:lumMod val="75000"/>
              </a:schemeClr>
            </a:solidFill>
          </a:ln>
        </p:spPr>
        <p:txBody>
          <a:bodyPr wrap="square" rtlCol="0">
            <a:spAutoFit/>
          </a:bodyPr>
          <a:lstStyle/>
          <a:p>
            <a:r>
              <a:rPr lang="en-US" altLang="zh-TW" sz="2800" dirty="0"/>
              <a:t>It reacts with acidic components in batters, releasing </a:t>
            </a:r>
            <a:r>
              <a:rPr lang="en-US" altLang="zh-TW" sz="2800" dirty="0" smtClean="0"/>
              <a:t>CO</a:t>
            </a:r>
            <a:r>
              <a:rPr lang="en-US" altLang="zh-TW" sz="2800" baseline="-25000" dirty="0" smtClean="0"/>
              <a:t>2</a:t>
            </a:r>
            <a:r>
              <a:rPr lang="en-US" altLang="zh-TW" sz="2800" dirty="0" smtClean="0"/>
              <a:t>, </a:t>
            </a:r>
            <a:r>
              <a:rPr lang="en-US" altLang="zh-TW" sz="2800" dirty="0"/>
              <a:t>which causes expansion of the batter and forms the characteristic texture and grain in pancakes, cakes, quick breads, soda bread, and other baked and fried foods</a:t>
            </a:r>
            <a:r>
              <a:rPr lang="en-US" altLang="zh-TW" sz="2800" dirty="0" smtClean="0"/>
              <a:t>.</a:t>
            </a:r>
          </a:p>
          <a:p>
            <a:endParaRPr lang="zh-TW" altLang="en-US" sz="2800" dirty="0" smtClean="0"/>
          </a:p>
        </p:txBody>
      </p:sp>
      <p:pic>
        <p:nvPicPr>
          <p:cNvPr id="7172" name="Picture 4" descr="ãcakes and breadãçåçæå°çµæ"/>
          <p:cNvPicPr>
            <a:picLocks noChangeAspect="1" noChangeArrowheads="1"/>
          </p:cNvPicPr>
          <p:nvPr/>
        </p:nvPicPr>
        <p:blipFill rotWithShape="1">
          <a:blip r:embed="rId2">
            <a:extLst>
              <a:ext uri="{28A0092B-C50C-407E-A947-70E740481C1C}">
                <a14:useLocalDpi xmlns:a14="http://schemas.microsoft.com/office/drawing/2010/main" val="0"/>
              </a:ext>
            </a:extLst>
          </a:blip>
          <a:srcRect l="12603"/>
          <a:stretch/>
        </p:blipFill>
        <p:spPr bwMode="auto">
          <a:xfrm>
            <a:off x="5344998" y="2024844"/>
            <a:ext cx="3799002" cy="4346848"/>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4031940" y="5517232"/>
            <a:ext cx="1107996" cy="707886"/>
          </a:xfrm>
          <a:prstGeom prst="rect">
            <a:avLst/>
          </a:prstGeom>
          <a:noFill/>
        </p:spPr>
        <p:txBody>
          <a:bodyPr wrap="none" rtlCol="0">
            <a:spAutoFit/>
          </a:bodyPr>
          <a:lstStyle/>
          <a:p>
            <a:r>
              <a:rPr lang="en-US" altLang="zh-TW" sz="4000" dirty="0" smtClean="0">
                <a:solidFill>
                  <a:schemeClr val="accent6">
                    <a:lumMod val="75000"/>
                  </a:schemeClr>
                </a:solidFill>
              </a:rPr>
              <a:t>Wiki</a:t>
            </a:r>
            <a:endParaRPr lang="zh-TW" altLang="en-US" sz="4000" dirty="0" smtClean="0">
              <a:solidFill>
                <a:schemeClr val="accent6">
                  <a:lumMod val="75000"/>
                </a:schemeClr>
              </a:solidFill>
            </a:endParaRPr>
          </a:p>
        </p:txBody>
      </p:sp>
      <p:sp>
        <p:nvSpPr>
          <p:cNvPr id="7" name="文字方塊 6"/>
          <p:cNvSpPr txBox="1"/>
          <p:nvPr/>
        </p:nvSpPr>
        <p:spPr>
          <a:xfrm>
            <a:off x="3527884" y="836712"/>
            <a:ext cx="5742919" cy="584775"/>
          </a:xfrm>
          <a:prstGeom prst="rect">
            <a:avLst/>
          </a:prstGeom>
          <a:noFill/>
        </p:spPr>
        <p:txBody>
          <a:bodyPr wrap="none" rtlCol="0">
            <a:spAutoFit/>
          </a:bodyPr>
          <a:lstStyle/>
          <a:p>
            <a:r>
              <a:rPr lang="en-US" altLang="zh-TW" sz="3200" b="1" dirty="0" smtClean="0"/>
              <a:t>Food additive, Cleaning agent, …</a:t>
            </a:r>
            <a:endParaRPr lang="en-US" altLang="zh-TW" sz="3200" b="1" dirty="0"/>
          </a:p>
        </p:txBody>
      </p:sp>
      <p:sp>
        <p:nvSpPr>
          <p:cNvPr id="9" name="矩形 8"/>
          <p:cNvSpPr/>
          <p:nvPr/>
        </p:nvSpPr>
        <p:spPr>
          <a:xfrm>
            <a:off x="0" y="1520788"/>
            <a:ext cx="5438348" cy="707886"/>
          </a:xfrm>
          <a:prstGeom prst="rect">
            <a:avLst/>
          </a:prstGeom>
        </p:spPr>
        <p:txBody>
          <a:bodyPr wrap="none">
            <a:spAutoFit/>
          </a:bodyPr>
          <a:lstStyle/>
          <a:p>
            <a:r>
              <a:rPr lang="en-US" altLang="zh-TW" sz="4000" dirty="0" smtClean="0">
                <a:solidFill>
                  <a:srgbClr val="0000FF"/>
                </a:solidFill>
              </a:rPr>
              <a:t>H</a:t>
            </a:r>
            <a:r>
              <a:rPr lang="en-US" altLang="zh-TW" sz="4000" baseline="-25000" dirty="0" smtClean="0">
                <a:solidFill>
                  <a:srgbClr val="0000FF"/>
                </a:solidFill>
              </a:rPr>
              <a:t>2</a:t>
            </a:r>
            <a:r>
              <a:rPr lang="en-US" altLang="zh-TW" sz="4000" dirty="0" smtClean="0">
                <a:solidFill>
                  <a:srgbClr val="0000FF"/>
                </a:solidFill>
              </a:rPr>
              <a:t>CO</a:t>
            </a:r>
            <a:r>
              <a:rPr lang="en-US" altLang="zh-TW" sz="4000" baseline="-25000" dirty="0" smtClean="0">
                <a:solidFill>
                  <a:srgbClr val="0000FF"/>
                </a:solidFill>
              </a:rPr>
              <a:t>3(</a:t>
            </a:r>
            <a:r>
              <a:rPr lang="en-US" altLang="zh-TW" sz="4000" baseline="-25000" dirty="0" err="1" smtClean="0">
                <a:solidFill>
                  <a:srgbClr val="0000FF"/>
                </a:solidFill>
              </a:rPr>
              <a:t>aq</a:t>
            </a:r>
            <a:r>
              <a:rPr lang="en-US" altLang="zh-TW" sz="4000" baseline="-25000" dirty="0" smtClean="0">
                <a:solidFill>
                  <a:srgbClr val="0000FF"/>
                </a:solidFill>
              </a:rPr>
              <a:t>)</a:t>
            </a:r>
            <a:r>
              <a:rPr lang="en-US" altLang="zh-TW" sz="4000" dirty="0" smtClean="0">
                <a:solidFill>
                  <a:srgbClr val="0000FF"/>
                </a:solidFill>
              </a:rPr>
              <a:t> </a:t>
            </a:r>
            <a:r>
              <a:rPr lang="pt-BR" altLang="zh-TW" sz="4000" dirty="0" smtClean="0">
                <a:solidFill>
                  <a:srgbClr val="0000FF"/>
                </a:solidFill>
              </a:rPr>
              <a:t>⇌ </a:t>
            </a:r>
            <a:r>
              <a:rPr lang="pt-BR" altLang="zh-TW" sz="4000" dirty="0" smtClean="0">
                <a:solidFill>
                  <a:srgbClr val="0000FF"/>
                </a:solidFill>
              </a:rPr>
              <a:t>H</a:t>
            </a:r>
            <a:r>
              <a:rPr lang="pt-BR" altLang="zh-TW" sz="4000" baseline="-25000" dirty="0" smtClean="0">
                <a:solidFill>
                  <a:srgbClr val="0000FF"/>
                </a:solidFill>
              </a:rPr>
              <a:t>2</a:t>
            </a:r>
            <a:r>
              <a:rPr lang="pt-BR" altLang="zh-TW" sz="4000" dirty="0" smtClean="0">
                <a:solidFill>
                  <a:srgbClr val="0000FF"/>
                </a:solidFill>
              </a:rPr>
              <a:t>O </a:t>
            </a:r>
            <a:r>
              <a:rPr lang="pt-BR" altLang="zh-TW" sz="4000" dirty="0">
                <a:solidFill>
                  <a:srgbClr val="0000FF"/>
                </a:solidFill>
              </a:rPr>
              <a:t>+ </a:t>
            </a:r>
            <a:r>
              <a:rPr lang="pt-BR" altLang="zh-TW" sz="4000" dirty="0" smtClean="0">
                <a:solidFill>
                  <a:srgbClr val="0000FF"/>
                </a:solidFill>
              </a:rPr>
              <a:t>CO</a:t>
            </a:r>
            <a:r>
              <a:rPr lang="pt-BR" altLang="zh-TW" sz="4000" baseline="-25000" dirty="0" smtClean="0">
                <a:solidFill>
                  <a:srgbClr val="0000FF"/>
                </a:solidFill>
              </a:rPr>
              <a:t>2</a:t>
            </a:r>
            <a:r>
              <a:rPr lang="en-US" altLang="zh-TW" sz="4000" baseline="-25000" dirty="0">
                <a:solidFill>
                  <a:srgbClr val="0000FF"/>
                </a:solidFill>
              </a:rPr>
              <a:t>(</a:t>
            </a:r>
            <a:r>
              <a:rPr lang="en-US" altLang="zh-TW" sz="4000" baseline="-25000" dirty="0" err="1">
                <a:solidFill>
                  <a:srgbClr val="0000FF"/>
                </a:solidFill>
              </a:rPr>
              <a:t>aq</a:t>
            </a:r>
            <a:r>
              <a:rPr lang="en-US" altLang="zh-TW" sz="4000" baseline="-25000" dirty="0">
                <a:solidFill>
                  <a:srgbClr val="0000FF"/>
                </a:solidFill>
              </a:rPr>
              <a:t>)</a:t>
            </a:r>
            <a:r>
              <a:rPr lang="pt-BR" altLang="zh-TW" sz="4000" dirty="0">
                <a:solidFill>
                  <a:srgbClr val="0000FF"/>
                </a:solidFill>
              </a:rPr>
              <a:t> </a:t>
            </a:r>
            <a:endParaRPr lang="zh-TW" altLang="en-US" sz="4000" dirty="0">
              <a:solidFill>
                <a:srgbClr val="0000FF"/>
              </a:solidFill>
            </a:endParaRPr>
          </a:p>
        </p:txBody>
      </p:sp>
    </p:spTree>
    <p:extLst>
      <p:ext uri="{BB962C8B-B14F-4D97-AF65-F5344CB8AC3E}">
        <p14:creationId xmlns:p14="http://schemas.microsoft.com/office/powerpoint/2010/main" val="2906642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15</a:t>
            </a:fld>
            <a:endParaRPr lang="zh-TW"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16632"/>
            <a:ext cx="4215666" cy="6561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60648"/>
            <a:ext cx="4351745" cy="612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0" y="13317"/>
            <a:ext cx="925253" cy="584775"/>
          </a:xfrm>
          <a:prstGeom prst="rect">
            <a:avLst/>
          </a:prstGeom>
          <a:noFill/>
        </p:spPr>
        <p:txBody>
          <a:bodyPr wrap="none" rtlCol="0">
            <a:spAutoFit/>
          </a:bodyPr>
          <a:lstStyle/>
          <a:p>
            <a:r>
              <a:rPr lang="en-US" altLang="zh-TW" sz="3200" dirty="0" smtClean="0">
                <a:solidFill>
                  <a:srgbClr val="0000FF"/>
                </a:solidFill>
              </a:rPr>
              <a:t>Wiki</a:t>
            </a:r>
            <a:endParaRPr lang="zh-TW" altLang="en-US" sz="3200" dirty="0" smtClean="0">
              <a:solidFill>
                <a:srgbClr val="0000FF"/>
              </a:solidFill>
            </a:endParaRPr>
          </a:p>
        </p:txBody>
      </p:sp>
      <p:sp>
        <p:nvSpPr>
          <p:cNvPr id="4" name="圓角矩形 3"/>
          <p:cNvSpPr/>
          <p:nvPr/>
        </p:nvSpPr>
        <p:spPr>
          <a:xfrm>
            <a:off x="4572000" y="5409220"/>
            <a:ext cx="4356484" cy="720080"/>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5823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16</a:t>
            </a:fld>
            <a:endParaRPr lang="zh-TW" altLang="en-US"/>
          </a:p>
        </p:txBody>
      </p:sp>
      <p:sp>
        <p:nvSpPr>
          <p:cNvPr id="5" name="矩形 4"/>
          <p:cNvSpPr/>
          <p:nvPr/>
        </p:nvSpPr>
        <p:spPr>
          <a:xfrm>
            <a:off x="287524" y="764704"/>
            <a:ext cx="8585042" cy="707886"/>
          </a:xfrm>
          <a:prstGeom prst="rect">
            <a:avLst/>
          </a:prstGeom>
        </p:spPr>
        <p:txBody>
          <a:bodyPr wrap="none">
            <a:spAutoFit/>
          </a:bodyPr>
          <a:lstStyle/>
          <a:p>
            <a:r>
              <a:rPr lang="en-US" altLang="zh-TW" sz="4000" dirty="0" smtClean="0"/>
              <a:t>H</a:t>
            </a:r>
            <a:r>
              <a:rPr lang="en-US" altLang="zh-TW" sz="4000" baseline="-25000" dirty="0" smtClean="0"/>
              <a:t>2</a:t>
            </a:r>
            <a:r>
              <a:rPr lang="en-US" altLang="zh-TW" sz="4000" dirty="0" smtClean="0"/>
              <a:t>CO</a:t>
            </a:r>
            <a:r>
              <a:rPr lang="en-US" altLang="zh-TW" sz="4000" baseline="-25000" dirty="0" smtClean="0"/>
              <a:t>3</a:t>
            </a:r>
            <a:r>
              <a:rPr lang="en-US" altLang="zh-TW" sz="4000" dirty="0" smtClean="0"/>
              <a:t> </a:t>
            </a:r>
            <a:r>
              <a:rPr lang="pt-BR" altLang="zh-TW" sz="4000" dirty="0" smtClean="0"/>
              <a:t>⇌ H</a:t>
            </a:r>
            <a:r>
              <a:rPr lang="pt-BR" altLang="zh-TW" sz="4000" baseline="30000" dirty="0" smtClean="0"/>
              <a:t>+</a:t>
            </a:r>
            <a:r>
              <a:rPr lang="pt-BR" altLang="zh-TW" sz="4000" dirty="0" smtClean="0"/>
              <a:t> </a:t>
            </a:r>
            <a:r>
              <a:rPr lang="pt-BR" altLang="zh-TW" sz="4000" dirty="0"/>
              <a:t>+ </a:t>
            </a:r>
            <a:r>
              <a:rPr lang="pt-BR" altLang="zh-TW" sz="4000" dirty="0" smtClean="0"/>
              <a:t>HCO</a:t>
            </a:r>
            <a:r>
              <a:rPr lang="pt-BR" altLang="zh-TW" sz="4000" baseline="-25000" dirty="0" smtClean="0"/>
              <a:t>3</a:t>
            </a:r>
            <a:r>
              <a:rPr lang="pt-BR" altLang="zh-TW" sz="4000" baseline="30000" dirty="0" smtClean="0"/>
              <a:t>−</a:t>
            </a:r>
            <a:r>
              <a:rPr lang="pt-BR" altLang="zh-TW" sz="4000" dirty="0" smtClean="0"/>
              <a:t>    </a:t>
            </a:r>
            <a:r>
              <a:rPr lang="pt-BR" altLang="zh-TW" sz="4000" i="1" dirty="0" smtClean="0"/>
              <a:t>K</a:t>
            </a:r>
            <a:r>
              <a:rPr lang="pt-BR" altLang="zh-TW" sz="4000" baseline="-25000" dirty="0" smtClean="0"/>
              <a:t>1 </a:t>
            </a:r>
            <a:r>
              <a:rPr lang="pt-BR" altLang="zh-TW" sz="4000" dirty="0" smtClean="0"/>
              <a:t>= 4.46x10</a:t>
            </a:r>
            <a:r>
              <a:rPr lang="pt-BR" altLang="zh-TW" sz="4000" baseline="30000" dirty="0" smtClean="0"/>
              <a:t>-7 </a:t>
            </a:r>
            <a:r>
              <a:rPr lang="pt-BR" altLang="zh-TW" sz="4000" dirty="0" smtClean="0"/>
              <a:t>(M)</a:t>
            </a:r>
            <a:r>
              <a:rPr lang="pt-BR" altLang="zh-TW" sz="4000" dirty="0"/>
              <a:t> </a:t>
            </a:r>
            <a:endParaRPr lang="zh-TW" altLang="en-US" sz="4000" dirty="0"/>
          </a:p>
        </p:txBody>
      </p:sp>
      <p:sp>
        <p:nvSpPr>
          <p:cNvPr id="6" name="矩形 5"/>
          <p:cNvSpPr/>
          <p:nvPr/>
        </p:nvSpPr>
        <p:spPr>
          <a:xfrm>
            <a:off x="331561" y="1772816"/>
            <a:ext cx="8955337" cy="707886"/>
          </a:xfrm>
          <a:prstGeom prst="rect">
            <a:avLst/>
          </a:prstGeom>
        </p:spPr>
        <p:txBody>
          <a:bodyPr wrap="none">
            <a:spAutoFit/>
          </a:bodyPr>
          <a:lstStyle/>
          <a:p>
            <a:r>
              <a:rPr lang="en-US" altLang="zh-TW" sz="4000" dirty="0" smtClean="0">
                <a:solidFill>
                  <a:srgbClr val="0000FF"/>
                </a:solidFill>
                <a:latin typeface="+mj-lt"/>
              </a:rPr>
              <a:t>HCO</a:t>
            </a:r>
            <a:r>
              <a:rPr lang="en-US" altLang="zh-TW" sz="4000" baseline="-25000" dirty="0" smtClean="0">
                <a:solidFill>
                  <a:srgbClr val="0000FF"/>
                </a:solidFill>
                <a:latin typeface="+mj-lt"/>
              </a:rPr>
              <a:t>3</a:t>
            </a:r>
            <a:r>
              <a:rPr lang="pt-BR" altLang="zh-TW" sz="4000" baseline="30000" dirty="0">
                <a:solidFill>
                  <a:srgbClr val="0000FF"/>
                </a:solidFill>
                <a:latin typeface="+mj-lt"/>
              </a:rPr>
              <a:t> </a:t>
            </a:r>
            <a:r>
              <a:rPr lang="pt-BR" altLang="zh-TW" sz="4000" baseline="30000" dirty="0" smtClean="0">
                <a:solidFill>
                  <a:srgbClr val="0000FF"/>
                </a:solidFill>
                <a:latin typeface="+mj-lt"/>
              </a:rPr>
              <a:t>−</a:t>
            </a:r>
            <a:r>
              <a:rPr lang="en-US" altLang="zh-TW" sz="4000" dirty="0" smtClean="0">
                <a:solidFill>
                  <a:srgbClr val="0000FF"/>
                </a:solidFill>
                <a:latin typeface="+mj-lt"/>
              </a:rPr>
              <a:t> </a:t>
            </a:r>
            <a:r>
              <a:rPr lang="pt-BR" altLang="zh-TW" sz="4000" dirty="0" smtClean="0">
                <a:solidFill>
                  <a:srgbClr val="0000FF"/>
                </a:solidFill>
                <a:latin typeface="+mj-lt"/>
              </a:rPr>
              <a:t>⇌ H</a:t>
            </a:r>
            <a:r>
              <a:rPr lang="pt-BR" altLang="zh-TW" sz="4000" baseline="30000" dirty="0" smtClean="0">
                <a:solidFill>
                  <a:srgbClr val="0000FF"/>
                </a:solidFill>
                <a:latin typeface="+mj-lt"/>
              </a:rPr>
              <a:t>+</a:t>
            </a:r>
            <a:r>
              <a:rPr lang="pt-BR" altLang="zh-TW" sz="4000" dirty="0" smtClean="0">
                <a:solidFill>
                  <a:srgbClr val="0000FF"/>
                </a:solidFill>
                <a:latin typeface="+mj-lt"/>
              </a:rPr>
              <a:t> </a:t>
            </a:r>
            <a:r>
              <a:rPr lang="pt-BR" altLang="zh-TW" sz="4000" dirty="0">
                <a:solidFill>
                  <a:srgbClr val="0000FF"/>
                </a:solidFill>
                <a:latin typeface="+mj-lt"/>
              </a:rPr>
              <a:t>+ </a:t>
            </a:r>
            <a:r>
              <a:rPr lang="pt-BR" altLang="zh-TW" sz="4000" dirty="0" smtClean="0">
                <a:solidFill>
                  <a:srgbClr val="0000FF"/>
                </a:solidFill>
                <a:latin typeface="+mj-lt"/>
              </a:rPr>
              <a:t>CO</a:t>
            </a:r>
            <a:r>
              <a:rPr lang="pt-BR" altLang="zh-TW" sz="4000" baseline="-25000" dirty="0" smtClean="0">
                <a:solidFill>
                  <a:srgbClr val="0000FF"/>
                </a:solidFill>
                <a:latin typeface="+mj-lt"/>
              </a:rPr>
              <a:t>3</a:t>
            </a:r>
            <a:r>
              <a:rPr lang="pt-BR" altLang="zh-TW" sz="4000" baseline="30000" dirty="0">
                <a:solidFill>
                  <a:srgbClr val="0000FF"/>
                </a:solidFill>
                <a:latin typeface="+mj-lt"/>
              </a:rPr>
              <a:t>2−</a:t>
            </a:r>
            <a:r>
              <a:rPr lang="pt-BR" altLang="zh-TW" sz="4000" dirty="0">
                <a:solidFill>
                  <a:srgbClr val="0000FF"/>
                </a:solidFill>
                <a:latin typeface="+mj-lt"/>
              </a:rPr>
              <a:t>    </a:t>
            </a:r>
            <a:r>
              <a:rPr lang="pt-BR" altLang="zh-TW" sz="4000" dirty="0" smtClean="0">
                <a:solidFill>
                  <a:srgbClr val="0000FF"/>
                </a:solidFill>
                <a:latin typeface="+mj-lt"/>
              </a:rPr>
              <a:t> </a:t>
            </a:r>
            <a:r>
              <a:rPr lang="pt-BR" altLang="zh-TW" sz="4000" i="1" dirty="0" smtClean="0">
                <a:solidFill>
                  <a:srgbClr val="0000FF"/>
                </a:solidFill>
                <a:latin typeface="+mj-lt"/>
              </a:rPr>
              <a:t>K</a:t>
            </a:r>
            <a:r>
              <a:rPr lang="pt-BR" altLang="zh-TW" sz="4000" baseline="-25000" dirty="0" smtClean="0">
                <a:solidFill>
                  <a:srgbClr val="0000FF"/>
                </a:solidFill>
                <a:latin typeface="+mj-lt"/>
              </a:rPr>
              <a:t>2</a:t>
            </a:r>
            <a:r>
              <a:rPr lang="pt-BR" altLang="zh-TW" sz="4000" dirty="0">
                <a:solidFill>
                  <a:srgbClr val="0000FF"/>
                </a:solidFill>
                <a:latin typeface="+mj-lt"/>
              </a:rPr>
              <a:t> </a:t>
            </a:r>
            <a:r>
              <a:rPr lang="pt-BR" altLang="zh-TW" sz="4000" dirty="0" smtClean="0">
                <a:solidFill>
                  <a:srgbClr val="0000FF"/>
                </a:solidFill>
                <a:latin typeface="+mj-lt"/>
              </a:rPr>
              <a:t>= 4.69x10</a:t>
            </a:r>
            <a:r>
              <a:rPr lang="pt-BR" altLang="zh-TW" sz="4000" baseline="30000" dirty="0" smtClean="0">
                <a:solidFill>
                  <a:srgbClr val="0000FF"/>
                </a:solidFill>
                <a:latin typeface="+mj-lt"/>
              </a:rPr>
              <a:t>-11 </a:t>
            </a:r>
            <a:r>
              <a:rPr lang="pt-BR" altLang="zh-TW" sz="4000" dirty="0">
                <a:solidFill>
                  <a:srgbClr val="0000FF"/>
                </a:solidFill>
                <a:latin typeface="+mj-lt"/>
              </a:rPr>
              <a:t>(M)  </a:t>
            </a:r>
            <a:endParaRPr lang="zh-TW" altLang="en-US" sz="4000" dirty="0">
              <a:solidFill>
                <a:srgbClr val="0000FF"/>
              </a:solidFill>
              <a:latin typeface="+mj-lt"/>
            </a:endParaRPr>
          </a:p>
        </p:txBody>
      </p:sp>
      <p:graphicFrame>
        <p:nvGraphicFramePr>
          <p:cNvPr id="8" name="物件 7"/>
          <p:cNvGraphicFramePr>
            <a:graphicFrameLocks noChangeAspect="1"/>
          </p:cNvGraphicFramePr>
          <p:nvPr>
            <p:extLst>
              <p:ext uri="{D42A27DB-BD31-4B8C-83A1-F6EECF244321}">
                <p14:modId xmlns:p14="http://schemas.microsoft.com/office/powerpoint/2010/main" val="3290810292"/>
              </p:ext>
            </p:extLst>
          </p:nvPr>
        </p:nvGraphicFramePr>
        <p:xfrm>
          <a:off x="827584" y="3032956"/>
          <a:ext cx="3508375" cy="1371600"/>
        </p:xfrm>
        <a:graphic>
          <a:graphicData uri="http://schemas.openxmlformats.org/presentationml/2006/ole">
            <mc:AlternateContent xmlns:mc="http://schemas.openxmlformats.org/markup-compatibility/2006">
              <mc:Choice xmlns:v="urn:schemas-microsoft-com:vml" Requires="v">
                <p:oleObj spid="_x0000_s1081" name="方程式" r:id="rId3" imgW="1193760" imgH="469800" progId="Equation.3">
                  <p:embed/>
                </p:oleObj>
              </mc:Choice>
              <mc:Fallback>
                <p:oleObj name="方程式" r:id="rId3" imgW="1193760" imgH="469800" progId="Equation.3">
                  <p:embed/>
                  <p:pic>
                    <p:nvPicPr>
                      <p:cNvPr id="0" name="物件 4"/>
                      <p:cNvPicPr>
                        <a:picLocks noChangeAspect="1" noChangeArrowheads="1"/>
                      </p:cNvPicPr>
                      <p:nvPr/>
                    </p:nvPicPr>
                    <p:blipFill>
                      <a:blip r:embed="rId4"/>
                      <a:srcRect/>
                      <a:stretch>
                        <a:fillRect/>
                      </a:stretch>
                    </p:blipFill>
                    <p:spPr bwMode="auto">
                      <a:xfrm>
                        <a:off x="827584" y="3032956"/>
                        <a:ext cx="35083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物件 12"/>
          <p:cNvGraphicFramePr>
            <a:graphicFrameLocks noChangeAspect="1"/>
          </p:cNvGraphicFramePr>
          <p:nvPr>
            <p:extLst>
              <p:ext uri="{D42A27DB-BD31-4B8C-83A1-F6EECF244321}">
                <p14:modId xmlns:p14="http://schemas.microsoft.com/office/powerpoint/2010/main" val="1541076026"/>
              </p:ext>
            </p:extLst>
          </p:nvPr>
        </p:nvGraphicFramePr>
        <p:xfrm>
          <a:off x="5220072" y="3032956"/>
          <a:ext cx="3395663" cy="1408113"/>
        </p:xfrm>
        <a:graphic>
          <a:graphicData uri="http://schemas.openxmlformats.org/presentationml/2006/ole">
            <mc:AlternateContent xmlns:mc="http://schemas.openxmlformats.org/markup-compatibility/2006">
              <mc:Choice xmlns:v="urn:schemas-microsoft-com:vml" Requires="v">
                <p:oleObj spid="_x0000_s1082" name="方程式" r:id="rId5" imgW="1155600" imgH="482400" progId="Equation.3">
                  <p:embed/>
                </p:oleObj>
              </mc:Choice>
              <mc:Fallback>
                <p:oleObj name="方程式" r:id="rId5" imgW="1155600" imgH="482400" progId="Equation.3">
                  <p:embed/>
                  <p:pic>
                    <p:nvPicPr>
                      <p:cNvPr id="0" name="物件 7"/>
                      <p:cNvPicPr>
                        <a:picLocks noChangeAspect="1" noChangeArrowheads="1"/>
                      </p:cNvPicPr>
                      <p:nvPr/>
                    </p:nvPicPr>
                    <p:blipFill>
                      <a:blip r:embed="rId6"/>
                      <a:srcRect/>
                      <a:stretch>
                        <a:fillRect/>
                      </a:stretch>
                    </p:blipFill>
                    <p:spPr bwMode="auto">
                      <a:xfrm>
                        <a:off x="5220072" y="3032956"/>
                        <a:ext cx="3395663"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物件 2"/>
          <p:cNvGraphicFramePr>
            <a:graphicFrameLocks noChangeAspect="1"/>
          </p:cNvGraphicFramePr>
          <p:nvPr>
            <p:extLst>
              <p:ext uri="{D42A27DB-BD31-4B8C-83A1-F6EECF244321}">
                <p14:modId xmlns:p14="http://schemas.microsoft.com/office/powerpoint/2010/main" val="3956588961"/>
              </p:ext>
            </p:extLst>
          </p:nvPr>
        </p:nvGraphicFramePr>
        <p:xfrm>
          <a:off x="3095836" y="4689140"/>
          <a:ext cx="3097212" cy="703263"/>
        </p:xfrm>
        <a:graphic>
          <a:graphicData uri="http://schemas.openxmlformats.org/presentationml/2006/ole">
            <mc:AlternateContent xmlns:mc="http://schemas.openxmlformats.org/markup-compatibility/2006">
              <mc:Choice xmlns:v="urn:schemas-microsoft-com:vml" Requires="v">
                <p:oleObj spid="_x0000_s1083" name="方程式" r:id="rId7" imgW="1054080" imgH="241200" progId="Equation.3">
                  <p:embed/>
                </p:oleObj>
              </mc:Choice>
              <mc:Fallback>
                <p:oleObj name="方程式" r:id="rId7" imgW="1054080" imgH="241200" progId="Equation.3">
                  <p:embed/>
                  <p:pic>
                    <p:nvPicPr>
                      <p:cNvPr id="0" name="物件 8"/>
                      <p:cNvPicPr>
                        <a:picLocks noChangeAspect="1" noChangeArrowheads="1"/>
                      </p:cNvPicPr>
                      <p:nvPr/>
                    </p:nvPicPr>
                    <p:blipFill>
                      <a:blip r:embed="rId8"/>
                      <a:srcRect/>
                      <a:stretch>
                        <a:fillRect/>
                      </a:stretch>
                    </p:blipFill>
                    <p:spPr bwMode="auto">
                      <a:xfrm>
                        <a:off x="3095836" y="4689140"/>
                        <a:ext cx="3097212" cy="703263"/>
                      </a:xfrm>
                      <a:prstGeom prst="rect">
                        <a:avLst/>
                      </a:prstGeom>
                      <a:noFill/>
                      <a:ln w="19050">
                        <a:solidFill>
                          <a:schemeClr val="accent6">
                            <a:lumMod val="75000"/>
                          </a:schemeClr>
                        </a:solidFill>
                      </a:ln>
                    </p:spPr>
                  </p:pic>
                </p:oleObj>
              </mc:Fallback>
            </mc:AlternateContent>
          </a:graphicData>
        </a:graphic>
      </p:graphicFrame>
      <p:sp>
        <p:nvSpPr>
          <p:cNvPr id="4" name="文字方塊 3"/>
          <p:cNvSpPr txBox="1"/>
          <p:nvPr/>
        </p:nvSpPr>
        <p:spPr>
          <a:xfrm>
            <a:off x="251520" y="0"/>
            <a:ext cx="7575792" cy="707886"/>
          </a:xfrm>
          <a:prstGeom prst="rect">
            <a:avLst/>
          </a:prstGeom>
          <a:noFill/>
        </p:spPr>
        <p:txBody>
          <a:bodyPr wrap="none" rtlCol="0">
            <a:spAutoFit/>
          </a:bodyPr>
          <a:lstStyle/>
          <a:p>
            <a:r>
              <a:rPr lang="en-US" altLang="zh-TW" sz="4000" dirty="0" smtClean="0">
                <a:solidFill>
                  <a:schemeClr val="accent6">
                    <a:lumMod val="75000"/>
                  </a:schemeClr>
                </a:solidFill>
              </a:rPr>
              <a:t>All species are in aqueous solution. </a:t>
            </a:r>
            <a:endParaRPr lang="zh-TW" altLang="en-US" sz="4000" dirty="0" smtClean="0">
              <a:solidFill>
                <a:schemeClr val="accent6">
                  <a:lumMod val="75000"/>
                </a:schemeClr>
              </a:solidFill>
            </a:endParaRPr>
          </a:p>
        </p:txBody>
      </p:sp>
    </p:spTree>
    <p:extLst>
      <p:ext uri="{BB962C8B-B14F-4D97-AF65-F5344CB8AC3E}">
        <p14:creationId xmlns:p14="http://schemas.microsoft.com/office/powerpoint/2010/main" val="305375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17</a:t>
            </a:fld>
            <a:endParaRPr lang="zh-TW" altLang="en-US" dirty="0"/>
          </a:p>
        </p:txBody>
      </p:sp>
      <p:sp>
        <p:nvSpPr>
          <p:cNvPr id="3" name="矩形 2"/>
          <p:cNvSpPr/>
          <p:nvPr/>
        </p:nvSpPr>
        <p:spPr>
          <a:xfrm>
            <a:off x="256931" y="692696"/>
            <a:ext cx="8902758" cy="707886"/>
          </a:xfrm>
          <a:prstGeom prst="rect">
            <a:avLst/>
          </a:prstGeom>
        </p:spPr>
        <p:txBody>
          <a:bodyPr wrap="none">
            <a:spAutoFit/>
          </a:bodyPr>
          <a:lstStyle/>
          <a:p>
            <a:r>
              <a:rPr lang="pt-BR" altLang="zh-TW" sz="4000" dirty="0">
                <a:solidFill>
                  <a:srgbClr val="FF0000"/>
                </a:solidFill>
              </a:rPr>
              <a:t>H</a:t>
            </a:r>
            <a:r>
              <a:rPr lang="pt-BR" altLang="zh-TW" sz="4000" baseline="30000" dirty="0">
                <a:solidFill>
                  <a:srgbClr val="FF0000"/>
                </a:solidFill>
              </a:rPr>
              <a:t>+</a:t>
            </a:r>
            <a:r>
              <a:rPr lang="pt-BR" altLang="zh-TW" sz="4000" dirty="0">
                <a:solidFill>
                  <a:srgbClr val="FF0000"/>
                </a:solidFill>
              </a:rPr>
              <a:t> + </a:t>
            </a:r>
            <a:r>
              <a:rPr lang="pt-BR" altLang="zh-TW" sz="4000" dirty="0" smtClean="0">
                <a:solidFill>
                  <a:srgbClr val="FF0000"/>
                </a:solidFill>
              </a:rPr>
              <a:t>CO</a:t>
            </a:r>
            <a:r>
              <a:rPr lang="pt-BR" altLang="zh-TW" sz="4000" baseline="-25000" dirty="0" smtClean="0">
                <a:solidFill>
                  <a:srgbClr val="FF0000"/>
                </a:solidFill>
              </a:rPr>
              <a:t>3</a:t>
            </a:r>
            <a:r>
              <a:rPr lang="pt-BR" altLang="zh-TW" sz="4000" baseline="30000" dirty="0" smtClean="0">
                <a:solidFill>
                  <a:srgbClr val="FF0000"/>
                </a:solidFill>
              </a:rPr>
              <a:t>2−</a:t>
            </a:r>
            <a:r>
              <a:rPr lang="pt-BR" altLang="zh-TW" sz="4000" dirty="0" smtClean="0">
                <a:solidFill>
                  <a:srgbClr val="FF0000"/>
                </a:solidFill>
              </a:rPr>
              <a:t> ⇌ </a:t>
            </a:r>
            <a:r>
              <a:rPr lang="pt-BR" altLang="zh-TW" sz="4000" dirty="0" smtClean="0"/>
              <a:t>HCO</a:t>
            </a:r>
            <a:r>
              <a:rPr lang="pt-BR" altLang="zh-TW" sz="4000" baseline="-25000" dirty="0" smtClean="0"/>
              <a:t>3</a:t>
            </a:r>
            <a:r>
              <a:rPr lang="pt-BR" altLang="zh-TW" sz="4000" baseline="30000" dirty="0"/>
              <a:t>− </a:t>
            </a:r>
            <a:r>
              <a:rPr lang="pt-BR" altLang="zh-TW" sz="4000" dirty="0" smtClean="0"/>
              <a:t>+ H</a:t>
            </a:r>
            <a:r>
              <a:rPr lang="pt-BR" altLang="zh-TW" sz="4000" baseline="-25000" dirty="0" smtClean="0"/>
              <a:t>2</a:t>
            </a:r>
            <a:r>
              <a:rPr lang="pt-BR" altLang="zh-TW" sz="4000" dirty="0" smtClean="0"/>
              <a:t>O </a:t>
            </a:r>
            <a:r>
              <a:rPr lang="pt-BR" altLang="zh-TW" sz="4000" dirty="0" smtClean="0">
                <a:solidFill>
                  <a:srgbClr val="0000FF"/>
                </a:solidFill>
              </a:rPr>
              <a:t>⇌</a:t>
            </a:r>
            <a:r>
              <a:rPr lang="pt-BR" altLang="zh-TW" sz="4000" baseline="30000" dirty="0" smtClean="0">
                <a:solidFill>
                  <a:srgbClr val="0000FF"/>
                </a:solidFill>
              </a:rPr>
              <a:t> </a:t>
            </a:r>
            <a:r>
              <a:rPr lang="pt-BR" altLang="zh-TW" sz="4000" dirty="0" smtClean="0">
                <a:solidFill>
                  <a:srgbClr val="0000FF"/>
                </a:solidFill>
              </a:rPr>
              <a:t>OH</a:t>
            </a:r>
            <a:r>
              <a:rPr lang="pt-BR" altLang="zh-TW" sz="4000" baseline="30000" dirty="0" smtClean="0">
                <a:solidFill>
                  <a:srgbClr val="0000FF"/>
                </a:solidFill>
              </a:rPr>
              <a:t>−</a:t>
            </a:r>
            <a:r>
              <a:rPr lang="pt-BR" altLang="zh-TW" sz="4000" dirty="0" smtClean="0">
                <a:solidFill>
                  <a:srgbClr val="0000FF"/>
                </a:solidFill>
              </a:rPr>
              <a:t> </a:t>
            </a:r>
            <a:r>
              <a:rPr lang="pt-BR" altLang="zh-TW" sz="4000" dirty="0">
                <a:solidFill>
                  <a:srgbClr val="0000FF"/>
                </a:solidFill>
              </a:rPr>
              <a:t>+ </a:t>
            </a:r>
            <a:r>
              <a:rPr lang="en-US" altLang="zh-TW" sz="4000" dirty="0">
                <a:solidFill>
                  <a:srgbClr val="0000FF"/>
                </a:solidFill>
              </a:rPr>
              <a:t>H</a:t>
            </a:r>
            <a:r>
              <a:rPr lang="en-US" altLang="zh-TW" sz="4000" baseline="-25000" dirty="0">
                <a:solidFill>
                  <a:srgbClr val="0000FF"/>
                </a:solidFill>
              </a:rPr>
              <a:t>2</a:t>
            </a:r>
            <a:r>
              <a:rPr lang="en-US" altLang="zh-TW" sz="4000" dirty="0">
                <a:solidFill>
                  <a:srgbClr val="0000FF"/>
                </a:solidFill>
              </a:rPr>
              <a:t>CO</a:t>
            </a:r>
            <a:r>
              <a:rPr lang="en-US" altLang="zh-TW" sz="4000" baseline="-25000" dirty="0">
                <a:solidFill>
                  <a:srgbClr val="0000FF"/>
                </a:solidFill>
              </a:rPr>
              <a:t>3</a:t>
            </a:r>
            <a:r>
              <a:rPr lang="pt-BR" altLang="zh-TW" sz="4000" dirty="0"/>
              <a:t> </a:t>
            </a:r>
            <a:endParaRPr lang="zh-TW" altLang="en-US" sz="4000" dirty="0"/>
          </a:p>
        </p:txBody>
      </p:sp>
      <p:sp>
        <p:nvSpPr>
          <p:cNvPr id="5" name="矩形 4"/>
          <p:cNvSpPr/>
          <p:nvPr/>
        </p:nvSpPr>
        <p:spPr>
          <a:xfrm>
            <a:off x="143508" y="3429000"/>
            <a:ext cx="11160732" cy="830997"/>
          </a:xfrm>
          <a:prstGeom prst="rect">
            <a:avLst/>
          </a:prstGeom>
        </p:spPr>
        <p:txBody>
          <a:bodyPr wrap="square">
            <a:spAutoFit/>
          </a:bodyPr>
          <a:lstStyle/>
          <a:p>
            <a:pPr lvl="0">
              <a:lnSpc>
                <a:spcPct val="150000"/>
              </a:lnSpc>
            </a:pPr>
            <a:r>
              <a:rPr lang="pt-BR" altLang="zh-TW" sz="3200" i="1" dirty="0" smtClean="0">
                <a:solidFill>
                  <a:srgbClr val="0000FF"/>
                </a:solidFill>
              </a:rPr>
              <a:t>K</a:t>
            </a:r>
            <a:r>
              <a:rPr lang="pt-BR" altLang="zh-TW" sz="3200" baseline="-25000" dirty="0" smtClean="0">
                <a:solidFill>
                  <a:srgbClr val="0000FF"/>
                </a:solidFill>
              </a:rPr>
              <a:t>b </a:t>
            </a:r>
            <a:r>
              <a:rPr lang="pt-BR" altLang="zh-TW" sz="3200" dirty="0">
                <a:solidFill>
                  <a:srgbClr val="0000FF"/>
                </a:solidFill>
              </a:rPr>
              <a:t>= </a:t>
            </a:r>
            <a:r>
              <a:rPr lang="pt-BR" altLang="zh-TW" sz="3200" dirty="0" smtClean="0">
                <a:solidFill>
                  <a:srgbClr val="0000FF"/>
                </a:solidFill>
              </a:rPr>
              <a:t>2.24x10</a:t>
            </a:r>
            <a:r>
              <a:rPr lang="pt-BR" altLang="zh-TW" sz="3200" baseline="30000" dirty="0" smtClean="0">
                <a:solidFill>
                  <a:srgbClr val="0000FF"/>
                </a:solidFill>
                <a:latin typeface="Symbol" panose="05050102010706020507" pitchFamily="18" charset="2"/>
              </a:rPr>
              <a:t>-</a:t>
            </a:r>
            <a:r>
              <a:rPr lang="pt-BR" altLang="zh-TW" sz="3200" baseline="30000" dirty="0" smtClean="0">
                <a:solidFill>
                  <a:srgbClr val="0000FF"/>
                </a:solidFill>
              </a:rPr>
              <a:t>8 </a:t>
            </a:r>
            <a:r>
              <a:rPr lang="pt-BR" altLang="zh-TW" sz="3200" dirty="0">
                <a:solidFill>
                  <a:srgbClr val="0000FF"/>
                </a:solidFill>
              </a:rPr>
              <a:t>(M</a:t>
            </a:r>
            <a:r>
              <a:rPr lang="pt-BR" altLang="zh-TW" sz="3200" dirty="0" smtClean="0">
                <a:solidFill>
                  <a:srgbClr val="0000FF"/>
                </a:solidFill>
              </a:rPr>
              <a:t>)   </a:t>
            </a:r>
            <a:r>
              <a:rPr lang="pt-BR" altLang="zh-TW" sz="3200" dirty="0" smtClean="0">
                <a:solidFill>
                  <a:srgbClr val="0000FF"/>
                </a:solidFill>
              </a:rPr>
              <a:t>     </a:t>
            </a:r>
            <a:r>
              <a:rPr lang="pt-BR" altLang="zh-TW" sz="3200" i="1" dirty="0" smtClean="0">
                <a:solidFill>
                  <a:srgbClr val="0000FF"/>
                </a:solidFill>
              </a:rPr>
              <a:t>K</a:t>
            </a:r>
            <a:r>
              <a:rPr lang="pt-BR" altLang="zh-TW" sz="3200" baseline="-25000" dirty="0" smtClean="0">
                <a:solidFill>
                  <a:srgbClr val="0000FF"/>
                </a:solidFill>
              </a:rPr>
              <a:t>w</a:t>
            </a:r>
            <a:r>
              <a:rPr lang="pt-BR" altLang="zh-TW" sz="3200" dirty="0" smtClean="0">
                <a:solidFill>
                  <a:srgbClr val="0000FF"/>
                </a:solidFill>
              </a:rPr>
              <a:t> </a:t>
            </a:r>
            <a:r>
              <a:rPr lang="pt-BR" altLang="zh-TW" sz="3200" dirty="0" smtClean="0">
                <a:solidFill>
                  <a:srgbClr val="0000FF"/>
                </a:solidFill>
              </a:rPr>
              <a:t>= [H</a:t>
            </a:r>
            <a:r>
              <a:rPr lang="pt-BR" altLang="zh-TW" sz="3200" baseline="30000" dirty="0" smtClean="0">
                <a:solidFill>
                  <a:srgbClr val="0000FF"/>
                </a:solidFill>
              </a:rPr>
              <a:t>+</a:t>
            </a:r>
            <a:r>
              <a:rPr lang="pt-BR" altLang="zh-TW" sz="3200" dirty="0" smtClean="0">
                <a:solidFill>
                  <a:srgbClr val="0000FF"/>
                </a:solidFill>
              </a:rPr>
              <a:t>][OH</a:t>
            </a:r>
            <a:r>
              <a:rPr lang="pt-BR" altLang="zh-TW" sz="3200" baseline="30000" dirty="0" smtClean="0">
                <a:solidFill>
                  <a:srgbClr val="0000FF"/>
                </a:solidFill>
              </a:rPr>
              <a:t>-</a:t>
            </a:r>
            <a:r>
              <a:rPr lang="pt-BR" altLang="zh-TW" sz="3200" dirty="0" smtClean="0">
                <a:solidFill>
                  <a:srgbClr val="0000FF"/>
                </a:solidFill>
              </a:rPr>
              <a:t>]=1x10</a:t>
            </a:r>
            <a:r>
              <a:rPr lang="pt-BR" altLang="zh-TW" sz="3200" baseline="30000" dirty="0" smtClean="0">
                <a:solidFill>
                  <a:srgbClr val="0000FF"/>
                </a:solidFill>
                <a:latin typeface="Symbol" panose="05050102010706020507" pitchFamily="18" charset="2"/>
              </a:rPr>
              <a:t>-</a:t>
            </a:r>
            <a:r>
              <a:rPr lang="pt-BR" altLang="zh-TW" sz="3200" baseline="30000" dirty="0" smtClean="0">
                <a:solidFill>
                  <a:srgbClr val="0000FF"/>
                </a:solidFill>
              </a:rPr>
              <a:t>14 </a:t>
            </a:r>
            <a:r>
              <a:rPr lang="pt-BR" altLang="zh-TW" sz="3200" dirty="0">
                <a:solidFill>
                  <a:srgbClr val="0000FF"/>
                </a:solidFill>
              </a:rPr>
              <a:t>(</a:t>
            </a:r>
            <a:r>
              <a:rPr lang="pt-BR" altLang="zh-TW" sz="3200" dirty="0" smtClean="0">
                <a:solidFill>
                  <a:srgbClr val="0000FF"/>
                </a:solidFill>
              </a:rPr>
              <a:t>M</a:t>
            </a:r>
            <a:r>
              <a:rPr lang="pt-BR" altLang="zh-TW" sz="3200" baseline="30000" dirty="0" smtClean="0">
                <a:solidFill>
                  <a:srgbClr val="0000FF"/>
                </a:solidFill>
              </a:rPr>
              <a:t>2</a:t>
            </a:r>
            <a:r>
              <a:rPr lang="pt-BR" altLang="zh-TW" sz="3200" dirty="0" smtClean="0">
                <a:solidFill>
                  <a:srgbClr val="0000FF"/>
                </a:solidFill>
              </a:rPr>
              <a:t>)</a:t>
            </a:r>
            <a:endParaRPr lang="zh-TW" altLang="en-US" sz="3200" dirty="0">
              <a:solidFill>
                <a:srgbClr val="0000FF"/>
              </a:solidFill>
            </a:endParaRPr>
          </a:p>
        </p:txBody>
      </p:sp>
      <p:sp>
        <p:nvSpPr>
          <p:cNvPr id="6" name="矩形 5"/>
          <p:cNvSpPr/>
          <p:nvPr/>
        </p:nvSpPr>
        <p:spPr>
          <a:xfrm>
            <a:off x="755576" y="0"/>
            <a:ext cx="4237057" cy="707886"/>
          </a:xfrm>
          <a:prstGeom prst="rect">
            <a:avLst/>
          </a:prstGeom>
        </p:spPr>
        <p:txBody>
          <a:bodyPr wrap="none">
            <a:spAutoFit/>
          </a:bodyPr>
          <a:lstStyle/>
          <a:p>
            <a:r>
              <a:rPr lang="pt-BR" altLang="zh-TW" sz="4000" i="1" dirty="0">
                <a:solidFill>
                  <a:srgbClr val="FF0000"/>
                </a:solidFill>
              </a:rPr>
              <a:t>K</a:t>
            </a:r>
            <a:r>
              <a:rPr lang="pt-BR" altLang="zh-TW" sz="4000" baseline="-25000" dirty="0">
                <a:solidFill>
                  <a:srgbClr val="FF0000"/>
                </a:solidFill>
              </a:rPr>
              <a:t>2</a:t>
            </a:r>
            <a:r>
              <a:rPr lang="pt-BR" altLang="zh-TW" sz="4000" dirty="0">
                <a:solidFill>
                  <a:srgbClr val="FF0000"/>
                </a:solidFill>
              </a:rPr>
              <a:t> = 4.69x10</a:t>
            </a:r>
            <a:r>
              <a:rPr lang="pt-BR" altLang="zh-TW" sz="4000" baseline="30000" dirty="0">
                <a:solidFill>
                  <a:srgbClr val="FF0000"/>
                </a:solidFill>
                <a:latin typeface="Symbol" panose="05050102010706020507" pitchFamily="18" charset="2"/>
              </a:rPr>
              <a:t>-</a:t>
            </a:r>
            <a:r>
              <a:rPr lang="pt-BR" altLang="zh-TW" sz="4000" baseline="30000" dirty="0">
                <a:solidFill>
                  <a:srgbClr val="FF0000"/>
                </a:solidFill>
              </a:rPr>
              <a:t>11 </a:t>
            </a:r>
            <a:r>
              <a:rPr lang="pt-BR" altLang="zh-TW" sz="4000" dirty="0">
                <a:solidFill>
                  <a:srgbClr val="FF0000"/>
                </a:solidFill>
              </a:rPr>
              <a:t>(M) </a:t>
            </a:r>
            <a:endParaRPr lang="zh-TW" altLang="en-US" dirty="0">
              <a:solidFill>
                <a:srgbClr val="FF0000"/>
              </a:solidFill>
            </a:endParaRPr>
          </a:p>
        </p:txBody>
      </p:sp>
      <p:sp>
        <p:nvSpPr>
          <p:cNvPr id="7" name="矩形 6"/>
          <p:cNvSpPr/>
          <p:nvPr/>
        </p:nvSpPr>
        <p:spPr>
          <a:xfrm>
            <a:off x="611560" y="1232756"/>
            <a:ext cx="1244251" cy="584775"/>
          </a:xfrm>
          <a:prstGeom prst="rect">
            <a:avLst/>
          </a:prstGeom>
        </p:spPr>
        <p:txBody>
          <a:bodyPr wrap="none">
            <a:spAutoFit/>
          </a:bodyPr>
          <a:lstStyle/>
          <a:p>
            <a:r>
              <a:rPr lang="pt-BR" altLang="zh-TW" sz="3200" dirty="0">
                <a:solidFill>
                  <a:srgbClr val="FF0000"/>
                </a:solidFill>
              </a:rPr>
              <a:t>+ H</a:t>
            </a:r>
            <a:r>
              <a:rPr lang="pt-BR" altLang="zh-TW" sz="3200" baseline="-25000" dirty="0">
                <a:solidFill>
                  <a:srgbClr val="FF0000"/>
                </a:solidFill>
              </a:rPr>
              <a:t>2</a:t>
            </a:r>
            <a:r>
              <a:rPr lang="pt-BR" altLang="zh-TW" sz="3200" dirty="0">
                <a:solidFill>
                  <a:srgbClr val="FF0000"/>
                </a:solidFill>
              </a:rPr>
              <a:t>O </a:t>
            </a:r>
            <a:endParaRPr lang="zh-TW" altLang="en-US" sz="3200" dirty="0">
              <a:solidFill>
                <a:srgbClr val="FF0000"/>
              </a:solidFill>
            </a:endParaRPr>
          </a:p>
        </p:txBody>
      </p:sp>
      <p:sp>
        <p:nvSpPr>
          <p:cNvPr id="8" name="文字方塊 7"/>
          <p:cNvSpPr txBox="1"/>
          <p:nvPr/>
        </p:nvSpPr>
        <p:spPr>
          <a:xfrm>
            <a:off x="1223628" y="4437112"/>
            <a:ext cx="7254422" cy="1323439"/>
          </a:xfrm>
          <a:prstGeom prst="rect">
            <a:avLst/>
          </a:prstGeom>
          <a:noFill/>
        </p:spPr>
        <p:txBody>
          <a:bodyPr wrap="none" rtlCol="0">
            <a:spAutoFit/>
          </a:bodyPr>
          <a:lstStyle/>
          <a:p>
            <a:r>
              <a:rPr lang="pt-BR" altLang="zh-TW" sz="4000" dirty="0">
                <a:solidFill>
                  <a:srgbClr val="FF00FF"/>
                </a:solidFill>
              </a:rPr>
              <a:t>HCO</a:t>
            </a:r>
            <a:r>
              <a:rPr lang="pt-BR" altLang="zh-TW" sz="4000" baseline="-25000" dirty="0">
                <a:solidFill>
                  <a:srgbClr val="FF00FF"/>
                </a:solidFill>
              </a:rPr>
              <a:t>3</a:t>
            </a:r>
            <a:r>
              <a:rPr lang="pt-BR" altLang="zh-TW" sz="4000" baseline="30000" dirty="0">
                <a:solidFill>
                  <a:srgbClr val="FF00FF"/>
                </a:solidFill>
              </a:rPr>
              <a:t>− </a:t>
            </a:r>
            <a:r>
              <a:rPr lang="en-US" altLang="zh-TW" sz="4000" dirty="0" smtClean="0">
                <a:solidFill>
                  <a:srgbClr val="FF00FF"/>
                </a:solidFill>
              </a:rPr>
              <a:t>acts </a:t>
            </a:r>
            <a:r>
              <a:rPr lang="en-US" altLang="zh-TW" sz="4000" dirty="0" smtClean="0">
                <a:solidFill>
                  <a:srgbClr val="FF00FF"/>
                </a:solidFill>
              </a:rPr>
              <a:t>as </a:t>
            </a:r>
            <a:r>
              <a:rPr lang="en-US" altLang="zh-TW" sz="4000" dirty="0" smtClean="0">
                <a:solidFill>
                  <a:srgbClr val="FF00FF"/>
                </a:solidFill>
              </a:rPr>
              <a:t>both </a:t>
            </a:r>
            <a:r>
              <a:rPr lang="en-US" altLang="zh-TW" sz="4000" dirty="0" smtClean="0">
                <a:solidFill>
                  <a:srgbClr val="FF00FF"/>
                </a:solidFill>
              </a:rPr>
              <a:t>Acid and Base </a:t>
            </a:r>
          </a:p>
          <a:p>
            <a:r>
              <a:rPr lang="en-US" altLang="zh-TW" sz="4000" i="1" dirty="0" smtClean="0"/>
              <a:t>K</a:t>
            </a:r>
            <a:r>
              <a:rPr lang="en-US" altLang="zh-TW" sz="4000" baseline="-25000" dirty="0" smtClean="0"/>
              <a:t>b</a:t>
            </a:r>
            <a:r>
              <a:rPr lang="en-US" altLang="zh-TW" sz="4000" dirty="0" smtClean="0"/>
              <a:t> &gt; </a:t>
            </a:r>
            <a:r>
              <a:rPr lang="en-US" altLang="zh-TW" sz="4000" i="1" dirty="0" smtClean="0"/>
              <a:t>K</a:t>
            </a:r>
            <a:r>
              <a:rPr lang="en-US" altLang="zh-TW" sz="4000" baseline="-25000" dirty="0" smtClean="0"/>
              <a:t>2</a:t>
            </a:r>
            <a:r>
              <a:rPr lang="en-US" altLang="zh-TW" sz="4000" dirty="0" smtClean="0"/>
              <a:t>, slightly basic, stabilize pH</a:t>
            </a:r>
            <a:endParaRPr lang="zh-TW" altLang="en-US" sz="4000" dirty="0" smtClean="0"/>
          </a:p>
        </p:txBody>
      </p:sp>
      <p:graphicFrame>
        <p:nvGraphicFramePr>
          <p:cNvPr id="9" name="物件 8"/>
          <p:cNvGraphicFramePr>
            <a:graphicFrameLocks noChangeAspect="1"/>
          </p:cNvGraphicFramePr>
          <p:nvPr>
            <p:extLst>
              <p:ext uri="{D42A27DB-BD31-4B8C-83A1-F6EECF244321}">
                <p14:modId xmlns:p14="http://schemas.microsoft.com/office/powerpoint/2010/main" val="2648128534"/>
              </p:ext>
            </p:extLst>
          </p:nvPr>
        </p:nvGraphicFramePr>
        <p:xfrm>
          <a:off x="121625" y="1952625"/>
          <a:ext cx="8878868" cy="1217673"/>
        </p:xfrm>
        <a:graphic>
          <a:graphicData uri="http://schemas.openxmlformats.org/presentationml/2006/ole">
            <mc:AlternateContent xmlns:mc="http://schemas.openxmlformats.org/markup-compatibility/2006">
              <mc:Choice xmlns:v="urn:schemas-microsoft-com:vml" Requires="v">
                <p:oleObj spid="_x0000_s6164" name="方程式" r:id="rId3" imgW="3403440" imgH="469800" progId="Equation.3">
                  <p:embed/>
                </p:oleObj>
              </mc:Choice>
              <mc:Fallback>
                <p:oleObj name="方程式" r:id="rId3" imgW="3403440" imgH="469800" progId="Equation.3">
                  <p:embed/>
                  <p:pic>
                    <p:nvPicPr>
                      <p:cNvPr id="0" name="物件 12"/>
                      <p:cNvPicPr>
                        <a:picLocks noChangeAspect="1" noChangeArrowheads="1"/>
                      </p:cNvPicPr>
                      <p:nvPr/>
                    </p:nvPicPr>
                    <p:blipFill>
                      <a:blip r:embed="rId4"/>
                      <a:srcRect/>
                      <a:stretch>
                        <a:fillRect/>
                      </a:stretch>
                    </p:blipFill>
                    <p:spPr bwMode="auto">
                      <a:xfrm>
                        <a:off x="121625" y="1952625"/>
                        <a:ext cx="8878868" cy="1217673"/>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822031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18</a:t>
            </a:fld>
            <a:endParaRPr lang="zh-TW" alt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96652"/>
            <a:ext cx="8640960" cy="6961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0" y="3706"/>
            <a:ext cx="9029331" cy="707886"/>
          </a:xfrm>
          <a:prstGeom prst="rect">
            <a:avLst/>
          </a:prstGeom>
          <a:noFill/>
        </p:spPr>
        <p:txBody>
          <a:bodyPr wrap="none" rtlCol="0">
            <a:spAutoFit/>
          </a:bodyPr>
          <a:lstStyle/>
          <a:p>
            <a:r>
              <a:rPr lang="en-US" altLang="zh-TW" sz="4000" dirty="0" smtClean="0">
                <a:solidFill>
                  <a:srgbClr val="0000FF"/>
                </a:solidFill>
              </a:rPr>
              <a:t>Equilibrium concentrations at all pH values</a:t>
            </a:r>
            <a:endParaRPr lang="zh-TW" altLang="en-US" sz="4000" dirty="0" smtClean="0">
              <a:solidFill>
                <a:srgbClr val="0000FF"/>
              </a:solidFill>
            </a:endParaRPr>
          </a:p>
        </p:txBody>
      </p:sp>
    </p:spTree>
    <p:extLst>
      <p:ext uri="{BB962C8B-B14F-4D97-AF65-F5344CB8AC3E}">
        <p14:creationId xmlns:p14="http://schemas.microsoft.com/office/powerpoint/2010/main" val="3001276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19</a:t>
            </a:fld>
            <a:endParaRPr lang="zh-TW"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540" y="-351419"/>
            <a:ext cx="9432540" cy="7566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68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941471" y="13828"/>
            <a:ext cx="5261057" cy="2175596"/>
          </a:xfrm>
          <a:prstGeom prst="rect">
            <a:avLst/>
          </a:prstGeom>
          <a:noFill/>
        </p:spPr>
        <p:txBody>
          <a:bodyPr wrap="none" rtlCol="0">
            <a:spAutoFit/>
          </a:bodyPr>
          <a:lstStyle/>
          <a:p>
            <a:pPr algn="ctr">
              <a:lnSpc>
                <a:spcPct val="150000"/>
              </a:lnSpc>
            </a:pPr>
            <a:r>
              <a:rPr lang="en-US" altLang="zh-TW" sz="4800" b="1" dirty="0" smtClean="0">
                <a:latin typeface="Times New Roman" panose="02020603050405020304" pitchFamily="18" charset="0"/>
                <a:cs typeface="Times New Roman" panose="02020603050405020304" pitchFamily="18" charset="0"/>
              </a:rPr>
              <a:t>Aluminum</a:t>
            </a:r>
          </a:p>
          <a:p>
            <a:pPr algn="ctr">
              <a:lnSpc>
                <a:spcPct val="150000"/>
              </a:lnSpc>
            </a:pPr>
            <a:r>
              <a:rPr lang="en-US" altLang="zh-TW" sz="4800" b="1" dirty="0" smtClean="0">
                <a:latin typeface="Times New Roman" panose="02020603050405020304" pitchFamily="18" charset="0"/>
                <a:cs typeface="Times New Roman" panose="02020603050405020304" pitchFamily="18" charset="0"/>
              </a:rPr>
              <a:t>A very useful metal</a:t>
            </a:r>
            <a:endParaRPr lang="zh-TW" altLang="en-US" sz="4800" b="1" dirty="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lstStyle/>
          <a:p>
            <a:fld id="{884B69B3-195B-4FD6-AD2F-F75A29D2F584}" type="slidenum">
              <a:rPr lang="zh-TW" altLang="en-US" smtClean="0"/>
              <a:t>2</a:t>
            </a:fld>
            <a:endParaRPr lang="zh-TW" altLang="en-US"/>
          </a:p>
        </p:txBody>
      </p:sp>
      <p:sp>
        <p:nvSpPr>
          <p:cNvPr id="4" name="文字方塊 3"/>
          <p:cNvSpPr txBox="1"/>
          <p:nvPr/>
        </p:nvSpPr>
        <p:spPr>
          <a:xfrm>
            <a:off x="783754" y="2240868"/>
            <a:ext cx="4695516" cy="3139321"/>
          </a:xfrm>
          <a:prstGeom prst="rect">
            <a:avLst/>
          </a:prstGeom>
          <a:noFill/>
        </p:spPr>
        <p:txBody>
          <a:bodyPr wrap="none" rtlCol="0">
            <a:spAutoFit/>
          </a:bodyPr>
          <a:lstStyle/>
          <a:p>
            <a:pPr>
              <a:lnSpc>
                <a:spcPct val="150000"/>
              </a:lnSpc>
            </a:pPr>
            <a:r>
              <a:rPr lang="en-US" altLang="zh-TW" sz="4400" dirty="0" smtClean="0">
                <a:solidFill>
                  <a:srgbClr val="0000FF"/>
                </a:solidFill>
                <a:latin typeface="Times New Roman" panose="02020603050405020304" pitchFamily="18" charset="0"/>
                <a:cs typeface="Times New Roman" panose="02020603050405020304" pitchFamily="18" charset="0"/>
              </a:rPr>
              <a:t>HW:</a:t>
            </a:r>
          </a:p>
          <a:p>
            <a:pPr>
              <a:lnSpc>
                <a:spcPct val="150000"/>
              </a:lnSpc>
            </a:pPr>
            <a:r>
              <a:rPr lang="en-US" altLang="zh-TW" sz="4400" dirty="0" smtClean="0">
                <a:solidFill>
                  <a:srgbClr val="0000FF"/>
                </a:solidFill>
                <a:latin typeface="Times New Roman" panose="02020603050405020304" pitchFamily="18" charset="0"/>
                <a:cs typeface="Times New Roman" panose="02020603050405020304" pitchFamily="18" charset="0"/>
              </a:rPr>
              <a:t>	Advantages: </a:t>
            </a:r>
          </a:p>
          <a:p>
            <a:pPr>
              <a:lnSpc>
                <a:spcPct val="150000"/>
              </a:lnSpc>
            </a:pPr>
            <a:r>
              <a:rPr lang="en-US" altLang="zh-TW" sz="4400" dirty="0" smtClean="0">
                <a:solidFill>
                  <a:srgbClr val="FF0000"/>
                </a:solidFill>
                <a:latin typeface="Times New Roman" panose="02020603050405020304" pitchFamily="18" charset="0"/>
                <a:cs typeface="Times New Roman" panose="02020603050405020304" pitchFamily="18" charset="0"/>
              </a:rPr>
              <a:t>	Disadvantages: </a:t>
            </a:r>
            <a:endParaRPr lang="zh-TW" altLang="en-US" sz="4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264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20</a:t>
            </a:fld>
            <a:endParaRPr lang="zh-TW" altLang="en-US"/>
          </a:p>
        </p:txBody>
      </p:sp>
      <p:sp>
        <p:nvSpPr>
          <p:cNvPr id="3" name="文字方塊 2"/>
          <p:cNvSpPr txBox="1"/>
          <p:nvPr/>
        </p:nvSpPr>
        <p:spPr>
          <a:xfrm>
            <a:off x="-17700" y="0"/>
            <a:ext cx="7084119" cy="707886"/>
          </a:xfrm>
          <a:prstGeom prst="rect">
            <a:avLst/>
          </a:prstGeom>
          <a:noFill/>
        </p:spPr>
        <p:txBody>
          <a:bodyPr wrap="none" rtlCol="0">
            <a:spAutoFit/>
          </a:bodyPr>
          <a:lstStyle/>
          <a:p>
            <a:r>
              <a:rPr lang="en-US" altLang="zh-TW" sz="4000" dirty="0" smtClean="0">
                <a:solidFill>
                  <a:srgbClr val="0000FF"/>
                </a:solidFill>
              </a:rPr>
              <a:t>How to solve “arbitrary pH” case.</a:t>
            </a:r>
            <a:endParaRPr lang="zh-TW" altLang="en-US" sz="4000" dirty="0" smtClean="0">
              <a:solidFill>
                <a:srgbClr val="0000FF"/>
              </a:solidFill>
            </a:endParaRPr>
          </a:p>
        </p:txBody>
      </p:sp>
      <p:sp>
        <p:nvSpPr>
          <p:cNvPr id="4" name="文字方塊 3"/>
          <p:cNvSpPr txBox="1"/>
          <p:nvPr/>
        </p:nvSpPr>
        <p:spPr>
          <a:xfrm>
            <a:off x="277114" y="603833"/>
            <a:ext cx="4953407" cy="646331"/>
          </a:xfrm>
          <a:prstGeom prst="rect">
            <a:avLst/>
          </a:prstGeom>
          <a:noFill/>
        </p:spPr>
        <p:txBody>
          <a:bodyPr wrap="none" rtlCol="0">
            <a:spAutoFit/>
          </a:bodyPr>
          <a:lstStyle/>
          <a:p>
            <a:r>
              <a:rPr lang="en-US" altLang="zh-TW" sz="3600" dirty="0" smtClean="0">
                <a:solidFill>
                  <a:schemeClr val="accent6">
                    <a:lumMod val="75000"/>
                  </a:schemeClr>
                </a:solidFill>
              </a:rPr>
              <a:t>Let </a:t>
            </a:r>
            <a:r>
              <a:rPr lang="en-US" altLang="zh-TW" sz="3600" dirty="0" smtClean="0">
                <a:solidFill>
                  <a:schemeClr val="accent6">
                    <a:lumMod val="75000"/>
                  </a:schemeClr>
                </a:solidFill>
              </a:rPr>
              <a:t>pH = </a:t>
            </a:r>
            <a:r>
              <a:rPr lang="en-US" altLang="zh-TW" sz="3600" dirty="0" smtClean="0">
                <a:solidFill>
                  <a:schemeClr val="accent6">
                    <a:lumMod val="75000"/>
                  </a:schemeClr>
                </a:solidFill>
              </a:rPr>
              <a:t>any value, </a:t>
            </a:r>
            <a:r>
              <a:rPr lang="en-US" altLang="zh-TW" sz="3600" dirty="0" err="1" smtClean="0">
                <a:solidFill>
                  <a:schemeClr val="accent6">
                    <a:lumMod val="75000"/>
                  </a:schemeClr>
                </a:solidFill>
              </a:rPr>
              <a:t>eg</a:t>
            </a:r>
            <a:r>
              <a:rPr lang="en-US" altLang="zh-TW" sz="3600" dirty="0" smtClean="0">
                <a:solidFill>
                  <a:schemeClr val="accent6">
                    <a:lumMod val="75000"/>
                  </a:schemeClr>
                </a:solidFill>
              </a:rPr>
              <a:t> 8.0</a:t>
            </a:r>
            <a:endParaRPr lang="zh-TW" altLang="en-US" sz="3600" dirty="0" smtClean="0">
              <a:solidFill>
                <a:schemeClr val="accent6">
                  <a:lumMod val="75000"/>
                </a:schemeClr>
              </a:solidFill>
            </a:endParaRPr>
          </a:p>
        </p:txBody>
      </p:sp>
      <p:graphicFrame>
        <p:nvGraphicFramePr>
          <p:cNvPr id="6" name="物件 5"/>
          <p:cNvGraphicFramePr>
            <a:graphicFrameLocks noChangeAspect="1"/>
          </p:cNvGraphicFramePr>
          <p:nvPr>
            <p:extLst>
              <p:ext uri="{D42A27DB-BD31-4B8C-83A1-F6EECF244321}">
                <p14:modId xmlns:p14="http://schemas.microsoft.com/office/powerpoint/2010/main" val="2782840283"/>
              </p:ext>
            </p:extLst>
          </p:nvPr>
        </p:nvGraphicFramePr>
        <p:xfrm>
          <a:off x="1321230" y="1467929"/>
          <a:ext cx="6194426" cy="741362"/>
        </p:xfrm>
        <a:graphic>
          <a:graphicData uri="http://schemas.openxmlformats.org/presentationml/2006/ole">
            <mc:AlternateContent xmlns:mc="http://schemas.openxmlformats.org/markup-compatibility/2006">
              <mc:Choice xmlns:v="urn:schemas-microsoft-com:vml" Requires="v">
                <p:oleObj spid="_x0000_s4201" name="方程式" r:id="rId3" imgW="2108160" imgH="253800" progId="Equation.3">
                  <p:embed/>
                </p:oleObj>
              </mc:Choice>
              <mc:Fallback>
                <p:oleObj name="方程式" r:id="rId3" imgW="2108160" imgH="253800" progId="Equation.3">
                  <p:embed/>
                  <p:pic>
                    <p:nvPicPr>
                      <p:cNvPr id="0" name="物件 7"/>
                      <p:cNvPicPr>
                        <a:picLocks noChangeAspect="1" noChangeArrowheads="1"/>
                      </p:cNvPicPr>
                      <p:nvPr/>
                    </p:nvPicPr>
                    <p:blipFill>
                      <a:blip r:embed="rId4"/>
                      <a:srcRect/>
                      <a:stretch>
                        <a:fillRect/>
                      </a:stretch>
                    </p:blipFill>
                    <p:spPr bwMode="auto">
                      <a:xfrm>
                        <a:off x="1321230" y="1467929"/>
                        <a:ext cx="6194426"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物件 6"/>
          <p:cNvGraphicFramePr>
            <a:graphicFrameLocks noChangeAspect="1"/>
          </p:cNvGraphicFramePr>
          <p:nvPr>
            <p:extLst>
              <p:ext uri="{D42A27DB-BD31-4B8C-83A1-F6EECF244321}">
                <p14:modId xmlns:p14="http://schemas.microsoft.com/office/powerpoint/2010/main" val="4030883752"/>
              </p:ext>
            </p:extLst>
          </p:nvPr>
        </p:nvGraphicFramePr>
        <p:xfrm>
          <a:off x="889182" y="2584053"/>
          <a:ext cx="6754812" cy="663575"/>
        </p:xfrm>
        <a:graphic>
          <a:graphicData uri="http://schemas.openxmlformats.org/presentationml/2006/ole">
            <mc:AlternateContent xmlns:mc="http://schemas.openxmlformats.org/markup-compatibility/2006">
              <mc:Choice xmlns:v="urn:schemas-microsoft-com:vml" Requires="v">
                <p:oleObj spid="_x0000_s4202" name="方程式" r:id="rId5" imgW="2057400" imgH="203040" progId="Equation.3">
                  <p:embed/>
                </p:oleObj>
              </mc:Choice>
              <mc:Fallback>
                <p:oleObj name="方程式" r:id="rId5" imgW="2057400" imgH="203040" progId="Equation.3">
                  <p:embed/>
                  <p:pic>
                    <p:nvPicPr>
                      <p:cNvPr id="0" name="物件 5"/>
                      <p:cNvPicPr>
                        <a:picLocks noChangeAspect="1" noChangeArrowheads="1"/>
                      </p:cNvPicPr>
                      <p:nvPr/>
                    </p:nvPicPr>
                    <p:blipFill>
                      <a:blip r:embed="rId6"/>
                      <a:srcRect/>
                      <a:stretch>
                        <a:fillRect/>
                      </a:stretch>
                    </p:blipFill>
                    <p:spPr bwMode="auto">
                      <a:xfrm>
                        <a:off x="889182" y="2584053"/>
                        <a:ext cx="6754812" cy="663575"/>
                      </a:xfrm>
                      <a:prstGeom prst="rect">
                        <a:avLst/>
                      </a:prstGeom>
                      <a:noFill/>
                      <a:ln>
                        <a:noFill/>
                      </a:ln>
                    </p:spPr>
                  </p:pic>
                </p:oleObj>
              </mc:Fallback>
            </mc:AlternateContent>
          </a:graphicData>
        </a:graphic>
      </p:graphicFrame>
      <p:graphicFrame>
        <p:nvGraphicFramePr>
          <p:cNvPr id="8" name="物件 7"/>
          <p:cNvGraphicFramePr>
            <a:graphicFrameLocks noChangeAspect="1"/>
          </p:cNvGraphicFramePr>
          <p:nvPr>
            <p:extLst>
              <p:ext uri="{D42A27DB-BD31-4B8C-83A1-F6EECF244321}">
                <p14:modId xmlns:p14="http://schemas.microsoft.com/office/powerpoint/2010/main" val="3571105892"/>
              </p:ext>
            </p:extLst>
          </p:nvPr>
        </p:nvGraphicFramePr>
        <p:xfrm>
          <a:off x="974411" y="3448149"/>
          <a:ext cx="2687637" cy="1298575"/>
        </p:xfrm>
        <a:graphic>
          <a:graphicData uri="http://schemas.openxmlformats.org/presentationml/2006/ole">
            <mc:AlternateContent xmlns:mc="http://schemas.openxmlformats.org/markup-compatibility/2006">
              <mc:Choice xmlns:v="urn:schemas-microsoft-com:vml" Requires="v">
                <p:oleObj spid="_x0000_s4203" name="方程式" r:id="rId7" imgW="914400" imgH="444240" progId="Equation.3">
                  <p:embed/>
                </p:oleObj>
              </mc:Choice>
              <mc:Fallback>
                <p:oleObj name="方程式" r:id="rId7" imgW="914400" imgH="444240" progId="Equation.3">
                  <p:embed/>
                  <p:pic>
                    <p:nvPicPr>
                      <p:cNvPr id="0" name="物件 7"/>
                      <p:cNvPicPr>
                        <a:picLocks noChangeAspect="1" noChangeArrowheads="1"/>
                      </p:cNvPicPr>
                      <p:nvPr/>
                    </p:nvPicPr>
                    <p:blipFill>
                      <a:blip r:embed="rId8"/>
                      <a:srcRect/>
                      <a:stretch>
                        <a:fillRect/>
                      </a:stretch>
                    </p:blipFill>
                    <p:spPr bwMode="auto">
                      <a:xfrm>
                        <a:off x="974411" y="3448149"/>
                        <a:ext cx="2687637"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物件 8"/>
          <p:cNvGraphicFramePr>
            <a:graphicFrameLocks noChangeAspect="1"/>
          </p:cNvGraphicFramePr>
          <p:nvPr>
            <p:extLst>
              <p:ext uri="{D42A27DB-BD31-4B8C-83A1-F6EECF244321}">
                <p14:modId xmlns:p14="http://schemas.microsoft.com/office/powerpoint/2010/main" val="2831835002"/>
              </p:ext>
            </p:extLst>
          </p:nvPr>
        </p:nvGraphicFramePr>
        <p:xfrm>
          <a:off x="5554348" y="3467199"/>
          <a:ext cx="2200275" cy="1296988"/>
        </p:xfrm>
        <a:graphic>
          <a:graphicData uri="http://schemas.openxmlformats.org/presentationml/2006/ole">
            <mc:AlternateContent xmlns:mc="http://schemas.openxmlformats.org/markup-compatibility/2006">
              <mc:Choice xmlns:v="urn:schemas-microsoft-com:vml" Requires="v">
                <p:oleObj spid="_x0000_s4204" name="方程式" r:id="rId9" imgW="749160" imgH="444240" progId="Equation.3">
                  <p:embed/>
                </p:oleObj>
              </mc:Choice>
              <mc:Fallback>
                <p:oleObj name="方程式" r:id="rId9" imgW="749160" imgH="444240" progId="Equation.3">
                  <p:embed/>
                  <p:pic>
                    <p:nvPicPr>
                      <p:cNvPr id="0" name="物件 12"/>
                      <p:cNvPicPr>
                        <a:picLocks noChangeAspect="1" noChangeArrowheads="1"/>
                      </p:cNvPicPr>
                      <p:nvPr/>
                    </p:nvPicPr>
                    <p:blipFill>
                      <a:blip r:embed="rId10"/>
                      <a:srcRect/>
                      <a:stretch>
                        <a:fillRect/>
                      </a:stretch>
                    </p:blipFill>
                    <p:spPr bwMode="auto">
                      <a:xfrm>
                        <a:off x="5554348" y="3467199"/>
                        <a:ext cx="22002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物件 9"/>
          <p:cNvGraphicFramePr>
            <a:graphicFrameLocks noChangeAspect="1"/>
          </p:cNvGraphicFramePr>
          <p:nvPr>
            <p:extLst>
              <p:ext uri="{D42A27DB-BD31-4B8C-83A1-F6EECF244321}">
                <p14:modId xmlns:p14="http://schemas.microsoft.com/office/powerpoint/2010/main" val="2019526044"/>
              </p:ext>
            </p:extLst>
          </p:nvPr>
        </p:nvGraphicFramePr>
        <p:xfrm>
          <a:off x="5744278" y="584684"/>
          <a:ext cx="3390900" cy="704850"/>
        </p:xfrm>
        <a:graphic>
          <a:graphicData uri="http://schemas.openxmlformats.org/presentationml/2006/ole">
            <mc:AlternateContent xmlns:mc="http://schemas.openxmlformats.org/markup-compatibility/2006">
              <mc:Choice xmlns:v="urn:schemas-microsoft-com:vml" Requires="v">
                <p:oleObj spid="_x0000_s4205" name="方程式" r:id="rId11" imgW="1155600" imgH="241200" progId="Equation.3">
                  <p:embed/>
                </p:oleObj>
              </mc:Choice>
              <mc:Fallback>
                <p:oleObj name="方程式" r:id="rId11" imgW="1155600" imgH="241200" progId="Equation.3">
                  <p:embed/>
                  <p:pic>
                    <p:nvPicPr>
                      <p:cNvPr id="0" name="物件 8"/>
                      <p:cNvPicPr>
                        <a:picLocks noChangeAspect="1" noChangeArrowheads="1"/>
                      </p:cNvPicPr>
                      <p:nvPr/>
                    </p:nvPicPr>
                    <p:blipFill>
                      <a:blip r:embed="rId12"/>
                      <a:srcRect/>
                      <a:stretch>
                        <a:fillRect/>
                      </a:stretch>
                    </p:blipFill>
                    <p:spPr bwMode="auto">
                      <a:xfrm>
                        <a:off x="5744278" y="584684"/>
                        <a:ext cx="33909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向右箭號 10"/>
          <p:cNvSpPr/>
          <p:nvPr/>
        </p:nvSpPr>
        <p:spPr>
          <a:xfrm>
            <a:off x="5263624" y="783444"/>
            <a:ext cx="46805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p:nvPr/>
        </p:nvCxnSpPr>
        <p:spPr>
          <a:xfrm>
            <a:off x="5893738" y="2188009"/>
            <a:ext cx="180020" cy="504056"/>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H="1">
            <a:off x="4129542" y="2188009"/>
            <a:ext cx="36004" cy="504056"/>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a:off x="2257334" y="2152005"/>
            <a:ext cx="36004" cy="504056"/>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6620" y="5769260"/>
            <a:ext cx="8776120" cy="646331"/>
          </a:xfrm>
          <a:prstGeom prst="rect">
            <a:avLst/>
          </a:prstGeom>
          <a:noFill/>
        </p:spPr>
        <p:txBody>
          <a:bodyPr wrap="none" rtlCol="0">
            <a:spAutoFit/>
          </a:bodyPr>
          <a:lstStyle/>
          <a:p>
            <a:r>
              <a:rPr lang="en-US" altLang="zh-TW" sz="3600" dirty="0" smtClean="0">
                <a:solidFill>
                  <a:srgbClr val="0000FF"/>
                </a:solidFill>
              </a:rPr>
              <a:t>Then you </a:t>
            </a:r>
            <a:r>
              <a:rPr lang="en-US" altLang="zh-TW" sz="3600" dirty="0" smtClean="0">
                <a:solidFill>
                  <a:srgbClr val="0000FF"/>
                </a:solidFill>
              </a:rPr>
              <a:t>would obtain </a:t>
            </a:r>
            <a:r>
              <a:rPr lang="en-US" altLang="zh-TW" sz="3600" dirty="0" smtClean="0">
                <a:solidFill>
                  <a:srgbClr val="0000FF"/>
                </a:solidFill>
              </a:rPr>
              <a:t>the two above figures.</a:t>
            </a:r>
            <a:endParaRPr lang="zh-TW" altLang="en-US" sz="3600" dirty="0" smtClean="0">
              <a:solidFill>
                <a:srgbClr val="0000FF"/>
              </a:solidFill>
            </a:endParaRPr>
          </a:p>
        </p:txBody>
      </p:sp>
      <p:sp>
        <p:nvSpPr>
          <p:cNvPr id="17" name="文字方塊 16"/>
          <p:cNvSpPr txBox="1"/>
          <p:nvPr/>
        </p:nvSpPr>
        <p:spPr>
          <a:xfrm>
            <a:off x="251520" y="5229200"/>
            <a:ext cx="6985823" cy="646331"/>
          </a:xfrm>
          <a:prstGeom prst="rect">
            <a:avLst/>
          </a:prstGeom>
          <a:noFill/>
        </p:spPr>
        <p:txBody>
          <a:bodyPr wrap="none" rtlCol="0">
            <a:spAutoFit/>
          </a:bodyPr>
          <a:lstStyle/>
          <a:p>
            <a:r>
              <a:rPr lang="en-US" altLang="zh-TW" sz="3600" dirty="0" smtClean="0">
                <a:solidFill>
                  <a:schemeClr val="accent6">
                    <a:lumMod val="75000"/>
                  </a:schemeClr>
                </a:solidFill>
              </a:rPr>
              <a:t>Set another pH value, </a:t>
            </a:r>
            <a:r>
              <a:rPr lang="en-US" altLang="zh-TW" sz="3600" dirty="0" err="1" smtClean="0">
                <a:solidFill>
                  <a:schemeClr val="accent6">
                    <a:lumMod val="75000"/>
                  </a:schemeClr>
                </a:solidFill>
              </a:rPr>
              <a:t>eg</a:t>
            </a:r>
            <a:r>
              <a:rPr lang="en-US" altLang="zh-TW" sz="3600" dirty="0" smtClean="0">
                <a:solidFill>
                  <a:schemeClr val="accent6">
                    <a:lumMod val="75000"/>
                  </a:schemeClr>
                </a:solidFill>
              </a:rPr>
              <a:t> 7.9, repeat.</a:t>
            </a:r>
            <a:endParaRPr lang="zh-TW" altLang="en-US" sz="3600" dirty="0" smtClean="0">
              <a:solidFill>
                <a:schemeClr val="accent6">
                  <a:lumMod val="75000"/>
                </a:schemeClr>
              </a:solidFill>
            </a:endParaRPr>
          </a:p>
        </p:txBody>
      </p:sp>
      <p:sp>
        <p:nvSpPr>
          <p:cNvPr id="18" name="文字方塊 17"/>
          <p:cNvSpPr txBox="1"/>
          <p:nvPr/>
        </p:nvSpPr>
        <p:spPr>
          <a:xfrm>
            <a:off x="2663788" y="4581128"/>
            <a:ext cx="3429144" cy="646331"/>
          </a:xfrm>
          <a:prstGeom prst="rect">
            <a:avLst/>
          </a:prstGeom>
          <a:noFill/>
        </p:spPr>
        <p:txBody>
          <a:bodyPr wrap="none" rtlCol="0">
            <a:spAutoFit/>
          </a:bodyPr>
          <a:lstStyle/>
          <a:p>
            <a:r>
              <a:rPr lang="en-US" altLang="zh-TW" sz="3600" dirty="0" smtClean="0">
                <a:solidFill>
                  <a:srgbClr val="0000FF"/>
                </a:solidFill>
                <a:latin typeface="Times New Roman" panose="02020603050405020304" pitchFamily="18" charset="0"/>
                <a:cs typeface="Times New Roman" panose="02020603050405020304" pitchFamily="18" charset="0"/>
              </a:rPr>
              <a:t>Solve for </a:t>
            </a:r>
            <a:r>
              <a:rPr lang="en-US" altLang="zh-TW" sz="3600" i="1" dirty="0" smtClean="0">
                <a:solidFill>
                  <a:srgbClr val="0000FF"/>
                </a:solidFill>
                <a:latin typeface="Times New Roman" panose="02020603050405020304" pitchFamily="18" charset="0"/>
                <a:cs typeface="Times New Roman" panose="02020603050405020304" pitchFamily="18" charset="0"/>
              </a:rPr>
              <a:t>x</a:t>
            </a:r>
            <a:r>
              <a:rPr lang="en-US" altLang="zh-TW" sz="3600" dirty="0" smtClean="0">
                <a:solidFill>
                  <a:srgbClr val="0000FF"/>
                </a:solidFill>
                <a:latin typeface="Times New Roman" panose="02020603050405020304" pitchFamily="18" charset="0"/>
                <a:cs typeface="Times New Roman" panose="02020603050405020304" pitchFamily="18" charset="0"/>
              </a:rPr>
              <a:t> and </a:t>
            </a:r>
            <a:r>
              <a:rPr lang="en-US" altLang="zh-TW" sz="3600" i="1" dirty="0" smtClean="0">
                <a:solidFill>
                  <a:srgbClr val="0000FF"/>
                </a:solidFill>
                <a:latin typeface="Times New Roman" panose="02020603050405020304" pitchFamily="18" charset="0"/>
                <a:cs typeface="Times New Roman" panose="02020603050405020304" pitchFamily="18" charset="0"/>
              </a:rPr>
              <a:t>y</a:t>
            </a:r>
            <a:r>
              <a:rPr lang="en-US" altLang="zh-TW" sz="3600" dirty="0" smtClean="0">
                <a:solidFill>
                  <a:srgbClr val="0000FF"/>
                </a:solidFill>
                <a:latin typeface="Times New Roman" panose="02020603050405020304" pitchFamily="18" charset="0"/>
                <a:cs typeface="Times New Roman" panose="02020603050405020304" pitchFamily="18" charset="0"/>
              </a:rPr>
              <a:t>.</a:t>
            </a:r>
            <a:endParaRPr lang="zh-TW" altLang="en-US" sz="3600" dirty="0" smtClean="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337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21</a:t>
            </a:fld>
            <a:endParaRPr lang="zh-TW" altLang="en-US"/>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56" y="404664"/>
            <a:ext cx="7596843" cy="868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799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a:xfrm>
            <a:off x="6539273" y="6320346"/>
            <a:ext cx="2133600" cy="365125"/>
          </a:xfrm>
        </p:spPr>
        <p:txBody>
          <a:bodyPr/>
          <a:lstStyle/>
          <a:p>
            <a:fld id="{884B69B3-195B-4FD6-AD2F-F75A29D2F584}" type="slidenum">
              <a:rPr lang="zh-TW" altLang="en-US" smtClean="0"/>
              <a:t>22</a:t>
            </a:fld>
            <a:endParaRPr lang="zh-TW" altLang="en-US"/>
          </a:p>
        </p:txBody>
      </p:sp>
      <p:graphicFrame>
        <p:nvGraphicFramePr>
          <p:cNvPr id="3" name="物件 2"/>
          <p:cNvGraphicFramePr>
            <a:graphicFrameLocks noChangeAspect="1"/>
          </p:cNvGraphicFramePr>
          <p:nvPr>
            <p:extLst>
              <p:ext uri="{D42A27DB-BD31-4B8C-83A1-F6EECF244321}">
                <p14:modId xmlns:p14="http://schemas.microsoft.com/office/powerpoint/2010/main" val="518935592"/>
              </p:ext>
            </p:extLst>
          </p:nvPr>
        </p:nvGraphicFramePr>
        <p:xfrm>
          <a:off x="576685" y="3715853"/>
          <a:ext cx="6707188" cy="2557463"/>
        </p:xfrm>
        <a:graphic>
          <a:graphicData uri="http://schemas.openxmlformats.org/presentationml/2006/ole">
            <mc:AlternateContent xmlns:mc="http://schemas.openxmlformats.org/markup-compatibility/2006">
              <mc:Choice xmlns:v="urn:schemas-microsoft-com:vml" Requires="v">
                <p:oleObj spid="_x0000_s5166" name="方程式" r:id="rId3" imgW="2019240" imgH="774360" progId="Equation.3">
                  <p:embed/>
                </p:oleObj>
              </mc:Choice>
              <mc:Fallback>
                <p:oleObj name="方程式" r:id="rId3" imgW="2019240" imgH="774360" progId="Equation.3">
                  <p:embed/>
                  <p:pic>
                    <p:nvPicPr>
                      <p:cNvPr id="0" name="物件 5"/>
                      <p:cNvPicPr>
                        <a:picLocks noChangeAspect="1" noChangeArrowheads="1"/>
                      </p:cNvPicPr>
                      <p:nvPr/>
                    </p:nvPicPr>
                    <p:blipFill>
                      <a:blip r:embed="rId4"/>
                      <a:srcRect/>
                      <a:stretch>
                        <a:fillRect/>
                      </a:stretch>
                    </p:blipFill>
                    <p:spPr bwMode="auto">
                      <a:xfrm>
                        <a:off x="576685" y="3715853"/>
                        <a:ext cx="6707188" cy="2557463"/>
                      </a:xfrm>
                      <a:prstGeom prst="rect">
                        <a:avLst/>
                      </a:prstGeom>
                      <a:noFill/>
                      <a:ln>
                        <a:noFill/>
                      </a:ln>
                    </p:spPr>
                  </p:pic>
                </p:oleObj>
              </mc:Fallback>
            </mc:AlternateContent>
          </a:graphicData>
        </a:graphic>
      </p:graphicFrame>
      <p:sp>
        <p:nvSpPr>
          <p:cNvPr id="4" name="文字方塊 3"/>
          <p:cNvSpPr txBox="1"/>
          <p:nvPr/>
        </p:nvSpPr>
        <p:spPr>
          <a:xfrm>
            <a:off x="0" y="2924944"/>
            <a:ext cx="6354625" cy="707886"/>
          </a:xfrm>
          <a:prstGeom prst="rect">
            <a:avLst/>
          </a:prstGeom>
          <a:noFill/>
        </p:spPr>
        <p:txBody>
          <a:bodyPr wrap="none" rtlCol="0">
            <a:spAutoFit/>
          </a:bodyPr>
          <a:lstStyle/>
          <a:p>
            <a:r>
              <a:rPr lang="en-US" altLang="zh-TW" sz="4000" dirty="0" smtClean="0">
                <a:solidFill>
                  <a:srgbClr val="0000FF"/>
                </a:solidFill>
              </a:rPr>
              <a:t>2. Use </a:t>
            </a:r>
            <a:r>
              <a:rPr lang="en-US" altLang="zh-TW" sz="4000" dirty="0" smtClean="0">
                <a:solidFill>
                  <a:srgbClr val="0000FF"/>
                </a:solidFill>
              </a:rPr>
              <a:t>charge &amp; mass balance</a:t>
            </a:r>
            <a:endParaRPr lang="zh-TW" altLang="en-US" sz="4000" dirty="0" smtClean="0">
              <a:solidFill>
                <a:srgbClr val="0000FF"/>
              </a:solidFill>
            </a:endParaRPr>
          </a:p>
        </p:txBody>
      </p:sp>
      <p:sp>
        <p:nvSpPr>
          <p:cNvPr id="5" name="文字方塊 4"/>
          <p:cNvSpPr txBox="1"/>
          <p:nvPr/>
        </p:nvSpPr>
        <p:spPr>
          <a:xfrm>
            <a:off x="0" y="1196752"/>
            <a:ext cx="9401484" cy="707886"/>
          </a:xfrm>
          <a:prstGeom prst="rect">
            <a:avLst/>
          </a:prstGeom>
          <a:noFill/>
        </p:spPr>
        <p:txBody>
          <a:bodyPr wrap="none" rtlCol="0">
            <a:spAutoFit/>
          </a:bodyPr>
          <a:lstStyle/>
          <a:p>
            <a:r>
              <a:rPr lang="en-US" altLang="zh-TW" sz="4000" dirty="0" smtClean="0">
                <a:solidFill>
                  <a:schemeClr val="accent6">
                    <a:lumMod val="75000"/>
                  </a:schemeClr>
                </a:solidFill>
              </a:rPr>
              <a:t>1. Find </a:t>
            </a:r>
            <a:r>
              <a:rPr lang="en-US" altLang="zh-TW" sz="4000" dirty="0" smtClean="0">
                <a:solidFill>
                  <a:schemeClr val="accent6">
                    <a:lumMod val="75000"/>
                  </a:schemeClr>
                </a:solidFill>
              </a:rPr>
              <a:t>dominate species from above figure, </a:t>
            </a:r>
            <a:endParaRPr lang="zh-TW" altLang="en-US" sz="4000" dirty="0" smtClean="0">
              <a:solidFill>
                <a:schemeClr val="accent6">
                  <a:lumMod val="75000"/>
                </a:schemeClr>
              </a:solidFill>
            </a:endParaRPr>
          </a:p>
        </p:txBody>
      </p:sp>
      <p:graphicFrame>
        <p:nvGraphicFramePr>
          <p:cNvPr id="6" name="物件 5"/>
          <p:cNvGraphicFramePr>
            <a:graphicFrameLocks noChangeAspect="1"/>
          </p:cNvGraphicFramePr>
          <p:nvPr>
            <p:extLst>
              <p:ext uri="{D42A27DB-BD31-4B8C-83A1-F6EECF244321}">
                <p14:modId xmlns:p14="http://schemas.microsoft.com/office/powerpoint/2010/main" val="3735811266"/>
              </p:ext>
            </p:extLst>
          </p:nvPr>
        </p:nvGraphicFramePr>
        <p:xfrm>
          <a:off x="47625" y="2024063"/>
          <a:ext cx="9047163" cy="647700"/>
        </p:xfrm>
        <a:graphic>
          <a:graphicData uri="http://schemas.openxmlformats.org/presentationml/2006/ole">
            <mc:AlternateContent xmlns:mc="http://schemas.openxmlformats.org/markup-compatibility/2006">
              <mc:Choice xmlns:v="urn:schemas-microsoft-com:vml" Requires="v">
                <p:oleObj spid="_x0000_s5167" name="方程式" r:id="rId5" imgW="3530520" imgH="253800" progId="Equation.3">
                  <p:embed/>
                </p:oleObj>
              </mc:Choice>
              <mc:Fallback>
                <p:oleObj name="方程式" r:id="rId5" imgW="3530520" imgH="253800" progId="Equation.3">
                  <p:embed/>
                  <p:pic>
                    <p:nvPicPr>
                      <p:cNvPr id="0" name="物件 5"/>
                      <p:cNvPicPr>
                        <a:picLocks noChangeAspect="1" noChangeArrowheads="1"/>
                      </p:cNvPicPr>
                      <p:nvPr/>
                    </p:nvPicPr>
                    <p:blipFill>
                      <a:blip r:embed="rId6"/>
                      <a:srcRect/>
                      <a:stretch>
                        <a:fillRect/>
                      </a:stretch>
                    </p:blipFill>
                    <p:spPr bwMode="auto">
                      <a:xfrm>
                        <a:off x="47625" y="2024063"/>
                        <a:ext cx="9047163" cy="647700"/>
                      </a:xfrm>
                      <a:prstGeom prst="rect">
                        <a:avLst/>
                      </a:prstGeom>
                      <a:noFill/>
                      <a:ln w="28575">
                        <a:solidFill>
                          <a:schemeClr val="accent6">
                            <a:lumMod val="75000"/>
                          </a:schemeClr>
                        </a:solidFill>
                      </a:ln>
                    </p:spPr>
                  </p:pic>
                </p:oleObj>
              </mc:Fallback>
            </mc:AlternateContent>
          </a:graphicData>
        </a:graphic>
      </p:graphicFrame>
      <p:sp>
        <p:nvSpPr>
          <p:cNvPr id="7" name="文字方塊 6"/>
          <p:cNvSpPr txBox="1"/>
          <p:nvPr/>
        </p:nvSpPr>
        <p:spPr>
          <a:xfrm>
            <a:off x="6876256" y="3825044"/>
            <a:ext cx="1443024" cy="707886"/>
          </a:xfrm>
          <a:prstGeom prst="rect">
            <a:avLst/>
          </a:prstGeom>
          <a:noFill/>
        </p:spPr>
        <p:txBody>
          <a:bodyPr wrap="none" rtlCol="0">
            <a:spAutoFit/>
          </a:bodyPr>
          <a:lstStyle/>
          <a:p>
            <a:r>
              <a:rPr lang="en-US" altLang="zh-TW" sz="4000" dirty="0" smtClean="0">
                <a:solidFill>
                  <a:srgbClr val="FF0000"/>
                </a:solidFill>
              </a:rPr>
              <a:t>Major</a:t>
            </a:r>
            <a:endParaRPr lang="zh-TW" altLang="en-US" sz="4000" dirty="0" smtClean="0">
              <a:solidFill>
                <a:srgbClr val="FF0000"/>
              </a:solidFill>
            </a:endParaRPr>
          </a:p>
        </p:txBody>
      </p:sp>
      <p:sp>
        <p:nvSpPr>
          <p:cNvPr id="8" name="文字方塊 7"/>
          <p:cNvSpPr txBox="1"/>
          <p:nvPr/>
        </p:nvSpPr>
        <p:spPr>
          <a:xfrm>
            <a:off x="7272300" y="4689140"/>
            <a:ext cx="1431802" cy="707886"/>
          </a:xfrm>
          <a:prstGeom prst="rect">
            <a:avLst/>
          </a:prstGeom>
          <a:noFill/>
        </p:spPr>
        <p:txBody>
          <a:bodyPr wrap="none" rtlCol="0">
            <a:spAutoFit/>
          </a:bodyPr>
          <a:lstStyle/>
          <a:p>
            <a:r>
              <a:rPr lang="en-US" altLang="zh-TW" sz="4000" dirty="0" smtClean="0">
                <a:solidFill>
                  <a:srgbClr val="FF00FF"/>
                </a:solidFill>
              </a:rPr>
              <a:t>minor</a:t>
            </a:r>
            <a:endParaRPr lang="zh-TW" altLang="en-US" sz="4000" dirty="0" smtClean="0">
              <a:solidFill>
                <a:srgbClr val="FF00FF"/>
              </a:solidFill>
            </a:endParaRPr>
          </a:p>
        </p:txBody>
      </p:sp>
      <p:sp>
        <p:nvSpPr>
          <p:cNvPr id="9" name="文字方塊 8"/>
          <p:cNvSpPr txBox="1"/>
          <p:nvPr/>
        </p:nvSpPr>
        <p:spPr>
          <a:xfrm>
            <a:off x="5472100" y="5589240"/>
            <a:ext cx="1431802" cy="707886"/>
          </a:xfrm>
          <a:prstGeom prst="rect">
            <a:avLst/>
          </a:prstGeom>
          <a:noFill/>
        </p:spPr>
        <p:txBody>
          <a:bodyPr wrap="none" rtlCol="0">
            <a:spAutoFit/>
          </a:bodyPr>
          <a:lstStyle/>
          <a:p>
            <a:r>
              <a:rPr lang="en-US" altLang="zh-TW" sz="4000" dirty="0" smtClean="0">
                <a:solidFill>
                  <a:srgbClr val="FF00FF"/>
                </a:solidFill>
              </a:rPr>
              <a:t>minor</a:t>
            </a:r>
            <a:endParaRPr lang="zh-TW" altLang="en-US" sz="4000" dirty="0" smtClean="0">
              <a:solidFill>
                <a:srgbClr val="FF00FF"/>
              </a:solidFill>
            </a:endParaRPr>
          </a:p>
        </p:txBody>
      </p:sp>
      <p:sp>
        <p:nvSpPr>
          <p:cNvPr id="10" name="圓角矩形 9"/>
          <p:cNvSpPr/>
          <p:nvPr/>
        </p:nvSpPr>
        <p:spPr>
          <a:xfrm>
            <a:off x="359532" y="3717032"/>
            <a:ext cx="8352928" cy="86409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0" y="0"/>
            <a:ext cx="9146931" cy="1323439"/>
          </a:xfrm>
          <a:prstGeom prst="rect">
            <a:avLst/>
          </a:prstGeom>
          <a:solidFill>
            <a:srgbClr val="FFFF00"/>
          </a:solidFill>
        </p:spPr>
        <p:txBody>
          <a:bodyPr wrap="square" rtlCol="0">
            <a:spAutoFit/>
          </a:bodyPr>
          <a:lstStyle/>
          <a:p>
            <a:r>
              <a:rPr lang="en-US" altLang="zh-TW" sz="4000" dirty="0" smtClean="0">
                <a:solidFill>
                  <a:srgbClr val="0000FF"/>
                </a:solidFill>
              </a:rPr>
              <a:t>How to solve </a:t>
            </a:r>
            <a:r>
              <a:rPr lang="en-US" altLang="zh-TW" sz="4000" b="1" dirty="0" smtClean="0">
                <a:solidFill>
                  <a:srgbClr val="0000FF"/>
                </a:solidFill>
              </a:rPr>
              <a:t>NaHCO</a:t>
            </a:r>
            <a:r>
              <a:rPr lang="en-US" altLang="zh-TW" sz="4000" b="1" baseline="-25000" dirty="0" smtClean="0">
                <a:solidFill>
                  <a:srgbClr val="0000FF"/>
                </a:solidFill>
              </a:rPr>
              <a:t>3(s)</a:t>
            </a:r>
            <a:r>
              <a:rPr lang="en-US" altLang="zh-TW" sz="4000" b="1" dirty="0" smtClean="0">
                <a:solidFill>
                  <a:srgbClr val="0000FF"/>
                </a:solidFill>
              </a:rPr>
              <a:t> </a:t>
            </a:r>
            <a:r>
              <a:rPr lang="en-US" altLang="zh-TW" sz="4000" b="1" dirty="0" smtClean="0">
                <a:solidFill>
                  <a:srgbClr val="0000FF"/>
                </a:solidFill>
              </a:rPr>
              <a:t>+ H</a:t>
            </a:r>
            <a:r>
              <a:rPr lang="en-US" altLang="zh-TW" sz="4000" b="1" baseline="-25000" dirty="0" smtClean="0">
                <a:solidFill>
                  <a:srgbClr val="0000FF"/>
                </a:solidFill>
              </a:rPr>
              <a:t>2</a:t>
            </a:r>
            <a:r>
              <a:rPr lang="en-US" altLang="zh-TW" sz="4000" b="1" dirty="0" smtClean="0">
                <a:solidFill>
                  <a:srgbClr val="0000FF"/>
                </a:solidFill>
              </a:rPr>
              <a:t>O </a:t>
            </a:r>
            <a:r>
              <a:rPr lang="en-US" altLang="zh-TW" sz="4000" dirty="0" smtClean="0">
                <a:solidFill>
                  <a:srgbClr val="0000FF"/>
                </a:solidFill>
              </a:rPr>
              <a:t>case (no extra acid or base added):</a:t>
            </a:r>
            <a:endParaRPr lang="zh-TW" altLang="en-US" sz="4000" dirty="0" smtClean="0">
              <a:solidFill>
                <a:srgbClr val="0000FF"/>
              </a:solidFill>
            </a:endParaRPr>
          </a:p>
        </p:txBody>
      </p:sp>
      <p:sp>
        <p:nvSpPr>
          <p:cNvPr id="14" name="圓角矩形 13"/>
          <p:cNvSpPr/>
          <p:nvPr/>
        </p:nvSpPr>
        <p:spPr>
          <a:xfrm>
            <a:off x="4247964" y="4725144"/>
            <a:ext cx="1008112" cy="648072"/>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2807804" y="5589240"/>
            <a:ext cx="756084" cy="648072"/>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58289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23</a:t>
            </a:fld>
            <a:endParaRPr lang="zh-TW" altLang="en-US"/>
          </a:p>
        </p:txBody>
      </p:sp>
      <p:graphicFrame>
        <p:nvGraphicFramePr>
          <p:cNvPr id="3" name="物件 2"/>
          <p:cNvGraphicFramePr>
            <a:graphicFrameLocks noChangeAspect="1"/>
          </p:cNvGraphicFramePr>
          <p:nvPr>
            <p:extLst>
              <p:ext uri="{D42A27DB-BD31-4B8C-83A1-F6EECF244321}">
                <p14:modId xmlns:p14="http://schemas.microsoft.com/office/powerpoint/2010/main" val="2371460250"/>
              </p:ext>
            </p:extLst>
          </p:nvPr>
        </p:nvGraphicFramePr>
        <p:xfrm>
          <a:off x="583702" y="790909"/>
          <a:ext cx="6707188" cy="2557463"/>
        </p:xfrm>
        <a:graphic>
          <a:graphicData uri="http://schemas.openxmlformats.org/presentationml/2006/ole">
            <mc:AlternateContent xmlns:mc="http://schemas.openxmlformats.org/markup-compatibility/2006">
              <mc:Choice xmlns:v="urn:schemas-microsoft-com:vml" Requires="v">
                <p:oleObj spid="_x0000_s11271" name="方程式" r:id="rId3" imgW="2019240" imgH="774360" progId="Equation.3">
                  <p:embed/>
                </p:oleObj>
              </mc:Choice>
              <mc:Fallback>
                <p:oleObj name="方程式" r:id="rId3" imgW="2019240" imgH="774360" progId="Equation.3">
                  <p:embed/>
                  <p:pic>
                    <p:nvPicPr>
                      <p:cNvPr id="0" name=""/>
                      <p:cNvPicPr>
                        <a:picLocks noChangeAspect="1" noChangeArrowheads="1"/>
                      </p:cNvPicPr>
                      <p:nvPr/>
                    </p:nvPicPr>
                    <p:blipFill>
                      <a:blip r:embed="rId4"/>
                      <a:srcRect/>
                      <a:stretch>
                        <a:fillRect/>
                      </a:stretch>
                    </p:blipFill>
                    <p:spPr bwMode="auto">
                      <a:xfrm>
                        <a:off x="583702" y="790909"/>
                        <a:ext cx="6707188" cy="2557463"/>
                      </a:xfrm>
                      <a:prstGeom prst="rect">
                        <a:avLst/>
                      </a:prstGeom>
                      <a:noFill/>
                      <a:ln>
                        <a:noFill/>
                      </a:ln>
                    </p:spPr>
                  </p:pic>
                </p:oleObj>
              </mc:Fallback>
            </mc:AlternateContent>
          </a:graphicData>
        </a:graphic>
      </p:graphicFrame>
      <p:sp>
        <p:nvSpPr>
          <p:cNvPr id="4" name="文字方塊 3"/>
          <p:cNvSpPr txBox="1"/>
          <p:nvPr/>
        </p:nvSpPr>
        <p:spPr>
          <a:xfrm>
            <a:off x="7017" y="0"/>
            <a:ext cx="6354625" cy="707886"/>
          </a:xfrm>
          <a:prstGeom prst="rect">
            <a:avLst/>
          </a:prstGeom>
          <a:solidFill>
            <a:srgbClr val="FFFF00"/>
          </a:solidFill>
        </p:spPr>
        <p:txBody>
          <a:bodyPr wrap="none" rtlCol="0">
            <a:spAutoFit/>
          </a:bodyPr>
          <a:lstStyle/>
          <a:p>
            <a:r>
              <a:rPr lang="en-US" altLang="zh-TW" sz="4000" dirty="0" smtClean="0">
                <a:solidFill>
                  <a:srgbClr val="0000FF"/>
                </a:solidFill>
              </a:rPr>
              <a:t>2. Use </a:t>
            </a:r>
            <a:r>
              <a:rPr lang="en-US" altLang="zh-TW" sz="4000" dirty="0" smtClean="0">
                <a:solidFill>
                  <a:srgbClr val="0000FF"/>
                </a:solidFill>
              </a:rPr>
              <a:t>charge &amp; mass balance</a:t>
            </a:r>
            <a:endParaRPr lang="zh-TW" altLang="en-US" sz="4000" dirty="0" smtClean="0">
              <a:solidFill>
                <a:srgbClr val="0000FF"/>
              </a:solidFill>
            </a:endParaRPr>
          </a:p>
        </p:txBody>
      </p:sp>
      <p:sp>
        <p:nvSpPr>
          <p:cNvPr id="5" name="文字方塊 4"/>
          <p:cNvSpPr txBox="1"/>
          <p:nvPr/>
        </p:nvSpPr>
        <p:spPr>
          <a:xfrm>
            <a:off x="6883273" y="900100"/>
            <a:ext cx="1443024" cy="707886"/>
          </a:xfrm>
          <a:prstGeom prst="rect">
            <a:avLst/>
          </a:prstGeom>
          <a:noFill/>
        </p:spPr>
        <p:txBody>
          <a:bodyPr wrap="none" rtlCol="0">
            <a:spAutoFit/>
          </a:bodyPr>
          <a:lstStyle/>
          <a:p>
            <a:r>
              <a:rPr lang="en-US" altLang="zh-TW" sz="4000" dirty="0" smtClean="0">
                <a:solidFill>
                  <a:srgbClr val="FF0000"/>
                </a:solidFill>
              </a:rPr>
              <a:t>Major</a:t>
            </a:r>
            <a:endParaRPr lang="zh-TW" altLang="en-US" sz="4000" dirty="0" smtClean="0">
              <a:solidFill>
                <a:srgbClr val="FF0000"/>
              </a:solidFill>
            </a:endParaRPr>
          </a:p>
        </p:txBody>
      </p:sp>
      <p:sp>
        <p:nvSpPr>
          <p:cNvPr id="6" name="文字方塊 5"/>
          <p:cNvSpPr txBox="1"/>
          <p:nvPr/>
        </p:nvSpPr>
        <p:spPr>
          <a:xfrm>
            <a:off x="7279317" y="1764196"/>
            <a:ext cx="1431802" cy="707886"/>
          </a:xfrm>
          <a:prstGeom prst="rect">
            <a:avLst/>
          </a:prstGeom>
          <a:noFill/>
        </p:spPr>
        <p:txBody>
          <a:bodyPr wrap="none" rtlCol="0">
            <a:spAutoFit/>
          </a:bodyPr>
          <a:lstStyle/>
          <a:p>
            <a:r>
              <a:rPr lang="en-US" altLang="zh-TW" sz="4000" dirty="0" smtClean="0">
                <a:solidFill>
                  <a:srgbClr val="FF00FF"/>
                </a:solidFill>
              </a:rPr>
              <a:t>minor</a:t>
            </a:r>
            <a:endParaRPr lang="zh-TW" altLang="en-US" sz="4000" dirty="0" smtClean="0">
              <a:solidFill>
                <a:srgbClr val="FF00FF"/>
              </a:solidFill>
            </a:endParaRPr>
          </a:p>
        </p:txBody>
      </p:sp>
      <p:sp>
        <p:nvSpPr>
          <p:cNvPr id="7" name="文字方塊 6"/>
          <p:cNvSpPr txBox="1"/>
          <p:nvPr/>
        </p:nvSpPr>
        <p:spPr>
          <a:xfrm>
            <a:off x="5479117" y="2664296"/>
            <a:ext cx="1431802" cy="707886"/>
          </a:xfrm>
          <a:prstGeom prst="rect">
            <a:avLst/>
          </a:prstGeom>
          <a:noFill/>
        </p:spPr>
        <p:txBody>
          <a:bodyPr wrap="none" rtlCol="0">
            <a:spAutoFit/>
          </a:bodyPr>
          <a:lstStyle/>
          <a:p>
            <a:r>
              <a:rPr lang="en-US" altLang="zh-TW" sz="4000" dirty="0" smtClean="0">
                <a:solidFill>
                  <a:srgbClr val="FF00FF"/>
                </a:solidFill>
              </a:rPr>
              <a:t>minor</a:t>
            </a:r>
            <a:endParaRPr lang="zh-TW" altLang="en-US" sz="4000" dirty="0" smtClean="0">
              <a:solidFill>
                <a:srgbClr val="FF00FF"/>
              </a:solidFill>
            </a:endParaRPr>
          </a:p>
        </p:txBody>
      </p:sp>
      <p:sp>
        <p:nvSpPr>
          <p:cNvPr id="8" name="圓角矩形 7"/>
          <p:cNvSpPr/>
          <p:nvPr/>
        </p:nvSpPr>
        <p:spPr>
          <a:xfrm>
            <a:off x="366549" y="792088"/>
            <a:ext cx="8352928" cy="86409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角矩形 8"/>
          <p:cNvSpPr/>
          <p:nvPr/>
        </p:nvSpPr>
        <p:spPr>
          <a:xfrm>
            <a:off x="4254981" y="1800200"/>
            <a:ext cx="1008112" cy="648072"/>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2814821" y="2664296"/>
            <a:ext cx="756084" cy="648072"/>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2" name="物件 11"/>
          <p:cNvGraphicFramePr>
            <a:graphicFrameLocks noChangeAspect="1"/>
          </p:cNvGraphicFramePr>
          <p:nvPr>
            <p:extLst>
              <p:ext uri="{D42A27DB-BD31-4B8C-83A1-F6EECF244321}">
                <p14:modId xmlns:p14="http://schemas.microsoft.com/office/powerpoint/2010/main" val="370963766"/>
              </p:ext>
            </p:extLst>
          </p:nvPr>
        </p:nvGraphicFramePr>
        <p:xfrm>
          <a:off x="896938" y="3789363"/>
          <a:ext cx="7089775" cy="741362"/>
        </p:xfrm>
        <a:graphic>
          <a:graphicData uri="http://schemas.openxmlformats.org/presentationml/2006/ole">
            <mc:AlternateContent xmlns:mc="http://schemas.openxmlformats.org/markup-compatibility/2006">
              <mc:Choice xmlns:v="urn:schemas-microsoft-com:vml" Requires="v">
                <p:oleObj spid="_x0000_s11272" name="方程式" r:id="rId5" imgW="2412720" imgH="253800" progId="Equation.3">
                  <p:embed/>
                </p:oleObj>
              </mc:Choice>
              <mc:Fallback>
                <p:oleObj name="方程式" r:id="rId5" imgW="2412720" imgH="253800" progId="Equation.3">
                  <p:embed/>
                  <p:pic>
                    <p:nvPicPr>
                      <p:cNvPr id="0" name="物件 5"/>
                      <p:cNvPicPr>
                        <a:picLocks noChangeAspect="1" noChangeArrowheads="1"/>
                      </p:cNvPicPr>
                      <p:nvPr/>
                    </p:nvPicPr>
                    <p:blipFill>
                      <a:blip r:embed="rId6"/>
                      <a:srcRect/>
                      <a:stretch>
                        <a:fillRect/>
                      </a:stretch>
                    </p:blipFill>
                    <p:spPr bwMode="auto">
                      <a:xfrm>
                        <a:off x="896938" y="3789363"/>
                        <a:ext cx="7089775" cy="741362"/>
                      </a:xfrm>
                      <a:prstGeom prst="rect">
                        <a:avLst/>
                      </a:prstGeom>
                      <a:noFill/>
                      <a:ln w="28575">
                        <a:solidFill>
                          <a:srgbClr val="E46C0A"/>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2892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24</a:t>
            </a:fld>
            <a:endParaRPr lang="zh-TW"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540" y="-351419"/>
            <a:ext cx="9432540" cy="7566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橢圓 2"/>
          <p:cNvSpPr/>
          <p:nvPr/>
        </p:nvSpPr>
        <p:spPr>
          <a:xfrm>
            <a:off x="5292080" y="1952836"/>
            <a:ext cx="468052" cy="360040"/>
          </a:xfrm>
          <a:prstGeom prst="ellipse">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21481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107504" y="4725144"/>
            <a:ext cx="8928992" cy="2246769"/>
          </a:xfrm>
          <a:prstGeom prst="rect">
            <a:avLst/>
          </a:prstGeom>
          <a:noFill/>
        </p:spPr>
        <p:txBody>
          <a:bodyPr wrap="square" rtlCol="0">
            <a:spAutoFit/>
          </a:bodyPr>
          <a:lstStyle/>
          <a:p>
            <a:r>
              <a:rPr lang="en-US" altLang="zh-TW" sz="2800" dirty="0"/>
              <a:t>General Description</a:t>
            </a:r>
          </a:p>
          <a:p>
            <a:r>
              <a:rPr lang="en-US" altLang="zh-TW" sz="2800" dirty="0"/>
              <a:t>Odorless white crystalline powder or lumps. Slightly alkaline (bitter) taste. pH (of freshly prepared 0.1 molar aqueous solution): 8.3 at 77°F. pH (of saturated solution): 8-9. Non-toxic.</a:t>
            </a:r>
            <a:endParaRPr lang="zh-TW" altLang="en-US" sz="2800" dirty="0" smtClean="0"/>
          </a:p>
        </p:txBody>
      </p:sp>
      <p:sp>
        <p:nvSpPr>
          <p:cNvPr id="4" name="文字方塊 3"/>
          <p:cNvSpPr txBox="1"/>
          <p:nvPr/>
        </p:nvSpPr>
        <p:spPr>
          <a:xfrm>
            <a:off x="107504" y="0"/>
            <a:ext cx="6652142" cy="4955203"/>
          </a:xfrm>
          <a:prstGeom prst="rect">
            <a:avLst/>
          </a:prstGeom>
          <a:noFill/>
        </p:spPr>
        <p:txBody>
          <a:bodyPr wrap="none" rtlCol="0">
            <a:spAutoFit/>
          </a:bodyPr>
          <a:lstStyle/>
          <a:p>
            <a:r>
              <a:rPr lang="en-US" altLang="zh-TW" sz="2800" dirty="0"/>
              <a:t>Sodium bicarbonate Properties</a:t>
            </a:r>
          </a:p>
          <a:p>
            <a:r>
              <a:rPr lang="en-US" altLang="zh-TW" sz="2800" dirty="0"/>
              <a:t>Melting point:&gt;300 °C(lit.)</a:t>
            </a:r>
          </a:p>
          <a:p>
            <a:r>
              <a:rPr lang="en-US" altLang="zh-TW" sz="2800" dirty="0"/>
              <a:t>Boiling point:851°C</a:t>
            </a:r>
          </a:p>
          <a:p>
            <a:r>
              <a:rPr lang="en-US" altLang="zh-TW" sz="2800" dirty="0"/>
              <a:t>Density 2.16 g/mL at 25 °C(lit.)</a:t>
            </a:r>
          </a:p>
          <a:p>
            <a:r>
              <a:rPr lang="en-US" altLang="zh-TW" sz="2800" dirty="0"/>
              <a:t>refractive index 1.500</a:t>
            </a:r>
          </a:p>
          <a:p>
            <a:r>
              <a:rPr lang="en-US" altLang="zh-TW" sz="2800" dirty="0"/>
              <a:t>storage temp. 2-8°C</a:t>
            </a:r>
          </a:p>
          <a:p>
            <a:r>
              <a:rPr lang="en-US" altLang="zh-TW" sz="2800" dirty="0"/>
              <a:t>solubility H2O: 1 M at 20 °C, clear, colorless</a:t>
            </a:r>
          </a:p>
          <a:p>
            <a:endParaRPr lang="en-US" altLang="zh-TW" sz="2800" dirty="0" smtClean="0"/>
          </a:p>
          <a:p>
            <a:r>
              <a:rPr lang="en-US" altLang="zh-TW" sz="3600" dirty="0" smtClean="0">
                <a:solidFill>
                  <a:srgbClr val="0000FF"/>
                </a:solidFill>
              </a:rPr>
              <a:t>PH8.3 </a:t>
            </a:r>
            <a:r>
              <a:rPr lang="en-US" altLang="zh-TW" sz="3600" dirty="0">
                <a:solidFill>
                  <a:srgbClr val="0000FF"/>
                </a:solidFill>
              </a:rPr>
              <a:t>(</a:t>
            </a:r>
            <a:r>
              <a:rPr lang="en-US" altLang="zh-TW" sz="3600" dirty="0" smtClean="0">
                <a:solidFill>
                  <a:srgbClr val="0000FF"/>
                </a:solidFill>
              </a:rPr>
              <a:t>0.1 molar freshly </a:t>
            </a:r>
            <a:r>
              <a:rPr lang="en-US" altLang="zh-TW" sz="3600" dirty="0">
                <a:solidFill>
                  <a:srgbClr val="0000FF"/>
                </a:solidFill>
              </a:rPr>
              <a:t>prepared)</a:t>
            </a:r>
          </a:p>
          <a:p>
            <a:r>
              <a:rPr lang="en-US" altLang="zh-TW" sz="2800" dirty="0" err="1"/>
              <a:t>pka</a:t>
            </a:r>
            <a:r>
              <a:rPr lang="en-US" altLang="zh-TW" sz="2800" dirty="0"/>
              <a:t>(1) 6.37, (2) 10.25 (carbonic (at 25℃)</a:t>
            </a:r>
          </a:p>
          <a:p>
            <a:r>
              <a:rPr lang="en-US" altLang="zh-TW" sz="2800" dirty="0"/>
              <a:t>Water Solubility 9 g/100 mL (20 ºC)</a:t>
            </a:r>
            <a:endParaRPr lang="zh-TW" altLang="en-US" sz="2800" dirty="0" smtClean="0"/>
          </a:p>
        </p:txBody>
      </p:sp>
      <p:sp>
        <p:nvSpPr>
          <p:cNvPr id="5" name="文字方塊 4"/>
          <p:cNvSpPr txBox="1"/>
          <p:nvPr/>
        </p:nvSpPr>
        <p:spPr>
          <a:xfrm>
            <a:off x="5544108" y="548680"/>
            <a:ext cx="3527884" cy="1015663"/>
          </a:xfrm>
          <a:prstGeom prst="rect">
            <a:avLst/>
          </a:prstGeom>
          <a:noFill/>
          <a:ln>
            <a:solidFill>
              <a:schemeClr val="accent6">
                <a:lumMod val="75000"/>
              </a:schemeClr>
            </a:solidFill>
          </a:ln>
        </p:spPr>
        <p:txBody>
          <a:bodyPr wrap="square" rtlCol="0">
            <a:spAutoFit/>
          </a:bodyPr>
          <a:lstStyle/>
          <a:p>
            <a:r>
              <a:rPr lang="en-US" altLang="zh-TW" sz="2000" dirty="0"/>
              <a:t>http://www.chemicalbook.com/ChemicalProductProperty_EN_CB7492884.htm</a:t>
            </a:r>
            <a:endParaRPr lang="zh-TW" altLang="en-US" sz="2000" dirty="0" smtClean="0"/>
          </a:p>
        </p:txBody>
      </p:sp>
    </p:spTree>
    <p:extLst>
      <p:ext uri="{BB962C8B-B14F-4D97-AF65-F5344CB8AC3E}">
        <p14:creationId xmlns:p14="http://schemas.microsoft.com/office/powerpoint/2010/main" val="15274486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26</a:t>
            </a:fld>
            <a:endParaRPr lang="zh-TW" altLang="en-US"/>
          </a:p>
        </p:txBody>
      </p:sp>
      <p:sp>
        <p:nvSpPr>
          <p:cNvPr id="3" name="矩形 2"/>
          <p:cNvSpPr/>
          <p:nvPr/>
        </p:nvSpPr>
        <p:spPr>
          <a:xfrm>
            <a:off x="0" y="3969060"/>
            <a:ext cx="9144000" cy="2554545"/>
          </a:xfrm>
          <a:prstGeom prst="rect">
            <a:avLst/>
          </a:prstGeom>
        </p:spPr>
        <p:txBody>
          <a:bodyPr wrap="square">
            <a:spAutoFit/>
          </a:bodyPr>
          <a:lstStyle/>
          <a:p>
            <a:pPr>
              <a:lnSpc>
                <a:spcPct val="125000"/>
              </a:lnSpc>
              <a:spcBef>
                <a:spcPts val="600"/>
              </a:spcBef>
              <a:spcAft>
                <a:spcPts val="0"/>
              </a:spcAft>
            </a:pPr>
            <a:r>
              <a:rPr lang="en-US" altLang="zh-TW" sz="3200" kern="100" baseline="30000" dirty="0" smtClean="0">
                <a:latin typeface="Times New Roman"/>
                <a:cs typeface="Times New Roman"/>
              </a:rPr>
              <a:t>(HW-16b</a:t>
            </a:r>
            <a:r>
              <a:rPr lang="en-US" altLang="zh-TW" sz="3200" kern="100" baseline="30000" dirty="0">
                <a:latin typeface="Times New Roman"/>
                <a:cs typeface="Times New Roman"/>
              </a:rPr>
              <a:t>) </a:t>
            </a:r>
            <a:r>
              <a:rPr lang="en-US" altLang="zh-TW" sz="3200" kern="100" dirty="0">
                <a:latin typeface="Times New Roman"/>
                <a:cs typeface="Times New Roman"/>
              </a:rPr>
              <a:t>Plot the concentration profiles of the related species, </a:t>
            </a:r>
            <a:r>
              <a:rPr lang="en-US" altLang="zh-TW" sz="3200" kern="100" dirty="0" smtClean="0">
                <a:latin typeface="Times New Roman"/>
                <a:cs typeface="Times New Roman"/>
              </a:rPr>
              <a:t>[</a:t>
            </a:r>
            <a:r>
              <a:rPr lang="en-US" altLang="zh-TW" sz="3200" kern="100" dirty="0">
                <a:latin typeface="Times New Roman"/>
                <a:cs typeface="Times New Roman"/>
              </a:rPr>
              <a:t>NH</a:t>
            </a:r>
            <a:r>
              <a:rPr lang="en-US" altLang="zh-TW" sz="3200" kern="100" baseline="-25000" dirty="0">
                <a:latin typeface="Times New Roman"/>
                <a:cs typeface="Times New Roman"/>
              </a:rPr>
              <a:t>3</a:t>
            </a:r>
            <a:r>
              <a:rPr lang="en-US" altLang="zh-TW" sz="3200" kern="100" baseline="30000" dirty="0">
                <a:latin typeface="Times New Roman"/>
                <a:cs typeface="Times New Roman"/>
              </a:rPr>
              <a:t>+</a:t>
            </a:r>
            <a:r>
              <a:rPr lang="en-US" altLang="zh-TW" sz="3200" kern="100" dirty="0">
                <a:latin typeface="Symbol"/>
                <a:cs typeface="Times New Roman"/>
              </a:rPr>
              <a:t>-</a:t>
            </a:r>
            <a:r>
              <a:rPr lang="en-US" altLang="zh-TW" sz="3200" kern="100" dirty="0">
                <a:latin typeface="Times New Roman"/>
                <a:cs typeface="Times New Roman"/>
              </a:rPr>
              <a:t>CH</a:t>
            </a:r>
            <a:r>
              <a:rPr lang="en-US" altLang="zh-TW" sz="3200" kern="100" baseline="-25000" dirty="0">
                <a:latin typeface="Times New Roman"/>
                <a:cs typeface="Times New Roman"/>
              </a:rPr>
              <a:t>2</a:t>
            </a:r>
            <a:r>
              <a:rPr lang="en-US" altLang="zh-TW" sz="3200" kern="100" dirty="0">
                <a:latin typeface="Times New Roman"/>
                <a:cs typeface="Times New Roman"/>
              </a:rPr>
              <a:t>COOH], </a:t>
            </a:r>
            <a:r>
              <a:rPr lang="en-US" altLang="zh-TW" sz="3200" kern="100" dirty="0" smtClean="0">
                <a:latin typeface="Times New Roman"/>
                <a:cs typeface="Times New Roman"/>
              </a:rPr>
              <a:t>[</a:t>
            </a:r>
            <a:r>
              <a:rPr lang="en-US" altLang="zh-TW" sz="3200" kern="100" dirty="0">
                <a:latin typeface="Times New Roman"/>
                <a:cs typeface="Times New Roman"/>
              </a:rPr>
              <a:t>NH</a:t>
            </a:r>
            <a:r>
              <a:rPr lang="en-US" altLang="zh-TW" sz="3200" kern="100" baseline="-25000" dirty="0">
                <a:latin typeface="Times New Roman"/>
                <a:cs typeface="Times New Roman"/>
              </a:rPr>
              <a:t>2</a:t>
            </a:r>
            <a:r>
              <a:rPr lang="en-US" altLang="zh-TW" sz="3200" kern="100" dirty="0">
                <a:latin typeface="Symbol"/>
                <a:cs typeface="Times New Roman"/>
              </a:rPr>
              <a:t>-</a:t>
            </a:r>
            <a:r>
              <a:rPr lang="en-US" altLang="zh-TW" sz="3200" kern="100" dirty="0">
                <a:latin typeface="Times New Roman"/>
                <a:cs typeface="Times New Roman"/>
              </a:rPr>
              <a:t>CH</a:t>
            </a:r>
            <a:r>
              <a:rPr lang="en-US" altLang="zh-TW" sz="3200" kern="100" baseline="-25000" dirty="0">
                <a:latin typeface="Times New Roman"/>
                <a:cs typeface="Times New Roman"/>
              </a:rPr>
              <a:t>2</a:t>
            </a:r>
            <a:r>
              <a:rPr lang="en-US" altLang="zh-TW" sz="3200" kern="100" dirty="0">
                <a:latin typeface="Times New Roman"/>
                <a:cs typeface="Times New Roman"/>
              </a:rPr>
              <a:t>COOH], and [NH</a:t>
            </a:r>
            <a:r>
              <a:rPr lang="en-US" altLang="zh-TW" sz="3200" kern="100" baseline="-25000" dirty="0">
                <a:latin typeface="Times New Roman"/>
                <a:cs typeface="Times New Roman"/>
              </a:rPr>
              <a:t>2</a:t>
            </a:r>
            <a:r>
              <a:rPr lang="en-US" altLang="zh-TW" sz="3200" kern="100" dirty="0">
                <a:latin typeface="Symbol"/>
                <a:cs typeface="Times New Roman"/>
              </a:rPr>
              <a:t>-</a:t>
            </a:r>
            <a:r>
              <a:rPr lang="en-US" altLang="zh-TW" sz="3200" kern="100" dirty="0">
                <a:latin typeface="Times New Roman"/>
                <a:cs typeface="Times New Roman"/>
              </a:rPr>
              <a:t>CH</a:t>
            </a:r>
            <a:r>
              <a:rPr lang="en-US" altLang="zh-TW" sz="3200" kern="100" baseline="-25000" dirty="0">
                <a:latin typeface="Times New Roman"/>
                <a:cs typeface="Times New Roman"/>
              </a:rPr>
              <a:t>2</a:t>
            </a:r>
            <a:r>
              <a:rPr lang="en-US" altLang="zh-TW" sz="3200" kern="100" dirty="0">
                <a:latin typeface="Times New Roman"/>
                <a:cs typeface="Times New Roman"/>
              </a:rPr>
              <a:t>COO</a:t>
            </a:r>
            <a:r>
              <a:rPr lang="en-US" altLang="zh-TW" sz="3200" kern="100" baseline="30000" dirty="0">
                <a:latin typeface="Symbol"/>
                <a:cs typeface="Times New Roman"/>
              </a:rPr>
              <a:t>-</a:t>
            </a:r>
            <a:r>
              <a:rPr lang="en-US" altLang="zh-TW" sz="3200" kern="100" dirty="0">
                <a:latin typeface="Times New Roman"/>
                <a:cs typeface="Times New Roman"/>
              </a:rPr>
              <a:t>], for the system of 0.1 M glycine aqueous solution as a function of </a:t>
            </a:r>
            <a:r>
              <a:rPr lang="en-US" altLang="zh-TW" sz="3200" kern="100" dirty="0" err="1">
                <a:latin typeface="Times New Roman"/>
                <a:cs typeface="Times New Roman"/>
              </a:rPr>
              <a:t>pH.</a:t>
            </a:r>
            <a:r>
              <a:rPr lang="en-US" altLang="zh-TW" sz="3200" kern="100" dirty="0">
                <a:latin typeface="Times New Roman"/>
                <a:cs typeface="Times New Roman"/>
              </a:rPr>
              <a:t>  </a:t>
            </a:r>
            <a:endParaRPr lang="zh-TW" altLang="zh-TW" sz="3200" kern="100" dirty="0">
              <a:cs typeface="Times New Roman"/>
            </a:endParaRPr>
          </a:p>
        </p:txBody>
      </p:sp>
      <p:grpSp>
        <p:nvGrpSpPr>
          <p:cNvPr id="9" name="群組 8"/>
          <p:cNvGrpSpPr/>
          <p:nvPr/>
        </p:nvGrpSpPr>
        <p:grpSpPr>
          <a:xfrm>
            <a:off x="5868144" y="80628"/>
            <a:ext cx="3190131" cy="2469687"/>
            <a:chOff x="5760132" y="188640"/>
            <a:chExt cx="3190131" cy="2469687"/>
          </a:xfrm>
        </p:grpSpPr>
        <p:pic>
          <p:nvPicPr>
            <p:cNvPr id="7170" name="Picture 2" descr="ãglycine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132" y="260648"/>
              <a:ext cx="3190131" cy="2397679"/>
            </a:xfrm>
            <a:prstGeom prst="rect">
              <a:avLst/>
            </a:prstGeom>
            <a:noFill/>
            <a:extLst>
              <a:ext uri="{909E8E84-426E-40DD-AFC4-6F175D3DCCD1}">
                <a14:hiddenFill xmlns:a14="http://schemas.microsoft.com/office/drawing/2010/main">
                  <a:solidFill>
                    <a:srgbClr val="FFFFFF"/>
                  </a:solidFill>
                </a14:hiddenFill>
              </a:ext>
            </a:extLst>
          </p:spPr>
        </p:pic>
        <p:sp>
          <p:nvSpPr>
            <p:cNvPr id="6" name="圓角矩形 5"/>
            <p:cNvSpPr/>
            <p:nvPr/>
          </p:nvSpPr>
          <p:spPr>
            <a:xfrm>
              <a:off x="6080895" y="224644"/>
              <a:ext cx="654618" cy="47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6264188" y="188640"/>
              <a:ext cx="481222" cy="584775"/>
            </a:xfrm>
            <a:prstGeom prst="rect">
              <a:avLst/>
            </a:prstGeom>
            <a:noFill/>
          </p:spPr>
          <p:txBody>
            <a:bodyPr wrap="none" rtlCol="0">
              <a:spAutoFit/>
            </a:bodyPr>
            <a:lstStyle/>
            <a:p>
              <a:r>
                <a:rPr lang="en-US" altLang="zh-TW" sz="3200" dirty="0" smtClean="0">
                  <a:latin typeface="Times New Roman" panose="02020603050405020304" pitchFamily="18" charset="0"/>
                  <a:cs typeface="Times New Roman" panose="02020603050405020304" pitchFamily="18" charset="0"/>
                </a:rPr>
                <a:t>H</a:t>
              </a:r>
              <a:endParaRPr lang="zh-TW" altLang="en-US" sz="3200" dirty="0" smtClean="0">
                <a:latin typeface="Times New Roman" panose="02020603050405020304" pitchFamily="18" charset="0"/>
                <a:cs typeface="Times New Roman" panose="02020603050405020304" pitchFamily="18" charset="0"/>
              </a:endParaRPr>
            </a:p>
          </p:txBody>
        </p:sp>
      </p:grpSp>
      <p:sp>
        <p:nvSpPr>
          <p:cNvPr id="7" name="矩形 6"/>
          <p:cNvSpPr/>
          <p:nvPr/>
        </p:nvSpPr>
        <p:spPr>
          <a:xfrm>
            <a:off x="0" y="0"/>
            <a:ext cx="3090911" cy="707886"/>
          </a:xfrm>
          <a:prstGeom prst="rect">
            <a:avLst/>
          </a:prstGeom>
        </p:spPr>
        <p:txBody>
          <a:bodyPr wrap="none">
            <a:spAutoFit/>
          </a:bodyPr>
          <a:lstStyle/>
          <a:p>
            <a:pPr lvl="0">
              <a:lnSpc>
                <a:spcPct val="125000"/>
              </a:lnSpc>
              <a:spcBef>
                <a:spcPts val="600"/>
              </a:spcBef>
            </a:pPr>
            <a:r>
              <a:rPr lang="en-US" altLang="zh-TW" sz="3200" kern="100" dirty="0" smtClean="0">
                <a:solidFill>
                  <a:prstClr val="black"/>
                </a:solidFill>
                <a:latin typeface="Times New Roman"/>
                <a:cs typeface="Times New Roman"/>
              </a:rPr>
              <a:t>Glycine (</a:t>
            </a:r>
            <a:r>
              <a:rPr lang="zh-TW" altLang="en-US" sz="3200" kern="100" dirty="0">
                <a:solidFill>
                  <a:prstClr val="black"/>
                </a:solidFill>
                <a:latin typeface="Times New Roman"/>
                <a:cs typeface="Times New Roman"/>
              </a:rPr>
              <a:t>甘胺酸</a:t>
            </a:r>
            <a:r>
              <a:rPr lang="en-US" altLang="zh-TW" sz="3200" kern="100" dirty="0" smtClean="0">
                <a:solidFill>
                  <a:prstClr val="black"/>
                </a:solidFill>
                <a:latin typeface="Times New Roman"/>
                <a:cs typeface="Times New Roman"/>
              </a:rPr>
              <a:t>)</a:t>
            </a:r>
            <a:endParaRPr lang="en-US" altLang="zh-TW" sz="3200" kern="100" dirty="0">
              <a:solidFill>
                <a:prstClr val="black"/>
              </a:solidFill>
              <a:latin typeface="Times New Roman"/>
              <a:cs typeface="Times New Roman"/>
            </a:endParaRPr>
          </a:p>
        </p:txBody>
      </p:sp>
      <p:sp>
        <p:nvSpPr>
          <p:cNvPr id="8" name="矩形 7"/>
          <p:cNvSpPr/>
          <p:nvPr/>
        </p:nvSpPr>
        <p:spPr>
          <a:xfrm>
            <a:off x="71500" y="728700"/>
            <a:ext cx="5616624" cy="3170099"/>
          </a:xfrm>
          <a:prstGeom prst="rect">
            <a:avLst/>
          </a:prstGeom>
          <a:ln w="28575">
            <a:solidFill>
              <a:schemeClr val="accent6">
                <a:lumMod val="75000"/>
              </a:schemeClr>
            </a:solidFill>
          </a:ln>
        </p:spPr>
        <p:txBody>
          <a:bodyPr wrap="square">
            <a:spAutoFit/>
          </a:bodyPr>
          <a:lstStyle/>
          <a:p>
            <a:pPr lvl="0">
              <a:lnSpc>
                <a:spcPct val="125000"/>
              </a:lnSpc>
              <a:spcBef>
                <a:spcPts val="600"/>
              </a:spcBef>
            </a:pPr>
            <a:r>
              <a:rPr lang="en-US" altLang="zh-TW" sz="3200" kern="100" dirty="0" smtClean="0">
                <a:solidFill>
                  <a:srgbClr val="0000FF"/>
                </a:solidFill>
                <a:latin typeface="Times New Roman"/>
                <a:cs typeface="Times New Roman"/>
              </a:rPr>
              <a:t>An </a:t>
            </a:r>
            <a:r>
              <a:rPr lang="en-US" altLang="zh-TW" sz="3200" kern="100" dirty="0">
                <a:solidFill>
                  <a:srgbClr val="0000FF"/>
                </a:solidFill>
                <a:latin typeface="Times New Roman"/>
                <a:cs typeface="Times New Roman"/>
              </a:rPr>
              <a:t>amino acid changes its charged state (+1, neutral, or </a:t>
            </a:r>
            <a:r>
              <a:rPr lang="en-US" altLang="zh-TW" sz="3200" kern="100" dirty="0">
                <a:solidFill>
                  <a:srgbClr val="0000FF"/>
                </a:solidFill>
                <a:latin typeface="Symbol" panose="05050102010706020507" pitchFamily="18" charset="2"/>
                <a:cs typeface="Times New Roman"/>
              </a:rPr>
              <a:t>-</a:t>
            </a:r>
            <a:r>
              <a:rPr lang="en-US" altLang="zh-TW" sz="3200" kern="100" dirty="0">
                <a:solidFill>
                  <a:srgbClr val="0000FF"/>
                </a:solidFill>
                <a:latin typeface="Times New Roman"/>
                <a:cs typeface="Times New Roman"/>
              </a:rPr>
              <a:t>1) depending on the pH value. This property plays a very important role in biology and bioanalysis.   </a:t>
            </a:r>
            <a:endParaRPr lang="zh-TW" altLang="zh-TW" sz="3200" kern="100" dirty="0">
              <a:solidFill>
                <a:srgbClr val="0000FF"/>
              </a:solidFill>
              <a:cs typeface="Times New Roman"/>
            </a:endParaRPr>
          </a:p>
        </p:txBody>
      </p:sp>
    </p:spTree>
    <p:extLst>
      <p:ext uri="{BB962C8B-B14F-4D97-AF65-F5344CB8AC3E}">
        <p14:creationId xmlns:p14="http://schemas.microsoft.com/office/powerpoint/2010/main" val="85606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27</a:t>
            </a:fld>
            <a:endParaRPr lang="zh-TW" altLang="en-US"/>
          </a:p>
        </p:txBody>
      </p:sp>
      <p:pic>
        <p:nvPicPr>
          <p:cNvPr id="10242" name="Picture 2" descr="ãAmino Acid Titration Curves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99" y="728700"/>
            <a:ext cx="9001001" cy="4372889"/>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863588" y="5769260"/>
            <a:ext cx="7173310" cy="400110"/>
          </a:xfrm>
          <a:prstGeom prst="rect">
            <a:avLst/>
          </a:prstGeom>
          <a:noFill/>
        </p:spPr>
        <p:txBody>
          <a:bodyPr wrap="none" rtlCol="0">
            <a:spAutoFit/>
          </a:bodyPr>
          <a:lstStyle/>
          <a:p>
            <a:r>
              <a:rPr lang="en-US" altLang="zh-TW" sz="2000" dirty="0"/>
              <a:t>https://www.chem.fsu.edu/chemlab/bch4053l/character/titration/</a:t>
            </a:r>
            <a:endParaRPr lang="zh-TW" altLang="en-US" sz="2000" dirty="0" smtClean="0"/>
          </a:p>
        </p:txBody>
      </p:sp>
      <p:sp>
        <p:nvSpPr>
          <p:cNvPr id="5" name="文字方塊 4"/>
          <p:cNvSpPr txBox="1"/>
          <p:nvPr/>
        </p:nvSpPr>
        <p:spPr>
          <a:xfrm>
            <a:off x="2915816" y="5013176"/>
            <a:ext cx="3550459" cy="400110"/>
          </a:xfrm>
          <a:prstGeom prst="rect">
            <a:avLst/>
          </a:prstGeom>
          <a:noFill/>
        </p:spPr>
        <p:txBody>
          <a:bodyPr wrap="none" rtlCol="0">
            <a:spAutoFit/>
          </a:bodyPr>
          <a:lstStyle/>
          <a:p>
            <a:r>
              <a:rPr lang="en-US" altLang="zh-TW" sz="2000" dirty="0" smtClean="0"/>
              <a:t>Relative amount of </a:t>
            </a:r>
            <a:r>
              <a:rPr lang="en-US" altLang="zh-TW" sz="2000" dirty="0" err="1" smtClean="0"/>
              <a:t>NaOH</a:t>
            </a:r>
            <a:r>
              <a:rPr lang="en-US" altLang="zh-TW" sz="2000" dirty="0" smtClean="0"/>
              <a:t> added</a:t>
            </a:r>
            <a:endParaRPr lang="zh-TW" altLang="en-US" sz="2000" dirty="0" smtClean="0"/>
          </a:p>
        </p:txBody>
      </p:sp>
      <p:sp>
        <p:nvSpPr>
          <p:cNvPr id="6" name="文字方塊 5"/>
          <p:cNvSpPr txBox="1"/>
          <p:nvPr/>
        </p:nvSpPr>
        <p:spPr>
          <a:xfrm>
            <a:off x="1990" y="0"/>
            <a:ext cx="5343707" cy="523220"/>
          </a:xfrm>
          <a:prstGeom prst="rect">
            <a:avLst/>
          </a:prstGeom>
          <a:noFill/>
        </p:spPr>
        <p:txBody>
          <a:bodyPr wrap="none" rtlCol="0">
            <a:spAutoFit/>
          </a:bodyPr>
          <a:lstStyle/>
          <a:p>
            <a:r>
              <a:rPr lang="en-US" altLang="zh-TW" sz="2800" dirty="0" smtClean="0">
                <a:solidFill>
                  <a:srgbClr val="0000FF"/>
                </a:solidFill>
              </a:rPr>
              <a:t>Appendix: Titration curve of glycine</a:t>
            </a:r>
            <a:endParaRPr lang="zh-TW" altLang="en-US" sz="2800" dirty="0" smtClean="0">
              <a:solidFill>
                <a:srgbClr val="0000FF"/>
              </a:solidFill>
            </a:endParaRPr>
          </a:p>
        </p:txBody>
      </p:sp>
    </p:spTree>
    <p:extLst>
      <p:ext uri="{BB962C8B-B14F-4D97-AF65-F5344CB8AC3E}">
        <p14:creationId xmlns:p14="http://schemas.microsoft.com/office/powerpoint/2010/main" val="1668941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28</a:t>
            </a:fld>
            <a:endParaRPr lang="zh-TW" altLang="en-US"/>
          </a:p>
        </p:txBody>
      </p:sp>
      <p:pic>
        <p:nvPicPr>
          <p:cNvPr id="9220" name="Picture 4" descr="ãAmino Acid Titration Curves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588" y="276019"/>
            <a:ext cx="8100900" cy="6581981"/>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1990" y="0"/>
            <a:ext cx="1564852" cy="523220"/>
          </a:xfrm>
          <a:prstGeom prst="rect">
            <a:avLst/>
          </a:prstGeom>
          <a:noFill/>
        </p:spPr>
        <p:txBody>
          <a:bodyPr wrap="none" rtlCol="0">
            <a:spAutoFit/>
          </a:bodyPr>
          <a:lstStyle/>
          <a:p>
            <a:r>
              <a:rPr lang="en-US" altLang="zh-TW" sz="2800" dirty="0" smtClean="0">
                <a:solidFill>
                  <a:srgbClr val="0000FF"/>
                </a:solidFill>
              </a:rPr>
              <a:t>Appendix</a:t>
            </a:r>
            <a:endParaRPr lang="zh-TW" altLang="en-US" sz="2800" dirty="0" smtClean="0">
              <a:solidFill>
                <a:srgbClr val="0000FF"/>
              </a:solidFill>
            </a:endParaRPr>
          </a:p>
        </p:txBody>
      </p:sp>
    </p:spTree>
    <p:extLst>
      <p:ext uri="{BB962C8B-B14F-4D97-AF65-F5344CB8AC3E}">
        <p14:creationId xmlns:p14="http://schemas.microsoft.com/office/powerpoint/2010/main" val="353785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29</a:t>
            </a:fld>
            <a:endParaRPr lang="zh-TW" altLang="en-US"/>
          </a:p>
        </p:txBody>
      </p:sp>
    </p:spTree>
    <p:extLst>
      <p:ext uri="{BB962C8B-B14F-4D97-AF65-F5344CB8AC3E}">
        <p14:creationId xmlns:p14="http://schemas.microsoft.com/office/powerpoint/2010/main" val="124266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ãanodized aluminum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22" y="1232756"/>
            <a:ext cx="8604956" cy="4076033"/>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884B69B3-195B-4FD6-AD2F-F75A29D2F584}" type="slidenum">
              <a:rPr lang="zh-TW" altLang="en-US" smtClean="0"/>
              <a:t>3</a:t>
            </a:fld>
            <a:endParaRPr lang="zh-TW" altLang="en-US"/>
          </a:p>
        </p:txBody>
      </p:sp>
    </p:spTree>
    <p:extLst>
      <p:ext uri="{BB962C8B-B14F-4D97-AF65-F5344CB8AC3E}">
        <p14:creationId xmlns:p14="http://schemas.microsoft.com/office/powerpoint/2010/main" val="1301071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30</a:t>
            </a:fld>
            <a:endParaRPr lang="zh-TW" altLang="en-US"/>
          </a:p>
        </p:txBody>
      </p:sp>
      <p:sp>
        <p:nvSpPr>
          <p:cNvPr id="3" name="文字方塊 2"/>
          <p:cNvSpPr txBox="1"/>
          <p:nvPr/>
        </p:nvSpPr>
        <p:spPr>
          <a:xfrm>
            <a:off x="15434" y="6951"/>
            <a:ext cx="7802008" cy="707886"/>
          </a:xfrm>
          <a:prstGeom prst="rect">
            <a:avLst/>
          </a:prstGeom>
          <a:noFill/>
        </p:spPr>
        <p:txBody>
          <a:bodyPr wrap="none" rtlCol="0">
            <a:spAutoFit/>
          </a:bodyPr>
          <a:lstStyle/>
          <a:p>
            <a:r>
              <a:rPr lang="en-US" altLang="zh-TW" sz="4000" dirty="0" smtClean="0"/>
              <a:t>Hand Warmer </a:t>
            </a:r>
            <a:r>
              <a:rPr lang="zh-TW" altLang="en-US" sz="4000" dirty="0" smtClean="0"/>
              <a:t>暖暖包 </a:t>
            </a:r>
            <a:r>
              <a:rPr lang="en-US" altLang="zh-TW" sz="4000" dirty="0" smtClean="0"/>
              <a:t>oxygen buster</a:t>
            </a:r>
            <a:endParaRPr lang="zh-TW" altLang="en-US" sz="4000" dirty="0" smtClean="0"/>
          </a:p>
        </p:txBody>
      </p:sp>
      <p:sp>
        <p:nvSpPr>
          <p:cNvPr id="4" name="文字方塊 3"/>
          <p:cNvSpPr txBox="1"/>
          <p:nvPr/>
        </p:nvSpPr>
        <p:spPr>
          <a:xfrm>
            <a:off x="215516" y="836712"/>
            <a:ext cx="8493031" cy="1323439"/>
          </a:xfrm>
          <a:prstGeom prst="rect">
            <a:avLst/>
          </a:prstGeom>
          <a:noFill/>
        </p:spPr>
        <p:txBody>
          <a:bodyPr wrap="none" rtlCol="0">
            <a:spAutoFit/>
          </a:bodyPr>
          <a:lstStyle/>
          <a:p>
            <a:r>
              <a:rPr lang="pt-BR" altLang="zh-TW" sz="4000" dirty="0">
                <a:solidFill>
                  <a:srgbClr val="0000FF"/>
                </a:solidFill>
              </a:rPr>
              <a:t>4Fe</a:t>
            </a:r>
            <a:r>
              <a:rPr lang="pt-BR" altLang="zh-TW" sz="4000" baseline="-25000" dirty="0">
                <a:solidFill>
                  <a:srgbClr val="0000FF"/>
                </a:solidFill>
              </a:rPr>
              <a:t>(s)</a:t>
            </a:r>
            <a:r>
              <a:rPr lang="zh-TW" altLang="pt-BR" sz="4000" dirty="0">
                <a:solidFill>
                  <a:srgbClr val="0000FF"/>
                </a:solidFill>
              </a:rPr>
              <a:t>＋</a:t>
            </a:r>
            <a:r>
              <a:rPr lang="pt-BR" altLang="zh-TW" sz="4000" dirty="0">
                <a:solidFill>
                  <a:srgbClr val="0000FF"/>
                </a:solidFill>
              </a:rPr>
              <a:t>3O</a:t>
            </a:r>
            <a:r>
              <a:rPr lang="pt-BR" altLang="zh-TW" sz="4000" baseline="-25000" dirty="0">
                <a:solidFill>
                  <a:srgbClr val="0000FF"/>
                </a:solidFill>
              </a:rPr>
              <a:t>2(g</a:t>
            </a:r>
            <a:r>
              <a:rPr lang="pt-BR" altLang="zh-TW" sz="4000" baseline="-25000" dirty="0" smtClean="0">
                <a:solidFill>
                  <a:srgbClr val="0000FF"/>
                </a:solidFill>
              </a:rPr>
              <a:t>) </a:t>
            </a:r>
            <a:r>
              <a:rPr lang="pt-BR" altLang="zh-TW" sz="4000" dirty="0" smtClean="0">
                <a:solidFill>
                  <a:srgbClr val="0000FF"/>
                </a:solidFill>
              </a:rPr>
              <a:t>→ 2Fe</a:t>
            </a:r>
            <a:r>
              <a:rPr lang="pt-BR" altLang="zh-TW" sz="4000" baseline="-25000" dirty="0" smtClean="0">
                <a:solidFill>
                  <a:srgbClr val="0000FF"/>
                </a:solidFill>
              </a:rPr>
              <a:t>2</a:t>
            </a:r>
            <a:r>
              <a:rPr lang="pt-BR" altLang="zh-TW" sz="4000" dirty="0" smtClean="0">
                <a:solidFill>
                  <a:srgbClr val="0000FF"/>
                </a:solidFill>
              </a:rPr>
              <a:t>O</a:t>
            </a:r>
            <a:r>
              <a:rPr lang="pt-BR" altLang="zh-TW" sz="4000" baseline="-25000" dirty="0" smtClean="0">
                <a:solidFill>
                  <a:srgbClr val="0000FF"/>
                </a:solidFill>
              </a:rPr>
              <a:t>3(s</a:t>
            </a:r>
            <a:r>
              <a:rPr lang="pt-BR" altLang="zh-TW" sz="4000" baseline="-25000" dirty="0">
                <a:solidFill>
                  <a:srgbClr val="0000FF"/>
                </a:solidFill>
              </a:rPr>
              <a:t>)</a:t>
            </a:r>
            <a:r>
              <a:rPr lang="pt-BR" altLang="zh-TW" sz="4000" dirty="0">
                <a:solidFill>
                  <a:srgbClr val="0000FF"/>
                </a:solidFill>
              </a:rPr>
              <a:t>   </a:t>
            </a:r>
            <a:endParaRPr lang="pt-BR" altLang="zh-TW" sz="4000" dirty="0" smtClean="0">
              <a:solidFill>
                <a:srgbClr val="0000FF"/>
              </a:solidFill>
            </a:endParaRPr>
          </a:p>
          <a:p>
            <a:r>
              <a:rPr lang="pt-BR" altLang="zh-TW" sz="4000" dirty="0">
                <a:solidFill>
                  <a:srgbClr val="0000FF"/>
                </a:solidFill>
              </a:rPr>
              <a:t>	</a:t>
            </a:r>
            <a:r>
              <a:rPr lang="pt-BR" altLang="zh-TW" sz="4000" dirty="0" smtClean="0">
                <a:solidFill>
                  <a:srgbClr val="0000FF"/>
                </a:solidFill>
              </a:rPr>
              <a:t>				ΔH</a:t>
            </a:r>
            <a:r>
              <a:rPr lang="zh-TW" altLang="pt-BR" sz="4000" dirty="0">
                <a:solidFill>
                  <a:srgbClr val="0000FF"/>
                </a:solidFill>
              </a:rPr>
              <a:t>＝</a:t>
            </a:r>
            <a:r>
              <a:rPr lang="pt-BR" altLang="zh-TW" sz="4000" dirty="0">
                <a:solidFill>
                  <a:srgbClr val="0000FF"/>
                </a:solidFill>
                <a:latin typeface="Symbol" panose="05050102010706020507" pitchFamily="18" charset="2"/>
              </a:rPr>
              <a:t>-</a:t>
            </a:r>
            <a:r>
              <a:rPr lang="pt-BR" altLang="zh-TW" sz="4000" dirty="0">
                <a:solidFill>
                  <a:srgbClr val="0000FF"/>
                </a:solidFill>
              </a:rPr>
              <a:t>826 </a:t>
            </a:r>
            <a:r>
              <a:rPr lang="pt-BR" altLang="zh-TW" sz="4000" dirty="0" smtClean="0">
                <a:solidFill>
                  <a:srgbClr val="0000FF"/>
                </a:solidFill>
              </a:rPr>
              <a:t>kJ/mol</a:t>
            </a:r>
            <a:endParaRPr lang="zh-TW" altLang="en-US" sz="4000" dirty="0" smtClean="0">
              <a:solidFill>
                <a:srgbClr val="0000FF"/>
              </a:solidFill>
            </a:endParaRPr>
          </a:p>
        </p:txBody>
      </p:sp>
      <p:sp>
        <p:nvSpPr>
          <p:cNvPr id="5" name="文字方塊 4"/>
          <p:cNvSpPr txBox="1"/>
          <p:nvPr/>
        </p:nvSpPr>
        <p:spPr>
          <a:xfrm>
            <a:off x="1" y="2528900"/>
            <a:ext cx="9000492" cy="1200329"/>
          </a:xfrm>
          <a:prstGeom prst="rect">
            <a:avLst/>
          </a:prstGeom>
          <a:noFill/>
        </p:spPr>
        <p:txBody>
          <a:bodyPr wrap="square" rtlCol="0">
            <a:spAutoFit/>
          </a:bodyPr>
          <a:lstStyle/>
          <a:p>
            <a:r>
              <a:rPr lang="en-US" altLang="zh-TW" sz="3600" dirty="0" smtClean="0">
                <a:solidFill>
                  <a:schemeClr val="accent6">
                    <a:lumMod val="75000"/>
                  </a:schemeClr>
                </a:solidFill>
              </a:rPr>
              <a:t>Most pure metals are quite reactive towards oxygen, except _________. </a:t>
            </a:r>
            <a:endParaRPr lang="zh-TW" altLang="en-US" sz="3600" dirty="0" smtClean="0">
              <a:solidFill>
                <a:schemeClr val="accent6">
                  <a:lumMod val="75000"/>
                </a:schemeClr>
              </a:solidFill>
            </a:endParaRPr>
          </a:p>
        </p:txBody>
      </p:sp>
      <p:sp>
        <p:nvSpPr>
          <p:cNvPr id="6" name="文字方塊 5"/>
          <p:cNvSpPr txBox="1"/>
          <p:nvPr/>
        </p:nvSpPr>
        <p:spPr>
          <a:xfrm>
            <a:off x="-2868" y="3861048"/>
            <a:ext cx="9000492" cy="646331"/>
          </a:xfrm>
          <a:prstGeom prst="rect">
            <a:avLst/>
          </a:prstGeom>
          <a:noFill/>
        </p:spPr>
        <p:txBody>
          <a:bodyPr wrap="square" rtlCol="0">
            <a:spAutoFit/>
          </a:bodyPr>
          <a:lstStyle/>
          <a:p>
            <a:r>
              <a:rPr lang="en-US" altLang="zh-TW" sz="3600" dirty="0" smtClean="0">
                <a:solidFill>
                  <a:srgbClr val="FF0000"/>
                </a:solidFill>
              </a:rPr>
              <a:t>Why it is not often to see a metal burns? </a:t>
            </a:r>
            <a:endParaRPr lang="zh-TW" altLang="en-US" sz="3600" dirty="0" smtClean="0">
              <a:solidFill>
                <a:srgbClr val="FF0000"/>
              </a:solidFill>
            </a:endParaRPr>
          </a:p>
        </p:txBody>
      </p:sp>
    </p:spTree>
    <p:extLst>
      <p:ext uri="{BB962C8B-B14F-4D97-AF65-F5344CB8AC3E}">
        <p14:creationId xmlns:p14="http://schemas.microsoft.com/office/powerpoint/2010/main" val="2300531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upload.wikimedia.org/wikipedia/commons/e/e2/Bis%282-ethylhexyl%29phthala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672916"/>
            <a:ext cx="4715755" cy="3049192"/>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884B69B3-195B-4FD6-AD2F-F75A29D2F584}" type="slidenum">
              <a:rPr lang="zh-TW" altLang="en-US" smtClean="0"/>
              <a:t>31</a:t>
            </a:fld>
            <a:endParaRPr lang="zh-TW" altLang="en-US"/>
          </a:p>
        </p:txBody>
      </p:sp>
      <p:sp>
        <p:nvSpPr>
          <p:cNvPr id="3" name="文字方塊 2"/>
          <p:cNvSpPr txBox="1"/>
          <p:nvPr/>
        </p:nvSpPr>
        <p:spPr>
          <a:xfrm>
            <a:off x="0" y="0"/>
            <a:ext cx="3672800" cy="707886"/>
          </a:xfrm>
          <a:prstGeom prst="rect">
            <a:avLst/>
          </a:prstGeom>
          <a:noFill/>
        </p:spPr>
        <p:txBody>
          <a:bodyPr wrap="none" rtlCol="0">
            <a:spAutoFit/>
          </a:bodyPr>
          <a:lstStyle/>
          <a:p>
            <a:r>
              <a:rPr lang="en-US" altLang="zh-TW" sz="4000" dirty="0" smtClean="0"/>
              <a:t>Plastic materials </a:t>
            </a:r>
            <a:endParaRPr lang="zh-TW" altLang="en-US" sz="4000" dirty="0" smtClean="0"/>
          </a:p>
        </p:txBody>
      </p:sp>
      <p:sp>
        <p:nvSpPr>
          <p:cNvPr id="4" name="文字方塊 3"/>
          <p:cNvSpPr txBox="1"/>
          <p:nvPr/>
        </p:nvSpPr>
        <p:spPr>
          <a:xfrm>
            <a:off x="323528" y="836712"/>
            <a:ext cx="8374729" cy="707886"/>
          </a:xfrm>
          <a:prstGeom prst="rect">
            <a:avLst/>
          </a:prstGeom>
          <a:noFill/>
        </p:spPr>
        <p:txBody>
          <a:bodyPr wrap="none" rtlCol="0">
            <a:spAutoFit/>
          </a:bodyPr>
          <a:lstStyle/>
          <a:p>
            <a:r>
              <a:rPr lang="en-US" altLang="zh-TW" sz="4000" dirty="0" smtClean="0"/>
              <a:t>PE, PP, PS, PVC, Teflon, and many more.</a:t>
            </a:r>
            <a:endParaRPr lang="zh-TW" altLang="en-US" sz="4000" dirty="0" smtClean="0"/>
          </a:p>
        </p:txBody>
      </p:sp>
      <p:sp>
        <p:nvSpPr>
          <p:cNvPr id="5" name="文字方塊 4"/>
          <p:cNvSpPr txBox="1"/>
          <p:nvPr/>
        </p:nvSpPr>
        <p:spPr>
          <a:xfrm>
            <a:off x="323528" y="2816932"/>
            <a:ext cx="4098751" cy="707886"/>
          </a:xfrm>
          <a:prstGeom prst="rect">
            <a:avLst/>
          </a:prstGeom>
          <a:noFill/>
        </p:spPr>
        <p:txBody>
          <a:bodyPr wrap="none" rtlCol="0">
            <a:spAutoFit/>
          </a:bodyPr>
          <a:lstStyle/>
          <a:p>
            <a:r>
              <a:rPr lang="en-US" altLang="zh-TW" sz="4000" dirty="0" smtClean="0"/>
              <a:t>Plasticizers </a:t>
            </a:r>
            <a:r>
              <a:rPr lang="zh-TW" altLang="en-US" sz="4000" dirty="0" smtClean="0"/>
              <a:t>塑化劑</a:t>
            </a:r>
          </a:p>
        </p:txBody>
      </p:sp>
      <p:sp>
        <p:nvSpPr>
          <p:cNvPr id="6" name="文字方塊 5"/>
          <p:cNvSpPr txBox="1"/>
          <p:nvPr/>
        </p:nvSpPr>
        <p:spPr>
          <a:xfrm>
            <a:off x="899592" y="5841268"/>
            <a:ext cx="8135560" cy="400110"/>
          </a:xfrm>
          <a:prstGeom prst="rect">
            <a:avLst/>
          </a:prstGeom>
          <a:noFill/>
        </p:spPr>
        <p:txBody>
          <a:bodyPr wrap="none" rtlCol="0">
            <a:spAutoFit/>
          </a:bodyPr>
          <a:lstStyle/>
          <a:p>
            <a:r>
              <a:rPr lang="en-US" altLang="zh-TW" sz="2000" dirty="0"/>
              <a:t>Public Domain, https://commons.wikimedia.org/w/index.php?curid=388279</a:t>
            </a:r>
            <a:endParaRPr lang="zh-TW" altLang="en-US" sz="2000" dirty="0" smtClean="0"/>
          </a:p>
        </p:txBody>
      </p:sp>
    </p:spTree>
    <p:extLst>
      <p:ext uri="{BB962C8B-B14F-4D97-AF65-F5344CB8AC3E}">
        <p14:creationId xmlns:p14="http://schemas.microsoft.com/office/powerpoint/2010/main" val="1403037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32</a:t>
            </a:fld>
            <a:endParaRPr lang="zh-TW" altLang="en-US"/>
          </a:p>
        </p:txBody>
      </p:sp>
    </p:spTree>
    <p:extLst>
      <p:ext uri="{BB962C8B-B14F-4D97-AF65-F5344CB8AC3E}">
        <p14:creationId xmlns:p14="http://schemas.microsoft.com/office/powerpoint/2010/main" val="3997912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33</a:t>
            </a:fld>
            <a:endParaRPr lang="zh-TW" altLang="en-US"/>
          </a:p>
        </p:txBody>
      </p:sp>
      <p:sp>
        <p:nvSpPr>
          <p:cNvPr id="3" name="文字方塊 2"/>
          <p:cNvSpPr txBox="1"/>
          <p:nvPr/>
        </p:nvSpPr>
        <p:spPr>
          <a:xfrm>
            <a:off x="287524" y="116632"/>
            <a:ext cx="8280920" cy="1843582"/>
          </a:xfrm>
          <a:prstGeom prst="rect">
            <a:avLst/>
          </a:prstGeom>
          <a:noFill/>
        </p:spPr>
        <p:txBody>
          <a:bodyPr wrap="square" rtlCol="0">
            <a:spAutoFit/>
          </a:bodyPr>
          <a:lstStyle/>
          <a:p>
            <a:pPr>
              <a:lnSpc>
                <a:spcPct val="150000"/>
              </a:lnSpc>
            </a:pPr>
            <a:r>
              <a:rPr lang="en-US" altLang="zh-TW" sz="4000" dirty="0" smtClean="0"/>
              <a:t>How to know a bottle of clear liquid is water or liquor without opening it? </a:t>
            </a:r>
            <a:endParaRPr lang="zh-TW" altLang="en-US" sz="4000" dirty="0" smtClean="0"/>
          </a:p>
        </p:txBody>
      </p:sp>
    </p:spTree>
    <p:extLst>
      <p:ext uri="{BB962C8B-B14F-4D97-AF65-F5344CB8AC3E}">
        <p14:creationId xmlns:p14="http://schemas.microsoft.com/office/powerpoint/2010/main" val="281561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ue dye filling anodized aluminum po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08" y="872716"/>
            <a:ext cx="4355976" cy="19601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d dye filling anodized aluminum po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020" y="1988840"/>
            <a:ext cx="4238206" cy="18895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ite dye unable to fill anodized aluminum po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2888940"/>
            <a:ext cx="3888320" cy="3685803"/>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4572000" y="5157192"/>
            <a:ext cx="4428492" cy="1200329"/>
          </a:xfrm>
          <a:prstGeom prst="rect">
            <a:avLst/>
          </a:prstGeom>
          <a:noFill/>
        </p:spPr>
        <p:txBody>
          <a:bodyPr wrap="square" rtlCol="0">
            <a:spAutoFit/>
          </a:bodyPr>
          <a:lstStyle/>
          <a:p>
            <a:r>
              <a:rPr lang="en-US" altLang="zh-TW" sz="2400" dirty="0"/>
              <a:t>http://www.bluebuddhaboutique.com/blog/2011/09/no-white-anodized-aluminum/</a:t>
            </a:r>
            <a:endParaRPr lang="zh-TW" altLang="en-US" sz="2400" dirty="0"/>
          </a:p>
        </p:txBody>
      </p:sp>
      <p:sp>
        <p:nvSpPr>
          <p:cNvPr id="3" name="文字方塊 2"/>
          <p:cNvSpPr txBox="1"/>
          <p:nvPr/>
        </p:nvSpPr>
        <p:spPr>
          <a:xfrm>
            <a:off x="395536" y="116632"/>
            <a:ext cx="8307531" cy="646331"/>
          </a:xfrm>
          <a:prstGeom prst="rect">
            <a:avLst/>
          </a:prstGeom>
          <a:noFill/>
        </p:spPr>
        <p:txBody>
          <a:bodyPr wrap="none" rtlCol="0">
            <a:spAutoFit/>
          </a:bodyPr>
          <a:lstStyle/>
          <a:p>
            <a:r>
              <a:rPr lang="en-US" altLang="zh-TW" sz="3600" dirty="0"/>
              <a:t>Why is there no white anodized aluminum</a:t>
            </a:r>
            <a:r>
              <a:rPr lang="en-US" altLang="zh-TW" sz="3600" dirty="0" smtClean="0"/>
              <a:t>?</a:t>
            </a:r>
            <a:endParaRPr lang="zh-TW" altLang="en-US" sz="3600" dirty="0"/>
          </a:p>
        </p:txBody>
      </p:sp>
      <p:sp>
        <p:nvSpPr>
          <p:cNvPr id="4" name="投影片編號版面配置區 3"/>
          <p:cNvSpPr>
            <a:spLocks noGrp="1"/>
          </p:cNvSpPr>
          <p:nvPr>
            <p:ph type="sldNum" sz="quarter" idx="12"/>
          </p:nvPr>
        </p:nvSpPr>
        <p:spPr/>
        <p:txBody>
          <a:bodyPr/>
          <a:lstStyle/>
          <a:p>
            <a:fld id="{884B69B3-195B-4FD6-AD2F-F75A29D2F584}" type="slidenum">
              <a:rPr lang="zh-TW" altLang="en-US" smtClean="0"/>
              <a:t>4</a:t>
            </a:fld>
            <a:endParaRPr lang="zh-TW" altLang="en-US"/>
          </a:p>
        </p:txBody>
      </p:sp>
    </p:spTree>
    <p:extLst>
      <p:ext uri="{BB962C8B-B14F-4D97-AF65-F5344CB8AC3E}">
        <p14:creationId xmlns:p14="http://schemas.microsoft.com/office/powerpoint/2010/main" val="3681701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5</a:t>
            </a:fld>
            <a:endParaRPr lang="zh-TW" altLang="en-US"/>
          </a:p>
        </p:txBody>
      </p:sp>
    </p:spTree>
    <p:extLst>
      <p:ext uri="{BB962C8B-B14F-4D97-AF65-F5344CB8AC3E}">
        <p14:creationId xmlns:p14="http://schemas.microsoft.com/office/powerpoint/2010/main" val="425794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ãéæ¨ãçåçæå°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972" y="457199"/>
            <a:ext cx="4676775" cy="5943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éæ¨æåãçåçæå°çµæ"/>
          <p:cNvPicPr>
            <a:picLocks noChangeAspect="1" noChangeArrowheads="1"/>
          </p:cNvPicPr>
          <p:nvPr/>
        </p:nvPicPr>
        <p:blipFill rotWithShape="1">
          <a:blip r:embed="rId3">
            <a:extLst>
              <a:ext uri="{28A0092B-C50C-407E-A947-70E740481C1C}">
                <a14:useLocalDpi xmlns:a14="http://schemas.microsoft.com/office/drawing/2010/main" val="0"/>
              </a:ext>
            </a:extLst>
          </a:blip>
          <a:srcRect l="41326" t="25907" r="16207" b="6557"/>
          <a:stretch/>
        </p:blipFill>
        <p:spPr bwMode="auto">
          <a:xfrm>
            <a:off x="318458" y="2132856"/>
            <a:ext cx="4253542" cy="386606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215516" y="332656"/>
            <a:ext cx="4865114" cy="707886"/>
          </a:xfrm>
          <a:prstGeom prst="rect">
            <a:avLst/>
          </a:prstGeom>
          <a:noFill/>
        </p:spPr>
        <p:txBody>
          <a:bodyPr wrap="none" rtlCol="0">
            <a:spAutoFit/>
          </a:bodyPr>
          <a:lstStyle/>
          <a:p>
            <a:r>
              <a:rPr lang="en-US" altLang="zh-TW" sz="4000" dirty="0" smtClean="0"/>
              <a:t>chemical drain cleaner</a:t>
            </a:r>
            <a:endParaRPr lang="zh-TW" altLang="en-US" sz="4000" dirty="0"/>
          </a:p>
        </p:txBody>
      </p:sp>
      <p:sp>
        <p:nvSpPr>
          <p:cNvPr id="2" name="投影片編號版面配置區 1"/>
          <p:cNvSpPr>
            <a:spLocks noGrp="1"/>
          </p:cNvSpPr>
          <p:nvPr>
            <p:ph type="sldNum" sz="quarter" idx="12"/>
          </p:nvPr>
        </p:nvSpPr>
        <p:spPr/>
        <p:txBody>
          <a:bodyPr/>
          <a:lstStyle/>
          <a:p>
            <a:fld id="{884B69B3-195B-4FD6-AD2F-F75A29D2F584}" type="slidenum">
              <a:rPr lang="zh-TW" altLang="en-US" smtClean="0"/>
              <a:t>6</a:t>
            </a:fld>
            <a:endParaRPr lang="zh-TW" altLang="en-US"/>
          </a:p>
        </p:txBody>
      </p:sp>
    </p:spTree>
    <p:extLst>
      <p:ext uri="{BB962C8B-B14F-4D97-AF65-F5344CB8AC3E}">
        <p14:creationId xmlns:p14="http://schemas.microsoft.com/office/powerpoint/2010/main" val="3494910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2.bp.blogspot.com/-e-DqixkA9dc/T87Zz4EtB2I/AAAAAAAAAuk/QlXZ9eQnb0g/s640/1-ok.JPG"/>
          <p:cNvPicPr>
            <a:picLocks noChangeAspect="1" noChangeArrowheads="1"/>
          </p:cNvPicPr>
          <p:nvPr/>
        </p:nvPicPr>
        <p:blipFill rotWithShape="1">
          <a:blip r:embed="rId2">
            <a:extLst>
              <a:ext uri="{28A0092B-C50C-407E-A947-70E740481C1C}">
                <a14:useLocalDpi xmlns:a14="http://schemas.microsoft.com/office/drawing/2010/main" val="0"/>
              </a:ext>
            </a:extLst>
          </a:blip>
          <a:srcRect t="26708"/>
          <a:stretch/>
        </p:blipFill>
        <p:spPr bwMode="auto">
          <a:xfrm>
            <a:off x="1456908" y="0"/>
            <a:ext cx="6230184" cy="6078328"/>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1907704" y="6129300"/>
            <a:ext cx="4773166" cy="369332"/>
          </a:xfrm>
          <a:prstGeom prst="rect">
            <a:avLst/>
          </a:prstGeom>
          <a:noFill/>
        </p:spPr>
        <p:txBody>
          <a:bodyPr wrap="none" rtlCol="0">
            <a:spAutoFit/>
          </a:bodyPr>
          <a:lstStyle/>
          <a:p>
            <a:r>
              <a:rPr lang="en-US" altLang="zh-TW" dirty="0" smtClean="0"/>
              <a:t>https://www.igreen88.com/2012/06/part-2.html</a:t>
            </a:r>
            <a:endParaRPr lang="zh-TW" altLang="en-US" dirty="0"/>
          </a:p>
        </p:txBody>
      </p:sp>
      <p:sp>
        <p:nvSpPr>
          <p:cNvPr id="3" name="投影片編號版面配置區 2"/>
          <p:cNvSpPr>
            <a:spLocks noGrp="1"/>
          </p:cNvSpPr>
          <p:nvPr>
            <p:ph type="sldNum" sz="quarter" idx="12"/>
          </p:nvPr>
        </p:nvSpPr>
        <p:spPr/>
        <p:txBody>
          <a:bodyPr/>
          <a:lstStyle/>
          <a:p>
            <a:fld id="{884B69B3-195B-4FD6-AD2F-F75A29D2F584}" type="slidenum">
              <a:rPr lang="zh-TW" altLang="en-US" smtClean="0"/>
              <a:t>7</a:t>
            </a:fld>
            <a:endParaRPr lang="zh-TW" altLang="en-US"/>
          </a:p>
        </p:txBody>
      </p:sp>
    </p:spTree>
    <p:extLst>
      <p:ext uri="{BB962C8B-B14F-4D97-AF65-F5344CB8AC3E}">
        <p14:creationId xmlns:p14="http://schemas.microsoft.com/office/powerpoint/2010/main" val="3272535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884B69B3-195B-4FD6-AD2F-F75A29D2F584}" type="slidenum">
              <a:rPr lang="zh-TW" altLang="en-US" smtClean="0"/>
              <a:t>8</a:t>
            </a:fld>
            <a:endParaRPr lang="zh-TW" altLang="en-US"/>
          </a:p>
        </p:txBody>
      </p:sp>
    </p:spTree>
    <p:extLst>
      <p:ext uri="{BB962C8B-B14F-4D97-AF65-F5344CB8AC3E}">
        <p14:creationId xmlns:p14="http://schemas.microsoft.com/office/powerpoint/2010/main" val="204624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886407" y="332656"/>
            <a:ext cx="6665864" cy="707886"/>
          </a:xfrm>
          <a:prstGeom prst="rect">
            <a:avLst/>
          </a:prstGeom>
          <a:noFill/>
        </p:spPr>
        <p:txBody>
          <a:bodyPr wrap="none" rtlCol="0">
            <a:spAutoFit/>
          </a:bodyPr>
          <a:lstStyle>
            <a:defPPr>
              <a:defRPr lang="zh-TW"/>
            </a:defPPr>
            <a:lvl1pPr>
              <a:defRPr sz="4000"/>
            </a:lvl1pPr>
          </a:lstStyle>
          <a:p>
            <a:r>
              <a:rPr lang="en-US" altLang="zh-TW" dirty="0" smtClean="0"/>
              <a:t>Bleach </a:t>
            </a:r>
            <a:r>
              <a:rPr lang="en-US" altLang="zh-TW" dirty="0"/>
              <a:t>+ hydrochloric Acid. No!</a:t>
            </a:r>
          </a:p>
        </p:txBody>
      </p:sp>
      <p:sp>
        <p:nvSpPr>
          <p:cNvPr id="4" name="禁止標誌 3"/>
          <p:cNvSpPr/>
          <p:nvPr/>
        </p:nvSpPr>
        <p:spPr>
          <a:xfrm>
            <a:off x="3005826" y="1052736"/>
            <a:ext cx="3132348" cy="291632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 name="投影片編號版面配置區 1"/>
          <p:cNvSpPr>
            <a:spLocks noGrp="1"/>
          </p:cNvSpPr>
          <p:nvPr>
            <p:ph type="sldNum" sz="quarter" idx="12"/>
          </p:nvPr>
        </p:nvSpPr>
        <p:spPr/>
        <p:txBody>
          <a:bodyPr/>
          <a:lstStyle/>
          <a:p>
            <a:fld id="{884B69B3-195B-4FD6-AD2F-F75A29D2F584}" type="slidenum">
              <a:rPr lang="zh-TW" altLang="en-US" smtClean="0"/>
              <a:t>9</a:t>
            </a:fld>
            <a:endParaRPr lang="zh-TW" altLang="en-US"/>
          </a:p>
        </p:txBody>
      </p:sp>
      <p:sp>
        <p:nvSpPr>
          <p:cNvPr id="5" name="矩形 4"/>
          <p:cNvSpPr/>
          <p:nvPr/>
        </p:nvSpPr>
        <p:spPr>
          <a:xfrm>
            <a:off x="1384268" y="4221088"/>
            <a:ext cx="6375463" cy="769441"/>
          </a:xfrm>
          <a:prstGeom prst="rect">
            <a:avLst/>
          </a:prstGeom>
        </p:spPr>
        <p:txBody>
          <a:bodyPr wrap="none">
            <a:spAutoFit/>
          </a:bodyPr>
          <a:lstStyle/>
          <a:p>
            <a:r>
              <a:rPr lang="pt-BR" altLang="zh-TW" sz="4400" dirty="0"/>
              <a:t>Cl</a:t>
            </a:r>
            <a:r>
              <a:rPr lang="pt-BR" altLang="zh-TW" sz="4400" baseline="-25000" dirty="0"/>
              <a:t>2</a:t>
            </a:r>
            <a:r>
              <a:rPr lang="pt-BR" altLang="zh-TW" sz="4400" dirty="0"/>
              <a:t> + H</a:t>
            </a:r>
            <a:r>
              <a:rPr lang="pt-BR" altLang="zh-TW" sz="4400" baseline="-25000" dirty="0"/>
              <a:t>2</a:t>
            </a:r>
            <a:r>
              <a:rPr lang="pt-BR" altLang="zh-TW" sz="4400" dirty="0"/>
              <a:t>O ⇌ HClO + Cl</a:t>
            </a:r>
            <a:r>
              <a:rPr lang="pt-BR" altLang="zh-TW" sz="4400" baseline="30000" dirty="0"/>
              <a:t>−</a:t>
            </a:r>
            <a:r>
              <a:rPr lang="pt-BR" altLang="zh-TW" sz="4400" dirty="0"/>
              <a:t> + H</a:t>
            </a:r>
            <a:r>
              <a:rPr lang="pt-BR" altLang="zh-TW" sz="4400" baseline="30000" dirty="0"/>
              <a:t>+</a:t>
            </a:r>
            <a:endParaRPr lang="zh-TW" altLang="en-US" sz="4400" dirty="0"/>
          </a:p>
        </p:txBody>
      </p:sp>
    </p:spTree>
    <p:extLst>
      <p:ext uri="{BB962C8B-B14F-4D97-AF65-F5344CB8AC3E}">
        <p14:creationId xmlns:p14="http://schemas.microsoft.com/office/powerpoint/2010/main" val="2084311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4000" dirty="0" smtClean="0"/>
        </a:defPPr>
      </a:lstStyle>
    </a:tx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900</Words>
  <Application>Microsoft Office PowerPoint</Application>
  <PresentationFormat>如螢幕大小 (4:3)</PresentationFormat>
  <Paragraphs>126</Paragraphs>
  <Slides>33</Slides>
  <Notes>0</Notes>
  <HiddenSlides>0</HiddenSlides>
  <MMClips>0</MMClips>
  <ScaleCrop>false</ScaleCrop>
  <HeadingPairs>
    <vt:vector size="6" baseType="variant">
      <vt:variant>
        <vt:lpstr>佈景主題</vt:lpstr>
      </vt:variant>
      <vt:variant>
        <vt:i4>1</vt:i4>
      </vt:variant>
      <vt:variant>
        <vt:lpstr>內嵌 OLE 伺服程式</vt:lpstr>
      </vt:variant>
      <vt:variant>
        <vt:i4>2</vt:i4>
      </vt:variant>
      <vt:variant>
        <vt:lpstr>投影片標題</vt:lpstr>
      </vt:variant>
      <vt:variant>
        <vt:i4>33</vt:i4>
      </vt:variant>
    </vt:vector>
  </HeadingPairs>
  <TitlesOfParts>
    <vt:vector size="36" baseType="lpstr">
      <vt:lpstr>Office 佈景主題</vt:lpstr>
      <vt:lpstr>方程式</vt:lpstr>
      <vt:lpstr>Microsoft 方程式編輯器 3.0</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Jim Lin</dc:creator>
  <cp:lastModifiedBy>Jim Lin</cp:lastModifiedBy>
  <cp:revision>43</cp:revision>
  <dcterms:created xsi:type="dcterms:W3CDTF">2018-04-25T13:49:19Z</dcterms:created>
  <dcterms:modified xsi:type="dcterms:W3CDTF">2018-04-29T04:14:47Z</dcterms:modified>
</cp:coreProperties>
</file>