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5" r:id="rId10"/>
    <p:sldId id="266" r:id="rId11"/>
    <p:sldId id="264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30" d="100"/>
          <a:sy n="130" d="100"/>
        </p:scale>
        <p:origin x="-990" y="-96"/>
      </p:cViewPr>
      <p:guideLst>
        <p:guide orient="horz" pos="3271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6A57-CEF8-468B-AEF2-A0CD9B14AF21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AEE8C-217C-4A6C-B4DA-EDC3FC0FE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917-CC2A-4F42-AD78-8B426649F23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5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C5F9-5572-483A-8981-A10438D0B156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2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0E14-EE28-4874-B995-9A922232EC67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D84-B3F6-49F3-AD12-76826A657A01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F68D-93EA-4C87-AF54-A3134CE9524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8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96EE-0DED-4914-BD84-465C3CA73768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568-F1C4-419F-8775-8DA2D09A9EC1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FEED-D807-4414-A557-7003F0CC42D4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C2BD-124F-451F-B538-6DE59CDCAEB9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8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B1A-FBAA-44A7-93F9-9D4716319F2C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27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368A-8328-48D7-894C-8C7C0B29B89E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CF3F-96F3-4F00-83FB-879626E410DB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DBA7-D9BD-4327-91E6-BCF7DFD707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68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752" y="0"/>
            <a:ext cx="90364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/>
              <a:t>The emission/absorption </a:t>
            </a:r>
            <a:r>
              <a:rPr lang="en-US" altLang="zh-TW" dirty="0"/>
              <a:t>spectrum of atomic </a:t>
            </a:r>
            <a:r>
              <a:rPr lang="en-US" altLang="zh-TW" dirty="0" smtClean="0"/>
              <a:t>hydrogen is related to the transition between two </a:t>
            </a:r>
            <a:r>
              <a:rPr lang="en-US" altLang="zh-TW" u="sng" dirty="0" smtClean="0">
                <a:solidFill>
                  <a:schemeClr val="accent6">
                    <a:lumMod val="75000"/>
                  </a:schemeClr>
                </a:solidFill>
              </a:rPr>
              <a:t>electronic quantum states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11660" y="2348880"/>
            <a:ext cx="72728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(quantum states of the electron)</a:t>
            </a:r>
            <a:endParaRPr lang="zh-TW" altLang="en-US" sz="4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5516" y="3435332"/>
            <a:ext cx="8604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Of course, there is no rotation nor vibration motion for atomic hydrogen.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3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9004" y="188640"/>
            <a:ext cx="89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typical molecule: 10</a:t>
            </a:r>
            <a:r>
              <a:rPr lang="en-US" altLang="zh-TW" sz="4000" baseline="300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40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</a:t>
            </a:r>
            <a:r>
              <a:rPr lang="en-US" altLang="zh-TW" sz="4000" baseline="30000" dirty="0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40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TW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1016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of typical IR light: 10</a:t>
            </a:r>
            <a:r>
              <a:rPr lang="en-US" altLang="zh-TW" sz="4000" baseline="30000" dirty="0" smtClean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40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</a:t>
            </a:r>
            <a:r>
              <a:rPr lang="en-US" altLang="zh-TW" sz="4000" baseline="30000" dirty="0" smtClean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40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9502" y="1916832"/>
            <a:ext cx="8964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</a:t>
            </a:r>
            <a:r>
              <a:rPr lang="en-US" altLang="zh-TW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molecule sees a uniform E field which oscillates with time.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0" y="342518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charge, no interaction with E field.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0" y="414908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charge, very </a:t>
            </a:r>
            <a:r>
              <a:rPr lang="en-US" altLang="zh-TW" sz="40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weak interaction with E field.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508" y="53732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Non-uniform charge, interaction with E field is possible.</a:t>
            </a:r>
          </a:p>
        </p:txBody>
      </p:sp>
    </p:spTree>
    <p:extLst>
      <p:ext uri="{BB962C8B-B14F-4D97-AF65-F5344CB8AC3E}">
        <p14:creationId xmlns:p14="http://schemas.microsoft.com/office/powerpoint/2010/main" val="241491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037" y="0"/>
            <a:ext cx="5394055" cy="78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/>
              <a:t>Dipole (dipole moment)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24980"/>
              </p:ext>
            </p:extLst>
          </p:nvPr>
        </p:nvGraphicFramePr>
        <p:xfrm>
          <a:off x="295275" y="981075"/>
          <a:ext cx="8553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方程式" r:id="rId3" imgW="2577960" imgH="228600" progId="Equation.3">
                  <p:embed/>
                </p:oleObj>
              </mc:Choice>
              <mc:Fallback>
                <p:oleObj name="方程式" r:id="rId3" imgW="2577960" imgH="2286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981075"/>
                        <a:ext cx="8553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370"/>
              </p:ext>
            </p:extLst>
          </p:nvPr>
        </p:nvGraphicFramePr>
        <p:xfrm>
          <a:off x="5292080" y="152636"/>
          <a:ext cx="1474788" cy="66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方程式" r:id="rId5" imgW="444240" imgH="190440" progId="Equation.3">
                  <p:embed/>
                </p:oleObj>
              </mc:Choice>
              <mc:Fallback>
                <p:oleObj name="方程式" r:id="rId5" imgW="444240" imgH="19044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52636"/>
                        <a:ext cx="1474788" cy="66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9502" y="1880828"/>
            <a:ext cx="89649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rgbClr val="C00000"/>
                </a:solidFill>
              </a:rPr>
              <a:t>Dipole interaction with EM wave is the most common type of interaction. Others are like monopole, quadrupole, …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AutoShape 15" descr="ãsine wave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29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037" y="0"/>
            <a:ext cx="913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sz="3600" dirty="0" smtClean="0"/>
              <a:t>Resonance Criterion of interaction with wave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56692"/>
            <a:ext cx="9036496" cy="15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rgbClr val="FF00FF"/>
                </a:solidFill>
              </a:rPr>
              <a:t>Resonance phenomena are very common. e.g., musical instruments</a:t>
            </a:r>
            <a:endParaRPr lang="zh-TW" altLang="en-US" dirty="0">
              <a:solidFill>
                <a:srgbClr val="FF00FF"/>
              </a:solidFill>
            </a:endParaRPr>
          </a:p>
        </p:txBody>
      </p:sp>
      <p:pic>
        <p:nvPicPr>
          <p:cNvPr id="4098" name="Picture 2" descr="http://sdsu-physics.org/physics180/physics180A/units/unit3/images_unit3/standingwav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176865"/>
            <a:ext cx="8388932" cy="389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59532" y="6273316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http://sdsu-physics.org/physics180/physics180A/units/unit3/mechanical_waves.html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13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875"/>
            <a:ext cx="8604956" cy="546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2436116" y="692875"/>
            <a:ext cx="5592268" cy="720000"/>
            <a:chOff x="2327770" y="692875"/>
            <a:chExt cx="5592268" cy="720000"/>
          </a:xfrm>
        </p:grpSpPr>
        <p:cxnSp>
          <p:nvCxnSpPr>
            <p:cNvPr id="4" name="直線單箭頭接點 3"/>
            <p:cNvCxnSpPr/>
            <p:nvPr/>
          </p:nvCxnSpPr>
          <p:spPr>
            <a:xfrm flipV="1">
              <a:off x="2327770" y="692875"/>
              <a:ext cx="0" cy="72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V="1">
              <a:off x="4572000" y="692875"/>
              <a:ext cx="0" cy="72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V="1">
              <a:off x="6791161" y="692875"/>
              <a:ext cx="0" cy="72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3451052" y="872875"/>
              <a:ext cx="0" cy="54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V="1">
              <a:off x="5688013" y="872875"/>
              <a:ext cx="0" cy="54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7920038" y="872875"/>
              <a:ext cx="0" cy="540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 rot="16200000">
            <a:off x="374944" y="3435700"/>
            <a:ext cx="14180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field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500" y="938096"/>
            <a:ext cx="219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Vibrating Dipole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752" y="1736812"/>
            <a:ext cx="9036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Vibrating dipolar moment in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				    AC Electric Field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752" y="15941"/>
            <a:ext cx="9036496" cy="15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/>
              <a:t>When matching to the natural frequency, the interaction can be greatly enhanced.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59532" y="3429000"/>
            <a:ext cx="8424936" cy="24006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In a quantum system, the resonance between </a:t>
            </a:r>
            <a:r>
              <a:rPr lang="en-US" altLang="zh-TW" u="sng" dirty="0" smtClean="0">
                <a:solidFill>
                  <a:schemeClr val="accent6">
                    <a:lumMod val="75000"/>
                  </a:schemeClr>
                </a:solidFill>
              </a:rPr>
              <a:t>EM wave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altLang="zh-TW" u="sng" dirty="0" smtClean="0">
                <a:solidFill>
                  <a:schemeClr val="accent6">
                    <a:lumMod val="75000"/>
                  </a:schemeClr>
                </a:solidFill>
              </a:rPr>
              <a:t>Molecule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also satisfies energy conservation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</a:rPr>
              <a:t>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E = </a:t>
            </a:r>
            <a:r>
              <a:rPr lang="en-US" altLang="zh-TW" i="1" dirty="0" err="1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zh-TW" i="1" dirty="0" err="1" smtClean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</a:rPr>
              <a:t>n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23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752" y="15941"/>
            <a:ext cx="903649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Summary: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To absorb/emit photon, there are two basic conditions. 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1. Interaction: 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		dipole interaction is very common.</a:t>
            </a:r>
          </a:p>
          <a:p>
            <a:r>
              <a:rPr lang="en-US" altLang="zh-TW" dirty="0" smtClean="0"/>
              <a:t>2. Resonance: </a:t>
            </a:r>
          </a:p>
          <a:p>
            <a:r>
              <a:rPr lang="en-US" altLang="zh-TW" dirty="0" smtClean="0"/>
              <a:t>	frequency match; energy conservation</a:t>
            </a:r>
          </a:p>
        </p:txBody>
      </p:sp>
    </p:spTree>
    <p:extLst>
      <p:ext uri="{BB962C8B-B14F-4D97-AF65-F5344CB8AC3E}">
        <p14:creationId xmlns:p14="http://schemas.microsoft.com/office/powerpoint/2010/main" val="193724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623" y="188640"/>
            <a:ext cx="937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TW" sz="3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800" i="1" dirty="0" err="1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→ </a:t>
            </a:r>
            <a:r>
              <a:rPr lang="en-US" altLang="zh-TW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TW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J’=J”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±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zh-TW" altLang="en-US" sz="3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「hcl ir spectrum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2" y="1304764"/>
            <a:ext cx="924880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31540" y="5697252"/>
            <a:ext cx="2428229" cy="440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Wikimedia Commons</a:t>
            </a:r>
            <a:endParaRPr lang="zh-TW" altLang="en-US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7544" y="80628"/>
            <a:ext cx="7944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TW" sz="3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3800" i="1" dirty="0" err="1" smtClean="0">
                <a:solidFill>
                  <a:srgbClr val="0000FF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n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→ </a:t>
            </a:r>
            <a:r>
              <a:rPr lang="en-US" altLang="zh-TW" sz="3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TW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zh-TW" altLang="en-US" sz="3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3588" y="1232756"/>
            <a:ext cx="67681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3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8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8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B”J”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8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J”</a:t>
            </a:r>
            <a:r>
              <a:rPr lang="en-US" altLang="zh-TW" sz="3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</a:p>
          <a:p>
            <a:pPr>
              <a:lnSpc>
                <a:spcPct val="150000"/>
              </a:lnSpc>
            </a:pP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TW" sz="3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TW" sz="3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= </a:t>
            </a:r>
            <a:r>
              <a:rPr lang="en-US" altLang="zh-TW" sz="3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800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3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B’J’</a:t>
            </a: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en-US" altLang="zh-TW" sz="3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4146853"/>
            <a:ext cx="7524836" cy="126188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3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Rule: </a:t>
            </a:r>
            <a:r>
              <a:rPr lang="en-US" altLang="zh-TW" sz="3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en-US" altLang="zh-TW" sz="3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3800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J” </a:t>
            </a:r>
            <a:r>
              <a:rPr lang="en-US" altLang="zh-TW" sz="38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± </a:t>
            </a:r>
            <a:r>
              <a:rPr lang="en-US" altLang="zh-TW" sz="3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lvl="0"/>
            <a:r>
              <a:rPr lang="en-US" altLang="zh-TW" sz="3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angular momentum)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99592" y="2852936"/>
            <a:ext cx="7215437" cy="864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J”</a:t>
            </a:r>
            <a:r>
              <a:rPr lang="en-US" altLang="zh-TW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1, 2, 3, …; </a:t>
            </a:r>
            <a:r>
              <a:rPr lang="en-US" altLang="zh-TW" sz="3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en-US" altLang="zh-TW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1, 2, 3, </a:t>
            </a:r>
            <a:r>
              <a:rPr lang="en-US" altLang="zh-TW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TW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5816" y="476672"/>
            <a:ext cx="337464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altLang="zh-TW" sz="3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</a:t>
            </a:r>
            <a:r>
              <a:rPr lang="en-US" altLang="zh-TW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   </a:t>
            </a:r>
            <a:r>
              <a:rPr lang="en-US" altLang="zh-TW" sz="3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3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endParaRPr lang="en-US" altLang="zh-TW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0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6" name="Picture 48" descr="https://upload.wikimedia.org/wikipedia/commons/thumb/6/62/Spherical_Harmonics.png/1024px-Spherical_Harmon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0" y="584684"/>
            <a:ext cx="8580919" cy="53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87524" y="6027003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Inigo.quilez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Own work, CC BY-SA 3.0, https://commons.wikimedia.org/w/index.php?curid=32782753</a:t>
            </a:r>
            <a:endParaRPr lang="zh-TW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43508" y="-63388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on a spherical shell</a:t>
            </a:r>
            <a:endParaRPr lang="zh-TW" altLang="en-US" sz="4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51520" y="692696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TW" sz="32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 planes </a:t>
            </a:r>
            <a:r>
              <a:rPr lang="en-US" altLang="zh-TW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en-US" sz="3200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656692"/>
            <a:ext cx="1213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08204" y="191683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84368" y="335699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098" name="Picture 2" descr="ãHydrogen spectral serie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0"/>
            <a:ext cx="6782102" cy="656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27584" y="6453336"/>
            <a:ext cx="26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eilat.sci.brooklyn.cuny.edu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8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Picture 2" descr="https://upload.wikimedia.org/wikipedia/commons/thumb/b/b2/Hydrogen_transitions.svg/400px-Hydrogen_transi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24644"/>
            <a:ext cx="825691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76256" y="6129300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wiki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2885" y="6237312"/>
            <a:ext cx="5076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</a:rPr>
              <a:t>A very simplified model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7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-16310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/>
              <a:t>The emission/absorption </a:t>
            </a:r>
            <a:r>
              <a:rPr lang="en-US" altLang="zh-TW" dirty="0"/>
              <a:t>spectrum of </a:t>
            </a:r>
            <a:r>
              <a:rPr lang="en-US" altLang="zh-TW" dirty="0" smtClean="0"/>
              <a:t>a molecule in UV/Vis region is often related to the transition between </a:t>
            </a:r>
            <a:r>
              <a:rPr lang="en-US" altLang="zh-TW" u="sng" dirty="0" smtClean="0">
                <a:solidFill>
                  <a:schemeClr val="accent6">
                    <a:lumMod val="75000"/>
                  </a:schemeClr>
                </a:solidFill>
              </a:rPr>
              <a:t>electronic quantum states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2204864"/>
            <a:ext cx="5040560" cy="454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1500" y="5733256"/>
            <a:ext cx="3258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TW" dirty="0" smtClean="0"/>
              <a:t>J Fluoresc (2014) 24:1015–1024</a:t>
            </a:r>
          </a:p>
          <a:p>
            <a:r>
              <a:rPr lang="pt-BR" altLang="zh-TW" dirty="0" smtClean="0"/>
              <a:t>DOI 10.1007/s10895-014-1368-1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6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074" name="Picture 2" descr="https://chem.libretexts.org/@api/deki/files/73601/jablonski.gif?revision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695" y="1088740"/>
            <a:ext cx="940138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ibretexts_section_complete_photon_1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85" y="188640"/>
            <a:ext cx="1762160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-15517" y="0"/>
            <a:ext cx="7423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Fluorescence and Phosphorescence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52120" y="1024889"/>
            <a:ext cx="3491880" cy="25545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In solution,</a:t>
            </a:r>
          </a:p>
          <a:p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Almost no rotation</a:t>
            </a:r>
          </a:p>
          <a:p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Quick vibration relaxation 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7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-16310"/>
            <a:ext cx="90364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/>
              <a:t>The emission/absorption </a:t>
            </a:r>
            <a:r>
              <a:rPr lang="en-US" altLang="zh-TW" dirty="0"/>
              <a:t>spectrum of </a:t>
            </a:r>
            <a:r>
              <a:rPr lang="en-US" altLang="zh-TW" dirty="0" smtClean="0"/>
              <a:t>a molecule in IR region is often related to the transition between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</a:rPr>
              <a:t>vibrational</a:t>
            </a:r>
            <a:r>
              <a:rPr lang="en-US" altLang="zh-TW" u="sng" dirty="0" smtClean="0">
                <a:solidFill>
                  <a:schemeClr val="accent6">
                    <a:lumMod val="75000"/>
                  </a:schemeClr>
                </a:solidFill>
              </a:rPr>
              <a:t> quantum states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49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6" name="Picture 2" descr="https://chemistry.oregonstate.edu/courses/ch361-464/ch362/ft.htg/bk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0" y="152636"/>
            <a:ext cx="8047900" cy="44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3508" y="4473116"/>
            <a:ext cx="88929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You can see CO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2</a:t>
            </a:r>
            <a:r>
              <a:rPr lang="en-US" altLang="zh-TW" sz="2800" dirty="0">
                <a:solidFill>
                  <a:srgbClr val="0000FF"/>
                </a:solidFill>
              </a:rPr>
              <a:t> as the strong doublet at around 2300 cm</a:t>
            </a:r>
            <a:r>
              <a:rPr lang="en-US" altLang="zh-TW" sz="2800" baseline="30000" dirty="0">
                <a:solidFill>
                  <a:srgbClr val="0000FF"/>
                </a:solidFill>
              </a:rPr>
              <a:t>-1</a:t>
            </a:r>
            <a:r>
              <a:rPr lang="en-US" altLang="zh-TW" sz="2800" dirty="0">
                <a:solidFill>
                  <a:srgbClr val="0000FF"/>
                </a:solidFill>
              </a:rPr>
              <a:t>, and water as the "spiky" peaks in the 3800 and 1600 cm</a:t>
            </a:r>
            <a:r>
              <a:rPr lang="en-US" altLang="zh-TW" sz="2800" baseline="30000" dirty="0">
                <a:solidFill>
                  <a:srgbClr val="0000FF"/>
                </a:solidFill>
              </a:rPr>
              <a:t>-1</a:t>
            </a:r>
            <a:r>
              <a:rPr lang="en-US" altLang="zh-TW" sz="2800" dirty="0">
                <a:solidFill>
                  <a:srgbClr val="0000FF"/>
                </a:solidFill>
              </a:rPr>
              <a:t>.  </a:t>
            </a:r>
            <a:r>
              <a:rPr lang="en-US" altLang="zh-TW" sz="2400" dirty="0">
                <a:solidFill>
                  <a:srgbClr val="0000FF"/>
                </a:solidFill>
              </a:rPr>
              <a:t>The "bell curve" shape of the spectrum reflects the output spectrum of the source:  strong in the middle, but falling off at the ends.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6417332"/>
            <a:ext cx="710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https://chemistry.oregonstate.edu/courses/ch361-464/ch362/irinstrs.htm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35796" y="3429000"/>
            <a:ext cx="4268861" cy="5232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IR absorption of ambient air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0" y="-16310"/>
            <a:ext cx="9036496" cy="78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lnSpc>
                <a:spcPct val="125000"/>
              </a:lnSpc>
              <a:defRPr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Why N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 and O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 have no IR absorption?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505" y="908720"/>
            <a:ext cx="8964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Light is EM wave. </a:t>
            </a:r>
          </a:p>
          <a:p>
            <a:r>
              <a:rPr lang="en-US" altLang="zh-TW" sz="4000" dirty="0" smtClean="0"/>
              <a:t>How a matter interacts with EM wave?</a:t>
            </a:r>
            <a:endParaRPr lang="zh-TW" altLang="en-US" sz="4000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05731"/>
              </p:ext>
            </p:extLst>
          </p:nvPr>
        </p:nvGraphicFramePr>
        <p:xfrm>
          <a:off x="4860032" y="2804318"/>
          <a:ext cx="28956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方程式" r:id="rId3" imgW="1028520" imgH="444240" progId="Equation.3">
                  <p:embed/>
                </p:oleObj>
              </mc:Choice>
              <mc:Fallback>
                <p:oleObj name="方程式" r:id="rId3" imgW="1028520" imgH="44424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804318"/>
                        <a:ext cx="28956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0" y="2204864"/>
            <a:ext cx="9484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A matter may consist of positive and negative charges. 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37501"/>
              </p:ext>
            </p:extLst>
          </p:nvPr>
        </p:nvGraphicFramePr>
        <p:xfrm>
          <a:off x="899592" y="2804318"/>
          <a:ext cx="26098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5" imgW="927000" imgH="419040" progId="Equation.3">
                  <p:embed/>
                </p:oleObj>
              </mc:Choice>
              <mc:Fallback>
                <p:oleObj name="方程式" r:id="rId5" imgW="927000" imgH="41904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04318"/>
                        <a:ext cx="26098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89502" y="4545124"/>
            <a:ext cx="89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How about a neutral molecule?</a:t>
            </a:r>
          </a:p>
        </p:txBody>
      </p:sp>
      <p:sp>
        <p:nvSpPr>
          <p:cNvPr id="16" name="矩形 15"/>
          <p:cNvSpPr/>
          <p:nvPr/>
        </p:nvSpPr>
        <p:spPr>
          <a:xfrm>
            <a:off x="179512" y="5229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</a:rPr>
              <a:t>neutral molecule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 may consist of positive and negative charges and may be dipolar. 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740" y="3924345"/>
            <a:ext cx="8169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0000FF"/>
                </a:solidFill>
              </a:rPr>
              <a:t>The magnetic interaction is often much weaker. 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3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5536" y="58468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dirty="0"/>
              <a:t>When a proton &amp; electron 100 pm apart, the dipole moment is  4.80D </a:t>
            </a:r>
            <a:r>
              <a:rPr lang="en-US" altLang="zh-TW" sz="3200" dirty="0" smtClean="0"/>
              <a:t>(Debye). For example,</a:t>
            </a:r>
          </a:p>
          <a:p>
            <a:pPr>
              <a:lnSpc>
                <a:spcPct val="125000"/>
              </a:lnSpc>
            </a:pPr>
            <a:r>
              <a:rPr lang="en-US" altLang="zh-TW" sz="3200" dirty="0" smtClean="0">
                <a:solidFill>
                  <a:srgbClr val="0000FF"/>
                </a:solidFill>
              </a:rPr>
              <a:t>carbon </a:t>
            </a:r>
            <a:r>
              <a:rPr lang="en-US" altLang="zh-TW" sz="3200" dirty="0">
                <a:solidFill>
                  <a:srgbClr val="0000FF"/>
                </a:solidFill>
              </a:rPr>
              <a:t>dioxide: 0</a:t>
            </a:r>
          </a:p>
          <a:p>
            <a:pPr>
              <a:lnSpc>
                <a:spcPct val="125000"/>
              </a:lnSpc>
            </a:pPr>
            <a:r>
              <a:rPr lang="en-US" altLang="zh-TW" sz="3200" dirty="0"/>
              <a:t>carbon monoxide: 0.112 D</a:t>
            </a:r>
          </a:p>
          <a:p>
            <a:pPr>
              <a:lnSpc>
                <a:spcPct val="125000"/>
              </a:lnSpc>
            </a:pPr>
            <a:r>
              <a:rPr lang="en-US" altLang="zh-TW" sz="3200" dirty="0"/>
              <a:t>ozone: 0.53 D</a:t>
            </a:r>
          </a:p>
          <a:p>
            <a:pPr>
              <a:lnSpc>
                <a:spcPct val="125000"/>
              </a:lnSpc>
            </a:pPr>
            <a:r>
              <a:rPr lang="en-US" altLang="zh-TW" sz="3200" dirty="0"/>
              <a:t>phosgene: 1.17 D</a:t>
            </a:r>
          </a:p>
          <a:p>
            <a:pPr>
              <a:lnSpc>
                <a:spcPct val="125000"/>
              </a:lnSpc>
            </a:pPr>
            <a:r>
              <a:rPr lang="en-US" altLang="zh-TW" sz="3200" dirty="0">
                <a:solidFill>
                  <a:srgbClr val="0000FF"/>
                </a:solidFill>
              </a:rPr>
              <a:t>water vapor: 1.85 D</a:t>
            </a:r>
          </a:p>
          <a:p>
            <a:pPr>
              <a:lnSpc>
                <a:spcPct val="125000"/>
              </a:lnSpc>
            </a:pPr>
            <a:r>
              <a:rPr lang="en-US" altLang="zh-TW" sz="3200" dirty="0"/>
              <a:t>hydrogen cyanide: 2.98 D</a:t>
            </a:r>
          </a:p>
          <a:p>
            <a:pPr>
              <a:lnSpc>
                <a:spcPct val="125000"/>
              </a:lnSpc>
            </a:pPr>
            <a:r>
              <a:rPr lang="en-US" altLang="zh-TW" sz="3200" dirty="0" smtClean="0">
                <a:solidFill>
                  <a:srgbClr val="FF0000"/>
                </a:solidFill>
              </a:rPr>
              <a:t>potassium </a:t>
            </a:r>
            <a:r>
              <a:rPr lang="en-US" altLang="zh-TW" sz="3200" dirty="0">
                <a:solidFill>
                  <a:srgbClr val="FF0000"/>
                </a:solidFill>
              </a:rPr>
              <a:t>bromide: 10.41 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84168" y="504918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Wiki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7315"/>
            <a:ext cx="327685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dipole moment</a:t>
            </a:r>
            <a:endParaRPr lang="zh-TW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2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611</Words>
  <Application>Microsoft Office PowerPoint</Application>
  <PresentationFormat>如螢幕大小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 Lin</dc:creator>
  <cp:lastModifiedBy>Jim Lin</cp:lastModifiedBy>
  <cp:revision>24</cp:revision>
  <dcterms:created xsi:type="dcterms:W3CDTF">2018-04-25T09:12:18Z</dcterms:created>
  <dcterms:modified xsi:type="dcterms:W3CDTF">2018-05-02T14:55:27Z</dcterms:modified>
</cp:coreProperties>
</file>