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4" r:id="rId5"/>
    <p:sldId id="267" r:id="rId6"/>
    <p:sldId id="294" r:id="rId7"/>
    <p:sldId id="293" r:id="rId8"/>
    <p:sldId id="292" r:id="rId9"/>
    <p:sldId id="290" r:id="rId10"/>
    <p:sldId id="272" r:id="rId11"/>
    <p:sldId id="283" r:id="rId12"/>
    <p:sldId id="285" r:id="rId13"/>
    <p:sldId id="288" r:id="rId14"/>
    <p:sldId id="282" r:id="rId15"/>
    <p:sldId id="286" r:id="rId16"/>
    <p:sldId id="287" r:id="rId17"/>
    <p:sldId id="296" r:id="rId18"/>
    <p:sldId id="295" r:id="rId19"/>
    <p:sldId id="270" r:id="rId20"/>
    <p:sldId id="275" r:id="rId21"/>
    <p:sldId id="297" r:id="rId22"/>
    <p:sldId id="259" r:id="rId23"/>
    <p:sldId id="298" r:id="rId24"/>
    <p:sldId id="299" r:id="rId25"/>
    <p:sldId id="261" r:id="rId26"/>
    <p:sldId id="260" r:id="rId27"/>
    <p:sldId id="307" r:id="rId28"/>
    <p:sldId id="300" r:id="rId29"/>
    <p:sldId id="301" r:id="rId30"/>
    <p:sldId id="302" r:id="rId31"/>
    <p:sldId id="303" r:id="rId32"/>
    <p:sldId id="263" r:id="rId33"/>
    <p:sldId id="304" r:id="rId34"/>
    <p:sldId id="262" r:id="rId35"/>
    <p:sldId id="305" r:id="rId36"/>
    <p:sldId id="265" r:id="rId37"/>
    <p:sldId id="266" r:id="rId38"/>
    <p:sldId id="306" r:id="rId39"/>
    <p:sldId id="268" r:id="rId40"/>
    <p:sldId id="269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671864847303441E-2"/>
          <c:y val="6.2845619981938064E-2"/>
          <c:w val="0.91065627030539309"/>
          <c:h val="0.8617396360397362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539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工作表1!$A$2:$A$22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</c:numCache>
            </c:numRef>
          </c:xVal>
          <c:yVal>
            <c:numRef>
              <c:f>工作表1!$B$2:$B$22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0.30901699437494751</c:v>
                </c:pt>
                <c:pt idx="10">
                  <c:v>1.22514845490862E-16</c:v>
                </c:pt>
                <c:pt idx="11">
                  <c:v>-0.30901699437494773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-0.80901699437494756</c:v>
                </c:pt>
                <c:pt idx="18">
                  <c:v>-0.58778525229247336</c:v>
                </c:pt>
                <c:pt idx="19">
                  <c:v>-0.30901699437494762</c:v>
                </c:pt>
                <c:pt idx="20">
                  <c:v>-2.45029690981724E-16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83-4BE8-8E0F-C94C15F90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3598895"/>
        <c:axId val="983597647"/>
      </c:scatterChart>
      <c:valAx>
        <c:axId val="983598895"/>
        <c:scaling>
          <c:orientation val="minMax"/>
          <c:max val="2"/>
        </c:scaling>
        <c:delete val="1"/>
        <c:axPos val="b"/>
        <c:numFmt formatCode="General" sourceLinked="1"/>
        <c:majorTickMark val="none"/>
        <c:minorTickMark val="none"/>
        <c:tickLblPos val="nextTo"/>
        <c:crossAx val="983597647"/>
        <c:crosses val="autoZero"/>
        <c:crossBetween val="midCat"/>
      </c:valAx>
      <c:valAx>
        <c:axId val="98359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35988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75235-65F5-4BE9-9C81-EF360044EEE2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C05-8F14-4079-A06C-4ADC29398E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9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GB" altLang="zh-TW" dirty="0">
              <a:latin typeface="Arial" panose="020B0604020202020204" pitchFamily="34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2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9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GB" altLang="zh-TW" dirty="0">
              <a:latin typeface="Arial" panose="020B0604020202020204" pitchFamily="34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31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https://chem.libretexts.org/Core/Physical_and_Theoretical_Chemistry/Quantum_Mechanics/07._Angular_Momentum/7.5%3A_Rigid_Rotor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02CB7-9FB7-4CE6-95D8-23544A94802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81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5A49C-2100-43CA-8347-3FBBA311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65C860-870F-4750-9F96-0424780F1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84BD6-8F58-4148-A94D-5F793693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3B2D6-AB7C-41EF-9DAB-932C585D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06E15-9CCE-4930-BC37-EC294C85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8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D88F5-A587-4E37-8660-638685C9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243653-09DF-4E38-A10C-BC46EB0D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B70CB5-2C0E-460A-B509-24D04090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01355F-82A0-4C2B-8F1C-07FDFA30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1859A-7EBC-4194-902B-3246142F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86178E-F710-4CD0-B69A-7ED4979F2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AB0932-D54F-4CF4-BE53-8C795BBAB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E43919-739B-4D0A-98A0-F0C9F236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72B93C-F5D1-454A-8AED-B465A9A1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1BF0A-A5F4-4DC7-82B8-CD379504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73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53BAB-80B9-49A5-8438-9098496C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9DD2D-3B3F-4DA3-A0D4-57468A91F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4564AD-0C3E-4BAA-A267-3EEE8A14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AB94FB-6166-4083-9566-2F4DE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C45BC-6D32-422B-8A90-ED686D1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55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22C5F-F347-4DE2-9966-C7626ACE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EEFD40-A400-4697-991D-13FED256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AF7CBC-36DF-4C37-9817-C8FF2294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76CBBB-AAAB-4DC7-A6D1-A5A1CDA0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11C7C-E6B5-46B3-A3CB-8F1EF82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2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1062A-35AE-44AF-B25A-F00AD213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6A291-9309-42B4-B2AB-8E48F1BF6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C2E7C5-3A6C-4290-B267-78FC69BA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692420-66CB-4105-A0FB-A763A3FE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123702-84B6-4549-9F03-808FC8D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A99212-6200-4F65-B32B-928A3AD7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BD183-3F6D-440F-8105-FFC194B1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83A23F-72DA-4AFC-958B-8ABEE4A9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3A5C4F-4D2C-4358-AEE8-8867F64F1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A22D2A-D575-48E8-B101-6DD66D15E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0F7486-3DA0-42FA-BE0C-28751C614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D742C9-EF53-45C9-958E-4CF95B9C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3AA755-27D0-4074-B7E2-AF38B71A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949E43-C355-43E6-8DD0-C22201BF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0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57164-CFDD-45D0-B5C7-72EB2F0D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ED39C7-9149-4CE4-9993-852E0CCF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F19EC5-32B9-4E12-95B9-AC69A406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5F6090-AA6F-437F-9D1C-76CB33D7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37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8904BF-21C8-4262-8BFF-87EDFD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6CB0E8-C2CB-4931-95B8-9A2DB587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0611A6-54F2-488D-B704-497BB301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45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13E6C-E81A-44FA-B7A4-F87E8D42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219EF-F6F1-457D-924C-C2F3F1C6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E1EAE2-46A5-4B7E-9BD3-7DD3E92D2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4AAD52-5377-46AF-B6DB-EB92022A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4DEF68-70A7-475D-9F59-09779D13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D61087-93B8-4FDF-B1BB-52C09B3D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2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B2D25-415F-44E4-958F-D655EEEE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821DB8-EEB5-4856-9941-92C1CD535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A06E26-9745-4BF7-BA9E-078281787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0F273E-0B5D-461F-BA16-7602C00D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A48949-4DCA-4A9E-96ED-62BE0A38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567B78-8ACD-4F21-9C49-2115B614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C97B93-FFC4-445C-BF50-20C127D6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1B2974-8D28-43B7-A929-B89D1428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D4CE57-DFD0-4326-8CEF-3913DDD74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1E99-7002-4D6A-A828-D9F8011FF2C6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3311B2-69CF-4B5B-BDC2-3A27B43EE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6BD8F5-CDE8-4EE3-A486-BE2B55062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2DC88-C851-446B-B844-5A63279E20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957F5-9A37-43F7-8064-4DE9C32AE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 hour PPT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4196B7-870B-467C-AC9A-69AD772AF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(from last week till 20180514)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67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03513" y="4450"/>
            <a:ext cx="5041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Vibration of a molecule</a:t>
            </a:r>
            <a:endParaRPr lang="zh-TW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85" y="656692"/>
            <a:ext cx="5459699" cy="5787282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792261" y="6027004"/>
            <a:ext cx="2878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Wikimedia Commons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	Darekk2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FE2-3D73-4260-A9EB-00D451AF9FE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71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Vibrational state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3981450" y="2183886"/>
            <a:ext cx="5067300" cy="2718829"/>
          </a:xfrm>
          <a:custGeom>
            <a:avLst/>
            <a:gdLst>
              <a:gd name="connsiteX0" fmla="*/ 0 w 1219200"/>
              <a:gd name="connsiteY0" fmla="*/ 57150 h 2552753"/>
              <a:gd name="connsiteX1" fmla="*/ 314325 w 1219200"/>
              <a:gd name="connsiteY1" fmla="*/ 2552700 h 2552753"/>
              <a:gd name="connsiteX2" fmla="*/ 1219200 w 1219200"/>
              <a:gd name="connsiteY2" fmla="*/ 0 h 2552753"/>
              <a:gd name="connsiteX0" fmla="*/ 0 w 1219200"/>
              <a:gd name="connsiteY0" fmla="*/ 57150 h 2467032"/>
              <a:gd name="connsiteX1" fmla="*/ 552450 w 1219200"/>
              <a:gd name="connsiteY1" fmla="*/ 2466975 h 2467032"/>
              <a:gd name="connsiteX2" fmla="*/ 1219200 w 1219200"/>
              <a:gd name="connsiteY2" fmla="*/ 0 h 2467032"/>
              <a:gd name="connsiteX0" fmla="*/ 0 w 1219200"/>
              <a:gd name="connsiteY0" fmla="*/ 57150 h 2479113"/>
              <a:gd name="connsiteX1" fmla="*/ 552450 w 1219200"/>
              <a:gd name="connsiteY1" fmla="*/ 2466975 h 2479113"/>
              <a:gd name="connsiteX2" fmla="*/ 1219200 w 1219200"/>
              <a:gd name="connsiteY2" fmla="*/ 0 h 2479113"/>
              <a:gd name="connsiteX0" fmla="*/ 0 w 1219200"/>
              <a:gd name="connsiteY0" fmla="*/ 57150 h 2611446"/>
              <a:gd name="connsiteX1" fmla="*/ 542925 w 1219200"/>
              <a:gd name="connsiteY1" fmla="*/ 2600325 h 2611446"/>
              <a:gd name="connsiteX2" fmla="*/ 1219200 w 1219200"/>
              <a:gd name="connsiteY2" fmla="*/ 0 h 2611446"/>
              <a:gd name="connsiteX0" fmla="*/ 0 w 1219200"/>
              <a:gd name="connsiteY0" fmla="*/ 57150 h 2602034"/>
              <a:gd name="connsiteX1" fmla="*/ 542925 w 1219200"/>
              <a:gd name="connsiteY1" fmla="*/ 2600325 h 2602034"/>
              <a:gd name="connsiteX2" fmla="*/ 1219200 w 1219200"/>
              <a:gd name="connsiteY2" fmla="*/ 0 h 2602034"/>
              <a:gd name="connsiteX0" fmla="*/ 0 w 1219200"/>
              <a:gd name="connsiteY0" fmla="*/ 57150 h 2600781"/>
              <a:gd name="connsiteX1" fmla="*/ 542925 w 1219200"/>
              <a:gd name="connsiteY1" fmla="*/ 2600325 h 2600781"/>
              <a:gd name="connsiteX2" fmla="*/ 1219200 w 1219200"/>
              <a:gd name="connsiteY2" fmla="*/ 0 h 2600781"/>
              <a:gd name="connsiteX0" fmla="*/ 0 w 1219200"/>
              <a:gd name="connsiteY0" fmla="*/ 57150 h 2604038"/>
              <a:gd name="connsiteX1" fmla="*/ 542925 w 1219200"/>
              <a:gd name="connsiteY1" fmla="*/ 2600325 h 2604038"/>
              <a:gd name="connsiteX2" fmla="*/ 1219200 w 1219200"/>
              <a:gd name="connsiteY2" fmla="*/ 0 h 2604038"/>
              <a:gd name="connsiteX0" fmla="*/ 0 w 1219200"/>
              <a:gd name="connsiteY0" fmla="*/ 57150 h 2600781"/>
              <a:gd name="connsiteX1" fmla="*/ 542925 w 1219200"/>
              <a:gd name="connsiteY1" fmla="*/ 2600325 h 2600781"/>
              <a:gd name="connsiteX2" fmla="*/ 1219200 w 1219200"/>
              <a:gd name="connsiteY2" fmla="*/ 0 h 2600781"/>
              <a:gd name="connsiteX0" fmla="*/ 0 w 1219200"/>
              <a:gd name="connsiteY0" fmla="*/ 57150 h 2603372"/>
              <a:gd name="connsiteX1" fmla="*/ 542925 w 1219200"/>
              <a:gd name="connsiteY1" fmla="*/ 2600325 h 2603372"/>
              <a:gd name="connsiteX2" fmla="*/ 1219200 w 1219200"/>
              <a:gd name="connsiteY2" fmla="*/ 0 h 2603372"/>
              <a:gd name="connsiteX0" fmla="*/ 0 w 4095750"/>
              <a:gd name="connsiteY0" fmla="*/ 0 h 2543537"/>
              <a:gd name="connsiteX1" fmla="*/ 542925 w 4095750"/>
              <a:gd name="connsiteY1" fmla="*/ 2543175 h 2543537"/>
              <a:gd name="connsiteX2" fmla="*/ 4095750 w 4095750"/>
              <a:gd name="connsiteY2" fmla="*/ 142875 h 2543537"/>
              <a:gd name="connsiteX0" fmla="*/ 0 w 4095750"/>
              <a:gd name="connsiteY0" fmla="*/ 0 h 2543351"/>
              <a:gd name="connsiteX1" fmla="*/ 542925 w 4095750"/>
              <a:gd name="connsiteY1" fmla="*/ 2543175 h 2543351"/>
              <a:gd name="connsiteX2" fmla="*/ 4095750 w 4095750"/>
              <a:gd name="connsiteY2" fmla="*/ 142875 h 2543351"/>
              <a:gd name="connsiteX0" fmla="*/ 0 w 4095750"/>
              <a:gd name="connsiteY0" fmla="*/ 0 h 2676691"/>
              <a:gd name="connsiteX1" fmla="*/ 923925 w 4095750"/>
              <a:gd name="connsiteY1" fmla="*/ 2676525 h 2676691"/>
              <a:gd name="connsiteX2" fmla="*/ 4095750 w 4095750"/>
              <a:gd name="connsiteY2" fmla="*/ 142875 h 2676691"/>
              <a:gd name="connsiteX0" fmla="*/ 0 w 4095750"/>
              <a:gd name="connsiteY0" fmla="*/ 0 h 2718829"/>
              <a:gd name="connsiteX1" fmla="*/ 923925 w 4095750"/>
              <a:gd name="connsiteY1" fmla="*/ 2676525 h 2718829"/>
              <a:gd name="connsiteX2" fmla="*/ 4095750 w 4095750"/>
              <a:gd name="connsiteY2" fmla="*/ 142875 h 271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0" h="2718829">
                <a:moveTo>
                  <a:pt x="0" y="0"/>
                </a:moveTo>
                <a:cubicBezTo>
                  <a:pt x="55562" y="1252537"/>
                  <a:pt x="365125" y="3014662"/>
                  <a:pt x="923925" y="2676525"/>
                </a:cubicBezTo>
                <a:cubicBezTo>
                  <a:pt x="1482725" y="2338388"/>
                  <a:pt x="1611312" y="166687"/>
                  <a:pt x="4095750" y="142875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3095626" y="1762126"/>
            <a:ext cx="3762374" cy="3140589"/>
          </a:xfrm>
          <a:custGeom>
            <a:avLst/>
            <a:gdLst>
              <a:gd name="connsiteX0" fmla="*/ 0 w 8648700"/>
              <a:gd name="connsiteY0" fmla="*/ 9525 h 5762625"/>
              <a:gd name="connsiteX1" fmla="*/ 4314825 w 8648700"/>
              <a:gd name="connsiteY1" fmla="*/ 5762625 h 5762625"/>
              <a:gd name="connsiteX2" fmla="*/ 8648700 w 8648700"/>
              <a:gd name="connsiteY2" fmla="*/ 0 h 5762625"/>
              <a:gd name="connsiteX3" fmla="*/ 8648700 w 8648700"/>
              <a:gd name="connsiteY3" fmla="*/ 0 h 5762625"/>
              <a:gd name="connsiteX4" fmla="*/ 8648700 w 8648700"/>
              <a:gd name="connsiteY4" fmla="*/ 0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8700" h="5762625">
                <a:moveTo>
                  <a:pt x="0" y="9525"/>
                </a:moveTo>
                <a:cubicBezTo>
                  <a:pt x="1436687" y="2886868"/>
                  <a:pt x="2873375" y="5764212"/>
                  <a:pt x="4314825" y="5762625"/>
                </a:cubicBezTo>
                <a:cubicBezTo>
                  <a:pt x="5756275" y="5761038"/>
                  <a:pt x="8648700" y="0"/>
                  <a:pt x="8648700" y="0"/>
                </a:cubicBezTo>
                <a:lnTo>
                  <a:pt x="8648700" y="0"/>
                </a:lnTo>
                <a:lnTo>
                  <a:pt x="8648700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819775" y="4256384"/>
            <a:ext cx="390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Approx. to parabolic potential</a:t>
            </a:r>
          </a:p>
          <a:p>
            <a:r>
              <a:rPr lang="en-US" altLang="zh-TW" sz="2400" dirty="0"/>
              <a:t>@ low vibrational energy</a:t>
            </a:r>
          </a:p>
          <a:p>
            <a:r>
              <a:rPr lang="en-US" altLang="zh-TW" sz="2400" dirty="0"/>
              <a:t>e.g. Harmonic oscillator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803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「harmonic oscillato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66" y="188640"/>
            <a:ext cx="9217024" cy="615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03513" y="4450"/>
            <a:ext cx="5041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Vibration of a molecule</a:t>
            </a:r>
            <a:endParaRPr lang="zh-TW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665984" y="5769260"/>
            <a:ext cx="4860032" cy="743890"/>
            <a:chOff x="0" y="5049180"/>
            <a:chExt cx="4860032" cy="743890"/>
          </a:xfrm>
        </p:grpSpPr>
        <p:sp>
          <p:nvSpPr>
            <p:cNvPr id="6" name="文字方塊 5"/>
            <p:cNvSpPr txBox="1"/>
            <p:nvPr/>
          </p:nvSpPr>
          <p:spPr>
            <a:xfrm>
              <a:off x="11396" y="5049180"/>
              <a:ext cx="48013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nodes   	</a:t>
              </a:r>
              <a:endParaRPr lang="zh-TW" altLang="en-US" sz="4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3779912" y="5265204"/>
              <a:ext cx="540060" cy="36004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338603" y="5085184"/>
              <a:ext cx="466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4000" i="1" dirty="0">
                  <a:solidFill>
                    <a:srgbClr val="0000FF"/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l</a:t>
              </a:r>
              <a:endParaRPr lang="zh-TW" altLang="en-US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0" y="5085184"/>
              <a:ext cx="4860032" cy="648072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FE2-3D73-4260-A9EB-00D451AF9FE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5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群組 80"/>
          <p:cNvGrpSpPr/>
          <p:nvPr/>
        </p:nvGrpSpPr>
        <p:grpSpPr>
          <a:xfrm>
            <a:off x="1663700" y="149723"/>
            <a:ext cx="8890000" cy="6558555"/>
            <a:chOff x="1073083" y="318942"/>
            <a:chExt cx="5313736" cy="5601597"/>
          </a:xfrm>
        </p:grpSpPr>
        <p:grpSp>
          <p:nvGrpSpPr>
            <p:cNvPr id="19" name="群組 18"/>
            <p:cNvGrpSpPr/>
            <p:nvPr/>
          </p:nvGrpSpPr>
          <p:grpSpPr>
            <a:xfrm>
              <a:off x="1073083" y="318942"/>
              <a:ext cx="5313736" cy="5601597"/>
              <a:chOff x="1861727" y="611751"/>
              <a:chExt cx="5313736" cy="5601597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5" t="31156"/>
              <a:stretch/>
            </p:blipFill>
            <p:spPr>
              <a:xfrm>
                <a:off x="1861727" y="611751"/>
                <a:ext cx="5313736" cy="3658596"/>
              </a:xfrm>
              <a:prstGeom prst="rect">
                <a:avLst/>
              </a:prstGeom>
            </p:spPr>
          </p:pic>
          <p:sp>
            <p:nvSpPr>
              <p:cNvPr id="22" name="手繪多邊形 21"/>
              <p:cNvSpPr/>
              <p:nvPr/>
            </p:nvSpPr>
            <p:spPr>
              <a:xfrm>
                <a:off x="2895600" y="3609976"/>
                <a:ext cx="1233144" cy="2603372"/>
              </a:xfrm>
              <a:custGeom>
                <a:avLst/>
                <a:gdLst>
                  <a:gd name="connsiteX0" fmla="*/ 0 w 1219200"/>
                  <a:gd name="connsiteY0" fmla="*/ 57150 h 2552753"/>
                  <a:gd name="connsiteX1" fmla="*/ 314325 w 1219200"/>
                  <a:gd name="connsiteY1" fmla="*/ 2552700 h 2552753"/>
                  <a:gd name="connsiteX2" fmla="*/ 1219200 w 1219200"/>
                  <a:gd name="connsiteY2" fmla="*/ 0 h 2552753"/>
                  <a:gd name="connsiteX0" fmla="*/ 0 w 1219200"/>
                  <a:gd name="connsiteY0" fmla="*/ 57150 h 2467032"/>
                  <a:gd name="connsiteX1" fmla="*/ 552450 w 1219200"/>
                  <a:gd name="connsiteY1" fmla="*/ 2466975 h 2467032"/>
                  <a:gd name="connsiteX2" fmla="*/ 1219200 w 1219200"/>
                  <a:gd name="connsiteY2" fmla="*/ 0 h 2467032"/>
                  <a:gd name="connsiteX0" fmla="*/ 0 w 1219200"/>
                  <a:gd name="connsiteY0" fmla="*/ 57150 h 2479113"/>
                  <a:gd name="connsiteX1" fmla="*/ 552450 w 1219200"/>
                  <a:gd name="connsiteY1" fmla="*/ 2466975 h 2479113"/>
                  <a:gd name="connsiteX2" fmla="*/ 1219200 w 1219200"/>
                  <a:gd name="connsiteY2" fmla="*/ 0 h 2479113"/>
                  <a:gd name="connsiteX0" fmla="*/ 0 w 1219200"/>
                  <a:gd name="connsiteY0" fmla="*/ 57150 h 2611446"/>
                  <a:gd name="connsiteX1" fmla="*/ 542925 w 1219200"/>
                  <a:gd name="connsiteY1" fmla="*/ 2600325 h 2611446"/>
                  <a:gd name="connsiteX2" fmla="*/ 1219200 w 1219200"/>
                  <a:gd name="connsiteY2" fmla="*/ 0 h 2611446"/>
                  <a:gd name="connsiteX0" fmla="*/ 0 w 1219200"/>
                  <a:gd name="connsiteY0" fmla="*/ 57150 h 2602034"/>
                  <a:gd name="connsiteX1" fmla="*/ 542925 w 1219200"/>
                  <a:gd name="connsiteY1" fmla="*/ 2600325 h 2602034"/>
                  <a:gd name="connsiteX2" fmla="*/ 1219200 w 1219200"/>
                  <a:gd name="connsiteY2" fmla="*/ 0 h 2602034"/>
                  <a:gd name="connsiteX0" fmla="*/ 0 w 1219200"/>
                  <a:gd name="connsiteY0" fmla="*/ 57150 h 2600781"/>
                  <a:gd name="connsiteX1" fmla="*/ 542925 w 1219200"/>
                  <a:gd name="connsiteY1" fmla="*/ 2600325 h 2600781"/>
                  <a:gd name="connsiteX2" fmla="*/ 1219200 w 1219200"/>
                  <a:gd name="connsiteY2" fmla="*/ 0 h 2600781"/>
                  <a:gd name="connsiteX0" fmla="*/ 0 w 1219200"/>
                  <a:gd name="connsiteY0" fmla="*/ 57150 h 2604038"/>
                  <a:gd name="connsiteX1" fmla="*/ 542925 w 1219200"/>
                  <a:gd name="connsiteY1" fmla="*/ 2600325 h 2604038"/>
                  <a:gd name="connsiteX2" fmla="*/ 1219200 w 1219200"/>
                  <a:gd name="connsiteY2" fmla="*/ 0 h 2604038"/>
                  <a:gd name="connsiteX0" fmla="*/ 0 w 1219200"/>
                  <a:gd name="connsiteY0" fmla="*/ 57150 h 2600781"/>
                  <a:gd name="connsiteX1" fmla="*/ 542925 w 1219200"/>
                  <a:gd name="connsiteY1" fmla="*/ 2600325 h 2600781"/>
                  <a:gd name="connsiteX2" fmla="*/ 1219200 w 1219200"/>
                  <a:gd name="connsiteY2" fmla="*/ 0 h 2600781"/>
                  <a:gd name="connsiteX0" fmla="*/ 0 w 1219200"/>
                  <a:gd name="connsiteY0" fmla="*/ 57150 h 2603372"/>
                  <a:gd name="connsiteX1" fmla="*/ 542925 w 1219200"/>
                  <a:gd name="connsiteY1" fmla="*/ 2600325 h 2603372"/>
                  <a:gd name="connsiteX2" fmla="*/ 1219200 w 1219200"/>
                  <a:gd name="connsiteY2" fmla="*/ 0 h 2603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2603372">
                    <a:moveTo>
                      <a:pt x="0" y="57150"/>
                    </a:moveTo>
                    <a:cubicBezTo>
                      <a:pt x="55562" y="1309687"/>
                      <a:pt x="292100" y="2676525"/>
                      <a:pt x="542925" y="2600325"/>
                    </a:cubicBezTo>
                    <a:cubicBezTo>
                      <a:pt x="793750" y="2524125"/>
                      <a:pt x="868362" y="1271587"/>
                      <a:pt x="121920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9" name="直線接點 28"/>
            <p:cNvCxnSpPr/>
            <p:nvPr/>
          </p:nvCxnSpPr>
          <p:spPr>
            <a:xfrm>
              <a:off x="2500313" y="5810434"/>
              <a:ext cx="24923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2438400" y="5662968"/>
              <a:ext cx="37623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2389657" y="5490845"/>
              <a:ext cx="47101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2348707" y="5316019"/>
              <a:ext cx="5500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2310607" y="5150919"/>
              <a:ext cx="6294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>
              <a:off x="2269332" y="4982644"/>
              <a:ext cx="71199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2228057" y="4791013"/>
              <a:ext cx="7770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群組 71"/>
            <p:cNvGrpSpPr/>
            <p:nvPr/>
          </p:nvGrpSpPr>
          <p:grpSpPr>
            <a:xfrm>
              <a:off x="2251870" y="1223822"/>
              <a:ext cx="872330" cy="495295"/>
              <a:chOff x="2228057" y="661780"/>
              <a:chExt cx="872330" cy="1019421"/>
            </a:xfrm>
          </p:grpSpPr>
          <p:cxnSp>
            <p:nvCxnSpPr>
              <p:cNvPr id="62" name="直線接點 61"/>
              <p:cNvCxnSpPr/>
              <p:nvPr/>
            </p:nvCxnSpPr>
            <p:spPr>
              <a:xfrm>
                <a:off x="2500313" y="1681201"/>
                <a:ext cx="29051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>
                <a:off x="2447925" y="1533734"/>
                <a:ext cx="4127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>
                <a:off x="2389657" y="1361612"/>
                <a:ext cx="5265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/>
              <p:cNvCxnSpPr/>
              <p:nvPr/>
            </p:nvCxnSpPr>
            <p:spPr>
              <a:xfrm>
                <a:off x="2348707" y="1186786"/>
                <a:ext cx="60880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/>
              <p:nvPr/>
            </p:nvCxnSpPr>
            <p:spPr>
              <a:xfrm>
                <a:off x="2310607" y="1021687"/>
                <a:ext cx="69453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>
                <a:off x="2269332" y="853412"/>
                <a:ext cx="78343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/>
              <p:cNvCxnSpPr/>
              <p:nvPr/>
            </p:nvCxnSpPr>
            <p:spPr>
              <a:xfrm>
                <a:off x="2228057" y="661780"/>
                <a:ext cx="87233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0" name="圖片 49"/>
          <p:cNvPicPr>
            <a:picLocks noChangeAspect="1"/>
          </p:cNvPicPr>
          <p:nvPr/>
        </p:nvPicPr>
        <p:blipFill rotWithShape="1">
          <a:blip r:embed="rId4"/>
          <a:srcRect l="24233" r="22397" b="13745"/>
          <a:stretch/>
        </p:blipFill>
        <p:spPr>
          <a:xfrm>
            <a:off x="6657237" y="3095551"/>
            <a:ext cx="3519378" cy="2974674"/>
          </a:xfrm>
          <a:prstGeom prst="rect">
            <a:avLst/>
          </a:prstGeom>
        </p:spPr>
      </p:pic>
      <p:grpSp>
        <p:nvGrpSpPr>
          <p:cNvPr id="82" name="群組 81"/>
          <p:cNvGrpSpPr/>
          <p:nvPr/>
        </p:nvGrpSpPr>
        <p:grpSpPr>
          <a:xfrm>
            <a:off x="3991821" y="1507844"/>
            <a:ext cx="476646" cy="5071518"/>
            <a:chOff x="6583285" y="2852676"/>
            <a:chExt cx="476646" cy="2383760"/>
          </a:xfrm>
        </p:grpSpPr>
        <p:cxnSp>
          <p:nvCxnSpPr>
            <p:cNvPr id="42" name="直線單箭頭接點 41"/>
            <p:cNvCxnSpPr/>
            <p:nvPr/>
          </p:nvCxnSpPr>
          <p:spPr>
            <a:xfrm flipV="1">
              <a:off x="7059931" y="2994939"/>
              <a:ext cx="0" cy="2241496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 flipV="1">
              <a:off x="6906340" y="2945444"/>
              <a:ext cx="0" cy="2290991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V="1">
              <a:off x="6752353" y="2899421"/>
              <a:ext cx="0" cy="2337015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V="1">
              <a:off x="6583285" y="2852676"/>
              <a:ext cx="0" cy="2383760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774986" y="6184773"/>
            <a:ext cx="3918240" cy="43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r>
              <a:rPr lang="en-GB" altLang="zh-TW" sz="1089" b="1" dirty="0">
                <a:latin typeface="Arial" panose="020B0604020202020204" pitchFamily="34" charset="0"/>
              </a:rPr>
              <a:t>Adapted from: </a:t>
            </a:r>
            <a:br>
              <a:rPr lang="en-GB" altLang="zh-TW" sz="1089" b="1" dirty="0">
                <a:latin typeface="Arial" panose="020B0604020202020204" pitchFamily="34" charset="0"/>
              </a:rPr>
            </a:br>
            <a:r>
              <a:rPr lang="en-GB" altLang="zh-TW" sz="1089" b="1" dirty="0" err="1">
                <a:latin typeface="Arial" panose="020B0604020202020204" pitchFamily="34" charset="0"/>
              </a:rPr>
              <a:t>Subrata</a:t>
            </a:r>
            <a:r>
              <a:rPr lang="en-GB" altLang="zh-TW" sz="1089" b="1" dirty="0">
                <a:latin typeface="Arial" panose="020B0604020202020204" pitchFamily="34" charset="0"/>
              </a:rPr>
              <a:t> Chakraborty et al. </a:t>
            </a:r>
            <a:br>
              <a:rPr lang="en-GB" altLang="zh-TW" sz="1089" b="1" dirty="0">
                <a:latin typeface="Arial" panose="020B0604020202020204" pitchFamily="34" charset="0"/>
              </a:rPr>
            </a:br>
            <a:r>
              <a:rPr lang="en-GB" altLang="zh-TW" sz="1089" b="1" dirty="0">
                <a:latin typeface="Arial" panose="020B0604020202020204" pitchFamily="34" charset="0"/>
              </a:rPr>
              <a:t>Science 2008;321:1328-1331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920" y="5943241"/>
            <a:ext cx="1226880" cy="65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文字方塊 32"/>
          <p:cNvSpPr txBox="1"/>
          <p:nvPr/>
        </p:nvSpPr>
        <p:spPr>
          <a:xfrm>
            <a:off x="4718124" y="2805733"/>
            <a:ext cx="112723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~8 eV</a:t>
            </a:r>
            <a:endParaRPr lang="zh-TW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5295858" y="6109342"/>
                <a:ext cx="3466526" cy="660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Bohr radius ( radius of H atom) </a:t>
                </a: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0.53Å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58" y="6109342"/>
                <a:ext cx="3466526" cy="660117"/>
              </a:xfrm>
              <a:prstGeom prst="rect">
                <a:avLst/>
              </a:prstGeom>
              <a:blipFill>
                <a:blip r:embed="rId6"/>
                <a:stretch>
                  <a:fillRect t="-4630" r="-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44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/>
          <p:cNvGrpSpPr/>
          <p:nvPr/>
        </p:nvGrpSpPr>
        <p:grpSpPr>
          <a:xfrm>
            <a:off x="3826669" y="2795358"/>
            <a:ext cx="4095750" cy="2718829"/>
            <a:chOff x="2524125" y="2352675"/>
            <a:chExt cx="4095750" cy="2718829"/>
          </a:xfrm>
        </p:grpSpPr>
        <p:cxnSp>
          <p:nvCxnSpPr>
            <p:cNvPr id="7" name="直線接點 6"/>
            <p:cNvCxnSpPr/>
            <p:nvPr/>
          </p:nvCxnSpPr>
          <p:spPr>
            <a:xfrm>
              <a:off x="2938463" y="4676775"/>
              <a:ext cx="80486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>
              <a:off x="2733675" y="4114800"/>
              <a:ext cx="13073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2659856" y="3676650"/>
              <a:ext cx="16168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2609850" y="3276600"/>
              <a:ext cx="20216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手繪多邊形 14"/>
            <p:cNvSpPr/>
            <p:nvPr/>
          </p:nvSpPr>
          <p:spPr>
            <a:xfrm>
              <a:off x="2524125" y="2352675"/>
              <a:ext cx="4095750" cy="2718829"/>
            </a:xfrm>
            <a:custGeom>
              <a:avLst/>
              <a:gdLst>
                <a:gd name="connsiteX0" fmla="*/ 0 w 1219200"/>
                <a:gd name="connsiteY0" fmla="*/ 57150 h 2552753"/>
                <a:gd name="connsiteX1" fmla="*/ 314325 w 1219200"/>
                <a:gd name="connsiteY1" fmla="*/ 2552700 h 2552753"/>
                <a:gd name="connsiteX2" fmla="*/ 1219200 w 1219200"/>
                <a:gd name="connsiteY2" fmla="*/ 0 h 2552753"/>
                <a:gd name="connsiteX0" fmla="*/ 0 w 1219200"/>
                <a:gd name="connsiteY0" fmla="*/ 57150 h 2467032"/>
                <a:gd name="connsiteX1" fmla="*/ 552450 w 1219200"/>
                <a:gd name="connsiteY1" fmla="*/ 2466975 h 2467032"/>
                <a:gd name="connsiteX2" fmla="*/ 1219200 w 1219200"/>
                <a:gd name="connsiteY2" fmla="*/ 0 h 2467032"/>
                <a:gd name="connsiteX0" fmla="*/ 0 w 1219200"/>
                <a:gd name="connsiteY0" fmla="*/ 57150 h 2479113"/>
                <a:gd name="connsiteX1" fmla="*/ 552450 w 1219200"/>
                <a:gd name="connsiteY1" fmla="*/ 2466975 h 2479113"/>
                <a:gd name="connsiteX2" fmla="*/ 1219200 w 1219200"/>
                <a:gd name="connsiteY2" fmla="*/ 0 h 2479113"/>
                <a:gd name="connsiteX0" fmla="*/ 0 w 1219200"/>
                <a:gd name="connsiteY0" fmla="*/ 57150 h 2611446"/>
                <a:gd name="connsiteX1" fmla="*/ 542925 w 1219200"/>
                <a:gd name="connsiteY1" fmla="*/ 2600325 h 2611446"/>
                <a:gd name="connsiteX2" fmla="*/ 1219200 w 1219200"/>
                <a:gd name="connsiteY2" fmla="*/ 0 h 2611446"/>
                <a:gd name="connsiteX0" fmla="*/ 0 w 1219200"/>
                <a:gd name="connsiteY0" fmla="*/ 57150 h 2602034"/>
                <a:gd name="connsiteX1" fmla="*/ 542925 w 1219200"/>
                <a:gd name="connsiteY1" fmla="*/ 2600325 h 2602034"/>
                <a:gd name="connsiteX2" fmla="*/ 1219200 w 1219200"/>
                <a:gd name="connsiteY2" fmla="*/ 0 h 2602034"/>
                <a:gd name="connsiteX0" fmla="*/ 0 w 1219200"/>
                <a:gd name="connsiteY0" fmla="*/ 57150 h 2600781"/>
                <a:gd name="connsiteX1" fmla="*/ 542925 w 1219200"/>
                <a:gd name="connsiteY1" fmla="*/ 2600325 h 2600781"/>
                <a:gd name="connsiteX2" fmla="*/ 1219200 w 1219200"/>
                <a:gd name="connsiteY2" fmla="*/ 0 h 2600781"/>
                <a:gd name="connsiteX0" fmla="*/ 0 w 1219200"/>
                <a:gd name="connsiteY0" fmla="*/ 57150 h 2604038"/>
                <a:gd name="connsiteX1" fmla="*/ 542925 w 1219200"/>
                <a:gd name="connsiteY1" fmla="*/ 2600325 h 2604038"/>
                <a:gd name="connsiteX2" fmla="*/ 1219200 w 1219200"/>
                <a:gd name="connsiteY2" fmla="*/ 0 h 2604038"/>
                <a:gd name="connsiteX0" fmla="*/ 0 w 1219200"/>
                <a:gd name="connsiteY0" fmla="*/ 57150 h 2600781"/>
                <a:gd name="connsiteX1" fmla="*/ 542925 w 1219200"/>
                <a:gd name="connsiteY1" fmla="*/ 2600325 h 2600781"/>
                <a:gd name="connsiteX2" fmla="*/ 1219200 w 1219200"/>
                <a:gd name="connsiteY2" fmla="*/ 0 h 2600781"/>
                <a:gd name="connsiteX0" fmla="*/ 0 w 1219200"/>
                <a:gd name="connsiteY0" fmla="*/ 57150 h 2603372"/>
                <a:gd name="connsiteX1" fmla="*/ 542925 w 1219200"/>
                <a:gd name="connsiteY1" fmla="*/ 2600325 h 2603372"/>
                <a:gd name="connsiteX2" fmla="*/ 1219200 w 1219200"/>
                <a:gd name="connsiteY2" fmla="*/ 0 h 2603372"/>
                <a:gd name="connsiteX0" fmla="*/ 0 w 4095750"/>
                <a:gd name="connsiteY0" fmla="*/ 0 h 2543537"/>
                <a:gd name="connsiteX1" fmla="*/ 542925 w 4095750"/>
                <a:gd name="connsiteY1" fmla="*/ 2543175 h 2543537"/>
                <a:gd name="connsiteX2" fmla="*/ 4095750 w 4095750"/>
                <a:gd name="connsiteY2" fmla="*/ 142875 h 2543537"/>
                <a:gd name="connsiteX0" fmla="*/ 0 w 4095750"/>
                <a:gd name="connsiteY0" fmla="*/ 0 h 2543351"/>
                <a:gd name="connsiteX1" fmla="*/ 542925 w 4095750"/>
                <a:gd name="connsiteY1" fmla="*/ 2543175 h 2543351"/>
                <a:gd name="connsiteX2" fmla="*/ 4095750 w 4095750"/>
                <a:gd name="connsiteY2" fmla="*/ 142875 h 2543351"/>
                <a:gd name="connsiteX0" fmla="*/ 0 w 4095750"/>
                <a:gd name="connsiteY0" fmla="*/ 0 h 2676691"/>
                <a:gd name="connsiteX1" fmla="*/ 923925 w 4095750"/>
                <a:gd name="connsiteY1" fmla="*/ 2676525 h 2676691"/>
                <a:gd name="connsiteX2" fmla="*/ 4095750 w 4095750"/>
                <a:gd name="connsiteY2" fmla="*/ 142875 h 2676691"/>
                <a:gd name="connsiteX0" fmla="*/ 0 w 4095750"/>
                <a:gd name="connsiteY0" fmla="*/ 0 h 2718829"/>
                <a:gd name="connsiteX1" fmla="*/ 923925 w 4095750"/>
                <a:gd name="connsiteY1" fmla="*/ 2676525 h 2718829"/>
                <a:gd name="connsiteX2" fmla="*/ 4095750 w 4095750"/>
                <a:gd name="connsiteY2" fmla="*/ 142875 h 2718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0" h="2718829">
                  <a:moveTo>
                    <a:pt x="0" y="0"/>
                  </a:moveTo>
                  <a:cubicBezTo>
                    <a:pt x="55562" y="1252537"/>
                    <a:pt x="365125" y="3014662"/>
                    <a:pt x="923925" y="2676525"/>
                  </a:cubicBezTo>
                  <a:cubicBezTo>
                    <a:pt x="1482725" y="2338388"/>
                    <a:pt x="1611312" y="166687"/>
                    <a:pt x="4095750" y="14287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4162425" y="553861"/>
            <a:ext cx="4114800" cy="2676986"/>
            <a:chOff x="2981325" y="0"/>
            <a:chExt cx="4114800" cy="2676986"/>
          </a:xfrm>
        </p:grpSpPr>
        <p:cxnSp>
          <p:nvCxnSpPr>
            <p:cNvPr id="24" name="直線接點 23"/>
            <p:cNvCxnSpPr/>
            <p:nvPr/>
          </p:nvCxnSpPr>
          <p:spPr>
            <a:xfrm>
              <a:off x="3464719" y="2324100"/>
              <a:ext cx="9167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3265488" y="1762125"/>
              <a:ext cx="15636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3141663" y="1323975"/>
              <a:ext cx="20899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3076575" y="923925"/>
              <a:ext cx="25669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手繪多邊形 10"/>
            <p:cNvSpPr/>
            <p:nvPr/>
          </p:nvSpPr>
          <p:spPr>
            <a:xfrm>
              <a:off x="2981325" y="0"/>
              <a:ext cx="4114800" cy="2676986"/>
            </a:xfrm>
            <a:custGeom>
              <a:avLst/>
              <a:gdLst>
                <a:gd name="connsiteX0" fmla="*/ 0 w 1219200"/>
                <a:gd name="connsiteY0" fmla="*/ 57150 h 2552753"/>
                <a:gd name="connsiteX1" fmla="*/ 314325 w 1219200"/>
                <a:gd name="connsiteY1" fmla="*/ 2552700 h 2552753"/>
                <a:gd name="connsiteX2" fmla="*/ 1219200 w 1219200"/>
                <a:gd name="connsiteY2" fmla="*/ 0 h 2552753"/>
                <a:gd name="connsiteX0" fmla="*/ 0 w 1219200"/>
                <a:gd name="connsiteY0" fmla="*/ 57150 h 2467032"/>
                <a:gd name="connsiteX1" fmla="*/ 552450 w 1219200"/>
                <a:gd name="connsiteY1" fmla="*/ 2466975 h 2467032"/>
                <a:gd name="connsiteX2" fmla="*/ 1219200 w 1219200"/>
                <a:gd name="connsiteY2" fmla="*/ 0 h 2467032"/>
                <a:gd name="connsiteX0" fmla="*/ 0 w 1219200"/>
                <a:gd name="connsiteY0" fmla="*/ 57150 h 2479113"/>
                <a:gd name="connsiteX1" fmla="*/ 552450 w 1219200"/>
                <a:gd name="connsiteY1" fmla="*/ 2466975 h 2479113"/>
                <a:gd name="connsiteX2" fmla="*/ 1219200 w 1219200"/>
                <a:gd name="connsiteY2" fmla="*/ 0 h 2479113"/>
                <a:gd name="connsiteX0" fmla="*/ 0 w 1219200"/>
                <a:gd name="connsiteY0" fmla="*/ 57150 h 2611446"/>
                <a:gd name="connsiteX1" fmla="*/ 542925 w 1219200"/>
                <a:gd name="connsiteY1" fmla="*/ 2600325 h 2611446"/>
                <a:gd name="connsiteX2" fmla="*/ 1219200 w 1219200"/>
                <a:gd name="connsiteY2" fmla="*/ 0 h 2611446"/>
                <a:gd name="connsiteX0" fmla="*/ 0 w 1219200"/>
                <a:gd name="connsiteY0" fmla="*/ 57150 h 2602034"/>
                <a:gd name="connsiteX1" fmla="*/ 542925 w 1219200"/>
                <a:gd name="connsiteY1" fmla="*/ 2600325 h 2602034"/>
                <a:gd name="connsiteX2" fmla="*/ 1219200 w 1219200"/>
                <a:gd name="connsiteY2" fmla="*/ 0 h 2602034"/>
                <a:gd name="connsiteX0" fmla="*/ 0 w 1219200"/>
                <a:gd name="connsiteY0" fmla="*/ 57150 h 2600781"/>
                <a:gd name="connsiteX1" fmla="*/ 542925 w 1219200"/>
                <a:gd name="connsiteY1" fmla="*/ 2600325 h 2600781"/>
                <a:gd name="connsiteX2" fmla="*/ 1219200 w 1219200"/>
                <a:gd name="connsiteY2" fmla="*/ 0 h 2600781"/>
                <a:gd name="connsiteX0" fmla="*/ 0 w 1219200"/>
                <a:gd name="connsiteY0" fmla="*/ 57150 h 2604038"/>
                <a:gd name="connsiteX1" fmla="*/ 542925 w 1219200"/>
                <a:gd name="connsiteY1" fmla="*/ 2600325 h 2604038"/>
                <a:gd name="connsiteX2" fmla="*/ 1219200 w 1219200"/>
                <a:gd name="connsiteY2" fmla="*/ 0 h 2604038"/>
                <a:gd name="connsiteX0" fmla="*/ 0 w 1219200"/>
                <a:gd name="connsiteY0" fmla="*/ 57150 h 2600781"/>
                <a:gd name="connsiteX1" fmla="*/ 542925 w 1219200"/>
                <a:gd name="connsiteY1" fmla="*/ 2600325 h 2600781"/>
                <a:gd name="connsiteX2" fmla="*/ 1219200 w 1219200"/>
                <a:gd name="connsiteY2" fmla="*/ 0 h 2600781"/>
                <a:gd name="connsiteX0" fmla="*/ 0 w 1219200"/>
                <a:gd name="connsiteY0" fmla="*/ 57150 h 2603372"/>
                <a:gd name="connsiteX1" fmla="*/ 542925 w 1219200"/>
                <a:gd name="connsiteY1" fmla="*/ 2600325 h 2603372"/>
                <a:gd name="connsiteX2" fmla="*/ 1219200 w 1219200"/>
                <a:gd name="connsiteY2" fmla="*/ 0 h 2603372"/>
                <a:gd name="connsiteX0" fmla="*/ 0 w 4095750"/>
                <a:gd name="connsiteY0" fmla="*/ 0 h 2543537"/>
                <a:gd name="connsiteX1" fmla="*/ 542925 w 4095750"/>
                <a:gd name="connsiteY1" fmla="*/ 2543175 h 2543537"/>
                <a:gd name="connsiteX2" fmla="*/ 4095750 w 4095750"/>
                <a:gd name="connsiteY2" fmla="*/ 142875 h 2543537"/>
                <a:gd name="connsiteX0" fmla="*/ 0 w 4095750"/>
                <a:gd name="connsiteY0" fmla="*/ 0 h 2543351"/>
                <a:gd name="connsiteX1" fmla="*/ 542925 w 4095750"/>
                <a:gd name="connsiteY1" fmla="*/ 2543175 h 2543351"/>
                <a:gd name="connsiteX2" fmla="*/ 4095750 w 4095750"/>
                <a:gd name="connsiteY2" fmla="*/ 142875 h 2543351"/>
                <a:gd name="connsiteX0" fmla="*/ 0 w 4095750"/>
                <a:gd name="connsiteY0" fmla="*/ 0 h 2676691"/>
                <a:gd name="connsiteX1" fmla="*/ 923925 w 4095750"/>
                <a:gd name="connsiteY1" fmla="*/ 2676525 h 2676691"/>
                <a:gd name="connsiteX2" fmla="*/ 4095750 w 4095750"/>
                <a:gd name="connsiteY2" fmla="*/ 142875 h 2676691"/>
                <a:gd name="connsiteX0" fmla="*/ 0 w 4095750"/>
                <a:gd name="connsiteY0" fmla="*/ 0 h 2718829"/>
                <a:gd name="connsiteX1" fmla="*/ 923925 w 4095750"/>
                <a:gd name="connsiteY1" fmla="*/ 2676525 h 2718829"/>
                <a:gd name="connsiteX2" fmla="*/ 4095750 w 4095750"/>
                <a:gd name="connsiteY2" fmla="*/ 142875 h 2718829"/>
                <a:gd name="connsiteX0" fmla="*/ 0 w 4114800"/>
                <a:gd name="connsiteY0" fmla="*/ 0 h 2676740"/>
                <a:gd name="connsiteX1" fmla="*/ 923925 w 4114800"/>
                <a:gd name="connsiteY1" fmla="*/ 2676525 h 2676740"/>
                <a:gd name="connsiteX2" fmla="*/ 4114800 w 4114800"/>
                <a:gd name="connsiteY2" fmla="*/ 161925 h 2676740"/>
                <a:gd name="connsiteX0" fmla="*/ 0 w 4114800"/>
                <a:gd name="connsiteY0" fmla="*/ 0 h 2687953"/>
                <a:gd name="connsiteX1" fmla="*/ 923925 w 4114800"/>
                <a:gd name="connsiteY1" fmla="*/ 2676525 h 2687953"/>
                <a:gd name="connsiteX2" fmla="*/ 4114800 w 4114800"/>
                <a:gd name="connsiteY2" fmla="*/ 161925 h 2687953"/>
                <a:gd name="connsiteX0" fmla="*/ 0 w 4114800"/>
                <a:gd name="connsiteY0" fmla="*/ 0 h 2676986"/>
                <a:gd name="connsiteX1" fmla="*/ 923925 w 4114800"/>
                <a:gd name="connsiteY1" fmla="*/ 2676525 h 2676986"/>
                <a:gd name="connsiteX2" fmla="*/ 4114800 w 4114800"/>
                <a:gd name="connsiteY2" fmla="*/ 161925 h 2676986"/>
                <a:gd name="connsiteX0" fmla="*/ 0 w 4114800"/>
                <a:gd name="connsiteY0" fmla="*/ 0 h 2676986"/>
                <a:gd name="connsiteX1" fmla="*/ 923925 w 4114800"/>
                <a:gd name="connsiteY1" fmla="*/ 2676525 h 2676986"/>
                <a:gd name="connsiteX2" fmla="*/ 4114800 w 4114800"/>
                <a:gd name="connsiteY2" fmla="*/ 161925 h 267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4800" h="2676986">
                  <a:moveTo>
                    <a:pt x="0" y="0"/>
                  </a:moveTo>
                  <a:cubicBezTo>
                    <a:pt x="55562" y="1252537"/>
                    <a:pt x="361950" y="2706688"/>
                    <a:pt x="923925" y="2676525"/>
                  </a:cubicBezTo>
                  <a:cubicBezTo>
                    <a:pt x="1485900" y="2646362"/>
                    <a:pt x="2211387" y="585787"/>
                    <a:pt x="4114800" y="1619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2" name="直線單箭頭接點 41"/>
          <p:cNvCxnSpPr/>
          <p:nvPr/>
        </p:nvCxnSpPr>
        <p:spPr>
          <a:xfrm flipV="1">
            <a:off x="4923234" y="2877961"/>
            <a:ext cx="0" cy="224149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4769643" y="2315987"/>
            <a:ext cx="0" cy="280347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4615656" y="1892354"/>
            <a:ext cx="0" cy="322710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4446588" y="1477786"/>
            <a:ext cx="0" cy="364167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/>
          <p:cNvPicPr>
            <a:picLocks noChangeAspect="1"/>
          </p:cNvPicPr>
          <p:nvPr/>
        </p:nvPicPr>
        <p:blipFill rotWithShape="1">
          <a:blip r:embed="rId3"/>
          <a:srcRect l="24233" r="22397" b="13745"/>
          <a:stretch/>
        </p:blipFill>
        <p:spPr>
          <a:xfrm>
            <a:off x="6538119" y="3298623"/>
            <a:ext cx="3836989" cy="32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97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3" y="2084283"/>
            <a:ext cx="4981574" cy="365056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Infrared spec. </a:t>
            </a:r>
            <a:br>
              <a:rPr lang="en-US" altLang="zh-TW" dirty="0"/>
            </a:br>
            <a:r>
              <a:rPr lang="en-US" altLang="zh-TW" dirty="0"/>
              <a:t>Rotational–vibrational coupling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416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Rotational State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Classical rotational energy: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br>
                  <a:rPr lang="en-US" altLang="zh-TW" b="0" dirty="0">
                    <a:ea typeface="Cambria Math" panose="02040503050406030204" pitchFamily="18" charset="0"/>
                  </a:rPr>
                </a:br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59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230" y="1690690"/>
            <a:ext cx="5902050" cy="5009741"/>
          </a:xfrm>
        </p:spPr>
      </p:pic>
    </p:spTree>
    <p:extLst>
      <p:ext uri="{BB962C8B-B14F-4D97-AF65-F5344CB8AC3E}">
        <p14:creationId xmlns:p14="http://schemas.microsoft.com/office/powerpoint/2010/main" val="384881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57" y="1692757"/>
            <a:ext cx="6422713" cy="370310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25212" y="3902044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H</a:t>
            </a:r>
            <a:r>
              <a:rPr lang="en-US" altLang="zh-TW" sz="4000" baseline="-25000" dirty="0"/>
              <a:t>2</a:t>
            </a:r>
            <a:endParaRPr lang="zh-TW" alt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309175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639617" y="188640"/>
            <a:ext cx="6767513" cy="5581650"/>
            <a:chOff x="1117600" y="368300"/>
            <a:chExt cx="6767513" cy="5581650"/>
          </a:xfrm>
        </p:grpSpPr>
        <p:sp>
          <p:nvSpPr>
            <p:cNvPr id="96258" name="Text Box 2"/>
            <p:cNvSpPr txBox="1">
              <a:spLocks noChangeArrowheads="1"/>
            </p:cNvSpPr>
            <p:nvPr/>
          </p:nvSpPr>
          <p:spPr bwMode="auto">
            <a:xfrm>
              <a:off x="2312988" y="368300"/>
              <a:ext cx="45164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800" b="1" i="1">
                  <a:latin typeface="Times New Roman" pitchFamily="18" charset="0"/>
                  <a:ea typeface="新細明體" charset="-120"/>
                </a:rPr>
                <a:t>Motion of Diatomic Molecule</a:t>
              </a:r>
              <a:endParaRPr lang="zh-TW" altLang="en-US" sz="2800" b="1">
                <a:latin typeface="華康標楷體" pitchFamily="65" charset="-120"/>
                <a:ea typeface="華康標楷體" pitchFamily="65" charset="-120"/>
              </a:endParaRPr>
            </a:p>
          </p:txBody>
        </p:sp>
        <p:grpSp>
          <p:nvGrpSpPr>
            <p:cNvPr id="96259" name="Group 3"/>
            <p:cNvGrpSpPr>
              <a:grpSpLocks/>
            </p:cNvGrpSpPr>
            <p:nvPr/>
          </p:nvGrpSpPr>
          <p:grpSpPr bwMode="auto">
            <a:xfrm>
              <a:off x="1117600" y="836613"/>
              <a:ext cx="6767513" cy="36512"/>
              <a:chOff x="694" y="556"/>
              <a:chExt cx="4263" cy="23"/>
            </a:xfrm>
          </p:grpSpPr>
          <p:sp>
            <p:nvSpPr>
              <p:cNvPr id="96260" name="Line 4"/>
              <p:cNvSpPr>
                <a:spLocks noChangeShapeType="1"/>
              </p:cNvSpPr>
              <p:nvPr/>
            </p:nvSpPr>
            <p:spPr bwMode="auto">
              <a:xfrm>
                <a:off x="694" y="556"/>
                <a:ext cx="42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61" name="Line 5"/>
              <p:cNvSpPr>
                <a:spLocks noChangeShapeType="1"/>
              </p:cNvSpPr>
              <p:nvPr/>
            </p:nvSpPr>
            <p:spPr bwMode="auto">
              <a:xfrm>
                <a:off x="694" y="579"/>
                <a:ext cx="42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6262" name="Group 6"/>
            <p:cNvGrpSpPr>
              <a:grpSpLocks/>
            </p:cNvGrpSpPr>
            <p:nvPr/>
          </p:nvGrpSpPr>
          <p:grpSpPr bwMode="auto">
            <a:xfrm>
              <a:off x="1476375" y="1700213"/>
              <a:ext cx="4895850" cy="719137"/>
              <a:chOff x="930" y="1071"/>
              <a:chExt cx="3084" cy="431"/>
            </a:xfrm>
          </p:grpSpPr>
          <p:grpSp>
            <p:nvGrpSpPr>
              <p:cNvPr id="96263" name="Group 7"/>
              <p:cNvGrpSpPr>
                <a:grpSpLocks/>
              </p:cNvGrpSpPr>
              <p:nvPr/>
            </p:nvGrpSpPr>
            <p:grpSpPr bwMode="auto">
              <a:xfrm>
                <a:off x="930" y="1071"/>
                <a:ext cx="1134" cy="431"/>
                <a:chOff x="930" y="1071"/>
                <a:chExt cx="1134" cy="431"/>
              </a:xfrm>
            </p:grpSpPr>
            <p:sp>
              <p:nvSpPr>
                <p:cNvPr id="96264" name="Oval 8"/>
                <p:cNvSpPr>
                  <a:spLocks noChangeArrowheads="1"/>
                </p:cNvSpPr>
                <p:nvPr/>
              </p:nvSpPr>
              <p:spPr bwMode="auto">
                <a:xfrm>
                  <a:off x="930" y="1071"/>
                  <a:ext cx="453" cy="4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6265" name="Freeform 9"/>
                <p:cNvSpPr>
                  <a:spLocks/>
                </p:cNvSpPr>
                <p:nvPr/>
              </p:nvSpPr>
              <p:spPr bwMode="auto">
                <a:xfrm>
                  <a:off x="1383" y="1245"/>
                  <a:ext cx="227" cy="83"/>
                </a:xfrm>
                <a:custGeom>
                  <a:avLst/>
                  <a:gdLst>
                    <a:gd name="T0" fmla="*/ 0 w 522"/>
                    <a:gd name="T1" fmla="*/ 76 h 166"/>
                    <a:gd name="T2" fmla="*/ 52 w 522"/>
                    <a:gd name="T3" fmla="*/ 76 h 166"/>
                    <a:gd name="T4" fmla="*/ 102 w 522"/>
                    <a:gd name="T5" fmla="*/ 56 h 166"/>
                    <a:gd name="T6" fmla="*/ 162 w 522"/>
                    <a:gd name="T7" fmla="*/ 22 h 166"/>
                    <a:gd name="T8" fmla="*/ 208 w 522"/>
                    <a:gd name="T9" fmla="*/ 56 h 166"/>
                    <a:gd name="T10" fmla="*/ 216 w 522"/>
                    <a:gd name="T11" fmla="*/ 116 h 166"/>
                    <a:gd name="T12" fmla="*/ 182 w 522"/>
                    <a:gd name="T13" fmla="*/ 156 h 166"/>
                    <a:gd name="T14" fmla="*/ 166 w 522"/>
                    <a:gd name="T15" fmla="*/ 76 h 166"/>
                    <a:gd name="T16" fmla="*/ 196 w 522"/>
                    <a:gd name="T17" fmla="*/ 14 h 166"/>
                    <a:gd name="T18" fmla="*/ 252 w 522"/>
                    <a:gd name="T19" fmla="*/ 4 h 166"/>
                    <a:gd name="T20" fmla="*/ 304 w 522"/>
                    <a:gd name="T21" fmla="*/ 36 h 166"/>
                    <a:gd name="T22" fmla="*/ 314 w 522"/>
                    <a:gd name="T23" fmla="*/ 110 h 166"/>
                    <a:gd name="T24" fmla="*/ 288 w 522"/>
                    <a:gd name="T25" fmla="*/ 158 h 166"/>
                    <a:gd name="T26" fmla="*/ 262 w 522"/>
                    <a:gd name="T27" fmla="*/ 82 h 166"/>
                    <a:gd name="T28" fmla="*/ 298 w 522"/>
                    <a:gd name="T29" fmla="*/ 18 h 166"/>
                    <a:gd name="T30" fmla="*/ 364 w 522"/>
                    <a:gd name="T31" fmla="*/ 10 h 166"/>
                    <a:gd name="T32" fmla="*/ 400 w 522"/>
                    <a:gd name="T33" fmla="*/ 50 h 166"/>
                    <a:gd name="T34" fmla="*/ 408 w 522"/>
                    <a:gd name="T35" fmla="*/ 112 h 166"/>
                    <a:gd name="T36" fmla="*/ 374 w 522"/>
                    <a:gd name="T37" fmla="*/ 160 h 166"/>
                    <a:gd name="T38" fmla="*/ 368 w 522"/>
                    <a:gd name="T39" fmla="*/ 74 h 166"/>
                    <a:gd name="T40" fmla="*/ 426 w 522"/>
                    <a:gd name="T41" fmla="*/ 44 h 166"/>
                    <a:gd name="T42" fmla="*/ 522 w 522"/>
                    <a:gd name="T43" fmla="*/ 44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22" h="166">
                      <a:moveTo>
                        <a:pt x="0" y="76"/>
                      </a:moveTo>
                      <a:cubicBezTo>
                        <a:pt x="9" y="75"/>
                        <a:pt x="35" y="79"/>
                        <a:pt x="52" y="76"/>
                      </a:cubicBezTo>
                      <a:cubicBezTo>
                        <a:pt x="69" y="73"/>
                        <a:pt x="84" y="65"/>
                        <a:pt x="102" y="56"/>
                      </a:cubicBezTo>
                      <a:cubicBezTo>
                        <a:pt x="120" y="47"/>
                        <a:pt x="144" y="22"/>
                        <a:pt x="162" y="22"/>
                      </a:cubicBezTo>
                      <a:cubicBezTo>
                        <a:pt x="180" y="22"/>
                        <a:pt x="199" y="40"/>
                        <a:pt x="208" y="56"/>
                      </a:cubicBezTo>
                      <a:cubicBezTo>
                        <a:pt x="217" y="72"/>
                        <a:pt x="220" y="99"/>
                        <a:pt x="216" y="116"/>
                      </a:cubicBezTo>
                      <a:cubicBezTo>
                        <a:pt x="212" y="133"/>
                        <a:pt x="190" y="163"/>
                        <a:pt x="182" y="156"/>
                      </a:cubicBezTo>
                      <a:cubicBezTo>
                        <a:pt x="174" y="149"/>
                        <a:pt x="164" y="100"/>
                        <a:pt x="166" y="76"/>
                      </a:cubicBezTo>
                      <a:cubicBezTo>
                        <a:pt x="168" y="52"/>
                        <a:pt x="182" y="26"/>
                        <a:pt x="196" y="14"/>
                      </a:cubicBezTo>
                      <a:cubicBezTo>
                        <a:pt x="210" y="2"/>
                        <a:pt x="234" y="0"/>
                        <a:pt x="252" y="4"/>
                      </a:cubicBezTo>
                      <a:cubicBezTo>
                        <a:pt x="270" y="8"/>
                        <a:pt x="294" y="18"/>
                        <a:pt x="304" y="36"/>
                      </a:cubicBezTo>
                      <a:cubicBezTo>
                        <a:pt x="314" y="54"/>
                        <a:pt x="317" y="90"/>
                        <a:pt x="314" y="110"/>
                      </a:cubicBezTo>
                      <a:cubicBezTo>
                        <a:pt x="311" y="130"/>
                        <a:pt x="297" y="163"/>
                        <a:pt x="288" y="158"/>
                      </a:cubicBezTo>
                      <a:cubicBezTo>
                        <a:pt x="279" y="153"/>
                        <a:pt x="260" y="105"/>
                        <a:pt x="262" y="82"/>
                      </a:cubicBezTo>
                      <a:cubicBezTo>
                        <a:pt x="264" y="59"/>
                        <a:pt x="281" y="30"/>
                        <a:pt x="298" y="18"/>
                      </a:cubicBezTo>
                      <a:cubicBezTo>
                        <a:pt x="315" y="6"/>
                        <a:pt x="347" y="5"/>
                        <a:pt x="364" y="10"/>
                      </a:cubicBezTo>
                      <a:cubicBezTo>
                        <a:pt x="381" y="15"/>
                        <a:pt x="393" y="33"/>
                        <a:pt x="400" y="50"/>
                      </a:cubicBezTo>
                      <a:cubicBezTo>
                        <a:pt x="407" y="67"/>
                        <a:pt x="412" y="94"/>
                        <a:pt x="408" y="112"/>
                      </a:cubicBezTo>
                      <a:cubicBezTo>
                        <a:pt x="404" y="130"/>
                        <a:pt x="381" y="166"/>
                        <a:pt x="374" y="160"/>
                      </a:cubicBezTo>
                      <a:cubicBezTo>
                        <a:pt x="367" y="154"/>
                        <a:pt x="359" y="93"/>
                        <a:pt x="368" y="74"/>
                      </a:cubicBezTo>
                      <a:cubicBezTo>
                        <a:pt x="377" y="55"/>
                        <a:pt x="400" y="49"/>
                        <a:pt x="426" y="44"/>
                      </a:cubicBezTo>
                      <a:cubicBezTo>
                        <a:pt x="452" y="39"/>
                        <a:pt x="502" y="44"/>
                        <a:pt x="522" y="4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6266" name="Oval 10"/>
                <p:cNvSpPr>
                  <a:spLocks noChangeArrowheads="1"/>
                </p:cNvSpPr>
                <p:nvPr/>
              </p:nvSpPr>
              <p:spPr bwMode="auto">
                <a:xfrm>
                  <a:off x="1611" y="1071"/>
                  <a:ext cx="453" cy="4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6267" name="Group 11"/>
              <p:cNvGrpSpPr>
                <a:grpSpLocks/>
              </p:cNvGrpSpPr>
              <p:nvPr/>
            </p:nvGrpSpPr>
            <p:grpSpPr bwMode="auto">
              <a:xfrm>
                <a:off x="2880" y="1071"/>
                <a:ext cx="1134" cy="431"/>
                <a:chOff x="930" y="1071"/>
                <a:chExt cx="1134" cy="431"/>
              </a:xfrm>
            </p:grpSpPr>
            <p:sp>
              <p:nvSpPr>
                <p:cNvPr id="96268" name="Oval 12"/>
                <p:cNvSpPr>
                  <a:spLocks noChangeArrowheads="1"/>
                </p:cNvSpPr>
                <p:nvPr/>
              </p:nvSpPr>
              <p:spPr bwMode="auto">
                <a:xfrm>
                  <a:off x="930" y="1071"/>
                  <a:ext cx="453" cy="4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6269" name="Freeform 13"/>
                <p:cNvSpPr>
                  <a:spLocks/>
                </p:cNvSpPr>
                <p:nvPr/>
              </p:nvSpPr>
              <p:spPr bwMode="auto">
                <a:xfrm>
                  <a:off x="1383" y="1245"/>
                  <a:ext cx="227" cy="83"/>
                </a:xfrm>
                <a:custGeom>
                  <a:avLst/>
                  <a:gdLst>
                    <a:gd name="T0" fmla="*/ 0 w 522"/>
                    <a:gd name="T1" fmla="*/ 76 h 166"/>
                    <a:gd name="T2" fmla="*/ 52 w 522"/>
                    <a:gd name="T3" fmla="*/ 76 h 166"/>
                    <a:gd name="T4" fmla="*/ 102 w 522"/>
                    <a:gd name="T5" fmla="*/ 56 h 166"/>
                    <a:gd name="T6" fmla="*/ 162 w 522"/>
                    <a:gd name="T7" fmla="*/ 22 h 166"/>
                    <a:gd name="T8" fmla="*/ 208 w 522"/>
                    <a:gd name="T9" fmla="*/ 56 h 166"/>
                    <a:gd name="T10" fmla="*/ 216 w 522"/>
                    <a:gd name="T11" fmla="*/ 116 h 166"/>
                    <a:gd name="T12" fmla="*/ 182 w 522"/>
                    <a:gd name="T13" fmla="*/ 156 h 166"/>
                    <a:gd name="T14" fmla="*/ 166 w 522"/>
                    <a:gd name="T15" fmla="*/ 76 h 166"/>
                    <a:gd name="T16" fmla="*/ 196 w 522"/>
                    <a:gd name="T17" fmla="*/ 14 h 166"/>
                    <a:gd name="T18" fmla="*/ 252 w 522"/>
                    <a:gd name="T19" fmla="*/ 4 h 166"/>
                    <a:gd name="T20" fmla="*/ 304 w 522"/>
                    <a:gd name="T21" fmla="*/ 36 h 166"/>
                    <a:gd name="T22" fmla="*/ 314 w 522"/>
                    <a:gd name="T23" fmla="*/ 110 h 166"/>
                    <a:gd name="T24" fmla="*/ 288 w 522"/>
                    <a:gd name="T25" fmla="*/ 158 h 166"/>
                    <a:gd name="T26" fmla="*/ 262 w 522"/>
                    <a:gd name="T27" fmla="*/ 82 h 166"/>
                    <a:gd name="T28" fmla="*/ 298 w 522"/>
                    <a:gd name="T29" fmla="*/ 18 h 166"/>
                    <a:gd name="T30" fmla="*/ 364 w 522"/>
                    <a:gd name="T31" fmla="*/ 10 h 166"/>
                    <a:gd name="T32" fmla="*/ 400 w 522"/>
                    <a:gd name="T33" fmla="*/ 50 h 166"/>
                    <a:gd name="T34" fmla="*/ 408 w 522"/>
                    <a:gd name="T35" fmla="*/ 112 h 166"/>
                    <a:gd name="T36" fmla="*/ 374 w 522"/>
                    <a:gd name="T37" fmla="*/ 160 h 166"/>
                    <a:gd name="T38" fmla="*/ 368 w 522"/>
                    <a:gd name="T39" fmla="*/ 74 h 166"/>
                    <a:gd name="T40" fmla="*/ 426 w 522"/>
                    <a:gd name="T41" fmla="*/ 44 h 166"/>
                    <a:gd name="T42" fmla="*/ 522 w 522"/>
                    <a:gd name="T43" fmla="*/ 44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22" h="166">
                      <a:moveTo>
                        <a:pt x="0" y="76"/>
                      </a:moveTo>
                      <a:cubicBezTo>
                        <a:pt x="9" y="75"/>
                        <a:pt x="35" y="79"/>
                        <a:pt x="52" y="76"/>
                      </a:cubicBezTo>
                      <a:cubicBezTo>
                        <a:pt x="69" y="73"/>
                        <a:pt x="84" y="65"/>
                        <a:pt x="102" y="56"/>
                      </a:cubicBezTo>
                      <a:cubicBezTo>
                        <a:pt x="120" y="47"/>
                        <a:pt x="144" y="22"/>
                        <a:pt x="162" y="22"/>
                      </a:cubicBezTo>
                      <a:cubicBezTo>
                        <a:pt x="180" y="22"/>
                        <a:pt x="199" y="40"/>
                        <a:pt x="208" y="56"/>
                      </a:cubicBezTo>
                      <a:cubicBezTo>
                        <a:pt x="217" y="72"/>
                        <a:pt x="220" y="99"/>
                        <a:pt x="216" y="116"/>
                      </a:cubicBezTo>
                      <a:cubicBezTo>
                        <a:pt x="212" y="133"/>
                        <a:pt x="190" y="163"/>
                        <a:pt x="182" y="156"/>
                      </a:cubicBezTo>
                      <a:cubicBezTo>
                        <a:pt x="174" y="149"/>
                        <a:pt x="164" y="100"/>
                        <a:pt x="166" y="76"/>
                      </a:cubicBezTo>
                      <a:cubicBezTo>
                        <a:pt x="168" y="52"/>
                        <a:pt x="182" y="26"/>
                        <a:pt x="196" y="14"/>
                      </a:cubicBezTo>
                      <a:cubicBezTo>
                        <a:pt x="210" y="2"/>
                        <a:pt x="234" y="0"/>
                        <a:pt x="252" y="4"/>
                      </a:cubicBezTo>
                      <a:cubicBezTo>
                        <a:pt x="270" y="8"/>
                        <a:pt x="294" y="18"/>
                        <a:pt x="304" y="36"/>
                      </a:cubicBezTo>
                      <a:cubicBezTo>
                        <a:pt x="314" y="54"/>
                        <a:pt x="317" y="90"/>
                        <a:pt x="314" y="110"/>
                      </a:cubicBezTo>
                      <a:cubicBezTo>
                        <a:pt x="311" y="130"/>
                        <a:pt x="297" y="163"/>
                        <a:pt x="288" y="158"/>
                      </a:cubicBezTo>
                      <a:cubicBezTo>
                        <a:pt x="279" y="153"/>
                        <a:pt x="260" y="105"/>
                        <a:pt x="262" y="82"/>
                      </a:cubicBezTo>
                      <a:cubicBezTo>
                        <a:pt x="264" y="59"/>
                        <a:pt x="281" y="30"/>
                        <a:pt x="298" y="18"/>
                      </a:cubicBezTo>
                      <a:cubicBezTo>
                        <a:pt x="315" y="6"/>
                        <a:pt x="347" y="5"/>
                        <a:pt x="364" y="10"/>
                      </a:cubicBezTo>
                      <a:cubicBezTo>
                        <a:pt x="381" y="15"/>
                        <a:pt x="393" y="33"/>
                        <a:pt x="400" y="50"/>
                      </a:cubicBezTo>
                      <a:cubicBezTo>
                        <a:pt x="407" y="67"/>
                        <a:pt x="412" y="94"/>
                        <a:pt x="408" y="112"/>
                      </a:cubicBezTo>
                      <a:cubicBezTo>
                        <a:pt x="404" y="130"/>
                        <a:pt x="381" y="166"/>
                        <a:pt x="374" y="160"/>
                      </a:cubicBezTo>
                      <a:cubicBezTo>
                        <a:pt x="367" y="154"/>
                        <a:pt x="359" y="93"/>
                        <a:pt x="368" y="74"/>
                      </a:cubicBezTo>
                      <a:cubicBezTo>
                        <a:pt x="377" y="55"/>
                        <a:pt x="400" y="49"/>
                        <a:pt x="426" y="44"/>
                      </a:cubicBezTo>
                      <a:cubicBezTo>
                        <a:pt x="452" y="39"/>
                        <a:pt x="502" y="44"/>
                        <a:pt x="522" y="4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6270" name="Oval 14"/>
                <p:cNvSpPr>
                  <a:spLocks noChangeArrowheads="1"/>
                </p:cNvSpPr>
                <p:nvPr/>
              </p:nvSpPr>
              <p:spPr bwMode="auto">
                <a:xfrm>
                  <a:off x="1611" y="1071"/>
                  <a:ext cx="453" cy="4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96271" name="Line 15"/>
              <p:cNvSpPr>
                <a:spLocks noChangeShapeType="1"/>
              </p:cNvSpPr>
              <p:nvPr/>
            </p:nvSpPr>
            <p:spPr bwMode="auto">
              <a:xfrm>
                <a:off x="1525" y="1287"/>
                <a:ext cx="194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6272" name="Group 16"/>
            <p:cNvGrpSpPr>
              <a:grpSpLocks/>
            </p:cNvGrpSpPr>
            <p:nvPr/>
          </p:nvGrpSpPr>
          <p:grpSpPr bwMode="auto">
            <a:xfrm>
              <a:off x="3024188" y="3317875"/>
              <a:ext cx="1800225" cy="719138"/>
              <a:chOff x="930" y="1071"/>
              <a:chExt cx="1134" cy="431"/>
            </a:xfrm>
          </p:grpSpPr>
          <p:sp>
            <p:nvSpPr>
              <p:cNvPr id="96273" name="Oval 17"/>
              <p:cNvSpPr>
                <a:spLocks noChangeArrowheads="1"/>
              </p:cNvSpPr>
              <p:nvPr/>
            </p:nvSpPr>
            <p:spPr bwMode="auto">
              <a:xfrm>
                <a:off x="930" y="1071"/>
                <a:ext cx="453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6274" name="Freeform 18"/>
              <p:cNvSpPr>
                <a:spLocks/>
              </p:cNvSpPr>
              <p:nvPr/>
            </p:nvSpPr>
            <p:spPr bwMode="auto">
              <a:xfrm>
                <a:off x="1383" y="1245"/>
                <a:ext cx="227" cy="83"/>
              </a:xfrm>
              <a:custGeom>
                <a:avLst/>
                <a:gdLst>
                  <a:gd name="T0" fmla="*/ 0 w 522"/>
                  <a:gd name="T1" fmla="*/ 76 h 166"/>
                  <a:gd name="T2" fmla="*/ 52 w 522"/>
                  <a:gd name="T3" fmla="*/ 76 h 166"/>
                  <a:gd name="T4" fmla="*/ 102 w 522"/>
                  <a:gd name="T5" fmla="*/ 56 h 166"/>
                  <a:gd name="T6" fmla="*/ 162 w 522"/>
                  <a:gd name="T7" fmla="*/ 22 h 166"/>
                  <a:gd name="T8" fmla="*/ 208 w 522"/>
                  <a:gd name="T9" fmla="*/ 56 h 166"/>
                  <a:gd name="T10" fmla="*/ 216 w 522"/>
                  <a:gd name="T11" fmla="*/ 116 h 166"/>
                  <a:gd name="T12" fmla="*/ 182 w 522"/>
                  <a:gd name="T13" fmla="*/ 156 h 166"/>
                  <a:gd name="T14" fmla="*/ 166 w 522"/>
                  <a:gd name="T15" fmla="*/ 76 h 166"/>
                  <a:gd name="T16" fmla="*/ 196 w 522"/>
                  <a:gd name="T17" fmla="*/ 14 h 166"/>
                  <a:gd name="T18" fmla="*/ 252 w 522"/>
                  <a:gd name="T19" fmla="*/ 4 h 166"/>
                  <a:gd name="T20" fmla="*/ 304 w 522"/>
                  <a:gd name="T21" fmla="*/ 36 h 166"/>
                  <a:gd name="T22" fmla="*/ 314 w 522"/>
                  <a:gd name="T23" fmla="*/ 110 h 166"/>
                  <a:gd name="T24" fmla="*/ 288 w 522"/>
                  <a:gd name="T25" fmla="*/ 158 h 166"/>
                  <a:gd name="T26" fmla="*/ 262 w 522"/>
                  <a:gd name="T27" fmla="*/ 82 h 166"/>
                  <a:gd name="T28" fmla="*/ 298 w 522"/>
                  <a:gd name="T29" fmla="*/ 18 h 166"/>
                  <a:gd name="T30" fmla="*/ 364 w 522"/>
                  <a:gd name="T31" fmla="*/ 10 h 166"/>
                  <a:gd name="T32" fmla="*/ 400 w 522"/>
                  <a:gd name="T33" fmla="*/ 50 h 166"/>
                  <a:gd name="T34" fmla="*/ 408 w 522"/>
                  <a:gd name="T35" fmla="*/ 112 h 166"/>
                  <a:gd name="T36" fmla="*/ 374 w 522"/>
                  <a:gd name="T37" fmla="*/ 160 h 166"/>
                  <a:gd name="T38" fmla="*/ 368 w 522"/>
                  <a:gd name="T39" fmla="*/ 74 h 166"/>
                  <a:gd name="T40" fmla="*/ 426 w 522"/>
                  <a:gd name="T41" fmla="*/ 44 h 166"/>
                  <a:gd name="T42" fmla="*/ 522 w 522"/>
                  <a:gd name="T43" fmla="*/ 4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2" h="166">
                    <a:moveTo>
                      <a:pt x="0" y="76"/>
                    </a:moveTo>
                    <a:cubicBezTo>
                      <a:pt x="9" y="75"/>
                      <a:pt x="35" y="79"/>
                      <a:pt x="52" y="76"/>
                    </a:cubicBezTo>
                    <a:cubicBezTo>
                      <a:pt x="69" y="73"/>
                      <a:pt x="84" y="65"/>
                      <a:pt x="102" y="56"/>
                    </a:cubicBezTo>
                    <a:cubicBezTo>
                      <a:pt x="120" y="47"/>
                      <a:pt x="144" y="22"/>
                      <a:pt x="162" y="22"/>
                    </a:cubicBezTo>
                    <a:cubicBezTo>
                      <a:pt x="180" y="22"/>
                      <a:pt x="199" y="40"/>
                      <a:pt x="208" y="56"/>
                    </a:cubicBezTo>
                    <a:cubicBezTo>
                      <a:pt x="217" y="72"/>
                      <a:pt x="220" y="99"/>
                      <a:pt x="216" y="116"/>
                    </a:cubicBezTo>
                    <a:cubicBezTo>
                      <a:pt x="212" y="133"/>
                      <a:pt x="190" y="163"/>
                      <a:pt x="182" y="156"/>
                    </a:cubicBezTo>
                    <a:cubicBezTo>
                      <a:pt x="174" y="149"/>
                      <a:pt x="164" y="100"/>
                      <a:pt x="166" y="76"/>
                    </a:cubicBezTo>
                    <a:cubicBezTo>
                      <a:pt x="168" y="52"/>
                      <a:pt x="182" y="26"/>
                      <a:pt x="196" y="14"/>
                    </a:cubicBezTo>
                    <a:cubicBezTo>
                      <a:pt x="210" y="2"/>
                      <a:pt x="234" y="0"/>
                      <a:pt x="252" y="4"/>
                    </a:cubicBezTo>
                    <a:cubicBezTo>
                      <a:pt x="270" y="8"/>
                      <a:pt x="294" y="18"/>
                      <a:pt x="304" y="36"/>
                    </a:cubicBezTo>
                    <a:cubicBezTo>
                      <a:pt x="314" y="54"/>
                      <a:pt x="317" y="90"/>
                      <a:pt x="314" y="110"/>
                    </a:cubicBezTo>
                    <a:cubicBezTo>
                      <a:pt x="311" y="130"/>
                      <a:pt x="297" y="163"/>
                      <a:pt x="288" y="158"/>
                    </a:cubicBezTo>
                    <a:cubicBezTo>
                      <a:pt x="279" y="153"/>
                      <a:pt x="260" y="105"/>
                      <a:pt x="262" y="82"/>
                    </a:cubicBezTo>
                    <a:cubicBezTo>
                      <a:pt x="264" y="59"/>
                      <a:pt x="281" y="30"/>
                      <a:pt x="298" y="18"/>
                    </a:cubicBezTo>
                    <a:cubicBezTo>
                      <a:pt x="315" y="6"/>
                      <a:pt x="347" y="5"/>
                      <a:pt x="364" y="10"/>
                    </a:cubicBezTo>
                    <a:cubicBezTo>
                      <a:pt x="381" y="15"/>
                      <a:pt x="393" y="33"/>
                      <a:pt x="400" y="50"/>
                    </a:cubicBezTo>
                    <a:cubicBezTo>
                      <a:pt x="407" y="67"/>
                      <a:pt x="412" y="94"/>
                      <a:pt x="408" y="112"/>
                    </a:cubicBezTo>
                    <a:cubicBezTo>
                      <a:pt x="404" y="130"/>
                      <a:pt x="381" y="166"/>
                      <a:pt x="374" y="160"/>
                    </a:cubicBezTo>
                    <a:cubicBezTo>
                      <a:pt x="367" y="154"/>
                      <a:pt x="359" y="93"/>
                      <a:pt x="368" y="74"/>
                    </a:cubicBezTo>
                    <a:cubicBezTo>
                      <a:pt x="377" y="55"/>
                      <a:pt x="400" y="49"/>
                      <a:pt x="426" y="44"/>
                    </a:cubicBezTo>
                    <a:cubicBezTo>
                      <a:pt x="452" y="39"/>
                      <a:pt x="502" y="44"/>
                      <a:pt x="522" y="44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75" name="Oval 19"/>
              <p:cNvSpPr>
                <a:spLocks noChangeArrowheads="1"/>
              </p:cNvSpPr>
              <p:nvPr/>
            </p:nvSpPr>
            <p:spPr bwMode="auto">
              <a:xfrm>
                <a:off x="1611" y="1071"/>
                <a:ext cx="453" cy="43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333CC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96276" name="Group 20"/>
            <p:cNvGrpSpPr>
              <a:grpSpLocks/>
            </p:cNvGrpSpPr>
            <p:nvPr/>
          </p:nvGrpSpPr>
          <p:grpSpPr bwMode="auto">
            <a:xfrm>
              <a:off x="3565525" y="2776538"/>
              <a:ext cx="719138" cy="1800225"/>
              <a:chOff x="2256" y="1749"/>
              <a:chExt cx="453" cy="1134"/>
            </a:xfrm>
          </p:grpSpPr>
          <p:sp>
            <p:nvSpPr>
              <p:cNvPr id="96277" name="Oval 21"/>
              <p:cNvSpPr>
                <a:spLocks noChangeArrowheads="1"/>
              </p:cNvSpPr>
              <p:nvPr/>
            </p:nvSpPr>
            <p:spPr bwMode="auto">
              <a:xfrm rot="16200000">
                <a:off x="2256" y="2430"/>
                <a:ext cx="453" cy="4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6278" name="Freeform 22"/>
              <p:cNvSpPr>
                <a:spLocks/>
              </p:cNvSpPr>
              <p:nvPr/>
            </p:nvSpPr>
            <p:spPr bwMode="auto">
              <a:xfrm rot="16200000">
                <a:off x="2369" y="2277"/>
                <a:ext cx="227" cy="83"/>
              </a:xfrm>
              <a:custGeom>
                <a:avLst/>
                <a:gdLst>
                  <a:gd name="T0" fmla="*/ 0 w 522"/>
                  <a:gd name="T1" fmla="*/ 76 h 166"/>
                  <a:gd name="T2" fmla="*/ 52 w 522"/>
                  <a:gd name="T3" fmla="*/ 76 h 166"/>
                  <a:gd name="T4" fmla="*/ 102 w 522"/>
                  <a:gd name="T5" fmla="*/ 56 h 166"/>
                  <a:gd name="T6" fmla="*/ 162 w 522"/>
                  <a:gd name="T7" fmla="*/ 22 h 166"/>
                  <a:gd name="T8" fmla="*/ 208 w 522"/>
                  <a:gd name="T9" fmla="*/ 56 h 166"/>
                  <a:gd name="T10" fmla="*/ 216 w 522"/>
                  <a:gd name="T11" fmla="*/ 116 h 166"/>
                  <a:gd name="T12" fmla="*/ 182 w 522"/>
                  <a:gd name="T13" fmla="*/ 156 h 166"/>
                  <a:gd name="T14" fmla="*/ 166 w 522"/>
                  <a:gd name="T15" fmla="*/ 76 h 166"/>
                  <a:gd name="T16" fmla="*/ 196 w 522"/>
                  <a:gd name="T17" fmla="*/ 14 h 166"/>
                  <a:gd name="T18" fmla="*/ 252 w 522"/>
                  <a:gd name="T19" fmla="*/ 4 h 166"/>
                  <a:gd name="T20" fmla="*/ 304 w 522"/>
                  <a:gd name="T21" fmla="*/ 36 h 166"/>
                  <a:gd name="T22" fmla="*/ 314 w 522"/>
                  <a:gd name="T23" fmla="*/ 110 h 166"/>
                  <a:gd name="T24" fmla="*/ 288 w 522"/>
                  <a:gd name="T25" fmla="*/ 158 h 166"/>
                  <a:gd name="T26" fmla="*/ 262 w 522"/>
                  <a:gd name="T27" fmla="*/ 82 h 166"/>
                  <a:gd name="T28" fmla="*/ 298 w 522"/>
                  <a:gd name="T29" fmla="*/ 18 h 166"/>
                  <a:gd name="T30" fmla="*/ 364 w 522"/>
                  <a:gd name="T31" fmla="*/ 10 h 166"/>
                  <a:gd name="T32" fmla="*/ 400 w 522"/>
                  <a:gd name="T33" fmla="*/ 50 h 166"/>
                  <a:gd name="T34" fmla="*/ 408 w 522"/>
                  <a:gd name="T35" fmla="*/ 112 h 166"/>
                  <a:gd name="T36" fmla="*/ 374 w 522"/>
                  <a:gd name="T37" fmla="*/ 160 h 166"/>
                  <a:gd name="T38" fmla="*/ 368 w 522"/>
                  <a:gd name="T39" fmla="*/ 74 h 166"/>
                  <a:gd name="T40" fmla="*/ 426 w 522"/>
                  <a:gd name="T41" fmla="*/ 44 h 166"/>
                  <a:gd name="T42" fmla="*/ 522 w 522"/>
                  <a:gd name="T43" fmla="*/ 4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2" h="166">
                    <a:moveTo>
                      <a:pt x="0" y="76"/>
                    </a:moveTo>
                    <a:cubicBezTo>
                      <a:pt x="9" y="75"/>
                      <a:pt x="35" y="79"/>
                      <a:pt x="52" y="76"/>
                    </a:cubicBezTo>
                    <a:cubicBezTo>
                      <a:pt x="69" y="73"/>
                      <a:pt x="84" y="65"/>
                      <a:pt x="102" y="56"/>
                    </a:cubicBezTo>
                    <a:cubicBezTo>
                      <a:pt x="120" y="47"/>
                      <a:pt x="144" y="22"/>
                      <a:pt x="162" y="22"/>
                    </a:cubicBezTo>
                    <a:cubicBezTo>
                      <a:pt x="180" y="22"/>
                      <a:pt x="199" y="40"/>
                      <a:pt x="208" y="56"/>
                    </a:cubicBezTo>
                    <a:cubicBezTo>
                      <a:pt x="217" y="72"/>
                      <a:pt x="220" y="99"/>
                      <a:pt x="216" y="116"/>
                    </a:cubicBezTo>
                    <a:cubicBezTo>
                      <a:pt x="212" y="133"/>
                      <a:pt x="190" y="163"/>
                      <a:pt x="182" y="156"/>
                    </a:cubicBezTo>
                    <a:cubicBezTo>
                      <a:pt x="174" y="149"/>
                      <a:pt x="164" y="100"/>
                      <a:pt x="166" y="76"/>
                    </a:cubicBezTo>
                    <a:cubicBezTo>
                      <a:pt x="168" y="52"/>
                      <a:pt x="182" y="26"/>
                      <a:pt x="196" y="14"/>
                    </a:cubicBezTo>
                    <a:cubicBezTo>
                      <a:pt x="210" y="2"/>
                      <a:pt x="234" y="0"/>
                      <a:pt x="252" y="4"/>
                    </a:cubicBezTo>
                    <a:cubicBezTo>
                      <a:pt x="270" y="8"/>
                      <a:pt x="294" y="18"/>
                      <a:pt x="304" y="36"/>
                    </a:cubicBezTo>
                    <a:cubicBezTo>
                      <a:pt x="314" y="54"/>
                      <a:pt x="317" y="90"/>
                      <a:pt x="314" y="110"/>
                    </a:cubicBezTo>
                    <a:cubicBezTo>
                      <a:pt x="311" y="130"/>
                      <a:pt x="297" y="163"/>
                      <a:pt x="288" y="158"/>
                    </a:cubicBezTo>
                    <a:cubicBezTo>
                      <a:pt x="279" y="153"/>
                      <a:pt x="260" y="105"/>
                      <a:pt x="262" y="82"/>
                    </a:cubicBezTo>
                    <a:cubicBezTo>
                      <a:pt x="264" y="59"/>
                      <a:pt x="281" y="30"/>
                      <a:pt x="298" y="18"/>
                    </a:cubicBezTo>
                    <a:cubicBezTo>
                      <a:pt x="315" y="6"/>
                      <a:pt x="347" y="5"/>
                      <a:pt x="364" y="10"/>
                    </a:cubicBezTo>
                    <a:cubicBezTo>
                      <a:pt x="381" y="15"/>
                      <a:pt x="393" y="33"/>
                      <a:pt x="400" y="50"/>
                    </a:cubicBezTo>
                    <a:cubicBezTo>
                      <a:pt x="407" y="67"/>
                      <a:pt x="412" y="94"/>
                      <a:pt x="408" y="112"/>
                    </a:cubicBezTo>
                    <a:cubicBezTo>
                      <a:pt x="404" y="130"/>
                      <a:pt x="381" y="166"/>
                      <a:pt x="374" y="160"/>
                    </a:cubicBezTo>
                    <a:cubicBezTo>
                      <a:pt x="367" y="154"/>
                      <a:pt x="359" y="93"/>
                      <a:pt x="368" y="74"/>
                    </a:cubicBezTo>
                    <a:cubicBezTo>
                      <a:pt x="377" y="55"/>
                      <a:pt x="400" y="49"/>
                      <a:pt x="426" y="44"/>
                    </a:cubicBezTo>
                    <a:cubicBezTo>
                      <a:pt x="452" y="39"/>
                      <a:pt x="502" y="44"/>
                      <a:pt x="522" y="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79" name="Oval 23"/>
              <p:cNvSpPr>
                <a:spLocks noChangeArrowheads="1"/>
              </p:cNvSpPr>
              <p:nvPr/>
            </p:nvSpPr>
            <p:spPr bwMode="auto">
              <a:xfrm rot="16200000">
                <a:off x="2256" y="1749"/>
                <a:ext cx="453" cy="45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96280" name="Arc 24"/>
            <p:cNvSpPr>
              <a:spLocks/>
            </p:cNvSpPr>
            <p:nvPr/>
          </p:nvSpPr>
          <p:spPr bwMode="auto">
            <a:xfrm rot="10988532" flipV="1">
              <a:off x="3386138" y="3133725"/>
              <a:ext cx="538162" cy="612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6281" name="Arc 25"/>
            <p:cNvSpPr>
              <a:spLocks/>
            </p:cNvSpPr>
            <p:nvPr/>
          </p:nvSpPr>
          <p:spPr bwMode="auto">
            <a:xfrm rot="211705" flipV="1">
              <a:off x="3924300" y="3616325"/>
              <a:ext cx="538163" cy="612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96282" name="Group 26"/>
            <p:cNvGrpSpPr>
              <a:grpSpLocks/>
            </p:cNvGrpSpPr>
            <p:nvPr/>
          </p:nvGrpSpPr>
          <p:grpSpPr bwMode="auto">
            <a:xfrm>
              <a:off x="2898775" y="5126038"/>
              <a:ext cx="2051050" cy="719137"/>
              <a:chOff x="1678" y="3271"/>
              <a:chExt cx="1292" cy="431"/>
            </a:xfrm>
          </p:grpSpPr>
          <p:grpSp>
            <p:nvGrpSpPr>
              <p:cNvPr id="96283" name="Group 27"/>
              <p:cNvGrpSpPr>
                <a:grpSpLocks/>
              </p:cNvGrpSpPr>
              <p:nvPr/>
            </p:nvGrpSpPr>
            <p:grpSpPr bwMode="auto">
              <a:xfrm>
                <a:off x="1802" y="3271"/>
                <a:ext cx="1043" cy="431"/>
                <a:chOff x="3243" y="3271"/>
                <a:chExt cx="1043" cy="431"/>
              </a:xfrm>
            </p:grpSpPr>
            <p:sp>
              <p:nvSpPr>
                <p:cNvPr id="96284" name="Oval 28"/>
                <p:cNvSpPr>
                  <a:spLocks noChangeArrowheads="1"/>
                </p:cNvSpPr>
                <p:nvPr/>
              </p:nvSpPr>
              <p:spPr bwMode="auto">
                <a:xfrm>
                  <a:off x="3243" y="3271"/>
                  <a:ext cx="453" cy="4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6285" name="Freeform 29"/>
                <p:cNvSpPr>
                  <a:spLocks/>
                </p:cNvSpPr>
                <p:nvPr/>
              </p:nvSpPr>
              <p:spPr bwMode="auto">
                <a:xfrm>
                  <a:off x="3696" y="3445"/>
                  <a:ext cx="137" cy="83"/>
                </a:xfrm>
                <a:custGeom>
                  <a:avLst/>
                  <a:gdLst>
                    <a:gd name="T0" fmla="*/ 0 w 522"/>
                    <a:gd name="T1" fmla="*/ 76 h 166"/>
                    <a:gd name="T2" fmla="*/ 52 w 522"/>
                    <a:gd name="T3" fmla="*/ 76 h 166"/>
                    <a:gd name="T4" fmla="*/ 102 w 522"/>
                    <a:gd name="T5" fmla="*/ 56 h 166"/>
                    <a:gd name="T6" fmla="*/ 162 w 522"/>
                    <a:gd name="T7" fmla="*/ 22 h 166"/>
                    <a:gd name="T8" fmla="*/ 208 w 522"/>
                    <a:gd name="T9" fmla="*/ 56 h 166"/>
                    <a:gd name="T10" fmla="*/ 216 w 522"/>
                    <a:gd name="T11" fmla="*/ 116 h 166"/>
                    <a:gd name="T12" fmla="*/ 182 w 522"/>
                    <a:gd name="T13" fmla="*/ 156 h 166"/>
                    <a:gd name="T14" fmla="*/ 166 w 522"/>
                    <a:gd name="T15" fmla="*/ 76 h 166"/>
                    <a:gd name="T16" fmla="*/ 196 w 522"/>
                    <a:gd name="T17" fmla="*/ 14 h 166"/>
                    <a:gd name="T18" fmla="*/ 252 w 522"/>
                    <a:gd name="T19" fmla="*/ 4 h 166"/>
                    <a:gd name="T20" fmla="*/ 304 w 522"/>
                    <a:gd name="T21" fmla="*/ 36 h 166"/>
                    <a:gd name="T22" fmla="*/ 314 w 522"/>
                    <a:gd name="T23" fmla="*/ 110 h 166"/>
                    <a:gd name="T24" fmla="*/ 288 w 522"/>
                    <a:gd name="T25" fmla="*/ 158 h 166"/>
                    <a:gd name="T26" fmla="*/ 262 w 522"/>
                    <a:gd name="T27" fmla="*/ 82 h 166"/>
                    <a:gd name="T28" fmla="*/ 298 w 522"/>
                    <a:gd name="T29" fmla="*/ 18 h 166"/>
                    <a:gd name="T30" fmla="*/ 364 w 522"/>
                    <a:gd name="T31" fmla="*/ 10 h 166"/>
                    <a:gd name="T32" fmla="*/ 400 w 522"/>
                    <a:gd name="T33" fmla="*/ 50 h 166"/>
                    <a:gd name="T34" fmla="*/ 408 w 522"/>
                    <a:gd name="T35" fmla="*/ 112 h 166"/>
                    <a:gd name="T36" fmla="*/ 374 w 522"/>
                    <a:gd name="T37" fmla="*/ 160 h 166"/>
                    <a:gd name="T38" fmla="*/ 368 w 522"/>
                    <a:gd name="T39" fmla="*/ 74 h 166"/>
                    <a:gd name="T40" fmla="*/ 426 w 522"/>
                    <a:gd name="T41" fmla="*/ 44 h 166"/>
                    <a:gd name="T42" fmla="*/ 522 w 522"/>
                    <a:gd name="T43" fmla="*/ 44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22" h="166">
                      <a:moveTo>
                        <a:pt x="0" y="76"/>
                      </a:moveTo>
                      <a:cubicBezTo>
                        <a:pt x="9" y="75"/>
                        <a:pt x="35" y="79"/>
                        <a:pt x="52" y="76"/>
                      </a:cubicBezTo>
                      <a:cubicBezTo>
                        <a:pt x="69" y="73"/>
                        <a:pt x="84" y="65"/>
                        <a:pt x="102" y="56"/>
                      </a:cubicBezTo>
                      <a:cubicBezTo>
                        <a:pt x="120" y="47"/>
                        <a:pt x="144" y="22"/>
                        <a:pt x="162" y="22"/>
                      </a:cubicBezTo>
                      <a:cubicBezTo>
                        <a:pt x="180" y="22"/>
                        <a:pt x="199" y="40"/>
                        <a:pt x="208" y="56"/>
                      </a:cubicBezTo>
                      <a:cubicBezTo>
                        <a:pt x="217" y="72"/>
                        <a:pt x="220" y="99"/>
                        <a:pt x="216" y="116"/>
                      </a:cubicBezTo>
                      <a:cubicBezTo>
                        <a:pt x="212" y="133"/>
                        <a:pt x="190" y="163"/>
                        <a:pt x="182" y="156"/>
                      </a:cubicBezTo>
                      <a:cubicBezTo>
                        <a:pt x="174" y="149"/>
                        <a:pt x="164" y="100"/>
                        <a:pt x="166" y="76"/>
                      </a:cubicBezTo>
                      <a:cubicBezTo>
                        <a:pt x="168" y="52"/>
                        <a:pt x="182" y="26"/>
                        <a:pt x="196" y="14"/>
                      </a:cubicBezTo>
                      <a:cubicBezTo>
                        <a:pt x="210" y="2"/>
                        <a:pt x="234" y="0"/>
                        <a:pt x="252" y="4"/>
                      </a:cubicBezTo>
                      <a:cubicBezTo>
                        <a:pt x="270" y="8"/>
                        <a:pt x="294" y="18"/>
                        <a:pt x="304" y="36"/>
                      </a:cubicBezTo>
                      <a:cubicBezTo>
                        <a:pt x="314" y="54"/>
                        <a:pt x="317" y="90"/>
                        <a:pt x="314" y="110"/>
                      </a:cubicBezTo>
                      <a:cubicBezTo>
                        <a:pt x="311" y="130"/>
                        <a:pt x="297" y="163"/>
                        <a:pt x="288" y="158"/>
                      </a:cubicBezTo>
                      <a:cubicBezTo>
                        <a:pt x="279" y="153"/>
                        <a:pt x="260" y="105"/>
                        <a:pt x="262" y="82"/>
                      </a:cubicBezTo>
                      <a:cubicBezTo>
                        <a:pt x="264" y="59"/>
                        <a:pt x="281" y="30"/>
                        <a:pt x="298" y="18"/>
                      </a:cubicBezTo>
                      <a:cubicBezTo>
                        <a:pt x="315" y="6"/>
                        <a:pt x="347" y="5"/>
                        <a:pt x="364" y="10"/>
                      </a:cubicBezTo>
                      <a:cubicBezTo>
                        <a:pt x="381" y="15"/>
                        <a:pt x="393" y="33"/>
                        <a:pt x="400" y="50"/>
                      </a:cubicBezTo>
                      <a:cubicBezTo>
                        <a:pt x="407" y="67"/>
                        <a:pt x="412" y="94"/>
                        <a:pt x="408" y="112"/>
                      </a:cubicBezTo>
                      <a:cubicBezTo>
                        <a:pt x="404" y="130"/>
                        <a:pt x="381" y="166"/>
                        <a:pt x="374" y="160"/>
                      </a:cubicBezTo>
                      <a:cubicBezTo>
                        <a:pt x="367" y="154"/>
                        <a:pt x="359" y="93"/>
                        <a:pt x="368" y="74"/>
                      </a:cubicBezTo>
                      <a:cubicBezTo>
                        <a:pt x="377" y="55"/>
                        <a:pt x="400" y="49"/>
                        <a:pt x="426" y="44"/>
                      </a:cubicBezTo>
                      <a:cubicBezTo>
                        <a:pt x="452" y="39"/>
                        <a:pt x="502" y="44"/>
                        <a:pt x="522" y="44"/>
                      </a:cubicBezTo>
                    </a:path>
                  </a:pathLst>
                </a:custGeom>
                <a:noFill/>
                <a:ln w="9525" cap="flat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6286" name="Oval 30"/>
                <p:cNvSpPr>
                  <a:spLocks noChangeArrowheads="1"/>
                </p:cNvSpPr>
                <p:nvPr/>
              </p:nvSpPr>
              <p:spPr bwMode="auto">
                <a:xfrm>
                  <a:off x="3833" y="3271"/>
                  <a:ext cx="453" cy="4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333CC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6287" name="Group 31"/>
              <p:cNvGrpSpPr>
                <a:grpSpLocks/>
              </p:cNvGrpSpPr>
              <p:nvPr/>
            </p:nvGrpSpPr>
            <p:grpSpPr bwMode="auto">
              <a:xfrm>
                <a:off x="1678" y="3271"/>
                <a:ext cx="1292" cy="431"/>
                <a:chOff x="2971" y="3271"/>
                <a:chExt cx="1292" cy="431"/>
              </a:xfrm>
            </p:grpSpPr>
            <p:sp>
              <p:nvSpPr>
                <p:cNvPr id="96288" name="Oval 32"/>
                <p:cNvSpPr>
                  <a:spLocks noChangeArrowheads="1"/>
                </p:cNvSpPr>
                <p:nvPr/>
              </p:nvSpPr>
              <p:spPr bwMode="auto">
                <a:xfrm>
                  <a:off x="2971" y="3271"/>
                  <a:ext cx="453" cy="431"/>
                </a:xfrm>
                <a:prstGeom prst="ellips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6289" name="Freeform 33"/>
                <p:cNvSpPr>
                  <a:spLocks/>
                </p:cNvSpPr>
                <p:nvPr/>
              </p:nvSpPr>
              <p:spPr bwMode="auto">
                <a:xfrm>
                  <a:off x="3424" y="3445"/>
                  <a:ext cx="386" cy="83"/>
                </a:xfrm>
                <a:custGeom>
                  <a:avLst/>
                  <a:gdLst>
                    <a:gd name="T0" fmla="*/ 0 w 522"/>
                    <a:gd name="T1" fmla="*/ 76 h 166"/>
                    <a:gd name="T2" fmla="*/ 52 w 522"/>
                    <a:gd name="T3" fmla="*/ 76 h 166"/>
                    <a:gd name="T4" fmla="*/ 102 w 522"/>
                    <a:gd name="T5" fmla="*/ 56 h 166"/>
                    <a:gd name="T6" fmla="*/ 162 w 522"/>
                    <a:gd name="T7" fmla="*/ 22 h 166"/>
                    <a:gd name="T8" fmla="*/ 208 w 522"/>
                    <a:gd name="T9" fmla="*/ 56 h 166"/>
                    <a:gd name="T10" fmla="*/ 216 w 522"/>
                    <a:gd name="T11" fmla="*/ 116 h 166"/>
                    <a:gd name="T12" fmla="*/ 182 w 522"/>
                    <a:gd name="T13" fmla="*/ 156 h 166"/>
                    <a:gd name="T14" fmla="*/ 166 w 522"/>
                    <a:gd name="T15" fmla="*/ 76 h 166"/>
                    <a:gd name="T16" fmla="*/ 196 w 522"/>
                    <a:gd name="T17" fmla="*/ 14 h 166"/>
                    <a:gd name="T18" fmla="*/ 252 w 522"/>
                    <a:gd name="T19" fmla="*/ 4 h 166"/>
                    <a:gd name="T20" fmla="*/ 304 w 522"/>
                    <a:gd name="T21" fmla="*/ 36 h 166"/>
                    <a:gd name="T22" fmla="*/ 314 w 522"/>
                    <a:gd name="T23" fmla="*/ 110 h 166"/>
                    <a:gd name="T24" fmla="*/ 288 w 522"/>
                    <a:gd name="T25" fmla="*/ 158 h 166"/>
                    <a:gd name="T26" fmla="*/ 262 w 522"/>
                    <a:gd name="T27" fmla="*/ 82 h 166"/>
                    <a:gd name="T28" fmla="*/ 298 w 522"/>
                    <a:gd name="T29" fmla="*/ 18 h 166"/>
                    <a:gd name="T30" fmla="*/ 364 w 522"/>
                    <a:gd name="T31" fmla="*/ 10 h 166"/>
                    <a:gd name="T32" fmla="*/ 400 w 522"/>
                    <a:gd name="T33" fmla="*/ 50 h 166"/>
                    <a:gd name="T34" fmla="*/ 408 w 522"/>
                    <a:gd name="T35" fmla="*/ 112 h 166"/>
                    <a:gd name="T36" fmla="*/ 374 w 522"/>
                    <a:gd name="T37" fmla="*/ 160 h 166"/>
                    <a:gd name="T38" fmla="*/ 368 w 522"/>
                    <a:gd name="T39" fmla="*/ 74 h 166"/>
                    <a:gd name="T40" fmla="*/ 426 w 522"/>
                    <a:gd name="T41" fmla="*/ 44 h 166"/>
                    <a:gd name="T42" fmla="*/ 522 w 522"/>
                    <a:gd name="T43" fmla="*/ 44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22" h="166">
                      <a:moveTo>
                        <a:pt x="0" y="76"/>
                      </a:moveTo>
                      <a:cubicBezTo>
                        <a:pt x="9" y="75"/>
                        <a:pt x="35" y="79"/>
                        <a:pt x="52" y="76"/>
                      </a:cubicBezTo>
                      <a:cubicBezTo>
                        <a:pt x="69" y="73"/>
                        <a:pt x="84" y="65"/>
                        <a:pt x="102" y="56"/>
                      </a:cubicBezTo>
                      <a:cubicBezTo>
                        <a:pt x="120" y="47"/>
                        <a:pt x="144" y="22"/>
                        <a:pt x="162" y="22"/>
                      </a:cubicBezTo>
                      <a:cubicBezTo>
                        <a:pt x="180" y="22"/>
                        <a:pt x="199" y="40"/>
                        <a:pt x="208" y="56"/>
                      </a:cubicBezTo>
                      <a:cubicBezTo>
                        <a:pt x="217" y="72"/>
                        <a:pt x="220" y="99"/>
                        <a:pt x="216" y="116"/>
                      </a:cubicBezTo>
                      <a:cubicBezTo>
                        <a:pt x="212" y="133"/>
                        <a:pt x="190" y="163"/>
                        <a:pt x="182" y="156"/>
                      </a:cubicBezTo>
                      <a:cubicBezTo>
                        <a:pt x="174" y="149"/>
                        <a:pt x="164" y="100"/>
                        <a:pt x="166" y="76"/>
                      </a:cubicBezTo>
                      <a:cubicBezTo>
                        <a:pt x="168" y="52"/>
                        <a:pt x="182" y="26"/>
                        <a:pt x="196" y="14"/>
                      </a:cubicBezTo>
                      <a:cubicBezTo>
                        <a:pt x="210" y="2"/>
                        <a:pt x="234" y="0"/>
                        <a:pt x="252" y="4"/>
                      </a:cubicBezTo>
                      <a:cubicBezTo>
                        <a:pt x="270" y="8"/>
                        <a:pt x="294" y="18"/>
                        <a:pt x="304" y="36"/>
                      </a:cubicBezTo>
                      <a:cubicBezTo>
                        <a:pt x="314" y="54"/>
                        <a:pt x="317" y="90"/>
                        <a:pt x="314" y="110"/>
                      </a:cubicBezTo>
                      <a:cubicBezTo>
                        <a:pt x="311" y="130"/>
                        <a:pt x="297" y="163"/>
                        <a:pt x="288" y="158"/>
                      </a:cubicBezTo>
                      <a:cubicBezTo>
                        <a:pt x="279" y="153"/>
                        <a:pt x="260" y="105"/>
                        <a:pt x="262" y="82"/>
                      </a:cubicBezTo>
                      <a:cubicBezTo>
                        <a:pt x="264" y="59"/>
                        <a:pt x="281" y="30"/>
                        <a:pt x="298" y="18"/>
                      </a:cubicBezTo>
                      <a:cubicBezTo>
                        <a:pt x="315" y="6"/>
                        <a:pt x="347" y="5"/>
                        <a:pt x="364" y="10"/>
                      </a:cubicBezTo>
                      <a:cubicBezTo>
                        <a:pt x="381" y="15"/>
                        <a:pt x="393" y="33"/>
                        <a:pt x="400" y="50"/>
                      </a:cubicBezTo>
                      <a:cubicBezTo>
                        <a:pt x="407" y="67"/>
                        <a:pt x="412" y="94"/>
                        <a:pt x="408" y="112"/>
                      </a:cubicBezTo>
                      <a:cubicBezTo>
                        <a:pt x="404" y="130"/>
                        <a:pt x="381" y="166"/>
                        <a:pt x="374" y="160"/>
                      </a:cubicBezTo>
                      <a:cubicBezTo>
                        <a:pt x="367" y="154"/>
                        <a:pt x="359" y="93"/>
                        <a:pt x="368" y="74"/>
                      </a:cubicBezTo>
                      <a:cubicBezTo>
                        <a:pt x="377" y="55"/>
                        <a:pt x="400" y="49"/>
                        <a:pt x="426" y="44"/>
                      </a:cubicBezTo>
                      <a:cubicBezTo>
                        <a:pt x="452" y="39"/>
                        <a:pt x="502" y="44"/>
                        <a:pt x="522" y="4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96290" name="Oval 34"/>
                <p:cNvSpPr>
                  <a:spLocks noChangeArrowheads="1"/>
                </p:cNvSpPr>
                <p:nvPr/>
              </p:nvSpPr>
              <p:spPr bwMode="auto">
                <a:xfrm>
                  <a:off x="3810" y="3271"/>
                  <a:ext cx="453" cy="431"/>
                </a:xfrm>
                <a:prstGeom prst="ellipse">
                  <a:avLst/>
                </a:prstGeom>
                <a:noFill/>
                <a:ln w="2857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sp>
            <p:nvSpPr>
              <p:cNvPr id="96291" name="Line 35"/>
              <p:cNvSpPr>
                <a:spLocks noChangeShapeType="1"/>
              </p:cNvSpPr>
              <p:nvPr/>
            </p:nvSpPr>
            <p:spPr bwMode="auto">
              <a:xfrm>
                <a:off x="2610" y="3486"/>
                <a:ext cx="15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6292" name="Line 36"/>
              <p:cNvSpPr>
                <a:spLocks noChangeShapeType="1"/>
              </p:cNvSpPr>
              <p:nvPr/>
            </p:nvSpPr>
            <p:spPr bwMode="auto">
              <a:xfrm>
                <a:off x="1884" y="3487"/>
                <a:ext cx="15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6293" name="Text Box 37"/>
            <p:cNvSpPr txBox="1">
              <a:spLocks noChangeArrowheads="1"/>
            </p:cNvSpPr>
            <p:nvPr/>
          </p:nvSpPr>
          <p:spPr bwMode="auto">
            <a:xfrm>
              <a:off x="6264275" y="2168525"/>
              <a:ext cx="1409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i="1" u="sng">
                  <a:solidFill>
                    <a:srgbClr val="008000"/>
                  </a:solidFill>
                  <a:latin typeface="Times New Roman" pitchFamily="18" charset="0"/>
                  <a:ea typeface="新細明體" charset="-120"/>
                </a:rPr>
                <a:t>Translation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6264275" y="3752850"/>
              <a:ext cx="1085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i="1" u="sng">
                  <a:solidFill>
                    <a:srgbClr val="008000"/>
                  </a:solidFill>
                  <a:latin typeface="Times New Roman" pitchFamily="18" charset="0"/>
                  <a:ea typeface="新細明體" charset="-120"/>
                </a:rPr>
                <a:t>Rotation</a:t>
              </a:r>
            </a:p>
          </p:txBody>
        </p:sp>
        <p:sp>
          <p:nvSpPr>
            <p:cNvPr id="96295" name="Text Box 39"/>
            <p:cNvSpPr txBox="1">
              <a:spLocks noChangeArrowheads="1"/>
            </p:cNvSpPr>
            <p:nvPr/>
          </p:nvSpPr>
          <p:spPr bwMode="auto">
            <a:xfrm>
              <a:off x="6264275" y="5553075"/>
              <a:ext cx="11842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i="1" u="sng">
                  <a:solidFill>
                    <a:srgbClr val="008000"/>
                  </a:solidFill>
                  <a:latin typeface="Times New Roman" pitchFamily="18" charset="0"/>
                  <a:ea typeface="新細明體" charset="-120"/>
                </a:rPr>
                <a:t>Vibration</a:t>
              </a:r>
            </a:p>
          </p:txBody>
        </p:sp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6981825" y="1844675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華康標楷體" pitchFamily="65" charset="-120"/>
                  <a:ea typeface="華康標楷體" pitchFamily="65" charset="-120"/>
                </a:rPr>
                <a:t>移動</a:t>
              </a:r>
            </a:p>
          </p:txBody>
        </p:sp>
        <p:sp>
          <p:nvSpPr>
            <p:cNvPr id="96297" name="Text Box 41"/>
            <p:cNvSpPr txBox="1">
              <a:spLocks noChangeArrowheads="1"/>
            </p:cNvSpPr>
            <p:nvPr/>
          </p:nvSpPr>
          <p:spPr bwMode="auto">
            <a:xfrm>
              <a:off x="6981825" y="3427413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華康標楷體" pitchFamily="65" charset="-120"/>
                  <a:ea typeface="華康標楷體" pitchFamily="65" charset="-120"/>
                </a:rPr>
                <a:t>轉動</a:t>
              </a:r>
            </a:p>
          </p:txBody>
        </p:sp>
        <p:sp>
          <p:nvSpPr>
            <p:cNvPr id="96298" name="Text Box 42"/>
            <p:cNvSpPr txBox="1">
              <a:spLocks noChangeArrowheads="1"/>
            </p:cNvSpPr>
            <p:nvPr/>
          </p:nvSpPr>
          <p:spPr bwMode="auto">
            <a:xfrm>
              <a:off x="6981825" y="5227638"/>
              <a:ext cx="692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latin typeface="華康標楷體" pitchFamily="65" charset="-120"/>
                  <a:ea typeface="華康標楷體" pitchFamily="65" charset="-120"/>
                </a:rPr>
                <a:t>振動</a:t>
              </a:r>
            </a:p>
          </p:txBody>
        </p:sp>
      </p:grpSp>
      <p:sp>
        <p:nvSpPr>
          <p:cNvPr id="44" name="文字方塊 43"/>
          <p:cNvSpPr txBox="1"/>
          <p:nvPr/>
        </p:nvSpPr>
        <p:spPr>
          <a:xfrm>
            <a:off x="1524000" y="6324943"/>
            <a:ext cx="275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Courtesy: YT Lee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FE2-3D73-4260-A9EB-00D451AF9FE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3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Wave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Continuous &amp; Smooth </a:t>
                </a:r>
              </a:p>
              <a:p>
                <a:r>
                  <a:rPr lang="en-US" altLang="zh-TW" dirty="0"/>
                  <a:t>Boundary conditions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「particle in a box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0" t="63629" r="29976" b="12196"/>
          <a:stretch/>
        </p:blipFill>
        <p:spPr bwMode="auto">
          <a:xfrm>
            <a:off x="1761745" y="4741959"/>
            <a:ext cx="4471416" cy="178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/>
          <a:srcRect t="4021" b="21694"/>
          <a:stretch/>
        </p:blipFill>
        <p:spPr>
          <a:xfrm>
            <a:off x="6734176" y="1825625"/>
            <a:ext cx="3305175" cy="4535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694168" y="4206456"/>
                <a:ext cx="2909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68" y="4206456"/>
                <a:ext cx="290970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7185015" y="736583"/>
                <a:ext cx="264065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15" y="736583"/>
                <a:ext cx="2640659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79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FE2-3D73-4260-A9EB-00D451AF9FE9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34232" y="0"/>
            <a:ext cx="9133768" cy="141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vibrational frequency can be estimated by classical mechanics (harmonic-oscillator model)</a:t>
            </a:r>
            <a:endParaRPr lang="zh-TW" alt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1939158" y="2264310"/>
          <a:ext cx="40735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方程式" r:id="rId3" imgW="1447560" imgH="419040" progId="Equation.3">
                  <p:embed/>
                </p:oleObj>
              </mc:Choice>
              <mc:Fallback>
                <p:oleObj name="方程式" r:id="rId3" imgW="1447560" imgH="419040" progId="Equation.3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158" y="2264310"/>
                        <a:ext cx="40735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762863" y="2605250"/>
          <a:ext cx="30749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方程式" r:id="rId5" imgW="1091880" imgH="215640" progId="Equation.3">
                  <p:embed/>
                </p:oleObj>
              </mc:Choice>
              <mc:Fallback>
                <p:oleObj name="方程式" r:id="rId5" imgW="1091880" imgH="215640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863" y="2605250"/>
                        <a:ext cx="307498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1883532" y="3752850"/>
          <a:ext cx="6146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方程式" r:id="rId7" imgW="2184120" imgH="228600" progId="Equation.3">
                  <p:embed/>
                </p:oleObj>
              </mc:Choice>
              <mc:Fallback>
                <p:oleObj name="方程式" r:id="rId7" imgW="2184120" imgH="228600" progId="Equation.3">
                  <p:embed/>
                  <p:pic>
                    <p:nvPicPr>
                      <p:cNvPr id="6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532" y="3752850"/>
                        <a:ext cx="61468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1939158" y="1592797"/>
          <a:ext cx="15732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方程式" r:id="rId9" imgW="558720" imgH="203040" progId="Equation.3">
                  <p:embed/>
                </p:oleObj>
              </mc:Choice>
              <mc:Fallback>
                <p:oleObj name="方程式" r:id="rId9" imgW="558720" imgH="203040" progId="Equation.3">
                  <p:embed/>
                  <p:pic>
                    <p:nvPicPr>
                      <p:cNvPr id="7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158" y="1592797"/>
                        <a:ext cx="15732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1939157" y="4693481"/>
          <a:ext cx="4503738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方程式" r:id="rId11" imgW="1600200" imgH="444240" progId="Equation.3">
                  <p:embed/>
                </p:oleObj>
              </mc:Choice>
              <mc:Fallback>
                <p:oleObj name="方程式" r:id="rId11" imgW="1600200" imgH="444240" progId="Equation.3">
                  <p:embed/>
                  <p:pic>
                    <p:nvPicPr>
                      <p:cNvPr id="8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157" y="4693481"/>
                        <a:ext cx="4503738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867740" y="1520788"/>
            <a:ext cx="6800260" cy="650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3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force constant, </a:t>
            </a:r>
            <a:r>
              <a:rPr lang="en-US" altLang="zh-TW" sz="3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displacement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1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467FA0-FB4E-4206-82FC-7DA998243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Spectrum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9A9BA1C-A159-4387-883D-055422BE2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378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ãvibrational energy moleculeãçåçæå°çµæ">
            <a:extLst>
              <a:ext uri="{FF2B5EF4-FFF2-40B4-BE49-F238E27FC236}">
                <a16:creationId xmlns:a16="http://schemas.microsoft.com/office/drawing/2014/main" id="{2F64971F-879E-427B-8442-41EB917E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50" y="3732558"/>
            <a:ext cx="5757393" cy="31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ãHydrogen spectral seriesãçåçæå°çµæ">
            <a:extLst>
              <a:ext uri="{FF2B5EF4-FFF2-40B4-BE49-F238E27FC236}">
                <a16:creationId xmlns:a16="http://schemas.microsoft.com/office/drawing/2014/main" id="{3230E501-24D2-45F8-88FE-E3B217F85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92"/>
          <a:stretch/>
        </p:blipFill>
        <p:spPr bwMode="auto">
          <a:xfrm>
            <a:off x="0" y="0"/>
            <a:ext cx="4564697" cy="363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bohr modelãçåçæå°çµæ">
            <a:extLst>
              <a:ext uri="{FF2B5EF4-FFF2-40B4-BE49-F238E27FC236}">
                <a16:creationId xmlns:a16="http://schemas.microsoft.com/office/drawing/2014/main" id="{4FB8E662-0E66-4FAF-8A5B-7BAE2066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13" y="0"/>
            <a:ext cx="6321287" cy="355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9F0F80-9198-4B68-BF9F-9E4BF0C6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9" y="176838"/>
            <a:ext cx="5414404" cy="6504323"/>
          </a:xfrm>
          <a:prstGeom prst="rect">
            <a:avLst/>
          </a:prstGeom>
        </p:spPr>
      </p:pic>
      <p:pic>
        <p:nvPicPr>
          <p:cNvPr id="1026" name="Picture 2" descr="ãhydrogen atom potential diagramãçåçæå°çµæ">
            <a:extLst>
              <a:ext uri="{FF2B5EF4-FFF2-40B4-BE49-F238E27FC236}">
                <a16:creationId xmlns:a16="http://schemas.microsoft.com/office/drawing/2014/main" id="{6833C4AC-3F8C-47E0-8587-32F0400CB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3" y="1630017"/>
            <a:ext cx="5158050" cy="33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768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49D3361-7413-4CE5-AF53-185964EA0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74" y="2610867"/>
            <a:ext cx="5347252" cy="222802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B882663-C97F-46E9-96DB-CA2EE458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Vibrational Modes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739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ãfluorescenceãçåçæå°çµæ">
            <a:extLst>
              <a:ext uri="{FF2B5EF4-FFF2-40B4-BE49-F238E27FC236}">
                <a16:creationId xmlns:a16="http://schemas.microsoft.com/office/drawing/2014/main" id="{4A8E5AE2-87F3-4163-AB58-C6CD1E081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654863"/>
            <a:ext cx="88201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1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BE7D33-5FF7-466A-A050-7B19D3F6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25" y="23111"/>
            <a:ext cx="4108901" cy="37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s://chem.libretexts.org/@api/deki/files/73601/jablonski.gif?revision=1">
            <a:extLst>
              <a:ext uri="{FF2B5EF4-FFF2-40B4-BE49-F238E27FC236}">
                <a16:creationId xmlns:a16="http://schemas.microsoft.com/office/drawing/2014/main" id="{54021B20-2EB7-49A2-BD3D-7CE22F71F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6530"/>
            <a:ext cx="9401389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952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07019D7-5651-4114-88F3-3B6F55678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 (8~10)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53DDB041-9F87-4A30-AB79-F391F0CA8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00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711624" y="2060848"/>
          <a:ext cx="6096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altLang="zh-TW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NH</a:t>
                      </a:r>
                      <a:r>
                        <a:rPr lang="en-US" altLang="zh-TW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r>
                        <a:rPr lang="en-US" baseline="-25000" dirty="0" err="1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baseline="30000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/ KJ/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ymbol" pitchFamily="18" charset="2"/>
                          <a:cs typeface="Times New Roman" pitchFamily="18" charset="0"/>
                        </a:rPr>
                        <a:t>-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aseline="3000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/ J/(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*K)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191.6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130.7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192.8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2729993" y="3717032"/>
          <a:ext cx="6975426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方程式" r:id="rId3" imgW="3644640" imgH="1193760" progId="Equation.3">
                  <p:embed/>
                </p:oleObj>
              </mc:Choice>
              <mc:Fallback>
                <p:oleObj name="方程式" r:id="rId3" imgW="3644640" imgH="1193760" progId="Equation.3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9993" y="3717032"/>
                        <a:ext cx="6975426" cy="230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915482" y="463948"/>
            <a:ext cx="8604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(8)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3H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 N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⇌ 2NH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3(g)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 298 K, 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(8a)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Find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S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related species from https://webbook.nist.gov/chemistry/ and calculate the reaction free energy at the standard state. Note: conventionally, the energy is per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consumed N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02592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3512" y="459435"/>
            <a:ext cx="882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(8b)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H2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30 bar;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10 bar, estimate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NH3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room temperature. 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2660651" y="1658939"/>
          <a:ext cx="6583363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方程式" r:id="rId3" imgW="4063680" imgH="1854000" progId="Equation.3">
                  <p:embed/>
                </p:oleObj>
              </mc:Choice>
              <mc:Fallback>
                <p:oleObj name="方程式" r:id="rId3" imgW="4063680" imgH="1854000" progId="Equation.3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0651" y="1658939"/>
                        <a:ext cx="6583363" cy="300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67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Simplest waveform— Sine wave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/>
          </p:nvPr>
        </p:nvGraphicFramePr>
        <p:xfrm>
          <a:off x="2152650" y="1479509"/>
          <a:ext cx="3127248" cy="202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314890" y="3166557"/>
                <a:ext cx="2177327" cy="1174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𝐵𝑟𝑜𝑔𝑙𝑖𝑒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90" y="3166557"/>
                <a:ext cx="2177327" cy="1174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886433" y="1649541"/>
                <a:ext cx="4308102" cy="2691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3" y="1649541"/>
                <a:ext cx="4308102" cy="26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611200" y="4945790"/>
                <a:ext cx="5680658" cy="163685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:r>
                  <a:rPr lang="en-US" altLang="zh-TW" sz="2800" dirty="0">
                    <a:ea typeface="Cambria Math" panose="02040503050406030204" pitchFamily="18" charset="0"/>
                  </a:rPr>
                  <a:t>Time-independent Schrödinger Eq.</a:t>
                </a:r>
                <a:br>
                  <a:rPr lang="en-US" altLang="zh-TW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00" y="4945790"/>
                <a:ext cx="5680658" cy="1636858"/>
              </a:xfrm>
              <a:prstGeom prst="rect">
                <a:avLst/>
              </a:prstGeom>
              <a:blipFill>
                <a:blip r:embed="rId5"/>
                <a:stretch>
                  <a:fillRect l="-1921" t="-255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2611200" y="4576458"/>
            <a:ext cx="415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More general (consider potential energy) 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961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2549526" y="1125539"/>
          <a:ext cx="687546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方程式" r:id="rId3" imgW="3009600" imgH="711000" progId="Equation.3">
                  <p:embed/>
                </p:oleObj>
              </mc:Choice>
              <mc:Fallback>
                <p:oleObj name="方程式" r:id="rId3" imgW="3009600" imgH="711000" progId="Equation.3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9526" y="1125539"/>
                        <a:ext cx="6875463" cy="162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2644776" y="2728913"/>
          <a:ext cx="6684963" cy="296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方程式" r:id="rId5" imgW="4127400" imgH="1828800" progId="Equation.3">
                  <p:embed/>
                </p:oleObj>
              </mc:Choice>
              <mc:Fallback>
                <p:oleObj name="方程式" r:id="rId5" imgW="4127400" imgH="1828800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6" y="2728913"/>
                        <a:ext cx="6684963" cy="296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063552" y="332657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(8c)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H2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30 bar;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10 bar, estimate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NH3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1000 K. </a:t>
            </a:r>
          </a:p>
        </p:txBody>
      </p:sp>
    </p:spTree>
    <p:extLst>
      <p:ext uri="{BB962C8B-B14F-4D97-AF65-F5344CB8AC3E}">
        <p14:creationId xmlns:p14="http://schemas.microsoft.com/office/powerpoint/2010/main" val="397815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552" y="332657"/>
            <a:ext cx="80648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(9)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N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4(g)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⇌ 2NO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2(g)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(9a)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N2O4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NO2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0.01 bar, what is the ratio of 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400" baseline="-25000" dirty="0">
                <a:latin typeface="Times New Roman" pitchFamily="18" charset="0"/>
                <a:cs typeface="Times New Roman" pitchFamily="18" charset="0"/>
              </a:rPr>
              <a:t>NO2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400" baseline="-25000" dirty="0">
                <a:latin typeface="Times New Roman" pitchFamily="18" charset="0"/>
                <a:cs typeface="Times New Roman" pitchFamily="18" charset="0"/>
              </a:rPr>
              <a:t>N2O4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? If one hope to have 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400" baseline="-25000" dirty="0">
                <a:latin typeface="Times New Roman" pitchFamily="18" charset="0"/>
                <a:cs typeface="Times New Roman" pitchFamily="18" charset="0"/>
              </a:rPr>
              <a:t>N2O4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400" baseline="-25000" dirty="0">
                <a:latin typeface="Times New Roman" pitchFamily="18" charset="0"/>
                <a:cs typeface="Times New Roman" pitchFamily="18" charset="0"/>
              </a:rPr>
              <a:t>NO2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altLang="zh-TW" sz="2400" baseline="30000" dirty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, what </a:t>
            </a:r>
            <a:r>
              <a:rPr lang="en-US" altLang="zh-TW" sz="24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400" baseline="-25000" dirty="0" err="1">
                <a:latin typeface="Times New Roman" pitchFamily="18" charset="0"/>
                <a:cs typeface="Times New Roman" pitchFamily="18" charset="0"/>
              </a:rPr>
              <a:t>total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is required?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/>
              <a:t> 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810000" y="2199655"/>
          <a:ext cx="4572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lang="en-US" altLang="zh-TW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TW" baseline="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altLang="zh-TW" baseline="-25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r>
                        <a:rPr lang="en-US" baseline="-25000" dirty="0" err="1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baseline="30000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/ KJ/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aseline="3000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/ J/(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*K)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240.0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304.4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/>
          </p:nvPr>
        </p:nvGraphicFramePr>
        <p:xfrm>
          <a:off x="3431704" y="3789040"/>
          <a:ext cx="6882764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3543120" imgH="1371600" progId="Equation.KSEE3">
                  <p:embed/>
                </p:oleObj>
              </mc:Choice>
              <mc:Fallback>
                <p:oleObj name="Equation" r:id="rId3" imgW="3543120" imgH="1371600" progId="Equation.KSEE3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1704" y="3789040"/>
                        <a:ext cx="6882764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914400" imgH="215640" progId="Equation.KSEE3">
                  <p:embed/>
                </p:oleObj>
              </mc:Choice>
              <mc:Fallback>
                <p:oleObj name="Equation" r:id="rId5" imgW="914400" imgH="215640" progId="Equation.KSEE3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592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3431705" y="188640"/>
          <a:ext cx="4699775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641320" imgH="1498320" progId="Equation.KSEE3">
                  <p:embed/>
                </p:oleObj>
              </mc:Choice>
              <mc:Fallback>
                <p:oleObj name="Equation" r:id="rId3" imgW="2641320" imgH="1498320" progId="Equation.KSEE3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5" y="188640"/>
                        <a:ext cx="4699775" cy="2664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3503712" y="3140969"/>
          <a:ext cx="4824536" cy="3231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2616120" imgH="1752480" progId="Equation.KSEE3">
                  <p:embed/>
                </p:oleObj>
              </mc:Choice>
              <mc:Fallback>
                <p:oleObj name="Equation" r:id="rId5" imgW="2616120" imgH="1752480" progId="Equation.KSEE3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140969"/>
                        <a:ext cx="4824536" cy="3231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524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7528" y="548681"/>
            <a:ext cx="9289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NH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(s)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⇌ NH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3(g)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 298 K,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(10a)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 the values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S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the related species from https://webbook.nist.gov/chemistry/.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855640" y="1916832"/>
          <a:ext cx="609600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TW" baseline="0" dirty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altLang="zh-TW" baseline="-25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baseline="0" dirty="0">
                          <a:latin typeface="Times New Roman" pitchFamily="18" charset="0"/>
                          <a:cs typeface="Times New Roman" pitchFamily="18" charset="0"/>
                        </a:rPr>
                        <a:t>Cl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altLang="zh-TW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itchFamily="18" charset="0"/>
                          <a:cs typeface="Times New Roman" pitchFamily="18" charset="0"/>
                        </a:rPr>
                        <a:t>NH</a:t>
                      </a:r>
                      <a:r>
                        <a:rPr lang="en-US" altLang="zh-TW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r>
                        <a:rPr lang="en-US" baseline="-25000" dirty="0" err="1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baseline="30000" dirty="0" err="1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/ KJ/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ymbol" pitchFamily="18" charset="2"/>
                          <a:cs typeface="Times New Roman" pitchFamily="18" charset="0"/>
                        </a:rPr>
                        <a:t>-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314.6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ymbol" pitchFamily="18" charset="2"/>
                          <a:cs typeface="Times New Roman" pitchFamily="18" charset="0"/>
                        </a:rPr>
                        <a:t>-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ymbol" pitchFamily="18" charset="2"/>
                          <a:cs typeface="Times New Roman" pitchFamily="18" charset="0"/>
                        </a:rPr>
                        <a:t>-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baseline="30000" dirty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 / J/(</a:t>
                      </a:r>
                      <a:r>
                        <a:rPr lang="en-US" baseline="0" dirty="0" err="1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baseline="0" dirty="0">
                          <a:latin typeface="Times New Roman" pitchFamily="18" charset="0"/>
                          <a:cs typeface="Times New Roman" pitchFamily="18" charset="0"/>
                        </a:rPr>
                        <a:t>*K)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94.9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186.9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192.8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66734" y="348176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(10b)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Estimate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RXN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1785939" y="4076700"/>
          <a:ext cx="862012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方程式" r:id="rId3" imgW="4660560" imgH="1193760" progId="Equation.3">
                  <p:embed/>
                </p:oleObj>
              </mc:Choice>
              <mc:Fallback>
                <p:oleObj name="方程式" r:id="rId3" imgW="4660560" imgH="1193760" progId="Equation.3">
                  <p:embed/>
                  <p:pic>
                    <p:nvPicPr>
                      <p:cNvPr id="7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9" y="4076700"/>
                        <a:ext cx="8620125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704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9576" y="620689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10c)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Estimate the equilibrium pressure of NH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3(g)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if one starts from NH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3073411" y="3429001"/>
          <a:ext cx="5862637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方程式" r:id="rId3" imgW="3619440" imgH="1523880" progId="Equation.3">
                  <p:embed/>
                </p:oleObj>
              </mc:Choice>
              <mc:Fallback>
                <p:oleObj name="方程式" r:id="rId3" imgW="3619440" imgH="1523880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11" y="3429001"/>
                        <a:ext cx="5862637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295800" y="1874102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(s)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⇌ NH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3(g)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HCl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55841" y="2335766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1-x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004729" y="23749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104112" y="23357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78292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404665"/>
            <a:ext cx="6048673" cy="596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553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ãrotational vibrational and electronic spectra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404665"/>
            <a:ext cx="8087883" cy="606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94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96753"/>
            <a:ext cx="9401176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198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055966"/>
            <a:ext cx="7992888" cy="48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368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Dipole moment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atoms in a molecule share electrons unequally</a:t>
            </a:r>
            <a:endParaRPr lang="zh-TW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2636912"/>
            <a:ext cx="744860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69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6" y="312230"/>
            <a:ext cx="3305175" cy="61055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179" y="1171385"/>
            <a:ext cx="34956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5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 descr="ãco2 vibrational mod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010744"/>
            <a:ext cx="61341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211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A209072-211F-42F0-9422-A6115A230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PIB (Particle In a Box) system</a:t>
            </a:r>
            <a:br>
              <a:rPr lang="en-US" altLang="zh-TW" dirty="0"/>
            </a:br>
            <a:r>
              <a:rPr lang="en-US" altLang="zh-TW" dirty="0"/>
              <a:t>wavefunction proof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C422DDD-6595-41CC-9D45-8A5CCEFA4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330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E0143-BE43-45C3-8EF8-6EE923B1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Wavefunction in PIB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65C97D-EFDB-4D47-A457-DB41BFDB3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/>
                  <a:t>System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0&lt;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=∞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Boundary condition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𝑤h𝑖𝑐h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𝑒𝑛𝑑𝑠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𝑠𝑡𝑎𝑛𝑑𝑖𝑛𝑔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𝑤𝑎𝑣𝑒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𝑓𝑖𝑛𝑑𝑖𝑛𝑔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𝑒𝑙𝑒𝑐𝑡𝑟𝑜𝑛𝑠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100%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𝑤h𝑜𝑙𝑒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𝑑𝑜𝑚𝑎𝑖𝑛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Calculation property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</m:den>
                    </m:f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𝑜𝑝𝑒𝑟𝑎𝑡𝑜𝑟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𝑘𝑖𝑛𝑑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𝑚𝑎𝑡h𝑎𝑚𝑎𝑡𝑖𝑐𝑠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𝑡𝑜𝑜𝑙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𝑠𝑖𝑚𝑝𝑙𝑖𝑓𝑦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𝑐𝑜𝑚𝑝𝑙𝑒𝑥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𝑐𝑎𝑙𝑐𝑢𝑙𝑎𝑡𝑖𝑜𝑛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𝑠𝑡𝑒𝑝𝑠</m:t>
                    </m:r>
                  </m:oMath>
                </a14:m>
                <a:r>
                  <a:rPr lang="zh-TW" altLang="en-US" dirty="0"/>
                  <a:t> 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65C97D-EFDB-4D47-A457-DB41BFDB3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229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3336B-EA0D-4877-9186-EAC29304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360B2D-2019-474F-9B37-391B9B529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</m:den>
                    </m:f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𝑎𝑠𝑠𝑢𝑚𝑒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𝑘𝑖𝑛𝑑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𝑝𝑒𝑟𝑖𝑜𝑑𝑖𝑐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𝑒𝑥𝑝𝑜𝑛𝑒𝑛𝑡𝑖𝑎𝑙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altLang="zh-TW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</m:e>
                    </m:func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zh-TW" alt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𝐵𝑐𝑜𝑠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𝑛𝑒𝑒𝑑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𝑖𝑚𝑎𝑔𝑖𝑛𝑎𝑟𝑦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𝑈𝑠𝑖𝑛𝑔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𝑏𝑜𝑢𝑛𝑑𝑎𝑟𝑦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𝐵𝑐𝑜𝑠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zh-TW" alt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𝐴𝑠𝑖𝑛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360B2D-2019-474F-9B37-391B9B529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551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3336B-EA0D-4877-9186-EAC29304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360B2D-2019-474F-9B37-391B9B529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</m:den>
                    </m:f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TW" i="1" dirty="0">
                  <a:ea typeface="Cambria Math" panose="02040503050406030204" pitchFamily="18" charset="0"/>
                </a:endParaRPr>
              </a:p>
              <a:p>
                <a:endParaRPr lang="en-US" altLang="zh-TW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𝑈𝑠𝑖𝑛𝑔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𝑏𝑜𝑢𝑛𝑑𝑎𝑟𝑦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zh-TW" b="0" i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𝑘𝐿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b="0" i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zh-TW" alt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TW" i="1" dirty="0"/>
              </a:p>
              <a:p>
                <a:pPr lvl="1"/>
                <a:endParaRPr lang="en-US" altLang="zh-TW" i="1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𝑈𝑠𝑖𝑛𝑔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𝑝𝑟𝑜𝑝𝑒𝑟𝑖𝑡𝑦</m:t>
                    </m:r>
                  </m:oMath>
                </a14:m>
                <a:endParaRPr lang="en-US" altLang="zh-TW" b="0" i="1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TW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zh-TW" i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𝑦𝑜𝑢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𝑓𝑖𝑛𝑎𝑙𝑙𝑦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TW" alt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zh-TW" altLang="en-US" i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A360B2D-2019-474F-9B37-391B9B529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93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26BFD-5FD5-4023-BE2C-D4D48D96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2AEEEA-D0FB-4150-B161-0E4F8A7CC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</m:den>
                    </m:f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TW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rad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TW" alt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zh-TW" alt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TW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𝑦𝑜𝑢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𝑤𝑖𝑙𝑙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𝑒𝑛𝑒𝑟𝑔𝑦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𝑃𝐼𝐵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𝑠𝑦𝑠𝑡𝑒𝑚</m:t>
                    </m:r>
                  </m:oMath>
                </a14:m>
                <a:br>
                  <a:rPr lang="en-US" altLang="zh-TW" b="0" i="1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l-G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altLang="zh-TW" i="1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TW" i="1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altLang="zh-TW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2AEEEA-D0FB-4150-B161-0E4F8A7CC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5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44" y="347472"/>
            <a:ext cx="5445252" cy="5837989"/>
          </a:xfrm>
          <a:prstGeom prst="rect">
            <a:avLst/>
          </a:prstGeom>
        </p:spPr>
      </p:pic>
      <p:sp>
        <p:nvSpPr>
          <p:cNvPr id="2" name="橢圓 1"/>
          <p:cNvSpPr/>
          <p:nvPr/>
        </p:nvSpPr>
        <p:spPr>
          <a:xfrm>
            <a:off x="4602178" y="2046083"/>
            <a:ext cx="2987644" cy="298764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04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EFE2-3D73-4260-A9EB-00D451AF9FE9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218" name="Picture 2" descr="https://upload.wikimedia.org/wikipedia/commons/thumb/e/e7/Hydrogen_Density_Plots.png/1024px-Hydrogen_Density_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16" y="0"/>
            <a:ext cx="7380820" cy="671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 rot="16200000">
            <a:off x="6924285" y="2642431"/>
            <a:ext cx="6525343" cy="82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PoorLeno</a:t>
            </a:r>
            <a:r>
              <a:rPr lang="en-US" altLang="zh-TW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https://commons.wikimedia.org/w/index.php?curid=5854697</a:t>
            </a:r>
            <a:endParaRPr lang="zh-TW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492044" y="1232756"/>
            <a:ext cx="3584636" cy="650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sectional view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7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7"/>
          <a:stretch/>
        </p:blipFill>
        <p:spPr>
          <a:xfrm>
            <a:off x="1524001" y="1712016"/>
            <a:ext cx="3022601" cy="4543426"/>
          </a:xfrm>
          <a:prstGeom prst="rect">
            <a:avLst/>
          </a:prstGeom>
        </p:spPr>
      </p:pic>
      <p:pic>
        <p:nvPicPr>
          <p:cNvPr id="21" name="Picture 2" descr="「harmonic oscillator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29" y="1838266"/>
            <a:ext cx="3128508" cy="407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ãHydrogen spectral seriesãçåçæå°çµæ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11" b="18057"/>
          <a:stretch/>
        </p:blipFill>
        <p:spPr bwMode="auto">
          <a:xfrm>
            <a:off x="4990181" y="1446333"/>
            <a:ext cx="1684531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/>
              <p:cNvSpPr txBox="1"/>
              <p:nvPr/>
            </p:nvSpPr>
            <p:spPr>
              <a:xfrm>
                <a:off x="2124956" y="670225"/>
                <a:ext cx="1770613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56" y="670225"/>
                <a:ext cx="1770613" cy="741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4827375" y="608989"/>
                <a:ext cx="2508764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75" y="608989"/>
                <a:ext cx="2508764" cy="837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1894375" y="6243637"/>
            <a:ext cx="2233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Particle-in-a-box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18628" y="6027004"/>
            <a:ext cx="2726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Hydrogen-like atom</a:t>
            </a:r>
            <a:br>
              <a:rPr lang="en-US" altLang="zh-TW" sz="2400" dirty="0"/>
            </a:br>
            <a:r>
              <a:rPr lang="en-US" altLang="zh-TW" sz="2400" dirty="0"/>
              <a:t>(coulomb potential)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563101" y="6096083"/>
            <a:ext cx="2607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Harmonic oscillator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752596" y="218183"/>
                <a:ext cx="2294282" cy="1782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=ℏ</m:t>
                      </m:r>
                      <m:rad>
                        <m:radPr>
                          <m:deg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96" y="218183"/>
                <a:ext cx="2294282" cy="17826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62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Spectrum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7" t="9670" r="1662" b="56428"/>
          <a:stretch/>
        </p:blipFill>
        <p:spPr>
          <a:xfrm>
            <a:off x="1517881" y="2747746"/>
            <a:ext cx="9159173" cy="1877299"/>
          </a:xfrm>
        </p:spPr>
      </p:pic>
      <p:sp>
        <p:nvSpPr>
          <p:cNvPr id="7" name="矩形 6"/>
          <p:cNvSpPr/>
          <p:nvPr/>
        </p:nvSpPr>
        <p:spPr>
          <a:xfrm>
            <a:off x="3017621" y="2101664"/>
            <a:ext cx="1418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Electronic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491832" y="2127997"/>
            <a:ext cx="133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Vibration</a:t>
            </a:r>
          </a:p>
        </p:txBody>
      </p:sp>
      <p:sp>
        <p:nvSpPr>
          <p:cNvPr id="10" name="矩形 9"/>
          <p:cNvSpPr/>
          <p:nvPr/>
        </p:nvSpPr>
        <p:spPr>
          <a:xfrm>
            <a:off x="5826301" y="2127997"/>
            <a:ext cx="1247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Rotation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7073630" y="212799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Nuclear Spin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939514" y="2681684"/>
            <a:ext cx="1572131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624345" y="2681684"/>
            <a:ext cx="1069445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5826301" y="2692596"/>
            <a:ext cx="903443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838780" y="2692596"/>
            <a:ext cx="2027581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3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DBA7-D9BD-4327-91E6-BCF7DFD70723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098" name="Picture 2" descr="ãHydrogen spectral series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57"/>
          <a:stretch/>
        </p:blipFill>
        <p:spPr bwMode="auto">
          <a:xfrm>
            <a:off x="1777980" y="1206501"/>
            <a:ext cx="5975873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351584" y="6453336"/>
            <a:ext cx="26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eilat.sci.brooklyn.cuny.edu</a:t>
            </a:r>
            <a:endParaRPr lang="zh-TW" altLang="en-US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32"/>
          <a:stretch/>
        </p:blipFill>
        <p:spPr>
          <a:xfrm>
            <a:off x="5024432" y="4152901"/>
            <a:ext cx="5301786" cy="1065213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2152650" y="365127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Electronic State of H atom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981950" y="3429000"/>
            <a:ext cx="1889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Narrow line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357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930</Words>
  <Application>Microsoft Office PowerPoint</Application>
  <PresentationFormat>寬螢幕</PresentationFormat>
  <Paragraphs>163</Paragraphs>
  <Slides>45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58" baseType="lpstr">
      <vt:lpstr>msgothic</vt:lpstr>
      <vt:lpstr>華康標楷體</vt:lpstr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佈景主題</vt:lpstr>
      <vt:lpstr>方程式</vt:lpstr>
      <vt:lpstr>Equation</vt:lpstr>
      <vt:lpstr>TA hour PPT</vt:lpstr>
      <vt:lpstr>Wave function ψ</vt:lpstr>
      <vt:lpstr>Simplest waveform— Sine wave</vt:lpstr>
      <vt:lpstr>PowerPoint 簡報</vt:lpstr>
      <vt:lpstr>PowerPoint 簡報</vt:lpstr>
      <vt:lpstr>PowerPoint 簡報</vt:lpstr>
      <vt:lpstr>PowerPoint 簡報</vt:lpstr>
      <vt:lpstr>Spectrum</vt:lpstr>
      <vt:lpstr>PowerPoint 簡報</vt:lpstr>
      <vt:lpstr>PowerPoint 簡報</vt:lpstr>
      <vt:lpstr>Vibrational state</vt:lpstr>
      <vt:lpstr>PowerPoint 簡報</vt:lpstr>
      <vt:lpstr>PowerPoint 簡報</vt:lpstr>
      <vt:lpstr>PowerPoint 簡報</vt:lpstr>
      <vt:lpstr>Infrared spec.  Rotational–vibrational coupling</vt:lpstr>
      <vt:lpstr>Rotational State</vt:lpstr>
      <vt:lpstr>PowerPoint 簡報</vt:lpstr>
      <vt:lpstr>PowerPoint 簡報</vt:lpstr>
      <vt:lpstr>PowerPoint 簡報</vt:lpstr>
      <vt:lpstr>PowerPoint 簡報</vt:lpstr>
      <vt:lpstr>Spectrum</vt:lpstr>
      <vt:lpstr>PowerPoint 簡報</vt:lpstr>
      <vt:lpstr>PowerPoint 簡報</vt:lpstr>
      <vt:lpstr>Vibrational Modes</vt:lpstr>
      <vt:lpstr>PowerPoint 簡報</vt:lpstr>
      <vt:lpstr>PowerPoint 簡報</vt:lpstr>
      <vt:lpstr>Homework (8~10)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Dipole moment</vt:lpstr>
      <vt:lpstr>PowerPoint 簡報</vt:lpstr>
      <vt:lpstr>PIB (Particle In a Box) system wavefunction proof</vt:lpstr>
      <vt:lpstr>Wavefunction in PIB</vt:lpstr>
      <vt:lpstr>Calculation</vt:lpstr>
      <vt:lpstr>Calculation</vt:lpstr>
      <vt:lpstr>Deviation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hour PPT</dc:title>
  <dc:creator>凱翔 成</dc:creator>
  <cp:lastModifiedBy>凱翔 成</cp:lastModifiedBy>
  <cp:revision>4</cp:revision>
  <dcterms:created xsi:type="dcterms:W3CDTF">2018-05-15T13:57:28Z</dcterms:created>
  <dcterms:modified xsi:type="dcterms:W3CDTF">2018-05-15T14:33:09Z</dcterms:modified>
</cp:coreProperties>
</file>