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4137" r:id="rId2"/>
  </p:sldMasterIdLst>
  <p:notesMasterIdLst>
    <p:notesMasterId r:id="rId27"/>
  </p:notesMasterIdLst>
  <p:sldIdLst>
    <p:sldId id="256" r:id="rId3"/>
    <p:sldId id="287" r:id="rId4"/>
    <p:sldId id="288" r:id="rId5"/>
    <p:sldId id="309" r:id="rId6"/>
    <p:sldId id="310" r:id="rId7"/>
    <p:sldId id="336" r:id="rId8"/>
    <p:sldId id="313" r:id="rId9"/>
    <p:sldId id="314" r:id="rId10"/>
    <p:sldId id="290" r:id="rId11"/>
    <p:sldId id="291" r:id="rId12"/>
    <p:sldId id="337" r:id="rId13"/>
    <p:sldId id="338" r:id="rId14"/>
    <p:sldId id="335" r:id="rId15"/>
    <p:sldId id="292" r:id="rId16"/>
    <p:sldId id="316" r:id="rId17"/>
    <p:sldId id="315" r:id="rId18"/>
    <p:sldId id="317" r:id="rId19"/>
    <p:sldId id="318" r:id="rId20"/>
    <p:sldId id="321" r:id="rId21"/>
    <p:sldId id="320" r:id="rId22"/>
    <p:sldId id="319" r:id="rId23"/>
    <p:sldId id="322" r:id="rId24"/>
    <p:sldId id="334" r:id="rId25"/>
    <p:sldId id="30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 autoAdjust="0"/>
    <p:restoredTop sz="94660"/>
  </p:normalViewPr>
  <p:slideViewPr>
    <p:cSldViewPr snapToGrid="0">
      <p:cViewPr>
        <p:scale>
          <a:sx n="77" d="100"/>
          <a:sy n="77" d="100"/>
        </p:scale>
        <p:origin x="-4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69211-467A-4E6A-8D87-7B2B60535BB8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3C70F-913F-44AD-BCEF-1B6FF8F430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26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A041-7D6E-4E0E-A860-E0B3009F35BF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AD71-CD9A-487B-9E95-03450E5AE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39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A041-7D6E-4E0E-A860-E0B3009F35BF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AD71-CD9A-487B-9E95-03450E5AE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80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A041-7D6E-4E0E-A860-E0B3009F35BF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AD71-CD9A-487B-9E95-03450E5AE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21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F4FA041-7D6E-4E0E-A860-E0B3009F35BF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823AD71-CD9A-487B-9E95-03450E5AE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71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A041-7D6E-4E0E-A860-E0B3009F35BF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AD71-CD9A-487B-9E95-03450E5AE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856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A041-7D6E-4E0E-A860-E0B3009F35BF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AD71-CD9A-487B-9E95-03450E5AE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019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A041-7D6E-4E0E-A860-E0B3009F35BF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AD71-CD9A-487B-9E95-03450E5AE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444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A041-7D6E-4E0E-A860-E0B3009F35BF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AD71-CD9A-487B-9E95-03450E5AE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023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A041-7D6E-4E0E-A860-E0B3009F35BF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AD71-CD9A-487B-9E95-03450E5AE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085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A041-7D6E-4E0E-A860-E0B3009F35BF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AD71-CD9A-487B-9E95-03450E5AE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2672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A041-7D6E-4E0E-A860-E0B3009F35BF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AD71-CD9A-487B-9E95-03450E5AE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98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A041-7D6E-4E0E-A860-E0B3009F35BF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AD71-CD9A-487B-9E95-03450E5AE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705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A041-7D6E-4E0E-A860-E0B3009F35BF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AD71-CD9A-487B-9E95-03450E5AE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7336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A041-7D6E-4E0E-A860-E0B3009F35BF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AD71-CD9A-487B-9E95-03450E5AE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4806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A041-7D6E-4E0E-A860-E0B3009F35BF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AD71-CD9A-487B-9E95-03450E5AE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8763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A041-7D6E-4E0E-A860-E0B3009F35BF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AD71-CD9A-487B-9E95-03450E5AE2B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35742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A041-7D6E-4E0E-A860-E0B3009F35BF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AD71-CD9A-487B-9E95-03450E5AE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000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A041-7D6E-4E0E-A860-E0B3009F35BF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AD71-CD9A-487B-9E95-03450E5AE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3060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A041-7D6E-4E0E-A860-E0B3009F35BF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AD71-CD9A-487B-9E95-03450E5AE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2481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A041-7D6E-4E0E-A860-E0B3009F35BF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AD71-CD9A-487B-9E95-03450E5AE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5697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A041-7D6E-4E0E-A860-E0B3009F35BF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AD71-CD9A-487B-9E95-03450E5AE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19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A041-7D6E-4E0E-A860-E0B3009F35BF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AD71-CD9A-487B-9E95-03450E5AE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39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A041-7D6E-4E0E-A860-E0B3009F35BF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AD71-CD9A-487B-9E95-03450E5AE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86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A041-7D6E-4E0E-A860-E0B3009F35BF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AD71-CD9A-487B-9E95-03450E5AE2B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82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A041-7D6E-4E0E-A860-E0B3009F35BF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AD71-CD9A-487B-9E95-03450E5AE2B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5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A041-7D6E-4E0E-A860-E0B3009F35BF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AD71-CD9A-487B-9E95-03450E5AE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3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A041-7D6E-4E0E-A860-E0B3009F35BF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AD71-CD9A-487B-9E95-03450E5AE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61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FA041-7D6E-4E0E-A860-E0B3009F35BF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3AD71-CD9A-487B-9E95-03450E5AE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96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F4FA041-7D6E-4E0E-A860-E0B3009F35BF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3AD71-CD9A-487B-9E95-03450E5AE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27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FA041-7D6E-4E0E-A860-E0B3009F35BF}" type="datetimeFigureOut">
              <a:rPr lang="zh-TW" altLang="en-US" smtClean="0"/>
              <a:t>2018/10/22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3AD71-CD9A-487B-9E95-03450E5AE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80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8" r:id="rId1"/>
    <p:sldLayoutId id="2147484139" r:id="rId2"/>
    <p:sldLayoutId id="2147484140" r:id="rId3"/>
    <p:sldLayoutId id="2147484141" r:id="rId4"/>
    <p:sldLayoutId id="2147484142" r:id="rId5"/>
    <p:sldLayoutId id="2147484143" r:id="rId6"/>
    <p:sldLayoutId id="2147484144" r:id="rId7"/>
    <p:sldLayoutId id="2147484145" r:id="rId8"/>
    <p:sldLayoutId id="2147484146" r:id="rId9"/>
    <p:sldLayoutId id="2147484147" r:id="rId10"/>
    <p:sldLayoutId id="2147484148" r:id="rId11"/>
    <p:sldLayoutId id="2147484149" r:id="rId12"/>
    <p:sldLayoutId id="2147484150" r:id="rId13"/>
    <p:sldLayoutId id="2147484151" r:id="rId14"/>
    <p:sldLayoutId id="2147484152" r:id="rId15"/>
    <p:sldLayoutId id="2147484153" r:id="rId16"/>
    <p:sldLayoutId id="214748415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NTUGDRC</a:t>
            </a:r>
            <a:r>
              <a:rPr lang="zh-TW" altLang="en-US" dirty="0" smtClean="0"/>
              <a:t>－進階社課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2018.10.22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92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力學</a:t>
            </a:r>
            <a:r>
              <a:rPr lang="zh-TW" altLang="en-US" dirty="0" smtClean="0"/>
              <a:t>性質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1985" y="1952926"/>
            <a:ext cx="9905999" cy="4645583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zh-TW" altLang="en-US" dirty="0" smtClean="0"/>
              <a:t>你有沒有在遊戲裡飆車結果撞上路牌，瞬間車子爆掉、碎片四散、人飛出去，但小小的路牌卻紋風不動的經驗？</a:t>
            </a:r>
            <a:endParaRPr lang="en-US" altLang="zh-TW" dirty="0" smtClean="0"/>
          </a:p>
          <a:p>
            <a:pPr>
              <a:spcBef>
                <a:spcPts val="1200"/>
              </a:spcBef>
            </a:pPr>
            <a:r>
              <a:rPr lang="zh-TW" altLang="en-US" dirty="0" smtClean="0"/>
              <a:t>這是因為遊戲中</a:t>
            </a:r>
            <a:r>
              <a:rPr lang="zh-TW" altLang="en-US" dirty="0"/>
              <a:t>的物件</a:t>
            </a:r>
            <a:r>
              <a:rPr lang="zh-TW" altLang="en-US" dirty="0" smtClean="0"/>
              <a:t>依力學性質分成三種：</a:t>
            </a:r>
            <a:endParaRPr lang="en-US" altLang="zh-TW" dirty="0" smtClean="0"/>
          </a:p>
          <a:p>
            <a:pPr>
              <a:spcBef>
                <a:spcPts val="1200"/>
              </a:spcBef>
            </a:pPr>
            <a:r>
              <a:rPr lang="zh-TW" altLang="en-US" dirty="0"/>
              <a:t>靜態</a:t>
            </a:r>
            <a:r>
              <a:rPr lang="zh-TW" altLang="en-US" dirty="0" smtClean="0"/>
              <a:t>物件 </a:t>
            </a:r>
            <a:r>
              <a:rPr lang="en-US" altLang="zh-TW" dirty="0" smtClean="0"/>
              <a:t>(Static)</a:t>
            </a:r>
            <a:endParaRPr lang="en-US" altLang="zh-TW" dirty="0"/>
          </a:p>
          <a:p>
            <a:pPr lvl="1">
              <a:spcBef>
                <a:spcPts val="1200"/>
              </a:spcBef>
            </a:pPr>
            <a:r>
              <a:rPr lang="zh-TW" altLang="en-US" dirty="0">
                <a:solidFill>
                  <a:srgbClr val="0070C0"/>
                </a:solidFill>
              </a:rPr>
              <a:t>不受力，通常是牆壁、地板等</a:t>
            </a:r>
            <a:r>
              <a:rPr lang="zh-TW" altLang="en-US" dirty="0" smtClean="0">
                <a:solidFill>
                  <a:srgbClr val="0070C0"/>
                </a:solidFill>
              </a:rPr>
              <a:t>地形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>
              <a:spcBef>
                <a:spcPts val="1200"/>
              </a:spcBef>
            </a:pPr>
            <a:r>
              <a:rPr lang="zh-TW" altLang="en-US" dirty="0"/>
              <a:t>動態物件 </a:t>
            </a:r>
            <a:r>
              <a:rPr lang="en-US" altLang="zh-TW" dirty="0"/>
              <a:t>(Dynamic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>
              <a:spcBef>
                <a:spcPts val="1200"/>
              </a:spcBef>
            </a:pPr>
            <a:r>
              <a:rPr lang="zh-TW" altLang="en-US" dirty="0">
                <a:solidFill>
                  <a:srgbClr val="0070C0"/>
                </a:solidFill>
              </a:rPr>
              <a:t>會動也會受</a:t>
            </a:r>
            <a:r>
              <a:rPr lang="zh-TW" altLang="en-US" dirty="0" smtClean="0">
                <a:solidFill>
                  <a:srgbClr val="0070C0"/>
                </a:solidFill>
              </a:rPr>
              <a:t>力，通常是人或生物或是飛行道具</a:t>
            </a:r>
            <a:r>
              <a:rPr lang="en-US" altLang="zh-TW" dirty="0" smtClean="0">
                <a:solidFill>
                  <a:srgbClr val="0070C0"/>
                </a:solidFill>
              </a:rPr>
              <a:t>(</a:t>
            </a:r>
            <a:r>
              <a:rPr lang="zh-TW" altLang="en-US" dirty="0" smtClean="0">
                <a:solidFill>
                  <a:srgbClr val="0070C0"/>
                </a:solidFill>
              </a:rPr>
              <a:t>如火球術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zh-TW" altLang="en-US" dirty="0" smtClean="0"/>
              <a:t>動力學物件 </a:t>
            </a:r>
            <a:r>
              <a:rPr lang="en-US" altLang="zh-TW" dirty="0" smtClean="0"/>
              <a:t>(Kinematic)</a:t>
            </a:r>
          </a:p>
          <a:p>
            <a:pPr lvl="1">
              <a:spcBef>
                <a:spcPts val="1200"/>
              </a:spcBef>
            </a:pPr>
            <a:r>
              <a:rPr lang="zh-TW" altLang="en-US" dirty="0">
                <a:solidFill>
                  <a:srgbClr val="0070C0"/>
                </a:solidFill>
              </a:rPr>
              <a:t>會動但不受</a:t>
            </a:r>
            <a:r>
              <a:rPr lang="zh-TW" altLang="en-US" dirty="0" smtClean="0">
                <a:solidFill>
                  <a:srgbClr val="0070C0"/>
                </a:solidFill>
              </a:rPr>
              <a:t>力，通常是會動的背景地形物件，如瑪莉歐的滑動平台</a:t>
            </a:r>
            <a:endParaRPr lang="en-US" altLang="zh-TW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48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altLang="zh-TW" dirty="0" smtClean="0"/>
              <a:t>Collider</a:t>
            </a:r>
            <a:r>
              <a:rPr lang="zh-TW" altLang="en-US" dirty="0" smtClean="0"/>
              <a:t> </a:t>
            </a:r>
            <a:r>
              <a:rPr lang="en-US" altLang="zh-TW" dirty="0" smtClean="0"/>
              <a:t>summary</a:t>
            </a:r>
            <a:endParaRPr lang="zh-TW" altLang="en-US" dirty="0"/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1128159" y="2070582"/>
            <a:ext cx="10679527" cy="478741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Unity</a:t>
            </a:r>
            <a:r>
              <a:rPr lang="zh-TW" altLang="en-US" dirty="0" smtClean="0"/>
              <a:t>的物理引擎總共有 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（</a:t>
            </a:r>
            <a:r>
              <a:rPr lang="en-US" altLang="zh-TW" dirty="0" smtClean="0"/>
              <a:t>Static</a:t>
            </a:r>
            <a:r>
              <a:rPr lang="zh-TW" altLang="en-US" dirty="0" smtClean="0"/>
              <a:t>／</a:t>
            </a:r>
            <a:r>
              <a:rPr lang="en-US" altLang="zh-TW" dirty="0" smtClean="0"/>
              <a:t>Dynamic</a:t>
            </a:r>
            <a:r>
              <a:rPr lang="zh-TW" altLang="en-US" dirty="0" smtClean="0"/>
              <a:t>／</a:t>
            </a:r>
            <a:r>
              <a:rPr lang="en-US" altLang="zh-TW" dirty="0" smtClean="0"/>
              <a:t>Kinematic</a:t>
            </a:r>
            <a:r>
              <a:rPr lang="zh-TW" altLang="en-US" dirty="0" smtClean="0"/>
              <a:t>）Ｘ（</a:t>
            </a:r>
            <a:r>
              <a:rPr lang="en-US" altLang="zh-TW" dirty="0" smtClean="0"/>
              <a:t>Collider</a:t>
            </a:r>
            <a:r>
              <a:rPr lang="zh-TW" altLang="en-US" dirty="0" smtClean="0"/>
              <a:t>／</a:t>
            </a:r>
            <a:r>
              <a:rPr lang="en-US" altLang="zh-TW" dirty="0" smtClean="0"/>
              <a:t>Trigger</a:t>
            </a:r>
            <a:r>
              <a:rPr lang="zh-TW" altLang="en-US" dirty="0" smtClean="0"/>
              <a:t>）六種物體</a:t>
            </a:r>
            <a:endParaRPr lang="en-US" altLang="zh-TW" dirty="0" smtClean="0"/>
          </a:p>
          <a:p>
            <a:r>
              <a:rPr lang="zh-TW" altLang="en-US" dirty="0" smtClean="0"/>
              <a:t>如果不知道要用哪一種</a:t>
            </a:r>
            <a:r>
              <a:rPr lang="en-US" altLang="zh-TW" dirty="0" smtClean="0"/>
              <a:t>Collider</a:t>
            </a:r>
            <a:r>
              <a:rPr lang="zh-TW" altLang="en-US" dirty="0" smtClean="0"/>
              <a:t>的話，可以用以下標準進行判斷：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碰撞時是否會彈開？</a:t>
            </a:r>
            <a:r>
              <a:rPr lang="en-US" altLang="zh-TW" dirty="0" smtClean="0"/>
              <a:t>	</a:t>
            </a:r>
            <a:br>
              <a:rPr lang="en-US" altLang="zh-TW" dirty="0" smtClean="0"/>
            </a:br>
            <a:r>
              <a:rPr lang="en-US" altLang="zh-TW" dirty="0" smtClean="0"/>
              <a:t>					</a:t>
            </a:r>
            <a:r>
              <a:rPr lang="zh-TW" altLang="en-US" dirty="0" smtClean="0">
                <a:solidFill>
                  <a:srgbClr val="0070C0"/>
                </a:solidFill>
              </a:rPr>
              <a:t>會→</a:t>
            </a:r>
            <a:r>
              <a:rPr lang="en-US" altLang="zh-TW" dirty="0" smtClean="0">
                <a:solidFill>
                  <a:srgbClr val="0070C0"/>
                </a:solidFill>
              </a:rPr>
              <a:t>Collider		</a:t>
            </a:r>
            <a:r>
              <a:rPr lang="zh-TW" altLang="en-US" dirty="0" smtClean="0">
                <a:solidFill>
                  <a:srgbClr val="0070C0"/>
                </a:solidFill>
              </a:rPr>
              <a:t>不會→</a:t>
            </a:r>
            <a:r>
              <a:rPr lang="en-US" altLang="zh-TW" dirty="0" smtClean="0">
                <a:solidFill>
                  <a:srgbClr val="0070C0"/>
                </a:solidFill>
              </a:rPr>
              <a:t>Trigger</a:t>
            </a:r>
          </a:p>
          <a:p>
            <a:r>
              <a:rPr lang="zh-TW" altLang="en-US" dirty="0" smtClean="0"/>
              <a:t>物件會不會移動？</a:t>
            </a:r>
            <a:r>
              <a:rPr lang="en-US" altLang="zh-TW" dirty="0" smtClean="0"/>
              <a:t>			</a:t>
            </a:r>
            <a:br>
              <a:rPr lang="en-US" altLang="zh-TW" dirty="0" smtClean="0"/>
            </a:br>
            <a:r>
              <a:rPr lang="en-US" altLang="zh-TW" dirty="0" smtClean="0"/>
              <a:t>					</a:t>
            </a:r>
            <a:r>
              <a:rPr lang="zh-TW" altLang="en-US" dirty="0" smtClean="0">
                <a:solidFill>
                  <a:srgbClr val="0070C0"/>
                </a:solidFill>
              </a:rPr>
              <a:t>會→</a:t>
            </a:r>
            <a:r>
              <a:rPr lang="en-US" altLang="zh-TW" dirty="0" err="1" smtClean="0">
                <a:solidFill>
                  <a:srgbClr val="0070C0"/>
                </a:solidFill>
              </a:rPr>
              <a:t>Rigidbody</a:t>
            </a:r>
            <a:r>
              <a:rPr lang="en-US" altLang="zh-TW" dirty="0" smtClean="0">
                <a:solidFill>
                  <a:srgbClr val="0070C0"/>
                </a:solidFill>
              </a:rPr>
              <a:t>		</a:t>
            </a:r>
            <a:r>
              <a:rPr lang="zh-TW" altLang="en-US" dirty="0" smtClean="0">
                <a:solidFill>
                  <a:srgbClr val="0070C0"/>
                </a:solidFill>
              </a:rPr>
              <a:t>不會→</a:t>
            </a:r>
            <a:r>
              <a:rPr lang="en-US" altLang="zh-TW" dirty="0" smtClean="0">
                <a:solidFill>
                  <a:srgbClr val="0070C0"/>
                </a:solidFill>
              </a:rPr>
              <a:t>X</a:t>
            </a:r>
          </a:p>
          <a:p>
            <a:r>
              <a:rPr lang="zh-TW" altLang="en-US" dirty="0" smtClean="0"/>
              <a:t>此物件是否要受到其他物體的力？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			</a:t>
            </a:r>
            <a:r>
              <a:rPr lang="zh-TW" altLang="en-US" dirty="0" smtClean="0">
                <a:solidFill>
                  <a:srgbClr val="0070C0"/>
                </a:solidFill>
              </a:rPr>
              <a:t>會→</a:t>
            </a:r>
            <a:r>
              <a:rPr lang="en-US" altLang="zh-TW" dirty="0" smtClean="0">
                <a:solidFill>
                  <a:srgbClr val="0070C0"/>
                </a:solidFill>
              </a:rPr>
              <a:t>X			</a:t>
            </a:r>
            <a:r>
              <a:rPr lang="zh-TW" altLang="en-US" dirty="0" smtClean="0">
                <a:solidFill>
                  <a:srgbClr val="0070C0"/>
                </a:solidFill>
              </a:rPr>
              <a:t>不會→</a:t>
            </a:r>
            <a:r>
              <a:rPr lang="en-US" altLang="zh-TW" dirty="0" smtClean="0">
                <a:solidFill>
                  <a:srgbClr val="0070C0"/>
                </a:solidFill>
              </a:rPr>
              <a:t>Kinematic</a:t>
            </a:r>
          </a:p>
        </p:txBody>
      </p:sp>
    </p:spTree>
    <p:extLst>
      <p:ext uri="{BB962C8B-B14F-4D97-AF65-F5344CB8AC3E}">
        <p14:creationId xmlns:p14="http://schemas.microsoft.com/office/powerpoint/2010/main" val="260799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altLang="zh-TW" dirty="0" smtClean="0"/>
              <a:t>Collider</a:t>
            </a:r>
            <a:r>
              <a:rPr lang="zh-TW" altLang="en-US" dirty="0" smtClean="0"/>
              <a:t> </a:t>
            </a:r>
            <a:r>
              <a:rPr lang="en-US" altLang="zh-TW" dirty="0" smtClean="0"/>
              <a:t>summary</a:t>
            </a:r>
            <a:endParaRPr lang="zh-TW" altLang="en-US" dirty="0"/>
          </a:p>
        </p:txBody>
      </p:sp>
      <p:sp>
        <p:nvSpPr>
          <p:cNvPr id="14" name="內容版面配置區 2"/>
          <p:cNvSpPr>
            <a:spLocks noGrp="1"/>
          </p:cNvSpPr>
          <p:nvPr>
            <p:ph idx="1"/>
          </p:nvPr>
        </p:nvSpPr>
        <p:spPr>
          <a:xfrm>
            <a:off x="1128159" y="2070582"/>
            <a:ext cx="10679527" cy="478741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這六種</a:t>
            </a:r>
            <a:r>
              <a:rPr lang="en-US" altLang="zh-TW" dirty="0" smtClean="0"/>
              <a:t>collider</a:t>
            </a:r>
            <a:r>
              <a:rPr lang="zh-TW" altLang="en-US" dirty="0" smtClean="0"/>
              <a:t>的碰撞規則如下：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是否都是</a:t>
            </a:r>
            <a:r>
              <a:rPr lang="en-US" altLang="zh-TW" dirty="0" smtClean="0"/>
              <a:t>Collider</a:t>
            </a:r>
            <a:r>
              <a:rPr lang="zh-TW" altLang="en-US" dirty="0" smtClean="0"/>
              <a:t>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			</a:t>
            </a:r>
            <a:r>
              <a:rPr lang="zh-TW" altLang="en-US" dirty="0" smtClean="0">
                <a:solidFill>
                  <a:srgbClr val="0070C0"/>
                </a:solidFill>
              </a:rPr>
              <a:t>是→</a:t>
            </a:r>
            <a:r>
              <a:rPr lang="en-US" altLang="zh-TW" dirty="0" err="1" smtClean="0">
                <a:solidFill>
                  <a:srgbClr val="0070C0"/>
                </a:solidFill>
              </a:rPr>
              <a:t>OnCollision</a:t>
            </a:r>
            <a:r>
              <a:rPr lang="en-US" altLang="zh-TW" dirty="0" smtClean="0">
                <a:solidFill>
                  <a:srgbClr val="0070C0"/>
                </a:solidFill>
              </a:rPr>
              <a:t>	</a:t>
            </a:r>
            <a:r>
              <a:rPr lang="zh-TW" altLang="en-US" dirty="0" smtClean="0">
                <a:solidFill>
                  <a:srgbClr val="0070C0"/>
                </a:solidFill>
              </a:rPr>
              <a:t>不是→</a:t>
            </a:r>
            <a:r>
              <a:rPr lang="en-US" altLang="zh-TW" dirty="0" err="1" smtClean="0">
                <a:solidFill>
                  <a:srgbClr val="0070C0"/>
                </a:solidFill>
              </a:rPr>
              <a:t>OnTrigger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zh-TW" altLang="en-US" dirty="0" smtClean="0"/>
              <a:t>如果是</a:t>
            </a:r>
            <a:r>
              <a:rPr lang="en-US" altLang="zh-TW" dirty="0" err="1" smtClean="0"/>
              <a:t>OnCollision</a:t>
            </a:r>
            <a:r>
              <a:rPr lang="zh-TW" altLang="en-US" dirty="0" smtClean="0"/>
              <a:t>，是否有一方是</a:t>
            </a:r>
            <a:r>
              <a:rPr lang="en-US" altLang="zh-TW" dirty="0" smtClean="0"/>
              <a:t>Dynamic</a:t>
            </a:r>
            <a:r>
              <a:rPr lang="zh-TW" altLang="en-US" dirty="0" smtClean="0"/>
              <a:t>？</a:t>
            </a:r>
            <a:r>
              <a:rPr lang="en-US" altLang="zh-TW" dirty="0" smtClean="0"/>
              <a:t>			</a:t>
            </a:r>
            <a:br>
              <a:rPr lang="en-US" altLang="zh-TW" dirty="0" smtClean="0"/>
            </a:br>
            <a:r>
              <a:rPr lang="en-US" altLang="zh-TW" dirty="0" smtClean="0"/>
              <a:t>					</a:t>
            </a:r>
            <a:r>
              <a:rPr lang="zh-TW" altLang="en-US" dirty="0" smtClean="0">
                <a:solidFill>
                  <a:srgbClr val="0070C0"/>
                </a:solidFill>
              </a:rPr>
              <a:t>是→碰撞</a:t>
            </a:r>
            <a:r>
              <a:rPr lang="en-US" altLang="zh-TW" dirty="0" smtClean="0">
                <a:solidFill>
                  <a:srgbClr val="0070C0"/>
                </a:solidFill>
              </a:rPr>
              <a:t>		</a:t>
            </a:r>
            <a:r>
              <a:rPr lang="zh-TW" altLang="en-US" dirty="0" smtClean="0">
                <a:solidFill>
                  <a:srgbClr val="0070C0"/>
                </a:solidFill>
              </a:rPr>
              <a:t>不是→不碰撞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zh-TW" altLang="en-US" dirty="0" smtClean="0"/>
              <a:t>如果是</a:t>
            </a:r>
            <a:r>
              <a:rPr lang="en-US" altLang="zh-TW" dirty="0" err="1" smtClean="0"/>
              <a:t>OnTrigger</a:t>
            </a:r>
            <a:r>
              <a:rPr lang="zh-TW" altLang="en-US" dirty="0" smtClean="0"/>
              <a:t>，是否有一方是</a:t>
            </a:r>
            <a:r>
              <a:rPr lang="en-US" altLang="zh-TW" dirty="0" smtClean="0"/>
              <a:t>Dynamic</a:t>
            </a:r>
            <a:r>
              <a:rPr lang="zh-TW" altLang="en-US" dirty="0" smtClean="0"/>
              <a:t>或</a:t>
            </a:r>
            <a:r>
              <a:rPr lang="en-US" altLang="zh-TW" dirty="0" smtClean="0"/>
              <a:t>Kinematic</a:t>
            </a:r>
            <a:r>
              <a:rPr lang="zh-TW" altLang="en-US" dirty="0" smtClean="0"/>
              <a:t>？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			</a:t>
            </a:r>
            <a:r>
              <a:rPr lang="zh-TW" altLang="en-US" dirty="0" smtClean="0">
                <a:solidFill>
                  <a:srgbClr val="0070C0"/>
                </a:solidFill>
              </a:rPr>
              <a:t>是→觸發</a:t>
            </a:r>
            <a:r>
              <a:rPr lang="en-US" altLang="zh-TW" dirty="0" smtClean="0">
                <a:solidFill>
                  <a:srgbClr val="0070C0"/>
                </a:solidFill>
              </a:rPr>
              <a:t>		</a:t>
            </a:r>
            <a:r>
              <a:rPr lang="zh-TW" altLang="en-US" dirty="0" smtClean="0">
                <a:solidFill>
                  <a:srgbClr val="0070C0"/>
                </a:solidFill>
              </a:rPr>
              <a:t>不是→不觸發</a:t>
            </a:r>
            <a:endParaRPr lang="en-US" altLang="zh-TW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Rigidbody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1985" y="1878784"/>
            <a:ext cx="9905999" cy="482717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zh-TW" altLang="en-US" dirty="0"/>
              <a:t>掌管物理屬性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Component</a:t>
            </a:r>
            <a:endParaRPr lang="en-US" altLang="zh-TW" dirty="0"/>
          </a:p>
          <a:p>
            <a:pPr>
              <a:spcBef>
                <a:spcPts val="1200"/>
              </a:spcBef>
            </a:pPr>
            <a:r>
              <a:rPr lang="zh-TW" altLang="en-US" dirty="0"/>
              <a:t>沒有</a:t>
            </a:r>
            <a:r>
              <a:rPr lang="en-US" altLang="zh-TW" dirty="0" err="1"/>
              <a:t>Ridigbody</a:t>
            </a:r>
            <a:r>
              <a:rPr lang="zh-TW" altLang="en-US" dirty="0"/>
              <a:t>的</a:t>
            </a:r>
            <a:r>
              <a:rPr lang="zh-TW" altLang="en-US" dirty="0" smtClean="0"/>
              <a:t>物體</a:t>
            </a:r>
            <a:r>
              <a:rPr lang="zh-TW" altLang="en-US" dirty="0"/>
              <a:t>一律被</a:t>
            </a:r>
            <a:r>
              <a:rPr lang="zh-TW" altLang="en-US" dirty="0" smtClean="0"/>
              <a:t>視為</a:t>
            </a:r>
            <a:r>
              <a:rPr lang="zh-TW" altLang="en-US" dirty="0"/>
              <a:t>「靜態物件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>
              <a:spcBef>
                <a:spcPts val="1200"/>
              </a:spcBef>
            </a:pPr>
            <a:r>
              <a:rPr lang="zh-TW" altLang="en-US" dirty="0" smtClean="0"/>
              <a:t>而擁有</a:t>
            </a:r>
            <a:r>
              <a:rPr lang="en-US" altLang="zh-TW" dirty="0" err="1"/>
              <a:t>Rigidbody</a:t>
            </a:r>
            <a:r>
              <a:rPr lang="zh-TW" altLang="en-US" dirty="0"/>
              <a:t>的</a:t>
            </a:r>
            <a:r>
              <a:rPr lang="zh-TW" altLang="en-US" dirty="0" smtClean="0"/>
              <a:t>物體可以設定為三種物件的其中一種</a:t>
            </a:r>
            <a:endParaRPr lang="en-US" altLang="zh-TW" dirty="0"/>
          </a:p>
          <a:p>
            <a:pPr>
              <a:spcBef>
                <a:spcPts val="1200"/>
              </a:spcBef>
            </a:pPr>
            <a:endParaRPr lang="en-US" altLang="zh-TW" b="1" dirty="0" smtClean="0"/>
          </a:p>
          <a:p>
            <a:pPr>
              <a:spcBef>
                <a:spcPts val="1200"/>
              </a:spcBef>
            </a:pPr>
            <a:endParaRPr lang="en-US" altLang="zh-TW" b="1" dirty="0"/>
          </a:p>
          <a:p>
            <a:pPr>
              <a:spcBef>
                <a:spcPts val="1200"/>
              </a:spcBef>
            </a:pPr>
            <a:endParaRPr lang="en-US" altLang="zh-TW" b="1" dirty="0"/>
          </a:p>
          <a:p>
            <a:pPr>
              <a:spcBef>
                <a:spcPts val="1200"/>
              </a:spcBef>
            </a:pPr>
            <a:r>
              <a:rPr lang="zh-TW" altLang="en-US" b="1" dirty="0" smtClean="0"/>
              <a:t>重點：動態</a:t>
            </a:r>
            <a:r>
              <a:rPr lang="zh-TW" altLang="en-US" b="1" dirty="0"/>
              <a:t>物件的移動和碰撞將由物理引擎處理，因此</a:t>
            </a:r>
            <a:r>
              <a:rPr lang="en-US" altLang="zh-TW" b="1" dirty="0" err="1"/>
              <a:t>Rigidbody</a:t>
            </a:r>
            <a:r>
              <a:rPr lang="zh-TW" altLang="en-US" b="1" dirty="0"/>
              <a:t>的移動不會出現「迷宮球」時的卡牆超自然</a:t>
            </a:r>
            <a:r>
              <a:rPr lang="zh-TW" altLang="en-US" b="1" dirty="0" smtClean="0"/>
              <a:t>震動！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5288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zh-TW" altLang="en-US" dirty="0"/>
              <a:t>「靜態物件」之間不會觸發任何碰撞事件！</a:t>
            </a:r>
            <a:endParaRPr lang="en-US" altLang="zh-TW" dirty="0"/>
          </a:p>
          <a:p>
            <a:pPr lvl="1">
              <a:spcBef>
                <a:spcPts val="1200"/>
              </a:spcBef>
            </a:pPr>
            <a:r>
              <a:rPr lang="zh-TW" altLang="en-US" dirty="0"/>
              <a:t>這就是為什麼迷宮的牆壁雖然重疊，卻不會被彈</a:t>
            </a:r>
            <a:r>
              <a:rPr lang="zh-TW" altLang="en-US" dirty="0" smtClean="0"/>
              <a:t>開</a:t>
            </a:r>
            <a:endParaRPr lang="en-US" altLang="zh-TW" dirty="0"/>
          </a:p>
          <a:p>
            <a:pPr lvl="1">
              <a:spcBef>
                <a:spcPts val="1200"/>
              </a:spcBef>
            </a:pPr>
            <a:r>
              <a:rPr lang="zh-TW" altLang="en-US" dirty="0"/>
              <a:t>換句話講，如果兩個物體都沒有</a:t>
            </a:r>
            <a:r>
              <a:rPr lang="en-US" altLang="zh-TW" dirty="0" err="1"/>
              <a:t>Rigidbody</a:t>
            </a:r>
            <a:r>
              <a:rPr lang="zh-TW" altLang="en-US" dirty="0"/>
              <a:t>，那麼他們就不會碰撞！</a:t>
            </a:r>
            <a:endParaRPr lang="en-US" altLang="zh-TW" dirty="0"/>
          </a:p>
          <a:p>
            <a:pPr lvl="1">
              <a:spcBef>
                <a:spcPts val="1200"/>
              </a:spcBef>
            </a:pPr>
            <a:r>
              <a:rPr lang="zh-TW" altLang="en-US" dirty="0"/>
              <a:t>這就是為什麼我們要在</a:t>
            </a:r>
            <a:r>
              <a:rPr lang="en-US" altLang="zh-TW" dirty="0"/>
              <a:t>Player</a:t>
            </a:r>
            <a:r>
              <a:rPr lang="zh-TW" altLang="en-US" dirty="0"/>
              <a:t>身上掛個</a:t>
            </a:r>
            <a:r>
              <a:rPr lang="en-US" altLang="zh-TW" dirty="0" err="1"/>
              <a:t>Rigidbody</a:t>
            </a:r>
            <a:r>
              <a:rPr lang="zh-TW" altLang="en-US" dirty="0"/>
              <a:t>，不然他移動時會直接穿</a:t>
            </a:r>
            <a:r>
              <a:rPr lang="zh-TW" altLang="en-US" dirty="0" smtClean="0"/>
              <a:t>牆</a:t>
            </a:r>
            <a:endParaRPr lang="en-US" altLang="zh-TW" dirty="0"/>
          </a:p>
        </p:txBody>
      </p:sp>
      <p:pic>
        <p:nvPicPr>
          <p:cNvPr id="7" name="圖片 6" descr="unitychan_n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2804" y="485352"/>
            <a:ext cx="2088232" cy="231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7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zh-TW" altLang="en-US" dirty="0"/>
              <a:t>千萬不要亂移動「靜態物件」！</a:t>
            </a:r>
            <a:endParaRPr lang="en-US" altLang="zh-TW" dirty="0"/>
          </a:p>
          <a:p>
            <a:pPr lvl="1">
              <a:spcBef>
                <a:spcPts val="1200"/>
              </a:spcBef>
            </a:pPr>
            <a:r>
              <a:rPr lang="en-US" altLang="zh-TW" dirty="0"/>
              <a:t>Unity</a:t>
            </a:r>
            <a:r>
              <a:rPr lang="zh-TW" altLang="en-US" dirty="0"/>
              <a:t>把「靜態物件」當作不會動，因此在遊戲開始時會把所有的碰撞範圍合併成單一物件，以節省計算</a:t>
            </a:r>
            <a:r>
              <a:rPr lang="zh-TW" altLang="en-US" dirty="0" smtClean="0"/>
              <a:t>成本</a:t>
            </a:r>
            <a:endParaRPr lang="en-US" altLang="zh-TW" dirty="0"/>
          </a:p>
          <a:p>
            <a:pPr lvl="1">
              <a:spcBef>
                <a:spcPts val="1200"/>
              </a:spcBef>
            </a:pPr>
            <a:r>
              <a:rPr lang="zh-TW" altLang="en-US" dirty="0"/>
              <a:t>如果亂動靜態物件，</a:t>
            </a:r>
            <a:r>
              <a:rPr lang="en-US" altLang="zh-TW" dirty="0"/>
              <a:t>Unity</a:t>
            </a:r>
            <a:r>
              <a:rPr lang="zh-TW" altLang="en-US" dirty="0"/>
              <a:t>得花大量的時間重新計算地形，將嚴重損害效能</a:t>
            </a:r>
            <a:r>
              <a:rPr lang="zh-TW" altLang="en-US" dirty="0" smtClean="0"/>
              <a:t>！</a:t>
            </a:r>
            <a:endParaRPr lang="en-US" altLang="zh-TW" b="1" dirty="0"/>
          </a:p>
        </p:txBody>
      </p:sp>
      <p:pic>
        <p:nvPicPr>
          <p:cNvPr id="7" name="圖片 6" descr="unitychan_n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2804" y="485352"/>
            <a:ext cx="2088232" cy="231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Rigidbody</a:t>
            </a:r>
            <a:r>
              <a:rPr lang="zh-TW" altLang="en-US" dirty="0" smtClean="0"/>
              <a:t>的重要參數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505577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 smtClean="0"/>
              <a:t>Mass</a:t>
            </a:r>
            <a:r>
              <a:rPr lang="zh-TW" altLang="en-US" dirty="0" smtClean="0"/>
              <a:t>：設定</a:t>
            </a:r>
            <a:r>
              <a:rPr lang="zh-TW" altLang="en-US" dirty="0"/>
              <a:t>物體的</a:t>
            </a:r>
            <a:r>
              <a:rPr lang="zh-TW" altLang="en-US" dirty="0" smtClean="0"/>
              <a:t>質量，由於</a:t>
            </a:r>
            <a:r>
              <a:rPr lang="en-US" altLang="zh-TW" dirty="0"/>
              <a:t>f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 smtClean="0"/>
              <a:t>ma</a:t>
            </a:r>
            <a:r>
              <a:rPr lang="zh-TW" altLang="en-US" dirty="0" smtClean="0"/>
              <a:t>、質量</a:t>
            </a:r>
            <a:r>
              <a:rPr lang="zh-TW" altLang="en-US" dirty="0"/>
              <a:t>越大越不容易</a:t>
            </a:r>
            <a:r>
              <a:rPr lang="zh-TW" altLang="en-US" dirty="0" smtClean="0"/>
              <a:t>推動</a:t>
            </a:r>
            <a:endParaRPr lang="en-US" altLang="zh-TW" dirty="0"/>
          </a:p>
          <a:p>
            <a:pPr>
              <a:spcBef>
                <a:spcPts val="1200"/>
              </a:spcBef>
            </a:pPr>
            <a:r>
              <a:rPr lang="en-US" altLang="zh-TW" dirty="0"/>
              <a:t>Drag</a:t>
            </a:r>
            <a:r>
              <a:rPr lang="zh-TW" altLang="en-US" dirty="0"/>
              <a:t>、</a:t>
            </a:r>
            <a:r>
              <a:rPr lang="en-US" altLang="zh-TW" dirty="0"/>
              <a:t>Angular </a:t>
            </a:r>
            <a:r>
              <a:rPr lang="en-US" altLang="zh-TW" dirty="0" smtClean="0"/>
              <a:t>Drag</a:t>
            </a:r>
            <a:r>
              <a:rPr lang="zh-TW" altLang="en-US" dirty="0" smtClean="0"/>
              <a:t>：設定</a:t>
            </a:r>
            <a:r>
              <a:rPr lang="zh-TW" altLang="en-US" dirty="0"/>
              <a:t>物體的阻力、旋轉</a:t>
            </a:r>
            <a:r>
              <a:rPr lang="zh-TW" altLang="en-US" dirty="0" smtClean="0"/>
              <a:t>阻力</a:t>
            </a:r>
            <a:endParaRPr lang="en-US" altLang="zh-TW" dirty="0"/>
          </a:p>
          <a:p>
            <a:pPr>
              <a:spcBef>
                <a:spcPts val="1200"/>
              </a:spcBef>
            </a:pPr>
            <a:r>
              <a:rPr lang="en-US" altLang="zh-TW" dirty="0" err="1" smtClean="0"/>
              <a:t>UseGravity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>
              <a:spcBef>
                <a:spcPts val="1200"/>
              </a:spcBef>
            </a:pPr>
            <a:r>
              <a:rPr lang="zh-TW" altLang="en-US" dirty="0" smtClean="0"/>
              <a:t>設定</a:t>
            </a:r>
            <a:r>
              <a:rPr lang="zh-TW" altLang="en-US" dirty="0"/>
              <a:t>物體受到多強的</a:t>
            </a:r>
            <a:r>
              <a:rPr lang="zh-TW" altLang="en-US" dirty="0" smtClean="0"/>
              <a:t>重力（平常</a:t>
            </a:r>
            <a:r>
              <a:rPr lang="zh-TW" altLang="en-US" dirty="0"/>
              <a:t>是</a:t>
            </a:r>
            <a:r>
              <a:rPr lang="en-US" altLang="zh-TW" dirty="0"/>
              <a:t>1</a:t>
            </a:r>
            <a:r>
              <a:rPr lang="zh-TW" altLang="en-US" dirty="0"/>
              <a:t>倍，若有負號則方向</a:t>
            </a:r>
            <a:r>
              <a:rPr lang="zh-TW" altLang="en-US" dirty="0" smtClean="0"/>
              <a:t>相反）</a:t>
            </a:r>
            <a:endParaRPr lang="en-US" altLang="zh-TW" dirty="0"/>
          </a:p>
          <a:p>
            <a:pPr lvl="1">
              <a:spcBef>
                <a:spcPts val="1200"/>
              </a:spcBef>
            </a:pPr>
            <a:r>
              <a:rPr lang="zh-TW" altLang="en-US" dirty="0"/>
              <a:t>設成</a:t>
            </a:r>
            <a:r>
              <a:rPr lang="en-US" altLang="zh-TW" dirty="0"/>
              <a:t>100</a:t>
            </a:r>
            <a:r>
              <a:rPr lang="zh-TW" altLang="en-US" dirty="0"/>
              <a:t>可以讓</a:t>
            </a:r>
            <a:r>
              <a:rPr lang="en-US" altLang="zh-TW" dirty="0"/>
              <a:t>Player</a:t>
            </a:r>
            <a:r>
              <a:rPr lang="zh-TW" altLang="en-US" dirty="0"/>
              <a:t>修練十倍界王</a:t>
            </a:r>
            <a:r>
              <a:rPr lang="zh-TW" altLang="en-US" dirty="0" smtClean="0"/>
              <a:t>拳</a:t>
            </a:r>
            <a:endParaRPr lang="en-US" altLang="zh-TW" dirty="0"/>
          </a:p>
          <a:p>
            <a:pPr lvl="1">
              <a:spcBef>
                <a:spcPts val="1200"/>
              </a:spcBef>
            </a:pPr>
            <a:r>
              <a:rPr lang="en-US" altLang="zh-TW" dirty="0"/>
              <a:t>1</a:t>
            </a:r>
            <a:r>
              <a:rPr lang="zh-TW" altLang="en-US" dirty="0"/>
              <a:t>倍重力預設為</a:t>
            </a:r>
            <a:r>
              <a:rPr lang="en-US" altLang="zh-TW" dirty="0"/>
              <a:t>(0, -9.81, 0 </a:t>
            </a:r>
            <a:r>
              <a:rPr lang="en-US" altLang="zh-TW" dirty="0" smtClean="0"/>
              <a:t>)</a:t>
            </a:r>
            <a:r>
              <a:rPr lang="zh-TW" altLang="en-US" dirty="0" smtClean="0"/>
              <a:t>（可以</a:t>
            </a:r>
            <a:r>
              <a:rPr lang="zh-TW" altLang="en-US" dirty="0"/>
              <a:t>在</a:t>
            </a:r>
            <a:r>
              <a:rPr lang="en-US" altLang="zh-TW" dirty="0"/>
              <a:t>Project </a:t>
            </a:r>
            <a:r>
              <a:rPr lang="en-US" altLang="zh-TW" dirty="0" smtClean="0"/>
              <a:t>Settings</a:t>
            </a:r>
            <a:r>
              <a:rPr lang="zh-TW" altLang="en-US" dirty="0" smtClean="0"/>
              <a:t>／</a:t>
            </a:r>
            <a:r>
              <a:rPr lang="en-US" altLang="zh-TW" dirty="0" smtClean="0"/>
              <a:t>Physics</a:t>
            </a:r>
            <a:r>
              <a:rPr lang="zh-TW" altLang="en-US" dirty="0" smtClean="0"/>
              <a:t>更改）</a:t>
            </a:r>
            <a:endParaRPr lang="en-US" altLang="zh-TW" dirty="0"/>
          </a:p>
          <a:p>
            <a:pPr>
              <a:spcBef>
                <a:spcPts val="1200"/>
              </a:spcBef>
            </a:pPr>
            <a:r>
              <a:rPr lang="en-US" altLang="zh-TW" dirty="0" smtClean="0"/>
              <a:t>Constraint</a:t>
            </a:r>
            <a:r>
              <a:rPr lang="zh-TW" altLang="en-US" dirty="0" smtClean="0"/>
              <a:t>：可以</a:t>
            </a:r>
            <a:r>
              <a:rPr lang="zh-TW" altLang="en-US" dirty="0"/>
              <a:t>限制住物體的</a:t>
            </a:r>
            <a:r>
              <a:rPr lang="en-US" altLang="zh-TW" dirty="0"/>
              <a:t>XYZ</a:t>
            </a:r>
            <a:r>
              <a:rPr lang="zh-TW" altLang="en-US" dirty="0"/>
              <a:t>方向的移動及</a:t>
            </a:r>
            <a:r>
              <a:rPr lang="zh-TW" altLang="en-US" dirty="0" smtClean="0"/>
              <a:t>旋轉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9172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Rigidbody</a:t>
            </a:r>
            <a:r>
              <a:rPr lang="zh-TW" altLang="en-US" dirty="0" smtClean="0"/>
              <a:t>的移動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2" y="1653140"/>
            <a:ext cx="9905999" cy="520486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zh-TW" altLang="en-US" dirty="0"/>
              <a:t>以</a:t>
            </a:r>
            <a:r>
              <a:rPr lang="en-US" altLang="zh-TW" dirty="0" err="1"/>
              <a:t>Rigidbody</a:t>
            </a:r>
            <a:r>
              <a:rPr lang="zh-TW" altLang="en-US" dirty="0"/>
              <a:t>移動物體的方法有以下兩種：</a:t>
            </a:r>
            <a:endParaRPr lang="en-US" altLang="zh-TW" dirty="0"/>
          </a:p>
          <a:p>
            <a:pPr>
              <a:spcBef>
                <a:spcPts val="1200"/>
              </a:spcBef>
            </a:pPr>
            <a:r>
              <a:rPr lang="zh-TW" altLang="en-US" dirty="0"/>
              <a:t>直接設定</a:t>
            </a:r>
            <a:r>
              <a:rPr lang="zh-TW" altLang="en-US" dirty="0" smtClean="0"/>
              <a:t>速度：</a:t>
            </a:r>
            <a:endParaRPr lang="en-US" altLang="zh-TW" dirty="0"/>
          </a:p>
          <a:p>
            <a:pPr lvl="1">
              <a:spcBef>
                <a:spcPts val="1200"/>
              </a:spcBef>
            </a:pPr>
            <a:r>
              <a:rPr lang="zh-TW" altLang="en-US" dirty="0">
                <a:solidFill>
                  <a:srgbClr val="0070C0"/>
                </a:solidFill>
              </a:rPr>
              <a:t>直接</a:t>
            </a:r>
            <a:r>
              <a:rPr lang="zh-TW" altLang="en-US" dirty="0" smtClean="0">
                <a:solidFill>
                  <a:srgbClr val="0070C0"/>
                </a:solidFill>
              </a:rPr>
              <a:t>改</a:t>
            </a:r>
            <a:r>
              <a:rPr lang="en-US" altLang="zh-TW" dirty="0" smtClean="0">
                <a:solidFill>
                  <a:srgbClr val="0070C0"/>
                </a:solidFill>
              </a:rPr>
              <a:t>velocity</a:t>
            </a:r>
            <a:r>
              <a:rPr lang="zh-TW" altLang="en-US" dirty="0">
                <a:solidFill>
                  <a:srgbClr val="0070C0"/>
                </a:solidFill>
              </a:rPr>
              <a:t>，會瞬間改變物體的</a:t>
            </a:r>
            <a:r>
              <a:rPr lang="zh-TW" altLang="en-US" dirty="0" smtClean="0">
                <a:solidFill>
                  <a:srgbClr val="0070C0"/>
                </a:solidFill>
              </a:rPr>
              <a:t>速度</a:t>
            </a:r>
            <a:endParaRPr lang="en-US" altLang="zh-TW" dirty="0">
              <a:solidFill>
                <a:srgbClr val="0070C0"/>
              </a:solidFill>
            </a:endParaRPr>
          </a:p>
          <a:p>
            <a:pPr lvl="1">
              <a:spcBef>
                <a:spcPts val="1200"/>
              </a:spcBef>
            </a:pPr>
            <a:r>
              <a:rPr lang="zh-TW" altLang="en-US" dirty="0">
                <a:solidFill>
                  <a:srgbClr val="0070C0"/>
                </a:solidFill>
              </a:rPr>
              <a:t>雖然很方便，但要是物體會受到其他力，就不能用這個方法。因為會把受力後的速度給</a:t>
            </a:r>
            <a:r>
              <a:rPr lang="zh-TW" altLang="en-US" dirty="0" smtClean="0">
                <a:solidFill>
                  <a:srgbClr val="0070C0"/>
                </a:solidFill>
              </a:rPr>
              <a:t>改掉</a:t>
            </a:r>
            <a:endParaRPr lang="en-US" altLang="zh-TW" dirty="0">
              <a:solidFill>
                <a:srgbClr val="0070C0"/>
              </a:solidFill>
            </a:endParaRPr>
          </a:p>
          <a:p>
            <a:pPr>
              <a:spcBef>
                <a:spcPts val="1200"/>
              </a:spcBef>
            </a:pPr>
            <a:r>
              <a:rPr lang="zh-TW" altLang="en-US" dirty="0"/>
              <a:t>對物體施</a:t>
            </a:r>
            <a:r>
              <a:rPr lang="zh-TW" altLang="en-US" dirty="0" smtClean="0"/>
              <a:t>力：</a:t>
            </a:r>
            <a:endParaRPr lang="en-US" altLang="zh-TW" dirty="0"/>
          </a:p>
          <a:p>
            <a:pPr lvl="1">
              <a:spcBef>
                <a:spcPts val="1200"/>
              </a:spcBef>
            </a:pPr>
            <a:r>
              <a:rPr lang="zh-TW" altLang="en-US" dirty="0" smtClean="0">
                <a:solidFill>
                  <a:srgbClr val="0070C0"/>
                </a:solidFill>
              </a:rPr>
              <a:t>呼叫</a:t>
            </a:r>
            <a:r>
              <a:rPr lang="en-US" altLang="zh-TW" dirty="0" err="1" smtClean="0">
                <a:solidFill>
                  <a:srgbClr val="0070C0"/>
                </a:solidFill>
              </a:rPr>
              <a:t>AddForce</a:t>
            </a:r>
            <a:r>
              <a:rPr lang="zh-TW" altLang="en-US" dirty="0">
                <a:solidFill>
                  <a:srgbClr val="0070C0"/>
                </a:solidFill>
              </a:rPr>
              <a:t>，對物體施</a:t>
            </a:r>
            <a:r>
              <a:rPr lang="zh-TW" altLang="en-US" dirty="0" smtClean="0">
                <a:solidFill>
                  <a:srgbClr val="0070C0"/>
                </a:solidFill>
              </a:rPr>
              <a:t>力</a:t>
            </a:r>
            <a:endParaRPr lang="en-US" altLang="zh-TW" dirty="0">
              <a:solidFill>
                <a:srgbClr val="0070C0"/>
              </a:solidFill>
            </a:endParaRPr>
          </a:p>
          <a:p>
            <a:pPr lvl="1">
              <a:spcBef>
                <a:spcPts val="1200"/>
              </a:spcBef>
            </a:pPr>
            <a:r>
              <a:rPr lang="zh-TW" altLang="en-US" dirty="0">
                <a:solidFill>
                  <a:srgbClr val="0070C0"/>
                </a:solidFill>
              </a:rPr>
              <a:t>可以讓移動的感覺更真實、更細緻。而且既使物體同時受到多個力也不會蓋掉別的</a:t>
            </a:r>
            <a:r>
              <a:rPr lang="zh-TW" altLang="en-US" dirty="0" smtClean="0">
                <a:solidFill>
                  <a:srgbClr val="0070C0"/>
                </a:solidFill>
              </a:rPr>
              <a:t>力</a:t>
            </a:r>
            <a:endParaRPr lang="en-US" altLang="zh-TW" dirty="0">
              <a:solidFill>
                <a:srgbClr val="0070C0"/>
              </a:solidFill>
            </a:endParaRPr>
          </a:p>
          <a:p>
            <a:pPr lvl="1">
              <a:spcBef>
                <a:spcPts val="1200"/>
              </a:spcBef>
            </a:pPr>
            <a:r>
              <a:rPr lang="zh-TW" altLang="en-US" dirty="0">
                <a:solidFill>
                  <a:srgbClr val="0070C0"/>
                </a:solidFill>
              </a:rPr>
              <a:t>但是必須很有耐心的調整加速度、阻力、質量，否則操作手感會超級</a:t>
            </a:r>
            <a:r>
              <a:rPr lang="zh-TW" altLang="en-US" dirty="0" smtClean="0">
                <a:solidFill>
                  <a:srgbClr val="0070C0"/>
                </a:solidFill>
              </a:rPr>
              <a:t>爛</a:t>
            </a:r>
            <a:endParaRPr lang="en-US" altLang="zh-TW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90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AddForce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>
            <a:normAutofit/>
          </a:bodyPr>
          <a:lstStyle/>
          <a:p>
            <a:r>
              <a:rPr lang="zh-TW" altLang="en-US" dirty="0"/>
              <a:t>對</a:t>
            </a:r>
            <a:r>
              <a:rPr lang="en-US" altLang="zh-TW" dirty="0" err="1"/>
              <a:t>Rigidbody</a:t>
            </a:r>
            <a:r>
              <a:rPr lang="zh-TW" altLang="en-US" dirty="0"/>
              <a:t>施力的函</a:t>
            </a:r>
            <a:r>
              <a:rPr lang="zh-TW" altLang="en-US" dirty="0" smtClean="0"/>
              <a:t>式</a:t>
            </a:r>
            <a:endParaRPr lang="en-US" altLang="zh-TW" dirty="0"/>
          </a:p>
          <a:p>
            <a:r>
              <a:rPr lang="en-US" altLang="zh-TW" dirty="0" err="1" smtClean="0"/>
              <a:t>ForceMode</a:t>
            </a:r>
            <a:r>
              <a:rPr lang="zh-TW" altLang="en-US" dirty="0"/>
              <a:t>（</a:t>
            </a:r>
            <a:r>
              <a:rPr lang="zh-TW" altLang="en-US" dirty="0" smtClean="0"/>
              <a:t>施</a:t>
            </a:r>
            <a:r>
              <a:rPr lang="zh-TW" altLang="en-US" dirty="0"/>
              <a:t>力的模式，共有四</a:t>
            </a:r>
            <a:r>
              <a:rPr lang="zh-TW" altLang="en-US" dirty="0" smtClean="0"/>
              <a:t>種）：</a:t>
            </a:r>
            <a:endParaRPr lang="en-US" altLang="zh-TW" dirty="0"/>
          </a:p>
          <a:p>
            <a:pPr lvl="1"/>
            <a:r>
              <a:rPr lang="zh-TW" altLang="en-US" dirty="0"/>
              <a:t>持續作用</a:t>
            </a:r>
            <a:r>
              <a:rPr lang="zh-TW" altLang="en-US" dirty="0" smtClean="0"/>
              <a:t>：在一秒內</a:t>
            </a:r>
            <a:r>
              <a:rPr lang="zh-TW" altLang="en-US" dirty="0"/>
              <a:t>給予物體一定量的</a:t>
            </a:r>
            <a:r>
              <a:rPr lang="zh-TW" altLang="en-US" dirty="0" smtClean="0"/>
              <a:t>力／加速度</a:t>
            </a:r>
            <a:endParaRPr lang="en-US" altLang="zh-TW" dirty="0"/>
          </a:p>
          <a:p>
            <a:pPr lvl="1"/>
            <a:r>
              <a:rPr lang="zh-TW" altLang="en-US" dirty="0"/>
              <a:t>瞬間作用：在</a:t>
            </a:r>
            <a:r>
              <a:rPr lang="zh-TW" altLang="en-US" dirty="0" smtClean="0"/>
              <a:t>瞬間（</a:t>
            </a:r>
            <a:r>
              <a:rPr lang="en-US" altLang="zh-TW" dirty="0" smtClean="0"/>
              <a:t>1frame</a:t>
            </a:r>
            <a:r>
              <a:rPr lang="zh-TW" altLang="en-US" dirty="0" smtClean="0"/>
              <a:t>）給予</a:t>
            </a:r>
            <a:r>
              <a:rPr lang="zh-TW" altLang="en-US" dirty="0"/>
              <a:t>物體一定量的</a:t>
            </a:r>
            <a:r>
              <a:rPr lang="zh-TW" altLang="en-US" dirty="0" smtClean="0"/>
              <a:t>力／加速度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施力：給予物體力，加速度會受物體質量影響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加速度</a:t>
            </a:r>
            <a:r>
              <a:rPr lang="zh-TW" altLang="en-US" dirty="0"/>
              <a:t>：給予物體加速度，無視物體</a:t>
            </a:r>
            <a:r>
              <a:rPr lang="zh-TW" altLang="en-US" dirty="0" smtClean="0"/>
              <a:t>質量</a:t>
            </a:r>
            <a:endParaRPr lang="en-US" altLang="zh-TW" dirty="0"/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2326990"/>
              </p:ext>
            </p:extLst>
          </p:nvPr>
        </p:nvGraphicFramePr>
        <p:xfrm>
          <a:off x="5458019" y="269508"/>
          <a:ext cx="6480721" cy="1728190"/>
        </p:xfrm>
        <a:graphic>
          <a:graphicData uri="http://schemas.openxmlformats.org/drawingml/2006/table">
            <a:tbl>
              <a:tblPr firstRow="1" firstCol="1" bandRow="1">
                <a:tableStyleId>{327F97BB-C833-4FB7-BDE5-3F7075034690}</a:tableStyleId>
              </a:tblPr>
              <a:tblGrid>
                <a:gridCol w="15232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774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800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11491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持續作用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瞬間作用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991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施力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Force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Impulse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678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加速度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Acceleration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 smtClean="0"/>
                        <a:t>VelocityChange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391" y="3468756"/>
            <a:ext cx="2891613" cy="3299791"/>
          </a:xfrm>
          <a:prstGeom prst="rect">
            <a:avLst/>
          </a:prstGeom>
        </p:spPr>
      </p:pic>
      <p:sp>
        <p:nvSpPr>
          <p:cNvPr id="6" name="橢圓形圖說文字 5"/>
          <p:cNvSpPr/>
          <p:nvPr/>
        </p:nvSpPr>
        <p:spPr>
          <a:xfrm flipH="1">
            <a:off x="7812155" y="2426774"/>
            <a:ext cx="2334189" cy="1141372"/>
          </a:xfrm>
          <a:prstGeom prst="wedgeEllipse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ForceMode</a:t>
            </a:r>
            <a:r>
              <a:rPr lang="zh-TW" altLang="en-US" dirty="0" smtClean="0"/>
              <a:t>的預設是僅施力一次哦</a:t>
            </a:r>
            <a:r>
              <a:rPr lang="zh-TW" altLang="en-US" dirty="0"/>
              <a:t>～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10052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AddForce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2" y="2030826"/>
            <a:ext cx="9905999" cy="482717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 err="1"/>
              <a:t>AddForce</a:t>
            </a:r>
            <a:r>
              <a:rPr lang="zh-TW" altLang="en-US" dirty="0"/>
              <a:t>系列中還有以下的快樂夥伴：</a:t>
            </a:r>
            <a:endParaRPr lang="en-US" altLang="zh-TW" dirty="0"/>
          </a:p>
          <a:p>
            <a:pPr>
              <a:spcBef>
                <a:spcPts val="1200"/>
              </a:spcBef>
            </a:pPr>
            <a:r>
              <a:rPr lang="en-US" altLang="zh-TW" dirty="0" err="1" smtClean="0"/>
              <a:t>AddRelativeForce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AddForce</a:t>
            </a:r>
            <a:r>
              <a:rPr lang="zh-TW" altLang="en-US" dirty="0"/>
              <a:t>採用世界座標，這個是採物體自己的</a:t>
            </a:r>
            <a:r>
              <a:rPr lang="zh-TW" altLang="en-US" dirty="0" smtClean="0"/>
              <a:t>座標</a:t>
            </a:r>
            <a:endParaRPr lang="en-US" altLang="zh-TW" dirty="0"/>
          </a:p>
          <a:p>
            <a:pPr>
              <a:spcBef>
                <a:spcPts val="1200"/>
              </a:spcBef>
            </a:pPr>
            <a:r>
              <a:rPr lang="en-US" altLang="zh-TW" dirty="0" err="1" smtClean="0"/>
              <a:t>AddTorque</a:t>
            </a:r>
            <a:r>
              <a:rPr lang="zh-TW" altLang="en-US" dirty="0" smtClean="0"/>
              <a:t>：對</a:t>
            </a:r>
            <a:r>
              <a:rPr lang="zh-TW" altLang="en-US" dirty="0"/>
              <a:t>物體施力矩，不改變</a:t>
            </a:r>
            <a:r>
              <a:rPr lang="zh-TW" altLang="en-US" dirty="0" smtClean="0"/>
              <a:t>速度</a:t>
            </a:r>
            <a:endParaRPr lang="en-US" altLang="zh-TW" dirty="0"/>
          </a:p>
          <a:p>
            <a:pPr>
              <a:spcBef>
                <a:spcPts val="1200"/>
              </a:spcBef>
            </a:pPr>
            <a:r>
              <a:rPr lang="en-US" altLang="zh-TW" dirty="0" err="1" smtClean="0"/>
              <a:t>AddForceAtPosition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AddForce</a:t>
            </a:r>
            <a:r>
              <a:rPr lang="zh-TW" altLang="en-US" dirty="0"/>
              <a:t>是對質心施力，這個則是對某個特定點施</a:t>
            </a:r>
            <a:r>
              <a:rPr lang="zh-TW" altLang="en-US" dirty="0" smtClean="0"/>
              <a:t>力</a:t>
            </a:r>
            <a:endParaRPr lang="en-US" altLang="zh-TW" dirty="0"/>
          </a:p>
          <a:p>
            <a:pPr lvl="1">
              <a:spcBef>
                <a:spcPts val="1200"/>
              </a:spcBef>
            </a:pPr>
            <a:r>
              <a:rPr lang="zh-TW" altLang="en-US" dirty="0"/>
              <a:t>由於施力點可能不通過質心，有可能產生</a:t>
            </a:r>
            <a:r>
              <a:rPr lang="zh-TW" altLang="en-US" dirty="0" smtClean="0"/>
              <a:t>旋轉</a:t>
            </a:r>
            <a:endParaRPr lang="en-US" altLang="zh-TW" dirty="0"/>
          </a:p>
          <a:p>
            <a:pPr>
              <a:spcBef>
                <a:spcPts val="1200"/>
              </a:spcBef>
            </a:pPr>
            <a:r>
              <a:rPr lang="zh-TW" altLang="en-US" dirty="0"/>
              <a:t>以上的函式都可用</a:t>
            </a:r>
            <a:r>
              <a:rPr lang="en-US" altLang="zh-TW" dirty="0" err="1"/>
              <a:t>ForceMode</a:t>
            </a:r>
            <a:r>
              <a:rPr lang="zh-TW" altLang="en-US" dirty="0"/>
              <a:t>指定施力</a:t>
            </a:r>
            <a:r>
              <a:rPr lang="zh-TW" altLang="en-US" dirty="0" smtClean="0"/>
              <a:t>模式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5617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Unity</a:t>
            </a:r>
            <a:r>
              <a:rPr lang="zh-TW" altLang="en-US" dirty="0"/>
              <a:t>實</a:t>
            </a:r>
            <a:r>
              <a:rPr lang="zh-TW" altLang="en-US" dirty="0" smtClean="0"/>
              <a:t>作時間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</a:t>
            </a:r>
            <a:r>
              <a:rPr lang="zh-TW" altLang="en-US" dirty="0" smtClean="0"/>
              <a:t>－吃</a:t>
            </a:r>
            <a:r>
              <a:rPr lang="zh-TW" altLang="en-US" dirty="0"/>
              <a:t>豆豆小精靈</a:t>
            </a:r>
            <a:r>
              <a:rPr lang="en-US" altLang="zh-TW" dirty="0"/>
              <a:t>EX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教師：</a:t>
            </a:r>
            <a:r>
              <a:rPr lang="en-US" altLang="zh-TW" dirty="0" err="1" smtClean="0"/>
              <a:t>Hane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1728" y="3740923"/>
            <a:ext cx="2463115" cy="273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7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Instantiate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生成</a:t>
            </a:r>
            <a:r>
              <a:rPr lang="en-US" altLang="zh-TW" dirty="0" err="1" smtClean="0"/>
              <a:t>GameObject</a:t>
            </a:r>
            <a:r>
              <a:rPr lang="zh-TW" altLang="en-US" dirty="0"/>
              <a:t>的函</a:t>
            </a:r>
            <a:r>
              <a:rPr lang="zh-TW" altLang="en-US" dirty="0" smtClean="0"/>
              <a:t>式</a:t>
            </a:r>
            <a:endParaRPr lang="en-US" altLang="zh-TW" dirty="0"/>
          </a:p>
          <a:p>
            <a:r>
              <a:rPr lang="zh-TW" altLang="en-US" dirty="0"/>
              <a:t>可以複製場上的物件，也可以複製出做好的</a:t>
            </a:r>
            <a:r>
              <a:rPr lang="en-US" altLang="zh-TW" dirty="0" smtClean="0"/>
              <a:t>prefab</a:t>
            </a:r>
            <a:endParaRPr lang="en-US" altLang="zh-TW" dirty="0"/>
          </a:p>
          <a:p>
            <a:r>
              <a:rPr lang="zh-TW" altLang="en-US" dirty="0"/>
              <a:t>也可以</a:t>
            </a:r>
            <a:r>
              <a:rPr lang="zh-TW" altLang="en-US" dirty="0" smtClean="0"/>
              <a:t>生</a:t>
            </a:r>
            <a:r>
              <a:rPr lang="en-US" altLang="zh-TW" dirty="0" smtClean="0"/>
              <a:t>Component</a:t>
            </a:r>
            <a:r>
              <a:rPr lang="zh-TW" altLang="en-US" dirty="0"/>
              <a:t>！</a:t>
            </a:r>
            <a:r>
              <a:rPr lang="zh-TW" altLang="en-US" dirty="0" smtClean="0"/>
              <a:t>這</a:t>
            </a:r>
            <a:r>
              <a:rPr lang="zh-TW" altLang="en-US" dirty="0"/>
              <a:t>時</a:t>
            </a:r>
            <a:r>
              <a:rPr lang="en-US" altLang="zh-TW" dirty="0"/>
              <a:t>Unity</a:t>
            </a:r>
            <a:r>
              <a:rPr lang="zh-TW" altLang="en-US" dirty="0"/>
              <a:t>會生出一</a:t>
            </a:r>
            <a:r>
              <a:rPr lang="zh-TW" altLang="en-US" dirty="0" smtClean="0"/>
              <a:t>整個</a:t>
            </a:r>
            <a:r>
              <a:rPr lang="en-US" altLang="zh-TW" dirty="0" err="1" smtClean="0"/>
              <a:t>GameObject</a:t>
            </a:r>
            <a:r>
              <a:rPr lang="zh-TW" altLang="en-US" dirty="0"/>
              <a:t>，再把</a:t>
            </a:r>
            <a:r>
              <a:rPr lang="zh-TW" altLang="en-US" dirty="0" smtClean="0"/>
              <a:t>它的</a:t>
            </a:r>
            <a:r>
              <a:rPr lang="en-US" altLang="zh-TW" dirty="0"/>
              <a:t>C</a:t>
            </a:r>
            <a:r>
              <a:rPr lang="en-US" altLang="zh-TW" dirty="0" smtClean="0"/>
              <a:t>omponent</a:t>
            </a:r>
            <a:r>
              <a:rPr lang="zh-TW" altLang="en-US" dirty="0"/>
              <a:t>傳給</a:t>
            </a:r>
            <a:r>
              <a:rPr lang="zh-TW" altLang="en-US" dirty="0" smtClean="0"/>
              <a:t>你</a:t>
            </a:r>
            <a:endParaRPr lang="zh-TW" altLang="en-US" dirty="0"/>
          </a:p>
        </p:txBody>
      </p:sp>
      <p:pic>
        <p:nvPicPr>
          <p:cNvPr id="4" name="圖片 3" descr="godlefthan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22092" y="4405552"/>
            <a:ext cx="4320480" cy="232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72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Destroy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刪除</a:t>
            </a:r>
            <a:r>
              <a:rPr lang="en-US" altLang="zh-TW" dirty="0" err="1" smtClean="0"/>
              <a:t>GameObject</a:t>
            </a:r>
            <a:r>
              <a:rPr lang="zh-TW" altLang="en-US" dirty="0"/>
              <a:t>的函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r>
              <a:rPr lang="zh-TW" altLang="en-US" dirty="0" smtClean="0"/>
              <a:t>可以馬上刪除，也可以像死亡筆記本一樣，隔幾秒後才刪除</a:t>
            </a:r>
          </a:p>
        </p:txBody>
      </p:sp>
      <p:pic>
        <p:nvPicPr>
          <p:cNvPr id="4" name="圖片 3" descr="pl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17428" y="3563278"/>
            <a:ext cx="3178324" cy="317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02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Supernatural Vibration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補充教材：超自然</a:t>
            </a:r>
            <a:r>
              <a:rPr lang="zh-TW" altLang="en-US" dirty="0" smtClean="0"/>
              <a:t>震動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「明明</a:t>
            </a:r>
            <a:r>
              <a:rPr lang="zh-TW" altLang="en-US" dirty="0"/>
              <a:t>不該動的物體卻忽然莫名其妙震動或移動」</a:t>
            </a:r>
            <a:endParaRPr lang="en-US" altLang="zh-TW" dirty="0"/>
          </a:p>
          <a:p>
            <a:pPr lvl="1"/>
            <a:r>
              <a:rPr lang="zh-TW" altLang="en-US" dirty="0"/>
              <a:t>通常是因為發生了超出物理引擎能力範圍外的情形，或是發生了物理引擎沒有定義的矛盾情形，才會導致</a:t>
            </a:r>
            <a:r>
              <a:rPr lang="en-US" altLang="zh-TW" dirty="0"/>
              <a:t>Unity</a:t>
            </a:r>
            <a:r>
              <a:rPr lang="zh-TW" altLang="en-US" dirty="0"/>
              <a:t>壞</a:t>
            </a:r>
            <a:r>
              <a:rPr lang="zh-TW" altLang="en-US" dirty="0" smtClean="0"/>
              <a:t>掉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 descr="unitychan_beoke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897550" y="3903161"/>
            <a:ext cx="3092974" cy="2801087"/>
          </a:xfrm>
          <a:prstGeom prst="rect">
            <a:avLst/>
          </a:prstGeom>
        </p:spPr>
      </p:pic>
      <p:sp>
        <p:nvSpPr>
          <p:cNvPr id="5" name="橢圓形圖說文字 4"/>
          <p:cNvSpPr/>
          <p:nvPr/>
        </p:nvSpPr>
        <p:spPr>
          <a:xfrm flipH="1">
            <a:off x="5819684" y="3903161"/>
            <a:ext cx="3006264" cy="1810211"/>
          </a:xfrm>
          <a:prstGeom prst="wedgeEllipse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嗯</a:t>
            </a:r>
            <a:r>
              <a:rPr lang="zh-TW" altLang="en-US" dirty="0"/>
              <a:t>嗯</a:t>
            </a:r>
            <a:r>
              <a:rPr lang="zh-TW" altLang="en-US" dirty="0" smtClean="0"/>
              <a:t>～嗯啊啊～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60248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Supernatural Vibration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8</a:t>
            </a:r>
            <a:r>
              <a:rPr lang="en-US" altLang="zh-TW" dirty="0"/>
              <a:t>7</a:t>
            </a:r>
            <a:r>
              <a:rPr lang="en-US" altLang="zh-TW" dirty="0" smtClean="0"/>
              <a:t>%</a:t>
            </a:r>
            <a:r>
              <a:rPr lang="zh-TW" altLang="en-US" dirty="0"/>
              <a:t>的超自然震動都是由</a:t>
            </a:r>
            <a:r>
              <a:rPr lang="en-US" altLang="zh-TW" dirty="0" err="1"/>
              <a:t>Rigidbody</a:t>
            </a:r>
            <a:r>
              <a:rPr lang="zh-TW" altLang="en-US" dirty="0" smtClean="0"/>
              <a:t>引起！</a:t>
            </a:r>
            <a:endParaRPr lang="en-US" altLang="zh-TW" dirty="0"/>
          </a:p>
          <a:p>
            <a:r>
              <a:rPr lang="zh-TW" altLang="en-US" dirty="0"/>
              <a:t>例如以下行為都會引起超自然震動：</a:t>
            </a:r>
            <a:endParaRPr lang="en-US" altLang="zh-TW" dirty="0"/>
          </a:p>
          <a:p>
            <a:pPr lvl="1"/>
            <a:r>
              <a:rPr lang="en-US" altLang="zh-TW" dirty="0" smtClean="0"/>
              <a:t>parent</a:t>
            </a:r>
            <a:r>
              <a:rPr lang="zh-TW" altLang="en-US" dirty="0"/>
              <a:t>跟</a:t>
            </a:r>
            <a:r>
              <a:rPr lang="en-US" altLang="zh-TW" dirty="0"/>
              <a:t>child</a:t>
            </a:r>
            <a:r>
              <a:rPr lang="zh-TW" altLang="en-US" dirty="0"/>
              <a:t>都掛</a:t>
            </a:r>
            <a:r>
              <a:rPr lang="en-US" altLang="zh-TW" dirty="0" err="1"/>
              <a:t>Rigidbody</a:t>
            </a:r>
            <a:r>
              <a:rPr lang="zh-TW" altLang="en-US" dirty="0"/>
              <a:t>，然後移動</a:t>
            </a:r>
            <a:r>
              <a:rPr lang="en-US" altLang="zh-TW" dirty="0" smtClean="0"/>
              <a:t>parent</a:t>
            </a:r>
            <a:endParaRPr lang="en-US" altLang="zh-TW" dirty="0"/>
          </a:p>
          <a:p>
            <a:pPr lvl="1"/>
            <a:r>
              <a:rPr lang="zh-TW" altLang="en-US" dirty="0"/>
              <a:t>把某個動態物件的</a:t>
            </a:r>
            <a:r>
              <a:rPr lang="en-US" altLang="zh-TW" dirty="0"/>
              <a:t>xyz</a:t>
            </a:r>
            <a:r>
              <a:rPr lang="zh-TW" altLang="en-US" dirty="0"/>
              <a:t>都封印然後插一根</a:t>
            </a:r>
            <a:r>
              <a:rPr lang="en-US" altLang="zh-TW" dirty="0"/>
              <a:t>collider</a:t>
            </a:r>
            <a:r>
              <a:rPr lang="zh-TW" altLang="en-US" dirty="0" smtClean="0"/>
              <a:t>上去</a:t>
            </a:r>
            <a:endParaRPr lang="en-US" altLang="zh-TW" dirty="0"/>
          </a:p>
          <a:p>
            <a:pPr lvl="1"/>
            <a:r>
              <a:rPr lang="zh-TW" altLang="en-US" dirty="0"/>
              <a:t>把某個動態物件的</a:t>
            </a:r>
            <a:r>
              <a:rPr lang="en-US" altLang="zh-TW" dirty="0"/>
              <a:t>xyz</a:t>
            </a:r>
            <a:r>
              <a:rPr lang="zh-TW" altLang="en-US" dirty="0"/>
              <a:t>都封印然後在上面疊一堆</a:t>
            </a:r>
            <a:r>
              <a:rPr lang="zh-TW" altLang="en-US" dirty="0" smtClean="0"/>
              <a:t>方塊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 descr="unitychan_beoke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 flipH="1">
            <a:off x="8897550" y="3903161"/>
            <a:ext cx="3092974" cy="2801087"/>
          </a:xfrm>
          <a:prstGeom prst="rect">
            <a:avLst/>
          </a:prstGeom>
        </p:spPr>
      </p:pic>
      <p:sp>
        <p:nvSpPr>
          <p:cNvPr id="5" name="橢圓形圖說文字 4"/>
          <p:cNvSpPr/>
          <p:nvPr/>
        </p:nvSpPr>
        <p:spPr>
          <a:xfrm flipH="1">
            <a:off x="8324345" y="1648507"/>
            <a:ext cx="3006264" cy="1810211"/>
          </a:xfrm>
          <a:prstGeom prst="wedgeEllipse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嗯～那裡不行～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96898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THE</a:t>
            </a:r>
            <a:r>
              <a:rPr lang="zh-TW" altLang="en-US" dirty="0" smtClean="0"/>
              <a:t>　</a:t>
            </a:r>
            <a:r>
              <a:rPr lang="en-US" altLang="zh-TW" dirty="0" smtClean="0"/>
              <a:t>END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3106875"/>
          </a:xfrm>
        </p:spPr>
        <p:txBody>
          <a:bodyPr/>
          <a:lstStyle/>
          <a:p>
            <a:r>
              <a:rPr lang="zh-TW" altLang="en-US" dirty="0" smtClean="0"/>
              <a:t>遇到問題？</a:t>
            </a:r>
            <a:endParaRPr lang="en-US" altLang="zh-TW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GOOGLE</a:t>
            </a:r>
            <a:r>
              <a:rPr lang="zh-TW" altLang="en-US" dirty="0" smtClean="0"/>
              <a:t> </a:t>
            </a:r>
            <a:r>
              <a:rPr lang="en-US" altLang="zh-TW" dirty="0" smtClean="0"/>
              <a:t>IT</a:t>
            </a:r>
            <a:r>
              <a:rPr lang="zh-TW" altLang="en-US" dirty="0" smtClean="0"/>
              <a:t>～</a:t>
            </a:r>
            <a:endParaRPr lang="en-US" altLang="zh-TW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Discord</a:t>
            </a:r>
            <a:r>
              <a:rPr lang="zh-TW" altLang="en-US" dirty="0" smtClean="0"/>
              <a:t>頻道上發問！（</a:t>
            </a:r>
            <a:r>
              <a:rPr lang="en-US" altLang="zh-TW" dirty="0" smtClean="0"/>
              <a:t>#Unity</a:t>
            </a:r>
            <a:r>
              <a:rPr lang="zh-TW" altLang="en-US" dirty="0" smtClean="0"/>
              <a:t>實作課討論區）</a:t>
            </a:r>
            <a:endParaRPr lang="en-US" altLang="zh-TW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 smtClean="0"/>
              <a:t>直接用</a:t>
            </a:r>
            <a:r>
              <a:rPr lang="en-US" altLang="zh-TW" dirty="0" smtClean="0"/>
              <a:t>FB</a:t>
            </a:r>
            <a:r>
              <a:rPr lang="zh-TW" altLang="en-US" dirty="0" smtClean="0"/>
              <a:t>敲技術長以體驗技術之力</a:t>
            </a:r>
            <a:endParaRPr lang="en-US" altLang="zh-TW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 smtClean="0"/>
              <a:t>重開</a:t>
            </a:r>
            <a:r>
              <a:rPr lang="en-US" altLang="zh-TW" dirty="0" smtClean="0"/>
              <a:t>UNITY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5" y="80963"/>
            <a:ext cx="5572125" cy="6858000"/>
          </a:xfrm>
          <a:prstGeom prst="rect">
            <a:avLst/>
          </a:prstGeom>
        </p:spPr>
      </p:pic>
      <p:sp>
        <p:nvSpPr>
          <p:cNvPr id="7" name="橢圓形圖說文字 6"/>
          <p:cNvSpPr/>
          <p:nvPr/>
        </p:nvSpPr>
        <p:spPr>
          <a:xfrm flipH="1">
            <a:off x="3971006" y="356519"/>
            <a:ext cx="3006264" cy="1810211"/>
          </a:xfrm>
          <a:prstGeom prst="wedgeEllipse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回家後好好練習吧！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34934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今日目標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419670"/>
          </a:xfrm>
        </p:spPr>
        <p:txBody>
          <a:bodyPr>
            <a:normAutofit/>
          </a:bodyPr>
          <a:lstStyle/>
          <a:p>
            <a:r>
              <a:rPr lang="zh-TW" altLang="en-US" dirty="0"/>
              <a:t>把上禮拜的迷宮球改造成小</a:t>
            </a:r>
            <a:r>
              <a:rPr lang="zh-TW" altLang="en-US" dirty="0" smtClean="0"/>
              <a:t>精靈</a:t>
            </a:r>
            <a:endParaRPr lang="en-US" altLang="zh-TW" dirty="0"/>
          </a:p>
          <a:p>
            <a:r>
              <a:rPr lang="zh-TW" altLang="en-US" dirty="0"/>
              <a:t>認識</a:t>
            </a:r>
            <a:r>
              <a:rPr lang="en-US" altLang="zh-TW" dirty="0"/>
              <a:t>Unity</a:t>
            </a:r>
            <a:r>
              <a:rPr lang="zh-TW" altLang="en-US" dirty="0"/>
              <a:t>的物理</a:t>
            </a:r>
            <a:r>
              <a:rPr lang="zh-TW" altLang="en-US" dirty="0" smtClean="0"/>
              <a:t>機制：</a:t>
            </a:r>
            <a:endParaRPr lang="en-US" altLang="zh-TW" dirty="0"/>
          </a:p>
          <a:p>
            <a:pPr lvl="1"/>
            <a:r>
              <a:rPr lang="en-US" altLang="zh-TW" dirty="0"/>
              <a:t>Collider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Trigger</a:t>
            </a:r>
          </a:p>
          <a:p>
            <a:pPr lvl="1"/>
            <a:r>
              <a:rPr lang="en-US" altLang="zh-TW" dirty="0" err="1"/>
              <a:t>OnCollision</a:t>
            </a:r>
            <a:r>
              <a:rPr lang="en-US" altLang="zh-TW" dirty="0"/>
              <a:t> &amp; </a:t>
            </a:r>
            <a:r>
              <a:rPr lang="en-US" altLang="zh-TW" dirty="0" err="1"/>
              <a:t>OnTrigger</a:t>
            </a:r>
            <a:endParaRPr lang="en-US" altLang="zh-TW" dirty="0"/>
          </a:p>
          <a:p>
            <a:pPr lvl="1"/>
            <a:r>
              <a:rPr lang="en-US" altLang="zh-TW" dirty="0" err="1"/>
              <a:t>Rigidbody</a:t>
            </a:r>
            <a:endParaRPr lang="en-US" altLang="zh-TW" dirty="0"/>
          </a:p>
          <a:p>
            <a:r>
              <a:rPr lang="zh-TW" altLang="en-US" dirty="0"/>
              <a:t>學習如何讓</a:t>
            </a:r>
            <a:r>
              <a:rPr lang="zh-TW" altLang="en-US" dirty="0" smtClean="0"/>
              <a:t>不同</a:t>
            </a:r>
            <a:r>
              <a:rPr lang="en-US" altLang="zh-TW" dirty="0"/>
              <a:t>Script</a:t>
            </a:r>
            <a:r>
              <a:rPr lang="zh-TW" altLang="en-US" dirty="0" smtClean="0"/>
              <a:t>之間交流</a:t>
            </a:r>
            <a:endParaRPr lang="en-US" altLang="zh-TW" dirty="0"/>
          </a:p>
          <a:p>
            <a:r>
              <a:rPr lang="zh-TW" altLang="en-US" dirty="0"/>
              <a:t>學習如何生成、消滅</a:t>
            </a:r>
            <a:r>
              <a:rPr lang="zh-TW" altLang="en-US" dirty="0" smtClean="0"/>
              <a:t>物件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5883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示意圖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example_bean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65119" y="360083"/>
            <a:ext cx="6682292" cy="610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3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本遊戲中需要的機制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494644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zh-TW" altLang="en-US" dirty="0"/>
              <a:t>如何讓玩家撞上豆子時不會被彈開，</a:t>
            </a:r>
            <a:r>
              <a:rPr lang="zh-TW" altLang="en-US" dirty="0" smtClean="0"/>
              <a:t>撞上牆卻會？</a:t>
            </a:r>
            <a:endParaRPr lang="en-US" altLang="zh-TW" dirty="0"/>
          </a:p>
          <a:p>
            <a:pPr lvl="1">
              <a:spcBef>
                <a:spcPts val="1200"/>
              </a:spcBef>
            </a:pPr>
            <a:r>
              <a:rPr lang="en-US" altLang="zh-TW" dirty="0"/>
              <a:t>Trigger</a:t>
            </a:r>
            <a:r>
              <a:rPr lang="zh-TW" altLang="en-US" dirty="0"/>
              <a:t>跟</a:t>
            </a:r>
            <a:r>
              <a:rPr lang="en-US" altLang="zh-TW" dirty="0"/>
              <a:t>Collider</a:t>
            </a:r>
            <a:r>
              <a:rPr lang="zh-TW" altLang="en-US" dirty="0"/>
              <a:t>的</a:t>
            </a:r>
            <a:r>
              <a:rPr lang="zh-TW" altLang="en-US" dirty="0" smtClean="0"/>
              <a:t>差別</a:t>
            </a:r>
            <a:endParaRPr lang="en-US" altLang="zh-TW" dirty="0"/>
          </a:p>
          <a:p>
            <a:pPr>
              <a:spcBef>
                <a:spcPts val="1200"/>
              </a:spcBef>
            </a:pPr>
            <a:r>
              <a:rPr lang="zh-TW" altLang="en-US" dirty="0"/>
              <a:t>如何偵測玩家有沒有</a:t>
            </a:r>
            <a:r>
              <a:rPr lang="zh-TW" altLang="en-US" dirty="0" smtClean="0"/>
              <a:t>碰到</a:t>
            </a:r>
            <a:r>
              <a:rPr lang="zh-TW" altLang="en-US" dirty="0"/>
              <a:t>豆子</a:t>
            </a:r>
            <a:r>
              <a:rPr lang="zh-TW" altLang="en-US" dirty="0" smtClean="0"/>
              <a:t>？</a:t>
            </a:r>
            <a:endParaRPr lang="en-US" altLang="zh-TW" dirty="0"/>
          </a:p>
          <a:p>
            <a:pPr lvl="1">
              <a:spcBef>
                <a:spcPts val="1200"/>
              </a:spcBef>
            </a:pPr>
            <a:r>
              <a:rPr lang="en-US" altLang="zh-TW" dirty="0" err="1"/>
              <a:t>OnTrigger</a:t>
            </a:r>
            <a:r>
              <a:rPr lang="zh-TW" altLang="en-US" dirty="0"/>
              <a:t>跟</a:t>
            </a:r>
            <a:r>
              <a:rPr lang="en-US" altLang="zh-TW" dirty="0" err="1" smtClean="0"/>
              <a:t>OnCollision</a:t>
            </a:r>
            <a:endParaRPr lang="en-US" altLang="zh-TW" dirty="0" smtClean="0"/>
          </a:p>
          <a:p>
            <a:pPr>
              <a:spcBef>
                <a:spcPts val="1200"/>
              </a:spcBef>
            </a:pPr>
            <a:r>
              <a:rPr lang="zh-TW" altLang="en-US" dirty="0" smtClean="0"/>
              <a:t>如何讓玩家移動時不會一直卡牆或超自然震動？</a:t>
            </a:r>
            <a:endParaRPr lang="en-US" altLang="zh-TW" dirty="0" smtClean="0"/>
          </a:p>
          <a:p>
            <a:pPr lvl="1">
              <a:spcBef>
                <a:spcPts val="1200"/>
              </a:spcBef>
            </a:pPr>
            <a:r>
              <a:rPr lang="en-US" altLang="zh-TW" dirty="0" err="1" smtClean="0"/>
              <a:t>Rigidbody</a:t>
            </a:r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5023022" cy="354171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zh-TW" altLang="en-US" dirty="0"/>
              <a:t>如何在吃到豆子時更改</a:t>
            </a:r>
            <a:r>
              <a:rPr lang="zh-TW" altLang="en-US" dirty="0" smtClean="0"/>
              <a:t>玩家分數</a:t>
            </a:r>
            <a:r>
              <a:rPr lang="zh-TW" altLang="en-US" dirty="0"/>
              <a:t>？</a:t>
            </a:r>
            <a:endParaRPr lang="en-US" altLang="zh-TW" dirty="0"/>
          </a:p>
          <a:p>
            <a:pPr lvl="1">
              <a:spcBef>
                <a:spcPts val="1200"/>
              </a:spcBef>
            </a:pPr>
            <a:r>
              <a:rPr lang="en-US" altLang="zh-TW" dirty="0"/>
              <a:t>Script</a:t>
            </a:r>
            <a:r>
              <a:rPr lang="zh-TW" altLang="en-US" dirty="0"/>
              <a:t>之間互動的</a:t>
            </a:r>
            <a:r>
              <a:rPr lang="zh-TW" altLang="en-US" dirty="0" smtClean="0"/>
              <a:t>方法</a:t>
            </a:r>
            <a:endParaRPr lang="en-US" altLang="zh-TW" dirty="0"/>
          </a:p>
          <a:p>
            <a:pPr>
              <a:spcBef>
                <a:spcPts val="1200"/>
              </a:spcBef>
            </a:pPr>
            <a:r>
              <a:rPr lang="zh-TW" altLang="en-US" dirty="0"/>
              <a:t>如何讓</a:t>
            </a:r>
            <a:r>
              <a:rPr lang="zh-TW" altLang="en-US" dirty="0" smtClean="0"/>
              <a:t>豆子消失？</a:t>
            </a:r>
            <a:endParaRPr lang="en-US" altLang="zh-TW" dirty="0" smtClean="0"/>
          </a:p>
          <a:p>
            <a:pPr lvl="1">
              <a:spcBef>
                <a:spcPts val="1200"/>
              </a:spcBef>
            </a:pPr>
            <a:r>
              <a:rPr lang="en-US" altLang="zh-TW" dirty="0" smtClean="0"/>
              <a:t>Destroy</a:t>
            </a:r>
            <a:r>
              <a:rPr lang="zh-TW" altLang="en-US" dirty="0" smtClean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 smtClean="0"/>
              <a:t>Instantiate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364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碰撞！</a:t>
            </a:r>
            <a:endParaRPr lang="zh-TW" altLang="en-US" dirty="0"/>
          </a:p>
        </p:txBody>
      </p:sp>
      <p:sp>
        <p:nvSpPr>
          <p:cNvPr id="8" name="內容版面配置區 4"/>
          <p:cNvSpPr>
            <a:spLocks noGrp="1"/>
          </p:cNvSpPr>
          <p:nvPr>
            <p:ph idx="1"/>
          </p:nvPr>
        </p:nvSpPr>
        <p:spPr>
          <a:xfrm>
            <a:off x="1141412" y="1838740"/>
            <a:ext cx="9905999" cy="480095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zh-TW" altLang="en-US" dirty="0"/>
              <a:t>碰撞是指任兩個物件的</a:t>
            </a:r>
            <a:r>
              <a:rPr lang="zh-TW" altLang="en-US" dirty="0" smtClean="0"/>
              <a:t>重疊。遊戲中除了每秒</a:t>
            </a:r>
            <a:r>
              <a:rPr lang="en-US" altLang="zh-TW" dirty="0" smtClean="0"/>
              <a:t>60</a:t>
            </a:r>
            <a:r>
              <a:rPr lang="zh-TW" altLang="en-US" dirty="0" smtClean="0"/>
              <a:t>次的更新，最重要的就是碰撞了。</a:t>
            </a:r>
            <a:endParaRPr lang="en-US" altLang="zh-TW" dirty="0" smtClean="0"/>
          </a:p>
          <a:p>
            <a:pPr>
              <a:spcBef>
                <a:spcPts val="1200"/>
              </a:spcBef>
            </a:pPr>
            <a:r>
              <a:rPr lang="zh-TW" altLang="en-US" dirty="0" smtClean="0"/>
              <a:t>沒有碰撞，瑪莉歐就吃不到金幣，玩家的劍就砍不到敵人，就連俄羅斯方塊都會穿過地板掉到地心。</a:t>
            </a:r>
            <a:endParaRPr lang="en-US" altLang="zh-TW" dirty="0" smtClean="0"/>
          </a:p>
          <a:p>
            <a:pPr>
              <a:spcBef>
                <a:spcPts val="1200"/>
              </a:spcBef>
            </a:pPr>
            <a:r>
              <a:rPr lang="en-US" altLang="zh-TW" dirty="0" smtClean="0"/>
              <a:t>Unity</a:t>
            </a:r>
            <a:r>
              <a:rPr lang="zh-TW" altLang="en-US" dirty="0" smtClean="0"/>
              <a:t>為了處理各種碰撞，將物件分成好幾種不同性質：</a:t>
            </a:r>
            <a:endParaRPr lang="en-US" altLang="zh-TW" dirty="0" smtClean="0"/>
          </a:p>
          <a:p>
            <a:pPr lvl="1">
              <a:spcBef>
                <a:spcPts val="1200"/>
              </a:spcBef>
            </a:pPr>
            <a:r>
              <a:rPr lang="zh-TW" altLang="en-US" dirty="0" smtClean="0"/>
              <a:t>碰撞性質：</a:t>
            </a:r>
            <a:r>
              <a:rPr lang="en-US" altLang="zh-TW" dirty="0" smtClean="0"/>
              <a:t>Collider / Trigger</a:t>
            </a:r>
          </a:p>
          <a:p>
            <a:pPr lvl="1">
              <a:spcBef>
                <a:spcPts val="1200"/>
              </a:spcBef>
            </a:pPr>
            <a:r>
              <a:rPr lang="zh-TW" altLang="en-US" dirty="0"/>
              <a:t>力學</a:t>
            </a:r>
            <a:r>
              <a:rPr lang="zh-TW" altLang="en-US" dirty="0" smtClean="0"/>
              <a:t>性質：</a:t>
            </a:r>
            <a:r>
              <a:rPr lang="en-US" altLang="zh-TW" dirty="0" smtClean="0"/>
              <a:t>Static / Dynamic / Kinematic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80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碰撞性質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936504"/>
          </a:xfrm>
        </p:spPr>
        <p:txBody>
          <a:bodyPr>
            <a:normAutofit/>
          </a:bodyPr>
          <a:lstStyle/>
          <a:p>
            <a:r>
              <a:rPr lang="zh-TW" altLang="en-US" dirty="0"/>
              <a:t>遊戲</a:t>
            </a:r>
            <a:r>
              <a:rPr lang="zh-TW" altLang="en-US" dirty="0" smtClean="0"/>
              <a:t>中發生碰撞時，會有兩種截然不同的反應。</a:t>
            </a:r>
            <a:endParaRPr lang="en-US" altLang="zh-TW" dirty="0" smtClean="0"/>
          </a:p>
          <a:p>
            <a:r>
              <a:rPr lang="zh-TW" altLang="en-US" dirty="0"/>
              <a:t>一種是</a:t>
            </a:r>
            <a:r>
              <a:rPr lang="zh-TW" altLang="en-US" dirty="0" smtClean="0"/>
              <a:t>像牆壁、磚塊般，玩家走上去會被撞開。</a:t>
            </a:r>
            <a:endParaRPr lang="en-US" altLang="zh-TW" dirty="0" smtClean="0"/>
          </a:p>
          <a:p>
            <a:r>
              <a:rPr lang="zh-TW" altLang="en-US" dirty="0"/>
              <a:t>另一種則是像火焰</a:t>
            </a:r>
            <a:r>
              <a:rPr lang="zh-TW" altLang="en-US" dirty="0" smtClean="0"/>
              <a:t>，玩家可以直接穿過去。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只是會被扣血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這兩種物體分別叫</a:t>
            </a:r>
            <a:r>
              <a:rPr lang="en-US" altLang="zh-TW" dirty="0" smtClean="0"/>
              <a:t>Collider</a:t>
            </a:r>
            <a:r>
              <a:rPr lang="zh-TW" altLang="en-US" dirty="0" smtClean="0"/>
              <a:t>跟</a:t>
            </a:r>
            <a:r>
              <a:rPr lang="en-US" altLang="zh-TW" dirty="0" smtClean="0"/>
              <a:t>Trigger</a:t>
            </a:r>
            <a:endParaRPr lang="en-US" altLang="zh-TW" dirty="0"/>
          </a:p>
          <a:p>
            <a:r>
              <a:rPr lang="en-US" altLang="zh-TW" dirty="0" smtClean="0"/>
              <a:t>Collider</a:t>
            </a:r>
            <a:r>
              <a:rPr lang="zh-TW" altLang="en-US" dirty="0" smtClean="0"/>
              <a:t>：</a:t>
            </a:r>
            <a:endParaRPr lang="en-US" altLang="zh-TW" dirty="0"/>
          </a:p>
          <a:p>
            <a:pPr lvl="1"/>
            <a:r>
              <a:rPr lang="zh-TW" altLang="en-US" dirty="0" smtClean="0">
                <a:solidFill>
                  <a:srgbClr val="0070C0"/>
                </a:solidFill>
              </a:rPr>
              <a:t>會</a:t>
            </a:r>
            <a:r>
              <a:rPr lang="zh-TW" altLang="en-US" dirty="0">
                <a:solidFill>
                  <a:srgbClr val="0070C0"/>
                </a:solidFill>
              </a:rPr>
              <a:t>與其他物體碰撞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 smtClean="0"/>
              <a:t>Trigger</a:t>
            </a:r>
            <a:r>
              <a:rPr lang="zh-TW" altLang="en-US" dirty="0" smtClean="0"/>
              <a:t>：</a:t>
            </a:r>
            <a:endParaRPr lang="en-US" altLang="zh-TW" dirty="0"/>
          </a:p>
          <a:p>
            <a:pPr lvl="1"/>
            <a:r>
              <a:rPr lang="zh-TW" altLang="en-US" dirty="0" smtClean="0">
                <a:solidFill>
                  <a:srgbClr val="0070C0"/>
                </a:solidFill>
              </a:rPr>
              <a:t>不會碰撞，只偵測有沒有跟其他物件重疊</a:t>
            </a:r>
            <a:endParaRPr lang="en-US" altLang="zh-TW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3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Collider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Trigger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929514"/>
              </p:ext>
            </p:extLst>
          </p:nvPr>
        </p:nvGraphicFramePr>
        <p:xfrm>
          <a:off x="1141411" y="2259358"/>
          <a:ext cx="9905999" cy="3531843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14816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40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603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33509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+mn-ea"/>
                          <a:ea typeface="+mn-ea"/>
                        </a:rPr>
                        <a:t>Collider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+mn-ea"/>
                          <a:ea typeface="+mn-ea"/>
                        </a:rPr>
                        <a:t>Trigger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991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+mn-ea"/>
                          <a:ea typeface="+mn-ea"/>
                        </a:rPr>
                        <a:t>Collider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+mn-ea"/>
                          <a:ea typeface="+mn-ea"/>
                        </a:rPr>
                        <a:t>撞上時會彈開</a:t>
                      </a:r>
                      <a:endParaRPr lang="en-US" altLang="zh-TW" sz="2400" dirty="0" smtClean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TW" altLang="en-US" sz="2400" dirty="0" smtClean="0">
                          <a:latin typeface="+mn-ea"/>
                          <a:ea typeface="+mn-ea"/>
                        </a:rPr>
                        <a:t>觸發</a:t>
                      </a:r>
                      <a:r>
                        <a:rPr lang="en-US" altLang="zh-TW" sz="2400" dirty="0" err="1" smtClean="0">
                          <a:latin typeface="+mn-ea"/>
                          <a:ea typeface="+mn-ea"/>
                        </a:rPr>
                        <a:t>OnCollision</a:t>
                      </a:r>
                      <a:r>
                        <a:rPr lang="zh-TW" altLang="en-US" sz="2400" dirty="0" smtClean="0">
                          <a:latin typeface="+mn-ea"/>
                          <a:ea typeface="+mn-ea"/>
                        </a:rPr>
                        <a:t>事件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+mn-ea"/>
                          <a:ea typeface="+mn-ea"/>
                        </a:rPr>
                        <a:t>撞上時不會彈開</a:t>
                      </a:r>
                      <a:endParaRPr lang="en-US" altLang="zh-TW" sz="2400" dirty="0" smtClean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TW" altLang="en-US" sz="2400" dirty="0" smtClean="0">
                          <a:latin typeface="+mn-ea"/>
                          <a:ea typeface="+mn-ea"/>
                        </a:rPr>
                        <a:t>觸發</a:t>
                      </a:r>
                      <a:r>
                        <a:rPr lang="en-US" altLang="zh-TW" sz="2400" dirty="0" err="1" smtClean="0">
                          <a:latin typeface="+mn-ea"/>
                          <a:ea typeface="+mn-ea"/>
                        </a:rPr>
                        <a:t>OnTrigger</a:t>
                      </a:r>
                      <a:r>
                        <a:rPr lang="zh-TW" altLang="en-US" sz="2400" dirty="0" smtClean="0">
                          <a:latin typeface="+mn-ea"/>
                          <a:ea typeface="+mn-ea"/>
                        </a:rPr>
                        <a:t>事件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9916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+mn-ea"/>
                          <a:ea typeface="+mn-ea"/>
                        </a:rPr>
                        <a:t>Trigger</a:t>
                      </a:r>
                      <a:endParaRPr lang="zh-TW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+mn-ea"/>
                          <a:ea typeface="+mn-ea"/>
                        </a:rPr>
                        <a:t>撞上時不會彈開</a:t>
                      </a:r>
                      <a:endParaRPr lang="en-US" altLang="zh-TW" sz="2400" dirty="0" smtClean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TW" altLang="en-US" sz="2400" dirty="0" smtClean="0">
                          <a:latin typeface="+mn-ea"/>
                          <a:ea typeface="+mn-ea"/>
                        </a:rPr>
                        <a:t>觸發</a:t>
                      </a:r>
                      <a:r>
                        <a:rPr lang="en-US" altLang="zh-TW" sz="2400" dirty="0" err="1" smtClean="0">
                          <a:latin typeface="+mn-ea"/>
                          <a:ea typeface="+mn-ea"/>
                        </a:rPr>
                        <a:t>OnTrigger</a:t>
                      </a:r>
                      <a:r>
                        <a:rPr lang="zh-TW" altLang="en-US" sz="2400" dirty="0" smtClean="0">
                          <a:latin typeface="+mn-ea"/>
                          <a:ea typeface="+mn-ea"/>
                        </a:rPr>
                        <a:t>事件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+mn-ea"/>
                          <a:ea typeface="+mn-ea"/>
                        </a:rPr>
                        <a:t>撞上時不會彈開</a:t>
                      </a:r>
                      <a:endParaRPr lang="en-US" altLang="zh-TW" sz="2400" dirty="0" smtClean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TW" altLang="en-US" sz="2400" dirty="0" smtClean="0">
                          <a:latin typeface="+mn-ea"/>
                          <a:ea typeface="+mn-ea"/>
                        </a:rPr>
                        <a:t>觸發</a:t>
                      </a:r>
                      <a:r>
                        <a:rPr lang="en-US" altLang="zh-TW" sz="2400" dirty="0" err="1" smtClean="0">
                          <a:latin typeface="+mn-ea"/>
                          <a:ea typeface="+mn-ea"/>
                        </a:rPr>
                        <a:t>OnTrigger</a:t>
                      </a:r>
                      <a:r>
                        <a:rPr lang="zh-TW" altLang="en-US" sz="2400" dirty="0" smtClean="0">
                          <a:latin typeface="+mn-ea"/>
                          <a:ea typeface="+mn-ea"/>
                        </a:rPr>
                        <a:t>事件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59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碰撞事件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08461" y="2084731"/>
            <a:ext cx="9905999" cy="3972409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當物件重疊時，會觸發</a:t>
            </a:r>
            <a:r>
              <a:rPr lang="en-US" altLang="zh-TW" dirty="0" err="1" smtClean="0"/>
              <a:t>OnCollision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OnTrigger</a:t>
            </a:r>
            <a:r>
              <a:rPr lang="zh-TW" altLang="en-US" dirty="0" smtClean="0"/>
              <a:t>事件。</a:t>
            </a:r>
            <a:endParaRPr lang="en-US" altLang="zh-TW" dirty="0" smtClean="0"/>
          </a:p>
          <a:p>
            <a:r>
              <a:rPr lang="zh-TW" altLang="en-US" dirty="0" smtClean="0"/>
              <a:t>其中</a:t>
            </a:r>
            <a:r>
              <a:rPr lang="en-US" altLang="zh-TW" dirty="0" err="1" smtClean="0"/>
              <a:t>OnCollision</a:t>
            </a:r>
            <a:r>
              <a:rPr lang="zh-TW" altLang="en-US" dirty="0"/>
              <a:t>跟</a:t>
            </a:r>
            <a:r>
              <a:rPr lang="en-US" altLang="zh-TW" dirty="0" err="1"/>
              <a:t>OnTrigger</a:t>
            </a:r>
            <a:r>
              <a:rPr lang="zh-TW" altLang="en-US" dirty="0"/>
              <a:t>各有三個</a:t>
            </a:r>
            <a:r>
              <a:rPr lang="zh-TW" altLang="en-US" dirty="0" smtClean="0"/>
              <a:t>版本：</a:t>
            </a:r>
            <a:endParaRPr lang="en-US" altLang="zh-TW" dirty="0"/>
          </a:p>
          <a:p>
            <a:pPr lvl="1"/>
            <a:r>
              <a:rPr lang="en-US" altLang="zh-TW" dirty="0" err="1" smtClean="0">
                <a:solidFill>
                  <a:srgbClr val="0070C0"/>
                </a:solidFill>
              </a:rPr>
              <a:t>OnCollisionEnter</a:t>
            </a:r>
            <a:r>
              <a:rPr lang="zh-TW" altLang="en-US" dirty="0">
                <a:solidFill>
                  <a:srgbClr val="0070C0"/>
                </a:solidFill>
              </a:rPr>
              <a:t>／</a:t>
            </a:r>
            <a:r>
              <a:rPr lang="en-US" altLang="zh-TW" dirty="0" err="1" smtClean="0">
                <a:solidFill>
                  <a:srgbClr val="0070C0"/>
                </a:solidFill>
              </a:rPr>
              <a:t>OnTriggerEnter</a:t>
            </a:r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 err="1" smtClean="0">
                <a:solidFill>
                  <a:srgbClr val="0070C0"/>
                </a:solidFill>
              </a:rPr>
              <a:t>OnCollisionStay</a:t>
            </a:r>
            <a:r>
              <a:rPr lang="zh-TW" altLang="en-US" dirty="0" smtClean="0">
                <a:solidFill>
                  <a:srgbClr val="0070C0"/>
                </a:solidFill>
              </a:rPr>
              <a:t>／</a:t>
            </a:r>
            <a:r>
              <a:rPr lang="en-US" altLang="zh-TW" dirty="0" err="1" smtClean="0">
                <a:solidFill>
                  <a:srgbClr val="0070C0"/>
                </a:solidFill>
              </a:rPr>
              <a:t>OnTriggerStay</a:t>
            </a:r>
            <a:endParaRPr lang="en-US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 err="1" smtClean="0">
                <a:solidFill>
                  <a:srgbClr val="0070C0"/>
                </a:solidFill>
              </a:rPr>
              <a:t>OnCollisionExit</a:t>
            </a:r>
            <a:r>
              <a:rPr lang="zh-TW" altLang="en-US" dirty="0" smtClean="0">
                <a:solidFill>
                  <a:srgbClr val="0070C0"/>
                </a:solidFill>
              </a:rPr>
              <a:t>／</a:t>
            </a:r>
            <a:r>
              <a:rPr lang="en-US" altLang="zh-TW" dirty="0" err="1" smtClean="0">
                <a:solidFill>
                  <a:srgbClr val="0070C0"/>
                </a:solidFill>
              </a:rPr>
              <a:t>OnTriggerExit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 smtClean="0"/>
              <a:t>Enter</a:t>
            </a:r>
            <a:r>
              <a:rPr lang="zh-TW" altLang="en-US" dirty="0" smtClean="0"/>
              <a:t>：物體</a:t>
            </a:r>
            <a:r>
              <a:rPr lang="zh-TW" altLang="en-US" dirty="0"/>
              <a:t>撞上的</a:t>
            </a:r>
            <a:r>
              <a:rPr lang="zh-TW" altLang="en-US" dirty="0" smtClean="0"/>
              <a:t>瞬間</a:t>
            </a:r>
            <a:endParaRPr lang="en-US" altLang="zh-TW" dirty="0"/>
          </a:p>
          <a:p>
            <a:r>
              <a:rPr lang="en-US" altLang="zh-TW" dirty="0" smtClean="0"/>
              <a:t>Stay</a:t>
            </a:r>
            <a:r>
              <a:rPr lang="zh-TW" altLang="en-US" dirty="0" smtClean="0"/>
              <a:t>：物體正靠在一起摩擦摩擦</a:t>
            </a:r>
            <a:endParaRPr lang="en-US" altLang="zh-TW" dirty="0" smtClean="0"/>
          </a:p>
          <a:p>
            <a:r>
              <a:rPr lang="en-US" altLang="zh-TW" dirty="0" smtClean="0"/>
              <a:t>Exit</a:t>
            </a:r>
            <a:r>
              <a:rPr lang="zh-TW" altLang="en-US" dirty="0" smtClean="0"/>
              <a:t>：物體</a:t>
            </a:r>
            <a:r>
              <a:rPr lang="zh-TW" altLang="en-US" dirty="0"/>
              <a:t>分開的</a:t>
            </a:r>
            <a:r>
              <a:rPr lang="zh-TW" altLang="en-US" dirty="0" smtClean="0"/>
              <a:t>瞬間</a:t>
            </a:r>
            <a:endParaRPr lang="en-US" altLang="zh-TW" dirty="0"/>
          </a:p>
        </p:txBody>
      </p:sp>
      <p:pic>
        <p:nvPicPr>
          <p:cNvPr id="7" name="圖片 6" descr="143019301988143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7019876" y="3591198"/>
            <a:ext cx="4727281" cy="294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9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有機</Template>
  <TotalTime>857</TotalTime>
  <Words>1367</Words>
  <Application>Microsoft Office PowerPoint</Application>
  <PresentationFormat>自訂</PresentationFormat>
  <Paragraphs>167</Paragraphs>
  <Slides>24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24</vt:i4>
      </vt:variant>
    </vt:vector>
  </HeadingPairs>
  <TitlesOfParts>
    <vt:vector size="26" baseType="lpstr">
      <vt:lpstr>HDOfficeLightV0</vt:lpstr>
      <vt:lpstr>電路</vt:lpstr>
      <vt:lpstr>NTUGDRC－進階社課</vt:lpstr>
      <vt:lpstr>Unity實作時間  －吃豆豆小精靈EX</vt:lpstr>
      <vt:lpstr>今日目標</vt:lpstr>
      <vt:lpstr>示意圖</vt:lpstr>
      <vt:lpstr>本遊戲中需要的機制</vt:lpstr>
      <vt:lpstr>碰撞！</vt:lpstr>
      <vt:lpstr>碰撞性質</vt:lpstr>
      <vt:lpstr>Collider &amp; Trigger</vt:lpstr>
      <vt:lpstr>碰撞事件</vt:lpstr>
      <vt:lpstr>力學性質</vt:lpstr>
      <vt:lpstr>Collider summary</vt:lpstr>
      <vt:lpstr>Collider summary</vt:lpstr>
      <vt:lpstr>Rigidbody</vt:lpstr>
      <vt:lpstr>Warning</vt:lpstr>
      <vt:lpstr>Warning</vt:lpstr>
      <vt:lpstr>Rigidbody的重要參數</vt:lpstr>
      <vt:lpstr>Rigidbody的移動</vt:lpstr>
      <vt:lpstr>AddForce</vt:lpstr>
      <vt:lpstr>AddForce</vt:lpstr>
      <vt:lpstr>Instantiate</vt:lpstr>
      <vt:lpstr>Destroy</vt:lpstr>
      <vt:lpstr>Supernatural Vibration</vt:lpstr>
      <vt:lpstr>Supernatural Vibration</vt:lpstr>
      <vt:lpstr>THE　END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</dc:creator>
  <cp:lastModifiedBy>hckao</cp:lastModifiedBy>
  <cp:revision>97</cp:revision>
  <dcterms:created xsi:type="dcterms:W3CDTF">2016-10-13T08:45:12Z</dcterms:created>
  <dcterms:modified xsi:type="dcterms:W3CDTF">2018-10-22T05:48:40Z</dcterms:modified>
</cp:coreProperties>
</file>