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4" r:id="rId4"/>
    <p:sldId id="266" r:id="rId5"/>
    <p:sldId id="267" r:id="rId6"/>
    <p:sldId id="268" r:id="rId7"/>
    <p:sldId id="256" r:id="rId8"/>
    <p:sldId id="263" r:id="rId9"/>
    <p:sldId id="269" r:id="rId10"/>
    <p:sldId id="277" r:id="rId11"/>
    <p:sldId id="270" r:id="rId12"/>
    <p:sldId id="271" r:id="rId13"/>
    <p:sldId id="272" r:id="rId14"/>
    <p:sldId id="274" r:id="rId15"/>
    <p:sldId id="273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60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19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39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44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2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0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46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0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80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C91E-58F6-4A52-9C79-FF826F3C025D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65F7-B385-4AFB-BB63-35196C90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20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SQL</a:t>
            </a:r>
            <a:r>
              <a:rPr lang="zh-TW" altLang="en-US" sz="2400" b="1" dirty="0" smtClean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knowledge</a:t>
            </a:r>
          </a:p>
        </p:txBody>
      </p:sp>
      <p:sp>
        <p:nvSpPr>
          <p:cNvPr id="2" name="矩形 1"/>
          <p:cNvSpPr/>
          <p:nvPr/>
        </p:nvSpPr>
        <p:spPr>
          <a:xfrm>
            <a:off x="12205" y="719896"/>
            <a:ext cx="1037482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Database: </a:t>
            </a:r>
            <a:r>
              <a:rPr lang="zh-TW" altLang="en-US" dirty="0" smtClean="0"/>
              <a:t>將</a:t>
            </a:r>
            <a:r>
              <a:rPr lang="zh-TW" altLang="en-US" dirty="0"/>
              <a:t>大量數據保存起來，通過計算機加工而成的可以進行高效訪問的數據集合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資料結構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OLAP/OLTP =&gt; DB</a:t>
            </a:r>
            <a:r>
              <a:rPr lang="zh-TW" altLang="en-US" dirty="0" smtClean="0"/>
              <a:t> </a:t>
            </a:r>
            <a:r>
              <a:rPr lang="en-US" altLang="zh-TW" dirty="0" smtClean="0"/>
              <a:t>engine: </a:t>
            </a:r>
            <a:r>
              <a:rPr lang="en-US" altLang="zh-TW" dirty="0" err="1" smtClean="0"/>
              <a:t>MyISAM</a:t>
            </a:r>
            <a:r>
              <a:rPr lang="en-US" altLang="zh-TW" dirty="0" smtClean="0"/>
              <a:t> (</a:t>
            </a:r>
            <a:r>
              <a:rPr lang="zh-TW" altLang="en-US" dirty="0" smtClean="0"/>
              <a:t>查詢很快</a:t>
            </a:r>
            <a:r>
              <a:rPr lang="en-US" altLang="zh-TW" dirty="0" smtClean="0"/>
              <a:t>, no transaction),  </a:t>
            </a:r>
            <a:r>
              <a:rPr lang="en-US" altLang="zh-TW" dirty="0" err="1" smtClean="0"/>
              <a:t>InnoDB</a:t>
            </a:r>
            <a:r>
              <a:rPr lang="en-US" altLang="zh-TW" dirty="0" smtClean="0"/>
              <a:t>(OLTP)</a:t>
            </a: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SQL language =&gt; CASE</a:t>
            </a:r>
            <a:r>
              <a:rPr lang="zh-TW" altLang="en-US" dirty="0" smtClean="0"/>
              <a:t> </a:t>
            </a:r>
            <a:r>
              <a:rPr lang="en-US" altLang="zh-TW" dirty="0"/>
              <a:t>SENSITIVE: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for SQL </a:t>
            </a:r>
            <a:r>
              <a:rPr lang="en-US" altLang="zh-TW" dirty="0" err="1"/>
              <a:t>cmd</a:t>
            </a:r>
            <a:r>
              <a:rPr lang="en-US" altLang="zh-TW" dirty="0"/>
              <a:t>, but Y for inserted </a:t>
            </a:r>
            <a:r>
              <a:rPr lang="en-US" altLang="zh-TW" dirty="0" smtClean="0"/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DDL/DML/DQL/DCL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DDL: CREATE/ALTER/DROP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DML: INSERT/UPDATE/DELETE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DQL: SELECT/FROM/WHERE/GROUP BY/HAVING/ORDER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DCL: GRANT/REVOKE/COMMIT/ROLLBACK</a:t>
            </a:r>
          </a:p>
          <a:p>
            <a:pPr lvl="1"/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Transaction ACID: definition 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DML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actions (INSERT/UPDATE/DELETE)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Atomic: </a:t>
            </a:r>
            <a:r>
              <a:rPr lang="zh-TW" altLang="en-US" dirty="0" smtClean="0"/>
              <a:t>異動程序不可分割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只能全部作完或全部沒作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不能作一半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Consistency:</a:t>
            </a:r>
            <a:r>
              <a:rPr lang="zh-TW" altLang="en-US" dirty="0" smtClean="0"/>
              <a:t> 異動前後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資料庫設定為一致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若不一致會</a:t>
            </a:r>
            <a:r>
              <a:rPr lang="en-US" altLang="zh-TW" dirty="0" smtClean="0"/>
              <a:t>Roll 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Isolation:</a:t>
            </a:r>
            <a:r>
              <a:rPr lang="zh-TW" altLang="en-US" dirty="0" smtClean="0"/>
              <a:t> 因為多人多工服務</a:t>
            </a:r>
            <a:r>
              <a:rPr lang="en-US" altLang="zh-TW" dirty="0" smtClean="0"/>
              <a:t>, </a:t>
            </a:r>
            <a:r>
              <a:rPr lang="zh-TW" altLang="en-US" dirty="0" smtClean="0"/>
              <a:t>異動交易程序結束前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影響</a:t>
            </a:r>
            <a:r>
              <a:rPr lang="zh-TW" altLang="en-US" dirty="0"/>
              <a:t>的</a:t>
            </a:r>
            <a:r>
              <a:rPr lang="zh-TW" altLang="en-US" dirty="0" smtClean="0"/>
              <a:t>資料不可提供查詢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Durability: </a:t>
            </a:r>
            <a:r>
              <a:rPr lang="zh-TW" altLang="en-US" dirty="0" smtClean="0"/>
              <a:t>異動程序成功結束之後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資料修改結果永久生效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數值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smallint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bigint</a:t>
            </a:r>
            <a:r>
              <a:rPr lang="en-US" altLang="zh-TW" dirty="0" smtClean="0"/>
              <a:t>/decimal/float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字元字串</a:t>
            </a:r>
            <a:r>
              <a:rPr lang="en-US" altLang="zh-TW" dirty="0" smtClean="0"/>
              <a:t>: char / </a:t>
            </a:r>
            <a:r>
              <a:rPr lang="en-US" altLang="zh-TW" dirty="0" err="1" smtClean="0"/>
              <a:t>varchar</a:t>
            </a:r>
            <a:r>
              <a:rPr lang="en-US" altLang="zh-TW" dirty="0" smtClean="0"/>
              <a:t> / text =&gt; </a:t>
            </a:r>
            <a:r>
              <a:rPr lang="en-US" altLang="zh-TW" dirty="0" err="1" smtClean="0"/>
              <a:t>nchar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ntext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日期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datetime</a:t>
            </a:r>
            <a:r>
              <a:rPr lang="en-US" altLang="zh-TW" dirty="0" smtClean="0"/>
              <a:t>/datetime2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Boolean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87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5798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Spark </a:t>
            </a:r>
            <a:r>
              <a:rPr lang="zh-TW" altLang="en-US" sz="2400" b="1" dirty="0" smtClean="0">
                <a:latin typeface="+mj-lt"/>
              </a:rPr>
              <a:t>程序執行解析</a:t>
            </a:r>
            <a:r>
              <a:rPr lang="zh-TW" altLang="en-US" sz="2400" b="1" dirty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(YARN </a:t>
            </a:r>
            <a:r>
              <a:rPr lang="en-US" altLang="zh-TW" sz="2400" b="1" dirty="0" err="1">
                <a:latin typeface="+mj-lt"/>
              </a:rPr>
              <a:t>M</a:t>
            </a:r>
            <a:r>
              <a:rPr lang="en-US" altLang="zh-TW" sz="2400" b="1" dirty="0" err="1" smtClean="0">
                <a:latin typeface="+mj-lt"/>
              </a:rPr>
              <a:t>apReduce</a:t>
            </a:r>
            <a:r>
              <a:rPr lang="zh-TW" altLang="en-US" sz="2400" b="1" dirty="0" smtClean="0">
                <a:latin typeface="+mj-lt"/>
              </a:rPr>
              <a:t>類似</a:t>
            </a:r>
            <a:r>
              <a:rPr lang="en-US" altLang="zh-TW" sz="2400" b="1" dirty="0" smtClean="0">
                <a:latin typeface="+mj-lt"/>
              </a:rPr>
              <a:t>)</a:t>
            </a:r>
            <a:endParaRPr lang="en-US" altLang="zh-TW" sz="2400" b="1" dirty="0" smtClean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1" y="474454"/>
            <a:ext cx="11140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與大多數分散式系統類似</a:t>
            </a:r>
            <a:r>
              <a:rPr lang="zh-TW" altLang="en-US" dirty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 has a request and server has to handle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Server</a:t>
            </a:r>
            <a:r>
              <a:rPr lang="zh-TW" altLang="en-US" dirty="0" smtClean="0"/>
              <a:t>端又分為 </a:t>
            </a:r>
            <a:r>
              <a:rPr lang="en-US" altLang="zh-TW" dirty="0" smtClean="0"/>
              <a:t>master-slave</a:t>
            </a:r>
            <a:r>
              <a:rPr lang="zh-TW" altLang="en-US" dirty="0" smtClean="0"/>
              <a:t>主從架構 </a:t>
            </a:r>
            <a:r>
              <a:rPr lang="en-US" altLang="zh-TW" dirty="0" smtClean="0"/>
              <a:t>(HDFS- NN/DN, Yarn-RM/NM, Spark- Master/Worker)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HDFS =&gt; client </a:t>
            </a:r>
            <a:r>
              <a:rPr lang="zh-TW" altLang="en-US" dirty="0" smtClean="0"/>
              <a:t>提出檔案系統需求</a:t>
            </a:r>
            <a:r>
              <a:rPr lang="en-US" altLang="zh-TW" dirty="0" smtClean="0"/>
              <a:t>(</a:t>
            </a:r>
            <a:r>
              <a:rPr lang="zh-TW" altLang="en-US" dirty="0" smtClean="0"/>
              <a:t>增刪改查</a:t>
            </a:r>
            <a:r>
              <a:rPr lang="en-US" altLang="zh-TW" dirty="0" smtClean="0"/>
              <a:t>), server</a:t>
            </a:r>
            <a:r>
              <a:rPr lang="zh-TW" altLang="en-US" dirty="0" smtClean="0"/>
              <a:t>處理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NN</a:t>
            </a:r>
            <a:r>
              <a:rPr lang="zh-TW" altLang="en-US" dirty="0" smtClean="0"/>
              <a:t>提供</a:t>
            </a:r>
            <a:r>
              <a:rPr lang="en-US" altLang="zh-TW" dirty="0" smtClean="0"/>
              <a:t>metadata =&gt; client</a:t>
            </a:r>
            <a:r>
              <a:rPr lang="zh-TW" altLang="en-US" dirty="0" smtClean="0"/>
              <a:t> 依尋找到</a:t>
            </a:r>
            <a:r>
              <a:rPr lang="en-US" altLang="zh-TW" dirty="0" smtClean="0"/>
              <a:t>DN</a:t>
            </a:r>
            <a:r>
              <a:rPr lang="zh-TW" altLang="en-US" dirty="0" smtClean="0"/>
              <a:t>做事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YARN =&gt; client </a:t>
            </a:r>
            <a:r>
              <a:rPr lang="zh-TW" altLang="en-US" dirty="0" smtClean="0"/>
              <a:t>提出</a:t>
            </a:r>
            <a:r>
              <a:rPr lang="en-US" altLang="zh-TW" dirty="0" smtClean="0"/>
              <a:t>MR</a:t>
            </a:r>
            <a:r>
              <a:rPr lang="zh-TW" altLang="en-US" dirty="0" smtClean="0"/>
              <a:t>程序需求</a:t>
            </a:r>
            <a:r>
              <a:rPr lang="en-US" altLang="zh-TW" dirty="0" smtClean="0"/>
              <a:t>, server</a:t>
            </a:r>
            <a:r>
              <a:rPr lang="zh-TW" altLang="en-US" dirty="0" smtClean="0"/>
              <a:t>處理</a:t>
            </a:r>
            <a:r>
              <a:rPr lang="en-US" altLang="zh-TW" dirty="0"/>
              <a:t> </a:t>
            </a:r>
            <a:r>
              <a:rPr lang="en-US" altLang="zh-TW" dirty="0" smtClean="0"/>
              <a:t>=&gt; RM</a:t>
            </a:r>
            <a:r>
              <a:rPr lang="zh-TW" altLang="en-US" dirty="0" smtClean="0"/>
              <a:t>在</a:t>
            </a:r>
            <a:r>
              <a:rPr lang="en-US" altLang="zh-TW" dirty="0" smtClean="0"/>
              <a:t>NM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App master, App master</a:t>
            </a:r>
            <a:r>
              <a:rPr lang="zh-TW" altLang="en-US" dirty="0" smtClean="0"/>
              <a:t>跟</a:t>
            </a:r>
            <a:r>
              <a:rPr lang="en-US" altLang="zh-TW" dirty="0" smtClean="0"/>
              <a:t>RM</a:t>
            </a:r>
            <a:r>
              <a:rPr lang="zh-TW" altLang="en-US" dirty="0" smtClean="0"/>
              <a:t>要資源</a:t>
            </a:r>
            <a:r>
              <a:rPr lang="en-US" altLang="zh-TW" dirty="0" smtClean="0"/>
              <a:t>, RM</a:t>
            </a:r>
            <a:r>
              <a:rPr lang="zh-TW" altLang="en-US" dirty="0" smtClean="0"/>
              <a:t>排出各</a:t>
            </a:r>
            <a:r>
              <a:rPr lang="en-US" altLang="zh-TW" dirty="0" smtClean="0"/>
              <a:t>NM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給</a:t>
            </a:r>
            <a:r>
              <a:rPr lang="en-US" altLang="zh-TW" dirty="0" smtClean="0"/>
              <a:t>App master, App master</a:t>
            </a:r>
            <a:r>
              <a:rPr lang="zh-TW" altLang="en-US" dirty="0" smtClean="0"/>
              <a:t>將程序切成多個</a:t>
            </a:r>
            <a:r>
              <a:rPr lang="en-US" altLang="zh-TW" dirty="0" smtClean="0"/>
              <a:t>task =&gt; </a:t>
            </a:r>
            <a:r>
              <a:rPr lang="zh-TW" altLang="en-US" dirty="0" smtClean="0"/>
              <a:t>放到</a:t>
            </a:r>
            <a:r>
              <a:rPr lang="en-US" altLang="zh-TW" dirty="0" smtClean="0"/>
              <a:t>RM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(app master</a:t>
            </a:r>
            <a:r>
              <a:rPr lang="zh-TW" altLang="en-US" dirty="0" smtClean="0"/>
              <a:t>負責監控並達成</a:t>
            </a:r>
            <a:r>
              <a:rPr lang="en-US" altLang="zh-TW" dirty="0" smtClean="0"/>
              <a:t>fault tolerant), </a:t>
            </a:r>
            <a:r>
              <a:rPr lang="zh-TW" altLang="en-US" dirty="0" smtClean="0"/>
              <a:t>結束後釋放資源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Spark =&gt; client </a:t>
            </a:r>
            <a:r>
              <a:rPr lang="zh-TW" altLang="en-US" dirty="0" smtClean="0"/>
              <a:t>提出</a:t>
            </a:r>
            <a:r>
              <a:rPr lang="en-US" altLang="zh-TW" dirty="0" smtClean="0"/>
              <a:t>spark</a:t>
            </a:r>
            <a:r>
              <a:rPr lang="zh-TW" altLang="en-US" dirty="0" smtClean="0"/>
              <a:t>程序需求</a:t>
            </a:r>
            <a:r>
              <a:rPr lang="en-US" altLang="zh-TW" dirty="0" smtClean="0"/>
              <a:t>, server</a:t>
            </a:r>
            <a:r>
              <a:rPr lang="zh-TW" altLang="en-US" dirty="0" smtClean="0"/>
              <a:t>處理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 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Worker</a:t>
            </a:r>
            <a:r>
              <a:rPr lang="zh-TW" altLang="en-US" dirty="0" smtClean="0"/>
              <a:t>上產生一個</a:t>
            </a:r>
            <a:r>
              <a:rPr lang="en-US" altLang="zh-TW" dirty="0" smtClean="0"/>
              <a:t>driver(</a:t>
            </a:r>
            <a:r>
              <a:rPr lang="en-US" altLang="zh-TW" dirty="0" err="1" smtClean="0"/>
              <a:t>sparkcontext</a:t>
            </a:r>
            <a:r>
              <a:rPr lang="en-US" altLang="zh-TW" dirty="0" smtClean="0"/>
              <a:t>), Driver</a:t>
            </a:r>
            <a:r>
              <a:rPr lang="zh-TW" altLang="en-US" dirty="0" smtClean="0"/>
              <a:t>跟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要資源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有資源之後並將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轉為</a:t>
            </a:r>
            <a:r>
              <a:rPr lang="en-US" altLang="zh-TW" dirty="0" smtClean="0"/>
              <a:t>RDD</a:t>
            </a:r>
            <a:r>
              <a:rPr lang="zh-TW" altLang="en-US" dirty="0" smtClean="0"/>
              <a:t>切割成不同</a:t>
            </a:r>
            <a:r>
              <a:rPr lang="en-US" altLang="zh-TW" dirty="0" smtClean="0"/>
              <a:t>task =&gt; </a:t>
            </a:r>
            <a:r>
              <a:rPr lang="zh-TW" altLang="en-US" dirty="0" smtClean="0"/>
              <a:t>放到</a:t>
            </a:r>
            <a:r>
              <a:rPr lang="en-US" altLang="zh-TW" dirty="0" smtClean="0"/>
              <a:t>worker</a:t>
            </a:r>
            <a:r>
              <a:rPr lang="zh-TW" altLang="en-US" dirty="0" smtClean="0"/>
              <a:t>上執行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結束後釋放資源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484" y="3495247"/>
            <a:ext cx="6639852" cy="326753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205" y="3945635"/>
            <a:ext cx="55636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Spark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HDFS</a:t>
            </a:r>
            <a:r>
              <a:rPr lang="zh-TW" altLang="en-US" dirty="0" smtClean="0"/>
              <a:t> </a:t>
            </a:r>
            <a:r>
              <a:rPr lang="zh-TW" altLang="en-US" dirty="0" smtClean="0"/>
              <a:t>搭配 </a:t>
            </a:r>
            <a:r>
              <a:rPr lang="en-US" altLang="zh-TW" dirty="0" smtClean="0"/>
              <a:t>(input=HDFS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file)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 Driver </a:t>
            </a:r>
            <a:r>
              <a:rPr lang="zh-TW" altLang="en-US" dirty="0" smtClean="0"/>
              <a:t>會先詢問出</a:t>
            </a:r>
            <a:r>
              <a:rPr lang="en-US" altLang="zh-TW" dirty="0" smtClean="0"/>
              <a:t>file chunk</a:t>
            </a:r>
            <a:r>
              <a:rPr lang="zh-TW" altLang="en-US" dirty="0" smtClean="0"/>
              <a:t>位</a:t>
            </a:r>
            <a:r>
              <a:rPr lang="zh-TW" altLang="en-US" dirty="0"/>
              <a:t>置</a:t>
            </a:r>
            <a:r>
              <a:rPr lang="zh-TW" altLang="en-US" dirty="0" smtClean="0"/>
              <a:t>與數量</a:t>
            </a:r>
            <a:r>
              <a:rPr lang="en-US" altLang="zh-TW" dirty="0" smtClean="0"/>
              <a:t>, </a:t>
            </a:r>
            <a:r>
              <a:rPr lang="zh-TW" altLang="en-US" dirty="0" smtClean="0"/>
              <a:t> 並依據結果建立平行化的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數量 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也有關係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程序傳到</a:t>
            </a:r>
            <a:r>
              <a:rPr lang="en-US" altLang="zh-TW" dirty="0" smtClean="0"/>
              <a:t>Executor</a:t>
            </a:r>
            <a:r>
              <a:rPr lang="zh-TW" altLang="en-US" dirty="0" smtClean="0"/>
              <a:t>上到</a:t>
            </a:r>
            <a:r>
              <a:rPr lang="en-US" altLang="zh-TW" dirty="0" smtClean="0"/>
              <a:t>file chunk</a:t>
            </a:r>
            <a:r>
              <a:rPr lang="zh-TW" altLang="en-US" dirty="0" smtClean="0"/>
              <a:t>位置讀檔成為分片</a:t>
            </a:r>
            <a:r>
              <a:rPr lang="en-US" altLang="zh-TW" dirty="0" smtClean="0"/>
              <a:t>RDD, </a:t>
            </a:r>
            <a:r>
              <a:rPr lang="zh-TW" altLang="en-US" dirty="0" smtClean="0"/>
              <a:t>並依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分解為</a:t>
            </a:r>
            <a:r>
              <a:rPr lang="en-US" altLang="zh-TW" dirty="0" smtClean="0"/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在把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就近分到多個</a:t>
            </a:r>
            <a:r>
              <a:rPr lang="en-US" altLang="zh-TW" dirty="0" smtClean="0"/>
              <a:t>Executor</a:t>
            </a:r>
            <a:r>
              <a:rPr lang="zh-TW" altLang="en-US" dirty="0" smtClean="0"/>
              <a:t>上執行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一個</a:t>
            </a:r>
            <a:r>
              <a:rPr lang="en-US" altLang="zh-TW" dirty="0" smtClean="0"/>
              <a:t>executor</a:t>
            </a:r>
            <a:r>
              <a:rPr lang="zh-TW" altLang="en-US" dirty="0" smtClean="0"/>
              <a:t>節點上可能分配零到多個</a:t>
            </a:r>
            <a:r>
              <a:rPr lang="en-US" altLang="zh-TW" dirty="0" smtClean="0"/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執行完合併到同一個節點上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寫入</a:t>
            </a:r>
            <a:r>
              <a:rPr lang="en-US" altLang="zh-TW" dirty="0" smtClean="0"/>
              <a:t>HDFS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003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247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latin typeface="+mj-lt"/>
              </a:rPr>
              <a:t>Hadoop</a:t>
            </a:r>
            <a:r>
              <a:rPr lang="en-US" altLang="zh-TW" sz="2400" b="1" dirty="0" smtClean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file format</a:t>
            </a:r>
            <a:endParaRPr lang="en-US" altLang="zh-TW" sz="2400" b="1" dirty="0" smtClean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0304" y="721217"/>
            <a:ext cx="1164081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程式中資料結構通常由物件構成</a:t>
            </a:r>
            <a:r>
              <a:rPr lang="en-US" altLang="zh-TW" dirty="0" smtClean="0"/>
              <a:t>, </a:t>
            </a:r>
            <a:r>
              <a:rPr lang="zh-TW" altLang="en-US" dirty="0" smtClean="0"/>
              <a:t>原本存在</a:t>
            </a:r>
            <a:r>
              <a:rPr lang="en-US" altLang="zh-TW" dirty="0" smtClean="0"/>
              <a:t>heap</a:t>
            </a:r>
            <a:r>
              <a:rPr lang="zh-TW" altLang="en-US" dirty="0" smtClean="0"/>
              <a:t>中的物件若要寫入檔案</a:t>
            </a:r>
            <a:r>
              <a:rPr lang="en-US" altLang="zh-TW" dirty="0" smtClean="0"/>
              <a:t>:  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序列化成 </a:t>
            </a:r>
            <a:r>
              <a:rPr lang="en-US" altLang="zh-TW" dirty="0" smtClean="0"/>
              <a:t>stream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寫入檔</a:t>
            </a:r>
            <a:r>
              <a:rPr lang="zh-TW" altLang="en-US" dirty="0"/>
              <a:t>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</a:t>
            </a:r>
            <a:r>
              <a:rPr lang="zh-TW" altLang="en-US" dirty="0" smtClean="0"/>
              <a:t>要壓縮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使用不同的</a:t>
            </a:r>
            <a:r>
              <a:rPr lang="en-US" altLang="zh-TW" dirty="0" smtClean="0"/>
              <a:t>compression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codec</a:t>
            </a:r>
            <a:r>
              <a:rPr lang="zh-TW" altLang="en-US" dirty="0" smtClean="0"/>
              <a:t>來編碼 序列化之後的</a:t>
            </a:r>
            <a:r>
              <a:rPr lang="en-US" altLang="zh-TW" dirty="0" smtClean="0"/>
              <a:t>stream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讓整體大小變小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不同的</a:t>
            </a:r>
            <a:r>
              <a:rPr lang="en-US" altLang="zh-TW" dirty="0" smtClean="0"/>
              <a:t>codec</a:t>
            </a:r>
            <a:r>
              <a:rPr lang="zh-TW" altLang="en-US" dirty="0" smtClean="0"/>
              <a:t>有不同的的壓縮率跟壓縮速度</a:t>
            </a:r>
            <a:r>
              <a:rPr lang="en-US" altLang="zh-TW" dirty="0" smtClean="0"/>
              <a:t>, </a:t>
            </a:r>
            <a:r>
              <a:rPr lang="zh-TW" altLang="en-US" dirty="0" smtClean="0"/>
              <a:t>壓縮率與壓縮速度的</a:t>
            </a:r>
            <a:r>
              <a:rPr lang="en-US" altLang="zh-TW" dirty="0" smtClean="0"/>
              <a:t>trade-off (</a:t>
            </a:r>
            <a:r>
              <a:rPr lang="zh-TW" altLang="en-US" dirty="0" smtClean="0"/>
              <a:t>通常壓縮率落在</a:t>
            </a:r>
            <a:r>
              <a:rPr lang="en-US" altLang="zh-TW" dirty="0" smtClean="0"/>
              <a:t>15~30%</a:t>
            </a:r>
            <a:r>
              <a:rPr lang="zh-TW" altLang="en-US" dirty="0" smtClean="0"/>
              <a:t>左右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 只有部分的</a:t>
            </a:r>
            <a:r>
              <a:rPr lang="en-US" altLang="zh-TW" dirty="0" smtClean="0"/>
              <a:t>codec (bzip2/</a:t>
            </a:r>
            <a:r>
              <a:rPr lang="en-US" altLang="zh-TW" dirty="0" err="1" smtClean="0"/>
              <a:t>lzop</a:t>
            </a:r>
            <a:r>
              <a:rPr lang="en-US" altLang="zh-TW" dirty="0" smtClean="0"/>
              <a:t>)</a:t>
            </a:r>
            <a:r>
              <a:rPr lang="zh-TW" altLang="en-US" dirty="0" smtClean="0"/>
              <a:t> 支援分片狀態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分散式系統中的</a:t>
            </a:r>
            <a:r>
              <a:rPr lang="en-US" altLang="zh-TW" dirty="0" smtClean="0"/>
              <a:t>chunk/block)</a:t>
            </a:r>
            <a:r>
              <a:rPr lang="zh-TW" altLang="en-US" dirty="0" smtClean="0"/>
              <a:t> 做壓縮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解壓縮 </a:t>
            </a:r>
            <a:r>
              <a:rPr lang="en-US" altLang="zh-TW" dirty="0" smtClean="0"/>
              <a:t>(</a:t>
            </a:r>
            <a:r>
              <a:rPr lang="zh-TW" altLang="en-US" dirty="0" smtClean="0"/>
              <a:t>才能用在</a:t>
            </a:r>
            <a:r>
              <a:rPr lang="en-US" altLang="zh-TW" dirty="0" err="1" smtClean="0"/>
              <a:t>hadoop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Hadoop</a:t>
            </a:r>
            <a:r>
              <a:rPr lang="zh-TW" altLang="en-US" dirty="0"/>
              <a:t> </a:t>
            </a:r>
            <a:r>
              <a:rPr lang="zh-TW" altLang="en-US" dirty="0" smtClean="0"/>
              <a:t>的序列化框架 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Avro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Thrift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Hadoop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的檔案格式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Sequence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RC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Parquet File (column-base file, </a:t>
            </a:r>
            <a:r>
              <a:rPr lang="zh-TW" altLang="en-US" dirty="0" smtClean="0"/>
              <a:t>針對欄位快速查詢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Avro File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965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280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Kafka</a:t>
            </a:r>
            <a:r>
              <a:rPr lang="zh-TW" altLang="en-US" sz="2400" b="1" dirty="0" smtClean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– overall review</a:t>
            </a:r>
            <a:endParaRPr lang="en-US" altLang="zh-TW" sz="2400" b="1" dirty="0" smtClean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166" y="1544800"/>
            <a:ext cx="4425413" cy="20005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638" y="12789"/>
            <a:ext cx="3590467" cy="15320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205" y="422938"/>
            <a:ext cx="801221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Message queue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Cluster: broker / topic /partitions / offset (replication for 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Producer/consumer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Why partition? Parallel process/broker load balancing</a:t>
            </a:r>
          </a:p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Partitions are made of segments (only one active segment / others are logs)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log.segment.byte</a:t>
            </a:r>
            <a:r>
              <a:rPr lang="en-US" altLang="zh-TW" dirty="0" smtClean="0"/>
              <a:t> /.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: </a:t>
            </a:r>
            <a:r>
              <a:rPr lang="zh-TW" altLang="en-US" dirty="0" smtClean="0"/>
              <a:t>決定多大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多久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會壓成</a:t>
            </a:r>
            <a:r>
              <a:rPr lang="en-US" altLang="zh-TW" dirty="0" smtClean="0"/>
              <a:t>log</a:t>
            </a:r>
            <a:r>
              <a:rPr lang="zh-TW" altLang="en-US" dirty="0" smtClean="0"/>
              <a:t>一次 </a:t>
            </a:r>
            <a:r>
              <a:rPr lang="en-US" altLang="zh-TW" dirty="0" smtClean="0"/>
              <a:t>(</a:t>
            </a:r>
            <a:r>
              <a:rPr lang="zh-TW" altLang="en-US" dirty="0" smtClean="0"/>
              <a:t>越小</a:t>
            </a:r>
            <a:r>
              <a:rPr lang="en-US" altLang="zh-TW" dirty="0" smtClean="0"/>
              <a:t>, segment</a:t>
            </a:r>
            <a:r>
              <a:rPr lang="zh-TW" altLang="en-US" dirty="0" smtClean="0"/>
              <a:t>越多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log.cleanup.policy</a:t>
            </a:r>
            <a:r>
              <a:rPr lang="en-US" altLang="zh-TW" dirty="0" smtClean="0"/>
              <a:t>=delete/compact: </a:t>
            </a:r>
            <a:r>
              <a:rPr lang="zh-TW" altLang="en-US" dirty="0" smtClean="0"/>
              <a:t>決定如何保存</a:t>
            </a:r>
            <a:r>
              <a:rPr lang="en-US" altLang="zh-TW" dirty="0" smtClean="0"/>
              <a:t>log(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/update</a:t>
            </a:r>
            <a:r>
              <a:rPr lang="zh-TW" altLang="en-US" dirty="0" smtClean="0"/>
              <a:t>最新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Partitions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 </a:t>
            </a:r>
            <a:r>
              <a:rPr lang="en-US" altLang="zh-TW" dirty="0" smtClean="0"/>
              <a:t>normally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borkers</a:t>
            </a:r>
            <a:r>
              <a:rPr lang="zh-TW" altLang="en-US" dirty="0" smtClean="0"/>
              <a:t> * 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(n=1,2,3…)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ISR (in-sync replicas) =&gt; </a:t>
            </a:r>
            <a:r>
              <a:rPr lang="zh-TW" altLang="en-US" dirty="0" smtClean="0"/>
              <a:t>拿來選舉用 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</a:t>
            </a:r>
            <a:r>
              <a:rPr lang="en-US" altLang="zh-TW" dirty="0" smtClean="0"/>
              <a:t>leader</a:t>
            </a:r>
            <a:r>
              <a:rPr lang="zh-TW" altLang="en-US" dirty="0" smtClean="0"/>
              <a:t>掛掉</a:t>
            </a:r>
            <a:r>
              <a:rPr lang="en-US" altLang="zh-TW" dirty="0" smtClean="0"/>
              <a:t>, </a:t>
            </a:r>
            <a:r>
              <a:rPr lang="zh-TW" altLang="en-US" dirty="0" smtClean="0"/>
              <a:t>要能重現最新的</a:t>
            </a:r>
            <a:r>
              <a:rPr lang="en-US" altLang="zh-TW" dirty="0" smtClean="0"/>
              <a:t>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Producer (indicate any broker ID and topic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ack</a:t>
            </a:r>
            <a:r>
              <a:rPr lang="en-US" altLang="zh-TW" dirty="0" smtClean="0"/>
              <a:t> =0 /1 /-1  (producer </a:t>
            </a:r>
            <a:r>
              <a:rPr lang="zh-TW" altLang="en-US" dirty="0" smtClean="0"/>
              <a:t>是否等</a:t>
            </a:r>
            <a:r>
              <a:rPr lang="en-US" altLang="zh-TW" dirty="0" smtClean="0"/>
              <a:t>ISR replica</a:t>
            </a:r>
            <a:r>
              <a:rPr lang="zh-TW" altLang="en-US" dirty="0" smtClean="0"/>
              <a:t>完成幾台之後才可以再丟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Consumer </a:t>
            </a:r>
            <a:r>
              <a:rPr lang="en-US" altLang="zh-TW" dirty="0"/>
              <a:t>(indicate any broker ID and topic name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Consumer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中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數量不可超過 </a:t>
            </a:r>
            <a:r>
              <a:rPr lang="en-US" altLang="zh-TW" dirty="0" smtClean="0"/>
              <a:t>partitions</a:t>
            </a:r>
            <a:r>
              <a:rPr lang="zh-TW" altLang="en-US" dirty="0" smtClean="0"/>
              <a:t>數量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避免重複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Group </a:t>
            </a:r>
            <a:r>
              <a:rPr lang="zh-TW" altLang="en-US" dirty="0" smtClean="0"/>
              <a:t>中各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要接</a:t>
            </a:r>
            <a:r>
              <a:rPr lang="zh-TW" altLang="en-US" dirty="0"/>
              <a:t>應</a:t>
            </a:r>
            <a:r>
              <a:rPr lang="zh-TW" altLang="en-US" dirty="0" smtClean="0"/>
              <a:t>多少個</a:t>
            </a:r>
            <a:r>
              <a:rPr lang="en-US" altLang="zh-TW" dirty="0" smtClean="0"/>
              <a:t>partitions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balancing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Rebalancing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Consumer</a:t>
            </a:r>
            <a:r>
              <a:rPr lang="zh-TW" altLang="en-US" dirty="0" smtClean="0"/>
              <a:t> 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Kafka </a:t>
            </a:r>
            <a:r>
              <a:rPr lang="zh-TW" altLang="en-US" dirty="0" smtClean="0"/>
              <a:t>內部自存的</a:t>
            </a:r>
            <a:r>
              <a:rPr lang="en-US" altLang="zh-TW" dirty="0" smtClean="0"/>
              <a:t>topic “__</a:t>
            </a:r>
            <a:r>
              <a:rPr lang="en-US" altLang="zh-TW" dirty="0" err="1" smtClean="0"/>
              <a:t>consumer_offsets</a:t>
            </a:r>
            <a:r>
              <a:rPr lang="en-US" altLang="zh-TW" dirty="0"/>
              <a:t>” 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Key </a:t>
            </a:r>
            <a:r>
              <a:rPr lang="en-US" altLang="zh-TW" dirty="0"/>
              <a:t>= [group, topic, partition] , </a:t>
            </a:r>
            <a:r>
              <a:rPr lang="en-US" altLang="zh-TW" dirty="0" smtClean="0"/>
              <a:t>Value=offset)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記錄每個</a:t>
            </a:r>
            <a:r>
              <a:rPr lang="en-US" altLang="zh-TW" dirty="0" smtClean="0"/>
              <a:t>topic/partition </a:t>
            </a:r>
            <a:r>
              <a:rPr lang="zh-TW" altLang="en-US" dirty="0" smtClean="0"/>
              <a:t>讓哪個</a:t>
            </a:r>
            <a:r>
              <a:rPr lang="en-US" altLang="zh-TW" dirty="0" smtClean="0"/>
              <a:t>consumer group</a:t>
            </a:r>
            <a:r>
              <a:rPr lang="zh-TW" altLang="en-US" dirty="0" smtClean="0"/>
              <a:t> 收到哪個</a:t>
            </a:r>
            <a:r>
              <a:rPr lang="en-US" altLang="zh-TW" dirty="0" smtClean="0"/>
              <a:t>offset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斷掉後可以繼續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Consumer</a:t>
            </a:r>
            <a:r>
              <a:rPr lang="zh-TW" altLang="en-US" dirty="0" smtClean="0"/>
              <a:t>要有定期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的機制來更新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(auto/manual)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529" y="3528017"/>
            <a:ext cx="4460055" cy="153287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968" y="5133592"/>
            <a:ext cx="3807175" cy="1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2205" y="12789"/>
            <a:ext cx="2351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Kafka – </a:t>
            </a:r>
            <a:r>
              <a:rPr lang="zh-TW" altLang="en-US" sz="2400" b="1" dirty="0" smtClean="0">
                <a:latin typeface="+mj-lt"/>
              </a:rPr>
              <a:t>更改設定</a:t>
            </a:r>
            <a:endParaRPr lang="en-US" altLang="zh-TW" sz="2400" b="1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4566"/>
            <a:ext cx="119644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針對</a:t>
            </a:r>
            <a:r>
              <a:rPr lang="en-US" altLang="zh-TW" dirty="0" smtClean="0"/>
              <a:t>topic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: find zookeeper</a:t>
            </a:r>
          </a:p>
          <a:p>
            <a:pPr lvl="1"/>
            <a:r>
              <a:rPr lang="en-US" altLang="zh-TW" dirty="0"/>
              <a:t>bin/kafka-configs.sh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–zookeeper localhost:2181 </a:t>
            </a:r>
          </a:p>
          <a:p>
            <a:pPr lvl="1"/>
            <a:r>
              <a:rPr lang="en-US" altLang="zh-TW" dirty="0" smtClean="0"/>
              <a:t>–entity-type topics </a:t>
            </a:r>
          </a:p>
          <a:p>
            <a:pPr lvl="1"/>
            <a:r>
              <a:rPr lang="en-US" altLang="zh-TW" dirty="0" smtClean="0"/>
              <a:t>–entity-name ${</a:t>
            </a:r>
            <a:r>
              <a:rPr lang="en-US" altLang="zh-TW" dirty="0" err="1" smtClean="0"/>
              <a:t>topic_name</a:t>
            </a:r>
            <a:r>
              <a:rPr lang="en-US" altLang="zh-TW" dirty="0"/>
              <a:t>}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–</a:t>
            </a:r>
            <a:r>
              <a:rPr lang="en-US" altLang="zh-TW" dirty="0"/>
              <a:t>describe(alter)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–</a:t>
            </a:r>
            <a:r>
              <a:rPr lang="en-US" altLang="zh-TW" dirty="0"/>
              <a:t>add-</a:t>
            </a:r>
            <a:r>
              <a:rPr lang="en-US" altLang="zh-TW" dirty="0" err="1"/>
              <a:t>config</a:t>
            </a:r>
            <a:r>
              <a:rPr lang="en-US" altLang="zh-TW" dirty="0"/>
              <a:t>(delete-</a:t>
            </a:r>
            <a:r>
              <a:rPr lang="en-US" altLang="zh-TW" dirty="0" err="1"/>
              <a:t>config</a:t>
            </a:r>
            <a:r>
              <a:rPr lang="en-US" altLang="zh-TW" dirty="0" smtClean="0"/>
              <a:t>) {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}</a:t>
            </a:r>
          </a:p>
          <a:p>
            <a:pPr lvl="1"/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針對</a:t>
            </a:r>
            <a:r>
              <a:rPr lang="en-US" altLang="zh-TW" dirty="0" smtClean="0"/>
              <a:t>broker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: find cluster</a:t>
            </a:r>
            <a:endParaRPr lang="en-US" altLang="zh-TW" dirty="0"/>
          </a:p>
          <a:p>
            <a:pPr lvl="1"/>
            <a:r>
              <a:rPr lang="en-US" altLang="zh-TW" dirty="0" smtClean="0"/>
              <a:t>bin/kafka-configs.sh </a:t>
            </a:r>
          </a:p>
          <a:p>
            <a:pPr lvl="1"/>
            <a:r>
              <a:rPr lang="en-US" altLang="zh-TW" dirty="0" smtClean="0"/>
              <a:t>–bootstrap-server localhost:9092 </a:t>
            </a:r>
          </a:p>
          <a:p>
            <a:pPr lvl="1"/>
            <a:r>
              <a:rPr lang="en-US" altLang="zh-TW" dirty="0" smtClean="0"/>
              <a:t>–entity-type brokers </a:t>
            </a:r>
          </a:p>
          <a:p>
            <a:pPr lvl="1"/>
            <a:r>
              <a:rPr lang="en-US" altLang="zh-TW" dirty="0" smtClean="0"/>
              <a:t>–entity-name 0 </a:t>
            </a:r>
          </a:p>
          <a:p>
            <a:pPr lvl="1"/>
            <a:r>
              <a:rPr lang="en-US" altLang="zh-TW" dirty="0" smtClean="0"/>
              <a:t>–describe(alter) </a:t>
            </a:r>
          </a:p>
          <a:p>
            <a:pPr lvl="1"/>
            <a:r>
              <a:rPr lang="en-US" altLang="zh-TW" dirty="0" smtClean="0"/>
              <a:t>–add-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(delete-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) {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查看</a:t>
            </a:r>
            <a:r>
              <a:rPr lang="en-US" altLang="zh-TW" dirty="0" smtClean="0"/>
              <a:t>log: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=&gt;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log.dirs</a:t>
            </a:r>
            <a:r>
              <a:rPr lang="en-US" altLang="zh-TW" dirty="0" smtClean="0"/>
              <a:t>=/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kafka</a:t>
            </a:r>
            <a:r>
              <a:rPr lang="en-US" altLang="zh-TW" dirty="0" smtClean="0"/>
              <a:t>-logs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每個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於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本機端的</a:t>
            </a:r>
            <a:r>
              <a:rPr lang="en-US" altLang="zh-TW" dirty="0" err="1" smtClean="0"/>
              <a:t>log.dirs</a:t>
            </a:r>
            <a:r>
              <a:rPr lang="zh-TW" altLang="en-US" dirty="0" smtClean="0"/>
              <a:t>設定路徑裡面會存</a:t>
            </a:r>
            <a:r>
              <a:rPr lang="en-US" altLang="zh-TW" dirty="0" smtClean="0"/>
              <a:t>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包含各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segment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 / log (Index</a:t>
            </a:r>
            <a:r>
              <a:rPr lang="zh-TW" altLang="en-US" dirty="0" smtClean="0"/>
              <a:t>存順序</a:t>
            </a:r>
            <a:r>
              <a:rPr lang="en-US" altLang="zh-TW" dirty="0" smtClean="0"/>
              <a:t>/log</a:t>
            </a:r>
            <a:r>
              <a:rPr lang="zh-TW" altLang="en-US" dirty="0" smtClean="0"/>
              <a:t>存資料內容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Cleanup</a:t>
            </a:r>
            <a:r>
              <a:rPr lang="zh-TW" altLang="en-US" dirty="0" smtClean="0"/>
              <a:t> 也是從這裡著</a:t>
            </a:r>
            <a:r>
              <a:rPr lang="zh-TW" altLang="en-US" dirty="0"/>
              <a:t>手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34" y="1111958"/>
            <a:ext cx="6687483" cy="36295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310" y="4974015"/>
            <a:ext cx="256258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4790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Kafka – Producer, partition and replica</a:t>
            </a:r>
            <a:endParaRPr lang="en-US" altLang="zh-TW" sz="2400" b="1" dirty="0" smtClean="0">
              <a:latin typeface="+mj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03" y="3516092"/>
            <a:ext cx="5410897" cy="17034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205" y="671691"/>
            <a:ext cx="641435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HighWatermark</a:t>
            </a:r>
            <a:r>
              <a:rPr lang="en-US" altLang="zh-TW" dirty="0" smtClean="0"/>
              <a:t>(HW) / </a:t>
            </a:r>
            <a:r>
              <a:rPr lang="en-US" altLang="zh-TW" dirty="0" err="1" smtClean="0"/>
              <a:t>LogEndOffset</a:t>
            </a:r>
            <a:r>
              <a:rPr lang="en-US" altLang="zh-TW" dirty="0" smtClean="0"/>
              <a:t>(LEO)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In-sync Replica(ISR)</a:t>
            </a:r>
            <a:r>
              <a:rPr lang="zh-TW" altLang="en-US" dirty="0" smtClean="0"/>
              <a:t> </a:t>
            </a:r>
            <a:r>
              <a:rPr lang="en-US" altLang="zh-TW" dirty="0" smtClean="0"/>
              <a:t>, OSR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HW</a:t>
            </a:r>
            <a:r>
              <a:rPr lang="zh-TW" altLang="en-US" dirty="0" smtClean="0"/>
              <a:t>為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能夠消費的最大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(partition</a:t>
            </a:r>
            <a:r>
              <a:rPr lang="zh-TW" altLang="en-US" dirty="0" smtClean="0"/>
              <a:t>要先完全處理完才能讓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消費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否則資料不一致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ISR =&gt; HW </a:t>
            </a:r>
            <a:r>
              <a:rPr lang="zh-TW" altLang="en-US" dirty="0" smtClean="0"/>
              <a:t>相同者</a:t>
            </a:r>
            <a:r>
              <a:rPr lang="en-US" altLang="zh-TW" dirty="0" smtClean="0"/>
              <a:t>(</a:t>
            </a:r>
            <a:r>
              <a:rPr lang="zh-TW" altLang="en-US" dirty="0" smtClean="0"/>
              <a:t>與</a:t>
            </a:r>
            <a:r>
              <a:rPr lang="en-US" altLang="zh-TW" dirty="0" smtClean="0"/>
              <a:t>leader</a:t>
            </a:r>
            <a:r>
              <a:rPr lang="zh-TW" altLang="en-US" dirty="0" smtClean="0"/>
              <a:t>近乎於同步的</a:t>
            </a:r>
            <a:r>
              <a:rPr lang="en-US" altLang="zh-TW" dirty="0" smtClean="0"/>
              <a:t>follower)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OSR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不同步者 </a:t>
            </a:r>
            <a:r>
              <a:rPr lang="en-US" altLang="zh-TW" dirty="0" smtClean="0"/>
              <a:t>(</a:t>
            </a:r>
            <a:r>
              <a:rPr lang="zh-TW" altLang="en-US" dirty="0" smtClean="0"/>
              <a:t>延遲時間</a:t>
            </a:r>
            <a:r>
              <a:rPr lang="en-US" altLang="zh-TW" dirty="0"/>
              <a:t>replica.lag.time.max.ms</a:t>
            </a:r>
            <a:r>
              <a:rPr lang="zh-TW" altLang="en-US" dirty="0" smtClean="0"/>
              <a:t>過長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只有</a:t>
            </a:r>
            <a:r>
              <a:rPr lang="en-US" altLang="zh-TW" dirty="0" smtClean="0"/>
              <a:t>Leader partition </a:t>
            </a:r>
            <a:r>
              <a:rPr lang="zh-TW" altLang="en-US" dirty="0" smtClean="0"/>
              <a:t>可以接收</a:t>
            </a:r>
            <a:r>
              <a:rPr lang="en-US" altLang="zh-TW" dirty="0" smtClean="0"/>
              <a:t>producer</a:t>
            </a:r>
            <a:r>
              <a:rPr lang="zh-TW" altLang="en-US" dirty="0" smtClean="0"/>
              <a:t>訊息的發送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Leader LEO </a:t>
            </a:r>
            <a:r>
              <a:rPr lang="zh-TW" altLang="en-US" dirty="0" smtClean="0"/>
              <a:t>一有更新</a:t>
            </a:r>
            <a:r>
              <a:rPr lang="en-US" altLang="zh-TW" dirty="0" smtClean="0"/>
              <a:t>, ISR</a:t>
            </a:r>
            <a:r>
              <a:rPr lang="zh-TW" altLang="en-US" dirty="0" smtClean="0"/>
              <a:t> </a:t>
            </a:r>
            <a:r>
              <a:rPr lang="en-US" altLang="zh-TW" dirty="0" smtClean="0"/>
              <a:t>follower</a:t>
            </a:r>
            <a:r>
              <a:rPr lang="zh-TW" altLang="en-US" dirty="0" smtClean="0"/>
              <a:t>則開始更新</a:t>
            </a:r>
            <a:r>
              <a:rPr lang="en-US" altLang="zh-TW" dirty="0" smtClean="0"/>
              <a:t>replica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完成之後</a:t>
            </a:r>
            <a:r>
              <a:rPr lang="en-US" altLang="zh-TW" dirty="0" smtClean="0"/>
              <a:t>HW</a:t>
            </a:r>
            <a:r>
              <a:rPr lang="zh-TW" altLang="en-US" dirty="0" smtClean="0"/>
              <a:t>更新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以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=-1(all), ISR</a:t>
            </a:r>
            <a:r>
              <a:rPr lang="zh-TW" altLang="en-US" dirty="0" smtClean="0"/>
              <a:t> </a:t>
            </a:r>
            <a:r>
              <a:rPr lang="en-US" altLang="zh-TW" dirty="0" smtClean="0"/>
              <a:t>follower</a:t>
            </a:r>
            <a:r>
              <a:rPr lang="zh-TW" altLang="en-US" dirty="0" smtClean="0"/>
              <a:t>全部更新完畢</a:t>
            </a:r>
            <a:r>
              <a:rPr lang="en-US" altLang="zh-TW" dirty="0" smtClean="0"/>
              <a:t>, leader</a:t>
            </a:r>
            <a:r>
              <a:rPr lang="zh-TW" altLang="en-US" dirty="0" smtClean="0"/>
              <a:t>才允許</a:t>
            </a:r>
            <a:r>
              <a:rPr lang="en-US" altLang="zh-TW" dirty="0" smtClean="0"/>
              <a:t>producer</a:t>
            </a:r>
            <a:r>
              <a:rPr lang="zh-TW" altLang="en-US" dirty="0" smtClean="0"/>
              <a:t>發送更多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Ack</a:t>
            </a:r>
            <a:r>
              <a:rPr lang="en-US" altLang="zh-TW" dirty="0" smtClean="0"/>
              <a:t> = 0/1</a:t>
            </a:r>
            <a:r>
              <a:rPr lang="zh-TW" altLang="en-US" dirty="0" smtClean="0"/>
              <a:t>的情況下則</a:t>
            </a:r>
            <a:r>
              <a:rPr lang="en-US" altLang="zh-TW" dirty="0" smtClean="0"/>
              <a:t>ISR</a:t>
            </a:r>
            <a:r>
              <a:rPr lang="zh-TW" altLang="en-US" dirty="0" smtClean="0"/>
              <a:t>內會有不同步的</a:t>
            </a:r>
            <a:r>
              <a:rPr lang="en-US" altLang="zh-TW" dirty="0" smtClean="0"/>
              <a:t>follower, </a:t>
            </a:r>
            <a:r>
              <a:rPr lang="zh-TW" altLang="en-US" dirty="0" smtClean="0"/>
              <a:t>極端狀況下還是會造成資料流失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若有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 </a:t>
            </a:r>
            <a:r>
              <a:rPr lang="en-US" altLang="zh-TW" dirty="0" smtClean="0"/>
              <a:t>fail</a:t>
            </a:r>
            <a:r>
              <a:rPr lang="zh-TW" altLang="en-US" dirty="0" smtClean="0"/>
              <a:t>後回線均以</a:t>
            </a:r>
            <a:r>
              <a:rPr lang="en-US" altLang="zh-TW" dirty="0" smtClean="0"/>
              <a:t>HW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Leader fail =&gt;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ISR</a:t>
            </a:r>
            <a:r>
              <a:rPr lang="zh-TW" altLang="en-US" dirty="0" smtClean="0"/>
              <a:t> 選出新</a:t>
            </a:r>
            <a:r>
              <a:rPr lang="en-US" altLang="zh-TW" dirty="0" smtClean="0"/>
              <a:t>leader (</a:t>
            </a:r>
            <a:r>
              <a:rPr lang="zh-TW" altLang="en-US" dirty="0" smtClean="0"/>
              <a:t>依</a:t>
            </a:r>
            <a:r>
              <a:rPr lang="en-US" altLang="zh-TW" dirty="0" err="1" smtClean="0"/>
              <a:t>ack</a:t>
            </a:r>
            <a:r>
              <a:rPr lang="zh-TW" altLang="en-US" dirty="0" smtClean="0"/>
              <a:t>設定決定是否可能掉資料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原本壞掉的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回線</a:t>
            </a:r>
            <a:r>
              <a:rPr lang="en-US" altLang="zh-TW" dirty="0" smtClean="0"/>
              <a:t>, (</a:t>
            </a:r>
            <a:r>
              <a:rPr lang="zh-TW" altLang="en-US" dirty="0" smtClean="0"/>
              <a:t>從</a:t>
            </a:r>
            <a:r>
              <a:rPr lang="en-US" altLang="zh-TW" dirty="0" smtClean="0"/>
              <a:t>HW</a:t>
            </a:r>
            <a:r>
              <a:rPr lang="zh-TW" altLang="en-US" dirty="0" smtClean="0"/>
              <a:t>水位開始複製新的</a:t>
            </a:r>
            <a:r>
              <a:rPr lang="en-US" altLang="zh-TW" dirty="0" err="1" smtClean="0"/>
              <a:t>leade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offset)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還是跟</a:t>
            </a:r>
            <a:r>
              <a:rPr lang="en-US" altLang="zh-TW" dirty="0" smtClean="0"/>
              <a:t>leader</a:t>
            </a:r>
            <a:r>
              <a:rPr lang="zh-TW" altLang="en-US" dirty="0" smtClean="0"/>
              <a:t>資料保持一致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HA replica</a:t>
            </a:r>
            <a:r>
              <a:rPr lang="zh-TW" altLang="en-US" dirty="0" smtClean="0"/>
              <a:t> 實現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不一致不可以發生</a:t>
            </a:r>
            <a:r>
              <a:rPr lang="en-US" altLang="zh-TW" dirty="0" smtClean="0"/>
              <a:t>, </a:t>
            </a:r>
            <a:r>
              <a:rPr lang="zh-TW" altLang="en-US" dirty="0" smtClean="0"/>
              <a:t>是否掉資料就看你怎麼設定</a:t>
            </a:r>
            <a:r>
              <a:rPr lang="en-US" altLang="zh-TW" dirty="0" err="1" smtClean="0"/>
              <a:t>ack</a:t>
            </a:r>
            <a:r>
              <a:rPr lang="zh-TW" altLang="en-US" dirty="0" smtClean="0"/>
              <a:t>參數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325" y="474454"/>
            <a:ext cx="5267752" cy="27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2205" y="12789"/>
            <a:ext cx="270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Zookeeper and Kafka</a:t>
            </a:r>
            <a:endParaRPr lang="en-US" altLang="zh-TW" sz="2400" b="1" dirty="0" smtClean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05" y="474454"/>
            <a:ext cx="119644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Why Zookeeper?   =&gt;  manage and coordinate brokers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Healthy check for the broker (partition leader)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Save the corresponding list for brokers and topic (topics/broker</a:t>
            </a:r>
            <a:r>
              <a:rPr lang="zh-TW" altLang="en-US" dirty="0" smtClean="0"/>
              <a:t> 相關都由</a:t>
            </a:r>
            <a:r>
              <a:rPr lang="en-US" altLang="zh-TW" dirty="0" smtClean="0"/>
              <a:t>zookeeper</a:t>
            </a:r>
            <a:r>
              <a:rPr lang="zh-TW" altLang="en-US" dirty="0" smtClean="0"/>
              <a:t>記載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If # of broker changes (add or fail) =&gt; load balancing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Leader and Follower (name node/data node)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各</a:t>
            </a:r>
            <a:r>
              <a:rPr lang="en-US" altLang="zh-TW" dirty="0" smtClean="0"/>
              <a:t>topic / partition </a:t>
            </a:r>
            <a:r>
              <a:rPr lang="zh-TW" altLang="en-US" dirty="0" smtClean="0"/>
              <a:t>要怎麼樣均勻的分布在 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上 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加入新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負載平衡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Broker</a:t>
            </a:r>
            <a:r>
              <a:rPr lang="zh-TW" altLang="en-US" dirty="0"/>
              <a:t>端使用</a:t>
            </a:r>
            <a:r>
              <a:rPr lang="en-US" altLang="zh-TW" dirty="0"/>
              <a:t>zookeeper</a:t>
            </a:r>
            <a:r>
              <a:rPr lang="zh-TW" altLang="en-US" dirty="0"/>
              <a:t>來註冊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資訊</a:t>
            </a:r>
            <a:r>
              <a:rPr lang="en-US" altLang="zh-TW" dirty="0"/>
              <a:t>,</a:t>
            </a:r>
            <a:r>
              <a:rPr lang="zh-TW" altLang="en-US" dirty="0"/>
              <a:t>以及監測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leader</a:t>
            </a:r>
            <a:r>
              <a:rPr lang="zh-TW" altLang="en-US" dirty="0"/>
              <a:t>存活</a:t>
            </a:r>
            <a:r>
              <a:rPr lang="zh-TW" altLang="en-US" dirty="0" smtClean="0"/>
              <a:t>性 </a:t>
            </a:r>
            <a:r>
              <a:rPr lang="en-US" altLang="zh-TW" dirty="0" smtClean="0"/>
              <a:t>(</a:t>
            </a:r>
            <a:r>
              <a:rPr lang="zh-TW" altLang="en-US" dirty="0" smtClean="0"/>
              <a:t>死掉就需要選舉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Consumer</a:t>
            </a:r>
            <a:r>
              <a:rPr lang="zh-TW" altLang="en-US" dirty="0"/>
              <a:t>端使用</a:t>
            </a:r>
            <a:r>
              <a:rPr lang="en-US" altLang="zh-TW" dirty="0"/>
              <a:t>zookeeper</a:t>
            </a:r>
            <a:r>
              <a:rPr lang="zh-TW" altLang="en-US" dirty="0"/>
              <a:t>用來註冊</a:t>
            </a:r>
            <a:r>
              <a:rPr lang="en-US" altLang="zh-TW" dirty="0"/>
              <a:t>consumer</a:t>
            </a:r>
            <a:r>
              <a:rPr lang="zh-TW" altLang="en-US" dirty="0"/>
              <a:t>資訊</a:t>
            </a:r>
            <a:r>
              <a:rPr lang="en-US" altLang="zh-TW" dirty="0"/>
              <a:t>,</a:t>
            </a:r>
            <a:r>
              <a:rPr lang="zh-TW" altLang="en-US" dirty="0"/>
              <a:t>其中包括</a:t>
            </a:r>
            <a:r>
              <a:rPr lang="en-US" altLang="zh-TW" dirty="0"/>
              <a:t>consumer</a:t>
            </a:r>
            <a:r>
              <a:rPr lang="zh-TW" altLang="en-US" dirty="0"/>
              <a:t>消費的</a:t>
            </a:r>
            <a:r>
              <a:rPr lang="en-US" altLang="zh-TW" dirty="0"/>
              <a:t>partition</a:t>
            </a:r>
            <a:r>
              <a:rPr lang="zh-TW" altLang="en-US" dirty="0"/>
              <a:t>列表等</a:t>
            </a:r>
            <a:r>
              <a:rPr lang="en-US" altLang="zh-TW" dirty="0"/>
              <a:t>,</a:t>
            </a:r>
            <a:r>
              <a:rPr lang="zh-TW" altLang="en-US" dirty="0"/>
              <a:t>同時也用來發現</a:t>
            </a:r>
            <a:r>
              <a:rPr lang="en-US" altLang="zh-TW" dirty="0"/>
              <a:t>broker</a:t>
            </a:r>
            <a:r>
              <a:rPr lang="zh-TW" altLang="en-US" dirty="0"/>
              <a:t>列表</a:t>
            </a:r>
            <a:r>
              <a:rPr lang="en-US" altLang="zh-TW" dirty="0"/>
              <a:t>,</a:t>
            </a:r>
            <a:r>
              <a:rPr lang="zh-TW" altLang="en-US" dirty="0"/>
              <a:t>並和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leader</a:t>
            </a:r>
            <a:r>
              <a:rPr lang="zh-TW" altLang="en-US" dirty="0"/>
              <a:t>建立</a:t>
            </a:r>
            <a:r>
              <a:rPr lang="en-US" altLang="zh-TW" dirty="0"/>
              <a:t>socket</a:t>
            </a:r>
            <a:r>
              <a:rPr lang="zh-TW" altLang="en-US" dirty="0"/>
              <a:t>連線</a:t>
            </a:r>
            <a:r>
              <a:rPr lang="en-US" altLang="zh-TW" dirty="0"/>
              <a:t>,</a:t>
            </a:r>
            <a:r>
              <a:rPr lang="zh-TW" altLang="en-US" dirty="0"/>
              <a:t>並獲取訊息</a:t>
            </a:r>
            <a:r>
              <a:rPr lang="en-US" altLang="zh-TW" dirty="0" smtClean="0"/>
              <a:t>. (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去監聽哪幾個</a:t>
            </a:r>
            <a:r>
              <a:rPr lang="en-US" altLang="zh-TW" dirty="0" smtClean="0"/>
              <a:t>partition[leader], </a:t>
            </a:r>
            <a:r>
              <a:rPr lang="zh-TW" altLang="en-US" dirty="0" smtClean="0"/>
              <a:t>分別在哪幾台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上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Zookeeper</a:t>
            </a:r>
            <a:r>
              <a:rPr lang="zh-TW" altLang="en-US" dirty="0"/>
              <a:t>和</a:t>
            </a:r>
            <a:r>
              <a:rPr lang="en-US" altLang="zh-TW" dirty="0"/>
              <a:t>Producer</a:t>
            </a:r>
            <a:r>
              <a:rPr lang="zh-TW" altLang="en-US" dirty="0"/>
              <a:t>沒有建立關係，只和</a:t>
            </a:r>
            <a:r>
              <a:rPr lang="en-US" altLang="zh-TW" dirty="0"/>
              <a:t>Brokers</a:t>
            </a:r>
            <a:r>
              <a:rPr lang="zh-TW" altLang="en-US" dirty="0"/>
              <a:t>、</a:t>
            </a:r>
            <a:r>
              <a:rPr lang="en-US" altLang="zh-TW" dirty="0"/>
              <a:t>Consumers</a:t>
            </a:r>
            <a:r>
              <a:rPr lang="zh-TW" altLang="en-US" dirty="0"/>
              <a:t>建立關係以實現負載均衡，即同一個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</a:t>
            </a:r>
            <a:r>
              <a:rPr lang="zh-TW" altLang="en-US" dirty="0"/>
              <a:t>中的</a:t>
            </a:r>
            <a:r>
              <a:rPr lang="en-US" altLang="zh-TW" dirty="0"/>
              <a:t>Consumers</a:t>
            </a:r>
            <a:r>
              <a:rPr lang="zh-TW" altLang="en-US" dirty="0"/>
              <a:t>可以實現負載均衡（因為</a:t>
            </a:r>
            <a:r>
              <a:rPr lang="en-US" altLang="zh-TW" dirty="0"/>
              <a:t>Producer</a:t>
            </a:r>
            <a:r>
              <a:rPr lang="zh-TW" altLang="en-US" dirty="0"/>
              <a:t>是瞬態的，可以傳送後關閉，無需直接等待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Controller</a:t>
            </a:r>
            <a:r>
              <a:rPr lang="zh-TW" altLang="en-US" dirty="0"/>
              <a:t>來維護：</a:t>
            </a:r>
            <a:r>
              <a:rPr lang="en-US" altLang="zh-TW" dirty="0"/>
              <a:t>Kafka</a:t>
            </a:r>
            <a:r>
              <a:rPr lang="zh-TW" altLang="en-US" dirty="0"/>
              <a:t>集群中的其中一個</a:t>
            </a:r>
            <a:r>
              <a:rPr lang="en-US" altLang="zh-TW" dirty="0"/>
              <a:t>Broker</a:t>
            </a:r>
            <a:r>
              <a:rPr lang="zh-TW" altLang="en-US" dirty="0"/>
              <a:t>會被選舉為</a:t>
            </a:r>
            <a:r>
              <a:rPr lang="en-US" altLang="zh-TW" dirty="0"/>
              <a:t>Controller</a:t>
            </a:r>
            <a:r>
              <a:rPr lang="zh-TW" altLang="en-US" dirty="0"/>
              <a:t>，主要負責</a:t>
            </a:r>
            <a:r>
              <a:rPr lang="en-US" altLang="zh-TW" dirty="0"/>
              <a:t>Partition</a:t>
            </a:r>
            <a:r>
              <a:rPr lang="zh-TW" altLang="en-US" dirty="0"/>
              <a:t>管理和副本狀態管理，也會執行類似於重分配</a:t>
            </a:r>
            <a:r>
              <a:rPr lang="en-US" altLang="zh-TW" dirty="0"/>
              <a:t>partition</a:t>
            </a:r>
            <a:r>
              <a:rPr lang="zh-TW" altLang="en-US" dirty="0"/>
              <a:t>之類的管理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ISR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 maintain for each partition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46" y="4699465"/>
            <a:ext cx="3982046" cy="20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463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+mj-lt"/>
              </a:rPr>
              <a:t>如何增加</a:t>
            </a:r>
            <a:r>
              <a:rPr lang="en-US" altLang="zh-TW" sz="2400" b="1" dirty="0" smtClean="0">
                <a:latin typeface="+mj-lt"/>
              </a:rPr>
              <a:t>Kafka</a:t>
            </a:r>
            <a:r>
              <a:rPr lang="zh-TW" altLang="en-US" sz="2400" b="1" dirty="0" smtClean="0">
                <a:latin typeface="+mj-lt"/>
              </a:rPr>
              <a:t>群集的</a:t>
            </a:r>
            <a:r>
              <a:rPr lang="en-US" altLang="zh-TW" sz="2400" b="1" dirty="0" smtClean="0">
                <a:latin typeface="+mj-lt"/>
              </a:rPr>
              <a:t>throughput?</a:t>
            </a:r>
          </a:p>
        </p:txBody>
      </p:sp>
      <p:sp>
        <p:nvSpPr>
          <p:cNvPr id="7" name="矩形 6"/>
          <p:cNvSpPr/>
          <p:nvPr/>
        </p:nvSpPr>
        <p:spPr>
          <a:xfrm>
            <a:off x="111367" y="720074"/>
            <a:ext cx="101781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硬體端 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 水平擴張</a:t>
            </a:r>
            <a:r>
              <a:rPr lang="en-US" altLang="zh-TW" dirty="0" smtClean="0"/>
              <a:t>, </a:t>
            </a:r>
            <a:r>
              <a:rPr lang="zh-TW" altLang="en-US" dirty="0" smtClean="0"/>
              <a:t>加入額外的</a:t>
            </a:r>
            <a:r>
              <a:rPr lang="en-US" altLang="zh-TW" dirty="0" smtClean="0"/>
              <a:t>broker(</a:t>
            </a:r>
            <a:r>
              <a:rPr lang="zh-TW" altLang="en-US" dirty="0" smtClean="0"/>
              <a:t>節點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造成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重新分配 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Producer =&gt; </a:t>
            </a:r>
            <a:r>
              <a:rPr lang="en-US" altLang="zh-TW" dirty="0" err="1" smtClean="0"/>
              <a:t>ack</a:t>
            </a:r>
            <a:r>
              <a:rPr lang="zh-TW" altLang="en-US" dirty="0" smtClean="0"/>
              <a:t>設定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改成</a:t>
            </a:r>
            <a:r>
              <a:rPr lang="en-US" altLang="zh-TW" dirty="0" smtClean="0"/>
              <a:t>0</a:t>
            </a:r>
            <a:r>
              <a:rPr lang="zh-TW" altLang="en-US" dirty="0" smtClean="0"/>
              <a:t>能夠丟比較快 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注意掉資料的疑慮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Producer =&gt; </a:t>
            </a:r>
            <a:r>
              <a:rPr lang="zh-TW" altLang="en-US" dirty="0" smtClean="0"/>
              <a:t>若是一定要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=-1, </a:t>
            </a:r>
            <a:r>
              <a:rPr lang="zh-TW" altLang="en-US" dirty="0" smtClean="0"/>
              <a:t>也可以更改</a:t>
            </a:r>
            <a:r>
              <a:rPr lang="en-US" altLang="zh-TW" dirty="0" smtClean="0"/>
              <a:t>replica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Consumer =&gt; consumer group </a:t>
            </a:r>
            <a:r>
              <a:rPr lang="zh-TW" altLang="en-US" dirty="0" smtClean="0"/>
              <a:t>內部 </a:t>
            </a:r>
            <a:r>
              <a:rPr lang="en-US" altLang="zh-TW" dirty="0" smtClean="0"/>
              <a:t># of consumer</a:t>
            </a:r>
            <a:r>
              <a:rPr lang="zh-TW" altLang="en-US" dirty="0" smtClean="0"/>
              <a:t> </a:t>
            </a:r>
            <a:r>
              <a:rPr lang="en-US" altLang="zh-TW" dirty="0" smtClean="0"/>
              <a:t>= #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partition (</a:t>
            </a:r>
            <a:r>
              <a:rPr lang="zh-TW" altLang="en-US" dirty="0" smtClean="0"/>
              <a:t>最多可以加到相等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更改</a:t>
            </a:r>
            <a:r>
              <a:rPr lang="en-US" altLang="zh-TW" dirty="0" smtClean="0"/>
              <a:t>topics 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partition</a:t>
            </a:r>
            <a:r>
              <a:rPr lang="zh-TW" altLang="en-US" dirty="0" smtClean="0"/>
              <a:t>數量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更加平</a:t>
            </a:r>
            <a:r>
              <a:rPr lang="zh-TW" altLang="en-US" dirty="0"/>
              <a:t>行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可是</a:t>
            </a:r>
            <a:r>
              <a:rPr lang="en-US" altLang="zh-TW" dirty="0" smtClean="0"/>
              <a:t>key/value</a:t>
            </a:r>
            <a:r>
              <a:rPr lang="zh-TW" altLang="en-US" dirty="0" smtClean="0"/>
              <a:t>會亂掉</a:t>
            </a:r>
            <a:r>
              <a:rPr lang="en-US" altLang="zh-TW" dirty="0" smtClean="0"/>
              <a:t>(</a:t>
            </a:r>
            <a:r>
              <a:rPr lang="zh-TW" altLang="en-US" dirty="0" smtClean="0"/>
              <a:t> 要注意是否有</a:t>
            </a:r>
            <a:r>
              <a:rPr lang="en-US" altLang="zh-TW" dirty="0" smtClean="0"/>
              <a:t>key/value</a:t>
            </a:r>
            <a:r>
              <a:rPr lang="zh-TW" altLang="en-US" dirty="0" smtClean="0"/>
              <a:t>的設定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76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183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SQL</a:t>
            </a:r>
            <a:r>
              <a:rPr lang="zh-TW" altLang="en-US" sz="2400" b="1" dirty="0" smtClean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DML Tips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843786"/>
            <a:ext cx="79393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INSERT INTO &lt;</a:t>
            </a:r>
            <a:r>
              <a:rPr lang="en-US" altLang="zh-TW" dirty="0" err="1" smtClean="0"/>
              <a:t>table_name</a:t>
            </a:r>
            <a:r>
              <a:rPr lang="en-US" altLang="zh-TW" dirty="0" smtClean="0"/>
              <a:t>&gt; (col1,col2….) VALUES (v1,v2….)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DELETE FROM &lt;</a:t>
            </a:r>
            <a:r>
              <a:rPr lang="en-US" altLang="zh-TW" dirty="0" err="1" smtClean="0"/>
              <a:t>table_name</a:t>
            </a:r>
            <a:r>
              <a:rPr lang="en-US" altLang="zh-TW" dirty="0" smtClean="0"/>
              <a:t>&gt; WHERE &lt;condition&gt;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UPDATE &lt;</a:t>
            </a:r>
            <a:r>
              <a:rPr lang="en-US" altLang="zh-TW" dirty="0" err="1" smtClean="0"/>
              <a:t>table_name</a:t>
            </a:r>
            <a:r>
              <a:rPr lang="en-US" altLang="zh-TW" dirty="0" smtClean="0"/>
              <a:t>&gt; SET &lt;</a:t>
            </a:r>
            <a:r>
              <a:rPr lang="en-US" altLang="zh-TW" dirty="0" err="1" smtClean="0"/>
              <a:t>col_value</a:t>
            </a:r>
            <a:r>
              <a:rPr lang="en-US" altLang="zh-TW" dirty="0" smtClean="0"/>
              <a:t>&gt; WHERE &lt;condition&gt;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TRANSACTION : </a:t>
            </a:r>
            <a:r>
              <a:rPr lang="zh-TW" altLang="en-US" dirty="0" smtClean="0"/>
              <a:t>一系列相關的</a:t>
            </a:r>
            <a:r>
              <a:rPr lang="en-US" altLang="zh-TW" dirty="0" smtClean="0"/>
              <a:t>DML</a:t>
            </a:r>
            <a:r>
              <a:rPr lang="zh-TW" altLang="en-US" dirty="0" smtClean="0"/>
              <a:t>組合在一起成不可分割的一筆交易 </a:t>
            </a:r>
            <a:r>
              <a:rPr lang="en-US" altLang="zh-TW" dirty="0" smtClean="0"/>
              <a:t>(ACID)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Atomic: </a:t>
            </a:r>
            <a:r>
              <a:rPr lang="zh-TW" altLang="en-US" dirty="0"/>
              <a:t>異動程序不可分割 </a:t>
            </a:r>
            <a:r>
              <a:rPr lang="en-US" altLang="zh-TW" dirty="0"/>
              <a:t>=&gt;</a:t>
            </a:r>
            <a:r>
              <a:rPr lang="zh-TW" altLang="en-US" dirty="0"/>
              <a:t> 只能全部作完或全部沒作</a:t>
            </a:r>
            <a:r>
              <a:rPr lang="en-US" altLang="zh-TW" dirty="0"/>
              <a:t>, </a:t>
            </a:r>
            <a:r>
              <a:rPr lang="zh-TW" altLang="en-US" dirty="0"/>
              <a:t>不能作一半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Consistency:</a:t>
            </a:r>
            <a:r>
              <a:rPr lang="zh-TW" altLang="en-US" dirty="0"/>
              <a:t> 異動前後</a:t>
            </a:r>
            <a:r>
              <a:rPr lang="en-US" altLang="zh-TW" dirty="0"/>
              <a:t>, </a:t>
            </a:r>
            <a:r>
              <a:rPr lang="zh-TW" altLang="en-US" dirty="0"/>
              <a:t>資料庫設定為一致</a:t>
            </a:r>
            <a:r>
              <a:rPr lang="en-US" altLang="zh-TW" dirty="0"/>
              <a:t>, </a:t>
            </a:r>
            <a:r>
              <a:rPr lang="zh-TW" altLang="en-US" dirty="0"/>
              <a:t>若不一致會</a:t>
            </a:r>
            <a:r>
              <a:rPr lang="en-US" altLang="zh-TW" dirty="0"/>
              <a:t>Roll 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Isolation:</a:t>
            </a:r>
            <a:r>
              <a:rPr lang="zh-TW" altLang="en-US" dirty="0"/>
              <a:t> 因為多人多工服務</a:t>
            </a:r>
            <a:r>
              <a:rPr lang="en-US" altLang="zh-TW" dirty="0"/>
              <a:t>, </a:t>
            </a:r>
            <a:r>
              <a:rPr lang="zh-TW" altLang="en-US" dirty="0"/>
              <a:t>異動交易程序結束前</a:t>
            </a:r>
            <a:r>
              <a:rPr lang="en-US" altLang="zh-TW" dirty="0"/>
              <a:t>, </a:t>
            </a:r>
            <a:r>
              <a:rPr lang="zh-TW" altLang="en-US" dirty="0"/>
              <a:t>影響的資料不可提供查詢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Durability: </a:t>
            </a:r>
            <a:r>
              <a:rPr lang="zh-TW" altLang="en-US" dirty="0"/>
              <a:t>異動程序成功結束之後</a:t>
            </a:r>
            <a:r>
              <a:rPr lang="en-US" altLang="zh-TW" dirty="0"/>
              <a:t>, </a:t>
            </a:r>
            <a:r>
              <a:rPr lang="zh-TW" altLang="en-US" dirty="0"/>
              <a:t>資料修改結果永久生效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48" y="3983107"/>
            <a:ext cx="4289677" cy="263508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969691" y="47466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縮</a:t>
            </a:r>
            <a:r>
              <a:rPr lang="zh-TW" altLang="en-US" dirty="0"/>
              <a:t>排</a:t>
            </a:r>
          </a:p>
        </p:txBody>
      </p:sp>
    </p:spTree>
    <p:extLst>
      <p:ext uri="{BB962C8B-B14F-4D97-AF65-F5344CB8AC3E}">
        <p14:creationId xmlns:p14="http://schemas.microsoft.com/office/powerpoint/2010/main" val="162336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178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SQL</a:t>
            </a:r>
            <a:r>
              <a:rPr lang="zh-TW" altLang="en-US" sz="2400" b="1" dirty="0" smtClean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DQL Tips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21" y="3856527"/>
            <a:ext cx="4220164" cy="29531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77806" y="3487195"/>
            <a:ext cx="431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NULL </a:t>
            </a:r>
            <a:r>
              <a:rPr lang="zh-TW" altLang="en-US" dirty="0"/>
              <a:t>不能用比較運算子</a:t>
            </a:r>
            <a:r>
              <a:rPr lang="en-US" altLang="zh-TW" dirty="0"/>
              <a:t>, </a:t>
            </a:r>
            <a:r>
              <a:rPr lang="zh-TW" altLang="en-US" dirty="0"/>
              <a:t>要用</a:t>
            </a:r>
            <a:r>
              <a:rPr lang="en-US" altLang="zh-TW" dirty="0"/>
              <a:t>IS/IS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843786"/>
            <a:ext cx="7939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四則運算子</a:t>
            </a:r>
            <a:r>
              <a:rPr lang="en-US" altLang="zh-TW" dirty="0" smtClean="0"/>
              <a:t>(+,-,*,/)</a:t>
            </a:r>
            <a:r>
              <a:rPr lang="zh-TW" altLang="en-US" dirty="0" smtClean="0"/>
              <a:t> 常配</a:t>
            </a:r>
            <a:r>
              <a:rPr lang="en-US" altLang="zh-TW" dirty="0" smtClean="0"/>
              <a:t>SELECT / WHERE</a:t>
            </a:r>
            <a:r>
              <a:rPr lang="zh-TW" altLang="en-US" dirty="0" smtClean="0"/>
              <a:t>共同條件篩選</a:t>
            </a:r>
            <a:r>
              <a:rPr lang="en-US" altLang="zh-TW" dirty="0" smtClean="0"/>
              <a:t>/</a:t>
            </a:r>
            <a:r>
              <a:rPr lang="zh-TW" altLang="en-US" dirty="0" smtClean="0"/>
              <a:t>查詢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比較運算子</a:t>
            </a:r>
            <a:r>
              <a:rPr lang="en-US" altLang="zh-TW" dirty="0" smtClean="0"/>
              <a:t>( =,!=,&gt;,&lt;,&gt;=,&lt;=)</a:t>
            </a:r>
            <a:r>
              <a:rPr lang="zh-TW" altLang="en-US" dirty="0" smtClean="0"/>
              <a:t> 常配</a:t>
            </a:r>
            <a:r>
              <a:rPr lang="en-US" altLang="zh-TW" dirty="0" smtClean="0"/>
              <a:t>WHERE</a:t>
            </a:r>
            <a:r>
              <a:rPr lang="zh-TW" altLang="en-US" dirty="0" smtClean="0"/>
              <a:t> 作條件</a:t>
            </a:r>
            <a:r>
              <a:rPr lang="zh-TW" altLang="en-US" dirty="0"/>
              <a:t>篩選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邏輯運算子</a:t>
            </a:r>
            <a:r>
              <a:rPr lang="en-US" altLang="zh-TW" dirty="0" smtClean="0"/>
              <a:t>(NOT, AND, OR)</a:t>
            </a:r>
            <a:r>
              <a:rPr lang="zh-TW" altLang="en-US" dirty="0" smtClean="0"/>
              <a:t>  常</a:t>
            </a:r>
            <a:r>
              <a:rPr lang="zh-TW" altLang="en-US" dirty="0"/>
              <a:t>配</a:t>
            </a:r>
            <a:r>
              <a:rPr lang="en-US" altLang="zh-TW" dirty="0"/>
              <a:t>WHERE</a:t>
            </a:r>
            <a:r>
              <a:rPr lang="zh-TW" altLang="en-US" dirty="0"/>
              <a:t> 作條件</a:t>
            </a:r>
            <a:r>
              <a:rPr lang="zh-TW" altLang="en-US" dirty="0" smtClean="0"/>
              <a:t>篩選 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有運算強弱的分別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Aggregate function (COUNT/SUM/AVG/MAX/MIN)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僅能在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子句使用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聚合函數搭配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使用方法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只能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 聚合函數與</a:t>
            </a:r>
            <a:r>
              <a:rPr lang="en-US" altLang="zh-TW" dirty="0" err="1" smtClean="0"/>
              <a:t>groupby</a:t>
            </a:r>
            <a:r>
              <a:rPr lang="zh-TW" altLang="en-US" dirty="0" smtClean="0"/>
              <a:t>相關欄位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ORDER BY default settings is ASC , use DESC behind column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執行順序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FROM --&gt; WHERE --&gt; GROUP BY --&gt; HAVING --&gt; SELECT --&gt; ORDER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所以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可以認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指定的別名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</a:t>
            </a:r>
            <a:r>
              <a:rPr lang="en-US" altLang="zh-TW" dirty="0" smtClean="0"/>
              <a:t>GROUPBY/WHERE/HAVING</a:t>
            </a:r>
            <a:r>
              <a:rPr lang="zh-TW" altLang="en-US" dirty="0" smtClean="0"/>
              <a:t>不行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8221478" y="12789"/>
            <a:ext cx="40594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運算子有以下優先順序層級。較高層級的運算子比較低層級的運算子先驗算： </a:t>
            </a:r>
            <a:br>
              <a:rPr lang="zh-TW" altLang="en-US" sz="1200" dirty="0"/>
            </a:b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en-US" altLang="zh-TW" sz="1200" dirty="0"/>
              <a:t>1.+ (</a:t>
            </a:r>
            <a:r>
              <a:rPr lang="zh-TW" altLang="en-US" sz="1200" dirty="0"/>
              <a:t>正</a:t>
            </a:r>
            <a:r>
              <a:rPr lang="en-US" altLang="zh-TW" sz="1200" dirty="0"/>
              <a:t>)</a:t>
            </a:r>
            <a:r>
              <a:rPr lang="zh-TW" altLang="en-US" sz="1200" dirty="0"/>
              <a:t>、</a:t>
            </a:r>
            <a:r>
              <a:rPr lang="en-US" altLang="zh-TW" sz="1200" dirty="0"/>
              <a:t>- (</a:t>
            </a:r>
            <a:r>
              <a:rPr lang="zh-TW" altLang="en-US" sz="1200" dirty="0"/>
              <a:t>負</a:t>
            </a:r>
            <a:r>
              <a:rPr lang="en-US" altLang="zh-TW" sz="1200" dirty="0"/>
              <a:t>)</a:t>
            </a:r>
            <a:r>
              <a:rPr lang="zh-TW" altLang="en-US" sz="1200" dirty="0"/>
              <a:t>、</a:t>
            </a:r>
            <a:r>
              <a:rPr lang="en-US" altLang="zh-TW" sz="1200" dirty="0"/>
              <a:t>~ (</a:t>
            </a:r>
            <a:r>
              <a:rPr lang="zh-TW" altLang="en-US" sz="1200" dirty="0"/>
              <a:t>位元 </a:t>
            </a:r>
            <a:r>
              <a:rPr lang="en-US" altLang="zh-TW" sz="1200" dirty="0"/>
              <a:t>NOT</a:t>
            </a:r>
            <a:r>
              <a:rPr lang="en-US" altLang="zh-TW" sz="1200" dirty="0" smtClean="0"/>
              <a:t>)</a:t>
            </a: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en-US" altLang="zh-TW" sz="1200" dirty="0"/>
              <a:t>2.* (</a:t>
            </a:r>
            <a:r>
              <a:rPr lang="zh-TW" altLang="en-US" sz="1200" dirty="0"/>
              <a:t>乘</a:t>
            </a:r>
            <a:r>
              <a:rPr lang="en-US" altLang="zh-TW" sz="1200" dirty="0"/>
              <a:t>)</a:t>
            </a:r>
            <a:r>
              <a:rPr lang="zh-TW" altLang="en-US" sz="1200" dirty="0"/>
              <a:t>、</a:t>
            </a:r>
            <a:r>
              <a:rPr lang="en-US" altLang="zh-TW" sz="1200" dirty="0"/>
              <a:t>/ (</a:t>
            </a:r>
            <a:r>
              <a:rPr lang="zh-TW" altLang="en-US" sz="1200" dirty="0"/>
              <a:t>除</a:t>
            </a:r>
            <a:r>
              <a:rPr lang="en-US" altLang="zh-TW" sz="1200" dirty="0"/>
              <a:t>)</a:t>
            </a:r>
            <a:r>
              <a:rPr lang="zh-TW" altLang="en-US" sz="1200" dirty="0"/>
              <a:t>、</a:t>
            </a:r>
            <a:r>
              <a:rPr lang="en-US" altLang="zh-TW" sz="1200" dirty="0"/>
              <a:t>% (</a:t>
            </a:r>
            <a:r>
              <a:rPr lang="zh-TW" altLang="en-US" sz="1200" dirty="0"/>
              <a:t>餘數</a:t>
            </a:r>
            <a:r>
              <a:rPr lang="en-US" altLang="zh-TW" sz="1200" dirty="0" smtClean="0"/>
              <a:t>)</a:t>
            </a: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en-US" altLang="zh-TW" sz="1200" dirty="0"/>
              <a:t>3.+ (</a:t>
            </a:r>
            <a:r>
              <a:rPr lang="zh-TW" altLang="en-US" sz="1200" dirty="0"/>
              <a:t>加</a:t>
            </a:r>
            <a:r>
              <a:rPr lang="en-US" altLang="zh-TW" sz="1200" dirty="0"/>
              <a:t>)</a:t>
            </a:r>
            <a:r>
              <a:rPr lang="zh-TW" altLang="en-US" sz="1200" dirty="0"/>
              <a:t>、</a:t>
            </a:r>
            <a:r>
              <a:rPr lang="en-US" altLang="zh-TW" sz="1200" dirty="0"/>
              <a:t>(+ </a:t>
            </a:r>
            <a:r>
              <a:rPr lang="zh-TW" altLang="en-US" sz="1200" dirty="0"/>
              <a:t>串連</a:t>
            </a:r>
            <a:r>
              <a:rPr lang="en-US" altLang="zh-TW" sz="1200" dirty="0"/>
              <a:t>)</a:t>
            </a:r>
            <a:r>
              <a:rPr lang="zh-TW" altLang="en-US" sz="1200" dirty="0"/>
              <a:t>、</a:t>
            </a:r>
            <a:r>
              <a:rPr lang="en-US" altLang="zh-TW" sz="1200" dirty="0"/>
              <a:t>- (</a:t>
            </a:r>
            <a:r>
              <a:rPr lang="zh-TW" altLang="en-US" sz="1200" dirty="0"/>
              <a:t>減</a:t>
            </a:r>
            <a:r>
              <a:rPr lang="en-US" altLang="zh-TW" sz="1200" dirty="0"/>
              <a:t>)</a:t>
            </a:r>
            <a:r>
              <a:rPr lang="zh-TW" altLang="en-US" sz="1200" dirty="0"/>
              <a:t>、</a:t>
            </a:r>
            <a:r>
              <a:rPr lang="en-US" altLang="zh-TW" sz="1200" dirty="0"/>
              <a:t>&amp; (</a:t>
            </a:r>
            <a:r>
              <a:rPr lang="zh-TW" altLang="en-US" sz="1200" dirty="0"/>
              <a:t>位元 </a:t>
            </a:r>
            <a:r>
              <a:rPr lang="en-US" altLang="zh-TW" sz="1200" dirty="0"/>
              <a:t>AND</a:t>
            </a:r>
            <a:r>
              <a:rPr lang="en-US" altLang="zh-TW" sz="1200" dirty="0" smtClean="0"/>
              <a:t>)</a:t>
            </a: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en-US" altLang="zh-TW" sz="1200" dirty="0"/>
              <a:t>4.=, &gt;, &lt;, &gt;=, &lt;=, &lt;&gt;, !=, !&gt;, !&lt; (</a:t>
            </a:r>
            <a:r>
              <a:rPr lang="zh-TW" altLang="en-US" sz="1200" dirty="0"/>
              <a:t>比較運算子</a:t>
            </a:r>
            <a:r>
              <a:rPr lang="en-US" altLang="zh-TW" sz="1200" dirty="0" smtClean="0"/>
              <a:t>)</a:t>
            </a: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en-US" altLang="zh-TW" sz="1200" dirty="0"/>
              <a:t>5.^ (</a:t>
            </a:r>
            <a:r>
              <a:rPr lang="zh-TW" altLang="en-US" sz="1200" dirty="0"/>
              <a:t>位元互斥 </a:t>
            </a:r>
            <a:r>
              <a:rPr lang="en-US" altLang="zh-TW" sz="1200" dirty="0"/>
              <a:t>OR)</a:t>
            </a:r>
            <a:r>
              <a:rPr lang="zh-TW" altLang="en-US" sz="1200" dirty="0"/>
              <a:t>、</a:t>
            </a:r>
            <a:r>
              <a:rPr lang="en-US" altLang="zh-TW" sz="1200" dirty="0"/>
              <a:t>| (</a:t>
            </a:r>
            <a:r>
              <a:rPr lang="zh-TW" altLang="en-US" sz="1200" dirty="0"/>
              <a:t>位元 </a:t>
            </a:r>
            <a:r>
              <a:rPr lang="en-US" altLang="zh-TW" sz="1200" dirty="0"/>
              <a:t>OR</a:t>
            </a:r>
            <a:r>
              <a:rPr lang="en-US" altLang="zh-TW" sz="1200" dirty="0" smtClean="0"/>
              <a:t>)</a:t>
            </a: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en-US" altLang="zh-TW" sz="1200" dirty="0"/>
              <a:t>6.NOT</a:t>
            </a: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en-US" altLang="zh-TW" sz="1200" dirty="0" smtClean="0"/>
              <a:t>7.AND</a:t>
            </a:r>
            <a:r>
              <a:rPr lang="en-US" altLang="zh-TW" sz="1200" dirty="0"/>
              <a:t/>
            </a:r>
            <a:br>
              <a:rPr lang="en-US" altLang="zh-TW" sz="1200" dirty="0"/>
            </a:br>
            <a:r>
              <a:rPr lang="en-US" altLang="zh-TW" sz="1200" dirty="0"/>
              <a:t>8.ALL</a:t>
            </a:r>
            <a:r>
              <a:rPr lang="zh-TW" altLang="en-US" sz="1200" dirty="0"/>
              <a:t>、</a:t>
            </a:r>
            <a:r>
              <a:rPr lang="en-US" altLang="zh-TW" sz="1200" dirty="0"/>
              <a:t>ANY</a:t>
            </a:r>
            <a:r>
              <a:rPr lang="zh-TW" altLang="en-US" sz="1200" dirty="0"/>
              <a:t>、</a:t>
            </a:r>
            <a:r>
              <a:rPr lang="en-US" altLang="zh-TW" sz="1200" dirty="0"/>
              <a:t>BETWEEN</a:t>
            </a:r>
            <a:r>
              <a:rPr lang="zh-TW" altLang="en-US" sz="1200" dirty="0"/>
              <a:t>、</a:t>
            </a:r>
            <a:r>
              <a:rPr lang="en-US" altLang="zh-TW" sz="1200" dirty="0"/>
              <a:t>IN</a:t>
            </a:r>
            <a:r>
              <a:rPr lang="zh-TW" altLang="en-US" sz="1200" dirty="0"/>
              <a:t>、</a:t>
            </a:r>
            <a:r>
              <a:rPr lang="en-US" altLang="zh-TW" sz="1200" dirty="0"/>
              <a:t>LIKE</a:t>
            </a:r>
            <a:r>
              <a:rPr lang="zh-TW" altLang="en-US" sz="1200" dirty="0"/>
              <a:t>、</a:t>
            </a:r>
            <a:r>
              <a:rPr lang="en-US" altLang="zh-TW" sz="1200" dirty="0"/>
              <a:t>OR</a:t>
            </a:r>
            <a:r>
              <a:rPr lang="zh-TW" altLang="en-US" sz="1200" dirty="0"/>
              <a:t>、</a:t>
            </a:r>
            <a:r>
              <a:rPr lang="en-US" altLang="zh-TW" sz="1200" dirty="0" smtClean="0"/>
              <a:t>SOME</a:t>
            </a:r>
            <a:r>
              <a:rPr lang="en-US" altLang="zh-TW" sz="1200" dirty="0"/>
              <a:t/>
            </a:r>
            <a:br>
              <a:rPr lang="en-US" altLang="zh-TW" sz="1200" dirty="0"/>
            </a:br>
            <a:r>
              <a:rPr lang="en-US" altLang="zh-TW" sz="1200" dirty="0"/>
              <a:t>9.= (</a:t>
            </a:r>
            <a:r>
              <a:rPr lang="zh-TW" altLang="en-US" sz="1200" dirty="0"/>
              <a:t>指派</a:t>
            </a:r>
            <a:r>
              <a:rPr lang="en-US" altLang="zh-TW" sz="1200" dirty="0"/>
              <a:t>) </a:t>
            </a:r>
            <a:endParaRPr lang="zh-TW" altLang="en-US" sz="1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90" y="4025836"/>
            <a:ext cx="2924583" cy="19338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90477" y="3690828"/>
            <a:ext cx="404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GROUPBY</a:t>
            </a:r>
            <a:r>
              <a:rPr lang="zh-TW" altLang="en-US" dirty="0" smtClean="0"/>
              <a:t>結果做條件篩選</a:t>
            </a:r>
            <a:r>
              <a:rPr lang="en-US" altLang="zh-TW" dirty="0" smtClean="0"/>
              <a:t>=&gt; HAVING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6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SQL</a:t>
            </a:r>
            <a:r>
              <a:rPr lang="zh-TW" altLang="en-US" sz="2400" b="1" dirty="0" smtClean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View</a:t>
            </a:r>
            <a:r>
              <a:rPr lang="zh-TW" altLang="en-US" sz="2400" b="1" dirty="0" smtClean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and </a:t>
            </a:r>
            <a:r>
              <a:rPr lang="en-US" altLang="zh-TW" sz="2400" b="1" dirty="0" err="1" smtClean="0">
                <a:latin typeface="+mj-lt"/>
              </a:rPr>
              <a:t>subQuery</a:t>
            </a:r>
            <a:endParaRPr lang="en-US" altLang="zh-TW" sz="2400" b="1" dirty="0" smtClean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843786"/>
            <a:ext cx="1160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VIEW: save select temp data as a view </a:t>
            </a:r>
            <a:r>
              <a:rPr lang="zh-TW" altLang="en-US" dirty="0" smtClean="0"/>
              <a:t>把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結果存成一個</a:t>
            </a:r>
            <a:r>
              <a:rPr lang="en-US" altLang="zh-TW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CREATE VIEW &lt;</a:t>
            </a:r>
            <a:r>
              <a:rPr lang="en-US" altLang="zh-TW" dirty="0" err="1" smtClean="0"/>
              <a:t>view_name</a:t>
            </a:r>
            <a:r>
              <a:rPr lang="en-US" altLang="zh-TW" dirty="0" smtClean="0"/>
              <a:t>&gt; (col1,col2…)</a:t>
            </a:r>
            <a:r>
              <a:rPr lang="en-US" altLang="zh-TW" dirty="0"/>
              <a:t> </a:t>
            </a:r>
            <a:r>
              <a:rPr lang="en-US" altLang="zh-TW" dirty="0" smtClean="0"/>
              <a:t> AS  SELECT…..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存好之後可以直接從</a:t>
            </a:r>
            <a:r>
              <a:rPr lang="en-US" altLang="zh-TW" dirty="0" smtClean="0"/>
              <a:t>SELECT * FROM &lt;</a:t>
            </a:r>
            <a:r>
              <a:rPr lang="en-US" altLang="zh-TW" dirty="0" err="1" smtClean="0"/>
              <a:t>view_name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呼叫 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找資料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也可從表找資料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subQuery</a:t>
            </a:r>
            <a:r>
              <a:rPr lang="en-US" altLang="zh-TW" dirty="0"/>
              <a:t> </a:t>
            </a:r>
            <a:r>
              <a:rPr lang="en-US" altLang="zh-TW" dirty="0" smtClean="0"/>
              <a:t>: FROM</a:t>
            </a:r>
            <a:r>
              <a:rPr lang="zh-TW" altLang="en-US" dirty="0" smtClean="0"/>
              <a:t>的內容是</a:t>
            </a:r>
            <a:r>
              <a:rPr lang="zh-TW" altLang="en-US" dirty="0"/>
              <a:t>另</a:t>
            </a:r>
            <a:r>
              <a:rPr lang="zh-TW" altLang="en-US" dirty="0" smtClean="0"/>
              <a:t>一段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子句 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從查找後的結果繼續查找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條件定義篩選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CASE WHEN &lt;</a:t>
            </a:r>
            <a:r>
              <a:rPr lang="zh-TW" altLang="en-US" dirty="0"/>
              <a:t>判斷表達式</a:t>
            </a:r>
            <a:r>
              <a:rPr lang="en-US" altLang="zh-TW" dirty="0"/>
              <a:t>&gt; THEN &lt;</a:t>
            </a:r>
            <a:r>
              <a:rPr lang="zh-TW" altLang="en-US" dirty="0"/>
              <a:t>表達式</a:t>
            </a:r>
            <a:r>
              <a:rPr lang="en-US" altLang="zh-TW" dirty="0"/>
              <a:t>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--      WHEN &lt;</a:t>
            </a:r>
            <a:r>
              <a:rPr lang="zh-TW" altLang="en-US" dirty="0"/>
              <a:t>判斷表達式</a:t>
            </a:r>
            <a:r>
              <a:rPr lang="en-US" altLang="zh-TW" dirty="0"/>
              <a:t>&gt; THEN &lt;</a:t>
            </a:r>
            <a:r>
              <a:rPr lang="zh-TW" altLang="en-US" dirty="0"/>
              <a:t>表達式</a:t>
            </a:r>
            <a:r>
              <a:rPr lang="en-US" altLang="zh-TW" dirty="0"/>
              <a:t>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--      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--      ELSE &lt;</a:t>
            </a:r>
            <a:r>
              <a:rPr lang="zh-TW" altLang="en-US" dirty="0"/>
              <a:t>表達式</a:t>
            </a:r>
            <a:r>
              <a:rPr lang="en-US" altLang="zh-TW" dirty="0"/>
              <a:t>&gt; 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--      END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110" y="1946265"/>
            <a:ext cx="3867690" cy="14098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31" y="3644264"/>
            <a:ext cx="5432369" cy="307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2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SQL</a:t>
            </a:r>
            <a:r>
              <a:rPr lang="zh-TW" altLang="en-US" sz="2400" b="1" dirty="0" smtClean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UNION</a:t>
            </a:r>
            <a:r>
              <a:rPr lang="zh-TW" altLang="en-US" sz="2400" b="1" dirty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and JOIN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843786"/>
            <a:ext cx="1160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先查詢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結果兩兩合</a:t>
            </a:r>
            <a:r>
              <a:rPr lang="zh-TW" altLang="en-US" dirty="0"/>
              <a:t>併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UNION:</a:t>
            </a:r>
            <a:r>
              <a:rPr lang="zh-TW" altLang="en-US" dirty="0" smtClean="0"/>
              <a:t> 總合兩段查詢語</a:t>
            </a:r>
            <a:r>
              <a:rPr lang="zh-TW" altLang="en-US" dirty="0"/>
              <a:t>句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(SELECT</a:t>
            </a:r>
            <a:r>
              <a:rPr lang="zh-TW" altLang="en-US" dirty="0" smtClean="0"/>
              <a:t>的欄位數量</a:t>
            </a:r>
            <a:r>
              <a:rPr lang="en-US" altLang="zh-TW" dirty="0" smtClean="0"/>
              <a:t>/</a:t>
            </a:r>
            <a:r>
              <a:rPr lang="zh-TW" altLang="en-US" dirty="0" smtClean="0"/>
              <a:t>資料型別要一樣</a:t>
            </a:r>
            <a:r>
              <a:rPr lang="en-US" altLang="zh-TW" dirty="0" smtClean="0"/>
              <a:t>), </a:t>
            </a:r>
            <a:r>
              <a:rPr lang="zh-TW" altLang="en-US" dirty="0" smtClean="0"/>
              <a:t>會移除重複者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連集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UNION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ALL:</a:t>
            </a:r>
            <a:r>
              <a:rPr lang="zh-TW" altLang="en-US" dirty="0"/>
              <a:t>總合兩段查詢語句的結果</a:t>
            </a:r>
            <a:r>
              <a:rPr lang="en-US" altLang="zh-TW" dirty="0"/>
              <a:t>(SELECT</a:t>
            </a:r>
            <a:r>
              <a:rPr lang="zh-TW" altLang="en-US" dirty="0"/>
              <a:t>的欄位數量</a:t>
            </a:r>
            <a:r>
              <a:rPr lang="en-US" altLang="zh-TW" dirty="0"/>
              <a:t>/</a:t>
            </a:r>
            <a:r>
              <a:rPr lang="zh-TW" altLang="en-US" dirty="0"/>
              <a:t>資料型別要一樣</a:t>
            </a:r>
            <a:r>
              <a:rPr lang="en-US" altLang="zh-TW" dirty="0"/>
              <a:t>), </a:t>
            </a:r>
            <a:r>
              <a:rPr lang="zh-TW" altLang="en-US" dirty="0" smtClean="0"/>
              <a:t>不會移除重複者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全集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INTERSECT:</a:t>
            </a:r>
            <a:r>
              <a:rPr lang="zh-TW" altLang="en-US" dirty="0" smtClean="0"/>
              <a:t> 集合兩段查詢語句結果相同的欄位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交集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EXCEPT:</a:t>
            </a:r>
            <a:r>
              <a:rPr lang="zh-TW" altLang="en-US" dirty="0" smtClean="0"/>
              <a:t> </a:t>
            </a:r>
            <a:r>
              <a:rPr lang="en-US" altLang="zh-TW" dirty="0" smtClean="0"/>
              <a:t>XOR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zh-TW" altLang="en-US" dirty="0" smtClean="0"/>
              <a:t>先合併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zh-TW" altLang="en-US" dirty="0"/>
              <a:t>再</a:t>
            </a:r>
            <a:r>
              <a:rPr lang="zh-TW" altLang="en-US" dirty="0" smtClean="0"/>
              <a:t>對合併完的表查詢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兩張表以上也可做</a:t>
            </a:r>
            <a:r>
              <a:rPr lang="en-US" altLang="zh-TW" dirty="0" smtClean="0"/>
              <a:t>JOIN)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JOIN: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INNER/OUTER(LEFT/RIGHT)/CROSS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056" y="2574405"/>
            <a:ext cx="2848373" cy="109552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467" y="2555352"/>
            <a:ext cx="2876951" cy="11145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3708407"/>
            <a:ext cx="5982535" cy="12574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5181782"/>
            <a:ext cx="680179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9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503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latin typeface="+mj-lt"/>
              </a:rPr>
              <a:t>Hadoop</a:t>
            </a:r>
            <a:r>
              <a:rPr lang="en-US" altLang="zh-TW" sz="2400" b="1" dirty="0" smtClean="0">
                <a:latin typeface="+mj-lt"/>
              </a:rPr>
              <a:t> (</a:t>
            </a:r>
            <a:r>
              <a:rPr lang="zh-TW" altLang="en-US" sz="2400" b="1" dirty="0" smtClean="0">
                <a:latin typeface="+mj-lt"/>
              </a:rPr>
              <a:t>分散式系統</a:t>
            </a:r>
            <a:r>
              <a:rPr lang="en-US" altLang="zh-TW" sz="2400" b="1" dirty="0" smtClean="0">
                <a:latin typeface="+mj-lt"/>
              </a:rPr>
              <a:t>:</a:t>
            </a:r>
            <a:r>
              <a:rPr lang="zh-TW" altLang="en-US" sz="2400" b="1" dirty="0" smtClean="0">
                <a:latin typeface="+mj-lt"/>
              </a:rPr>
              <a:t> 儲存</a:t>
            </a:r>
            <a:r>
              <a:rPr lang="en-US" altLang="zh-TW" sz="2400" b="1" dirty="0" smtClean="0">
                <a:latin typeface="+mj-lt"/>
              </a:rPr>
              <a:t>/</a:t>
            </a:r>
            <a:r>
              <a:rPr lang="zh-TW" altLang="en-US" sz="2400" b="1" dirty="0" smtClean="0">
                <a:latin typeface="+mj-lt"/>
              </a:rPr>
              <a:t>平行運算</a:t>
            </a:r>
            <a:r>
              <a:rPr lang="en-US" altLang="zh-TW" sz="2400" b="1" dirty="0" smtClean="0">
                <a:latin typeface="+mj-lt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2205" y="6428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205" y="642800"/>
            <a:ext cx="1197141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Big data (Volume/Variety/Velocity/Veracity)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Inspired by Google: GFS/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Bigtable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Hadoop</a:t>
            </a:r>
            <a:r>
              <a:rPr lang="en-US" altLang="zh-TW" dirty="0" smtClean="0"/>
              <a:t> =&gt; Java-base, </a:t>
            </a:r>
            <a:r>
              <a:rPr lang="zh-TW" altLang="en-US" dirty="0" smtClean="0"/>
              <a:t>分散式系統框架</a:t>
            </a:r>
            <a:r>
              <a:rPr lang="en-US" altLang="zh-TW" dirty="0" smtClean="0"/>
              <a:t>(HDFS +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分散式檔案系統所要克服的難題與面臨的問題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Pros :</a:t>
            </a:r>
            <a:r>
              <a:rPr lang="zh-TW" altLang="en-US" dirty="0" smtClean="0"/>
              <a:t>   高延展性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不用超級電腦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用商用主機</a:t>
            </a:r>
            <a:r>
              <a:rPr lang="en-US" altLang="zh-TW" dirty="0" smtClean="0"/>
              <a:t>Scale-Out)  </a:t>
            </a:r>
            <a:r>
              <a:rPr lang="zh-TW" altLang="en-US" dirty="0" smtClean="0"/>
              <a:t>高容錯</a:t>
            </a:r>
            <a:r>
              <a:rPr lang="en-US" altLang="zh-TW" dirty="0" smtClean="0"/>
              <a:t>(</a:t>
            </a:r>
            <a:r>
              <a:rPr lang="zh-TW" altLang="en-US" dirty="0" smtClean="0"/>
              <a:t>超級電腦壞掉</a:t>
            </a:r>
            <a:r>
              <a:rPr lang="en-US" altLang="zh-TW" dirty="0" smtClean="0"/>
              <a:t>=</a:t>
            </a:r>
            <a:r>
              <a:rPr lang="zh-TW" altLang="en-US" dirty="0" smtClean="0"/>
              <a:t>死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 </a:t>
            </a:r>
            <a:r>
              <a:rPr lang="zh-TW" altLang="en-US" dirty="0" smtClean="0"/>
              <a:t>慢</a:t>
            </a:r>
            <a:r>
              <a:rPr lang="en-US" altLang="zh-TW" dirty="0" smtClean="0"/>
              <a:t>/</a:t>
            </a:r>
            <a:r>
              <a:rPr lang="zh-TW" altLang="en-US" dirty="0" smtClean="0"/>
              <a:t>不適合快速查詢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計算邏輯</a:t>
            </a:r>
            <a:r>
              <a:rPr lang="en-US" altLang="zh-TW" dirty="0" smtClean="0"/>
              <a:t>map-reduce</a:t>
            </a:r>
            <a:r>
              <a:rPr lang="zh-TW" altLang="en-US" dirty="0" smtClean="0"/>
              <a:t>難撰寫</a:t>
            </a:r>
            <a:r>
              <a:rPr lang="en-US" altLang="zh-TW" dirty="0" smtClean="0"/>
              <a:t>, CAP=&gt;BASE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分割與複製</a:t>
            </a:r>
            <a:r>
              <a:rPr lang="en-US" altLang="zh-TW" dirty="0"/>
              <a:t> </a:t>
            </a:r>
            <a:r>
              <a:rPr lang="en-US" altLang="zh-TW" dirty="0" smtClean="0"/>
              <a:t>(Block/Chunk size and replication)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master - slave </a:t>
            </a:r>
            <a:r>
              <a:rPr lang="zh-TW" altLang="en-US" dirty="0" smtClean="0"/>
              <a:t>管理</a:t>
            </a:r>
            <a:r>
              <a:rPr lang="zh-TW" altLang="en-US" dirty="0"/>
              <a:t>模</a:t>
            </a:r>
            <a:r>
              <a:rPr lang="zh-TW" altLang="en-US" dirty="0" smtClean="0"/>
              <a:t>式</a:t>
            </a:r>
            <a:r>
              <a:rPr lang="en-US" altLang="zh-TW" dirty="0" smtClean="0"/>
              <a:t>: HDFS (</a:t>
            </a:r>
            <a:r>
              <a:rPr lang="en-US" altLang="zh-TW" dirty="0" err="1" smtClean="0"/>
              <a:t>NameNode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DataNode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ResourceManger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NodeManager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NameNode</a:t>
            </a:r>
            <a:r>
              <a:rPr lang="en-US" altLang="zh-TW" dirty="0" smtClean="0"/>
              <a:t> </a:t>
            </a:r>
            <a:r>
              <a:rPr lang="zh-TW" altLang="en-US" dirty="0" smtClean="0"/>
              <a:t>如何維持</a:t>
            </a:r>
            <a:r>
              <a:rPr lang="en-US" altLang="zh-TW" dirty="0" smtClean="0"/>
              <a:t>metadata?  </a:t>
            </a:r>
            <a:r>
              <a:rPr lang="zh-TW" altLang="en-US" dirty="0" smtClean="0"/>
              <a:t>記錄</a:t>
            </a:r>
            <a:r>
              <a:rPr lang="en-US" altLang="zh-TW" dirty="0" smtClean="0"/>
              <a:t>=&gt; </a:t>
            </a:r>
            <a:r>
              <a:rPr lang="en-US" altLang="zh-TW" dirty="0" err="1" smtClean="0"/>
              <a:t>fsimage</a:t>
            </a:r>
            <a:r>
              <a:rPr lang="en-US" altLang="zh-TW" dirty="0" smtClean="0"/>
              <a:t>(</a:t>
            </a:r>
            <a:r>
              <a:rPr lang="zh-TW" altLang="en-US" dirty="0" smtClean="0"/>
              <a:t>存在硬碟</a:t>
            </a:r>
            <a:r>
              <a:rPr lang="en-US" altLang="zh-TW" dirty="0" smtClean="0"/>
              <a:t>), edit log (</a:t>
            </a:r>
            <a:r>
              <a:rPr lang="zh-TW" altLang="en-US" dirty="0" smtClean="0"/>
              <a:t>記憶體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且定期</a:t>
            </a:r>
            <a:r>
              <a:rPr lang="en-US" altLang="zh-TW" dirty="0" smtClean="0"/>
              <a:t>checkpoint</a:t>
            </a:r>
            <a:r>
              <a:rPr lang="zh-TW" altLang="en-US" dirty="0" smtClean="0"/>
              <a:t>合併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HA 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(</a:t>
            </a:r>
            <a:r>
              <a:rPr lang="zh-TW" altLang="en-US" dirty="0" smtClean="0"/>
              <a:t>備用</a:t>
            </a:r>
            <a:r>
              <a:rPr lang="en-US" altLang="zh-TW" dirty="0" smtClean="0"/>
              <a:t>Master,</a:t>
            </a:r>
            <a:r>
              <a:rPr lang="zh-TW" altLang="en-US" dirty="0" smtClean="0"/>
              <a:t> 避免原本的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掛掉</a:t>
            </a:r>
            <a:r>
              <a:rPr lang="en-US" altLang="zh-TW" dirty="0" smtClean="0"/>
              <a:t>), </a:t>
            </a:r>
            <a:r>
              <a:rPr lang="zh-TW" altLang="en-US" dirty="0" smtClean="0"/>
              <a:t>如何實現</a:t>
            </a:r>
            <a:r>
              <a:rPr lang="en-US" altLang="zh-TW" dirty="0" smtClean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沒有</a:t>
            </a:r>
            <a:r>
              <a:rPr lang="en-US" altLang="zh-TW" dirty="0" smtClean="0"/>
              <a:t>HA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econdary Name Node </a:t>
            </a:r>
            <a:r>
              <a:rPr lang="zh-TW" altLang="en-US" dirty="0" smtClean="0"/>
              <a:t>持續記錄</a:t>
            </a:r>
            <a:r>
              <a:rPr lang="en-US" altLang="zh-TW" dirty="0" smtClean="0"/>
              <a:t>Name Node </a:t>
            </a:r>
            <a:r>
              <a:rPr lang="zh-TW" altLang="en-US" dirty="0" smtClean="0"/>
              <a:t>上</a:t>
            </a:r>
            <a:r>
              <a:rPr lang="en-US" altLang="zh-TW" dirty="0" smtClean="0"/>
              <a:t>metadata log (</a:t>
            </a:r>
            <a:r>
              <a:rPr lang="zh-TW" altLang="en-US" dirty="0" smtClean="0"/>
              <a:t>定期更新</a:t>
            </a:r>
            <a:r>
              <a:rPr lang="en-US" altLang="zh-TW" dirty="0" smtClean="0"/>
              <a:t>), name node </a:t>
            </a:r>
            <a:r>
              <a:rPr lang="zh-TW" altLang="en-US" dirty="0" smtClean="0"/>
              <a:t>掛掉得以復原</a:t>
            </a:r>
            <a:endParaRPr lang="en-US" altLang="zh-TW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有</a:t>
            </a:r>
            <a:r>
              <a:rPr lang="en-US" altLang="zh-TW" dirty="0" smtClean="0"/>
              <a:t>HA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Journal node (</a:t>
            </a:r>
            <a:r>
              <a:rPr lang="zh-TW" altLang="en-US" dirty="0" smtClean="0"/>
              <a:t>多個</a:t>
            </a:r>
            <a:r>
              <a:rPr lang="en-US" altLang="zh-TW" dirty="0" smtClean="0"/>
              <a:t>NN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master)</a:t>
            </a:r>
            <a:r>
              <a:rPr lang="zh-TW" altLang="en-US" dirty="0" smtClean="0"/>
              <a:t> 同步分享</a:t>
            </a:r>
            <a:r>
              <a:rPr lang="en-US" altLang="zh-TW" dirty="0" smtClean="0"/>
              <a:t>Log?</a:t>
            </a:r>
            <a:r>
              <a:rPr lang="zh-TW" altLang="en-US" dirty="0" smtClean="0"/>
              <a:t> </a:t>
            </a:r>
            <a:r>
              <a:rPr lang="en-US" altLang="zh-TW" dirty="0" smtClean="0"/>
              <a:t>Journal node </a:t>
            </a:r>
            <a:r>
              <a:rPr lang="zh-TW" altLang="en-US" dirty="0" smtClean="0"/>
              <a:t>功用</a:t>
            </a:r>
            <a:r>
              <a:rPr lang="en-US" altLang="zh-TW" dirty="0" smtClean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Zookeeper </a:t>
            </a:r>
            <a:r>
              <a:rPr lang="zh-TW" altLang="en-US" dirty="0" smtClean="0"/>
              <a:t>作自動化故障轉移的</a:t>
            </a:r>
            <a:r>
              <a:rPr lang="en-US" altLang="zh-TW" dirty="0" smtClean="0"/>
              <a:t>HA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?zookeeper </a:t>
            </a:r>
            <a:r>
              <a:rPr lang="zh-TW" altLang="en-US" dirty="0" smtClean="0"/>
              <a:t>記錄了什麼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分散式系統的</a:t>
            </a:r>
            <a:r>
              <a:rPr lang="en-US" altLang="zh-TW" dirty="0" smtClean="0"/>
              <a:t>CAP</a:t>
            </a:r>
            <a:r>
              <a:rPr lang="zh-TW" altLang="en-US" dirty="0" smtClean="0"/>
              <a:t>理論 </a:t>
            </a:r>
            <a:r>
              <a:rPr lang="en-US" altLang="zh-TW" dirty="0" smtClean="0"/>
              <a:t>(Consistency, Availability, Partition)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分散式系統的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理論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犧牲</a:t>
            </a:r>
            <a:r>
              <a:rPr lang="en-US" altLang="zh-TW" dirty="0" smtClean="0"/>
              <a:t>C</a:t>
            </a:r>
            <a:r>
              <a:rPr lang="zh-TW" altLang="en-US" dirty="0" smtClean="0"/>
              <a:t> 之後</a:t>
            </a:r>
            <a:r>
              <a:rPr lang="en-US" altLang="zh-TW" dirty="0" smtClean="0"/>
              <a:t>AP</a:t>
            </a:r>
            <a:r>
              <a:rPr lang="zh-TW" altLang="en-US" dirty="0" smtClean="0"/>
              <a:t>轉變而成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basic-available/soft-state/eventually-consistent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查看</a:t>
            </a:r>
            <a:r>
              <a:rPr lang="en-US" altLang="zh-TW" dirty="0" err="1" smtClean="0"/>
              <a:t>hadoop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/>
              <a:t> </a:t>
            </a:r>
            <a:r>
              <a:rPr lang="en-US" altLang="zh-TW" dirty="0" smtClean="0"/>
              <a:t>HDFS/YARN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${HADOOP_INSTALL</a:t>
            </a:r>
            <a:r>
              <a:rPr lang="en-US" altLang="zh-TW" dirty="0" smtClean="0"/>
              <a:t>}/logs),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mapReduce</a:t>
            </a:r>
            <a:r>
              <a:rPr lang="zh-TW" altLang="en-US" dirty="0" smtClean="0"/>
              <a:t>程序</a:t>
            </a:r>
            <a:r>
              <a:rPr lang="en-US" altLang="zh-TW" dirty="0" smtClean="0"/>
              <a:t>(</a:t>
            </a:r>
            <a:r>
              <a:rPr lang="en-US" altLang="zh-TW" dirty="0"/>
              <a:t>${HADOOP_INSTALL}/</a:t>
            </a:r>
            <a:r>
              <a:rPr lang="en-US" altLang="zh-TW" dirty="0" smtClean="0"/>
              <a:t>logs/</a:t>
            </a:r>
            <a:r>
              <a:rPr lang="en-US" altLang="zh-TW" dirty="0" err="1" smtClean="0"/>
              <a:t>userlogs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Ecosystem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Hive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(from HDFS file, create metadata to a table , SQL query) =&gt; OLAP, table schema for query 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底層還是</a:t>
            </a:r>
            <a:r>
              <a:rPr lang="en-US" altLang="zh-TW" dirty="0" smtClean="0"/>
              <a:t>MR, </a:t>
            </a:r>
            <a:r>
              <a:rPr lang="zh-TW" altLang="en-US" dirty="0" smtClean="0"/>
              <a:t>不快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Pig (easy frame work for </a:t>
            </a:r>
            <a:r>
              <a:rPr lang="en-US" altLang="zh-TW" dirty="0" err="1" smtClean="0"/>
              <a:t>mapreduce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Hbase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noSQL</a:t>
            </a:r>
            <a:r>
              <a:rPr lang="en-US" altLang="zh-TW" dirty="0" smtClean="0"/>
              <a:t> like </a:t>
            </a:r>
            <a:r>
              <a:rPr lang="en-US" altLang="zh-TW" dirty="0" err="1" smtClean="0"/>
              <a:t>bigTable</a:t>
            </a:r>
            <a:r>
              <a:rPr lang="en-US" altLang="zh-TW" dirty="0" smtClean="0"/>
              <a:t>)</a:t>
            </a:r>
            <a:r>
              <a:rPr lang="zh-TW" altLang="en-US" dirty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row-key/column-family/column-qualifier/value-timestamp</a:t>
            </a:r>
            <a:endParaRPr lang="en-US" altLang="zh-TW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24661"/>
              </p:ext>
            </p:extLst>
          </p:nvPr>
        </p:nvGraphicFramePr>
        <p:xfrm>
          <a:off x="6070599" y="86540"/>
          <a:ext cx="5956299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5433"/>
                <a:gridCol w="1985433"/>
                <a:gridCol w="1985433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HDFS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Map-reduce(YARN)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 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Resource Manager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Slave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 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 Manager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840" y="3779261"/>
            <a:ext cx="1815936" cy="7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301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Zookeeper</a:t>
            </a:r>
            <a:r>
              <a:rPr lang="zh-TW" altLang="en-US" sz="2400" b="1" dirty="0" smtClean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and </a:t>
            </a:r>
            <a:r>
              <a:rPr lang="en-US" altLang="zh-TW" sz="2400" b="1" dirty="0" err="1">
                <a:latin typeface="+mj-lt"/>
              </a:rPr>
              <a:t>H</a:t>
            </a:r>
            <a:r>
              <a:rPr lang="en-US" altLang="zh-TW" sz="2400" b="1" dirty="0" err="1" smtClean="0">
                <a:latin typeface="+mj-lt"/>
              </a:rPr>
              <a:t>adoop</a:t>
            </a:r>
            <a:endParaRPr lang="en-US" altLang="zh-TW" sz="2400" b="1" dirty="0" smtClean="0"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99" y="283336"/>
            <a:ext cx="5446685" cy="313488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43" y="3909231"/>
            <a:ext cx="5260595" cy="25766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577485"/>
            <a:ext cx="707439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實現叢集</a:t>
            </a:r>
            <a:r>
              <a:rPr lang="en-US" altLang="zh-TW" dirty="0" err="1" smtClean="0"/>
              <a:t>NameNode</a:t>
            </a:r>
            <a:r>
              <a:rPr lang="en-US" altLang="zh-TW" dirty="0" smtClean="0"/>
              <a:t>: HA =&gt; </a:t>
            </a:r>
            <a:r>
              <a:rPr lang="zh-TW" altLang="en-US" dirty="0" smtClean="0"/>
              <a:t>一台掛掉另一台馬上無縫接軌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兩種</a:t>
            </a:r>
            <a:r>
              <a:rPr lang="en-US" altLang="zh-TW" dirty="0" err="1" smtClean="0"/>
              <a:t>NameNode</a:t>
            </a:r>
            <a:r>
              <a:rPr lang="en-US" altLang="zh-TW" dirty="0" smtClean="0"/>
              <a:t> =&gt; Active/Standby (</a:t>
            </a:r>
            <a:r>
              <a:rPr lang="zh-TW" altLang="en-US" dirty="0" smtClean="0"/>
              <a:t>僅有</a:t>
            </a:r>
            <a:r>
              <a:rPr lang="en-US" altLang="zh-TW" dirty="0" smtClean="0"/>
              <a:t>Active</a:t>
            </a:r>
            <a:r>
              <a:rPr lang="zh-TW" altLang="en-US" dirty="0" smtClean="0"/>
              <a:t>提供讀寫</a:t>
            </a:r>
            <a:r>
              <a:rPr lang="en-US" altLang="zh-TW" dirty="0" err="1" smtClean="0"/>
              <a:t>matadata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共享存儲系統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共享</a:t>
            </a:r>
            <a:r>
              <a:rPr lang="en-US" altLang="zh-TW" dirty="0" smtClean="0"/>
              <a:t>metadata, </a:t>
            </a:r>
            <a:r>
              <a:rPr lang="zh-TW" altLang="en-US" dirty="0" smtClean="0"/>
              <a:t>以備隨時切換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ZKFailoverController</a:t>
            </a:r>
            <a:r>
              <a:rPr lang="en-US" altLang="zh-TW" dirty="0" smtClean="0"/>
              <a:t> =&gt; NN</a:t>
            </a:r>
            <a:r>
              <a:rPr lang="zh-TW" altLang="en-US" dirty="0" smtClean="0"/>
              <a:t>上的程式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偵測狀態</a:t>
            </a:r>
            <a:r>
              <a:rPr lang="en-US" altLang="zh-TW" dirty="0" smtClean="0"/>
              <a:t>, </a:t>
            </a:r>
            <a:r>
              <a:rPr lang="zh-TW" altLang="en-US" dirty="0" smtClean="0"/>
              <a:t>異狀時主備切換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err="1" smtClean="0"/>
              <a:t>HealthMonitor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用來監測</a:t>
            </a:r>
            <a:r>
              <a:rPr lang="en-US" altLang="zh-TW" dirty="0" smtClean="0"/>
              <a:t>NN</a:t>
            </a:r>
            <a:r>
              <a:rPr lang="zh-TW" altLang="en-US" dirty="0" smtClean="0"/>
              <a:t>健康狀態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err="1" smtClean="0"/>
              <a:t>ActiveStandbyElector</a:t>
            </a:r>
            <a:r>
              <a:rPr lang="en-US" altLang="zh-TW" dirty="0" smtClean="0"/>
              <a:t>: 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ZK</a:t>
            </a:r>
            <a:r>
              <a:rPr lang="zh-TW" altLang="en-US" dirty="0" smtClean="0"/>
              <a:t>選舉</a:t>
            </a:r>
            <a:r>
              <a:rPr lang="en-US" altLang="zh-TW" dirty="0" smtClean="0"/>
              <a:t>, </a:t>
            </a:r>
            <a:r>
              <a:rPr lang="zh-TW" altLang="en-US" dirty="0" smtClean="0"/>
              <a:t>結果傳回</a:t>
            </a:r>
            <a:r>
              <a:rPr lang="en-US" altLang="zh-TW" dirty="0" smtClean="0"/>
              <a:t>ZKFC</a:t>
            </a:r>
            <a:r>
              <a:rPr lang="zh-TW" altLang="en-US" dirty="0" smtClean="0"/>
              <a:t>更改主備狀態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共享存儲系統 </a:t>
            </a:r>
            <a:r>
              <a:rPr lang="en-US" altLang="zh-TW" dirty="0" smtClean="0"/>
              <a:t>(QJM)=&gt; 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fsimage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editlog</a:t>
            </a:r>
            <a:r>
              <a:rPr lang="zh-TW" altLang="en-US" dirty="0" smtClean="0"/>
              <a:t>兩種的存取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err="1" smtClean="0"/>
              <a:t>Fsimage</a:t>
            </a:r>
            <a:r>
              <a:rPr lang="zh-TW" altLang="en-US" dirty="0" smtClean="0"/>
              <a:t>仍然存</a:t>
            </a:r>
            <a:r>
              <a:rPr lang="en-US" altLang="zh-TW" dirty="0" smtClean="0"/>
              <a:t>NN</a:t>
            </a:r>
            <a:r>
              <a:rPr lang="zh-TW" altLang="en-US" dirty="0" smtClean="0"/>
              <a:t>硬碟上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要保存</a:t>
            </a:r>
            <a:r>
              <a:rPr lang="en-US" altLang="zh-TW" dirty="0" err="1" smtClean="0"/>
              <a:t>editlog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JournalNode</a:t>
            </a:r>
            <a:r>
              <a:rPr lang="zh-TW" altLang="en-US" dirty="0" smtClean="0"/>
              <a:t>群集來存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Active NN </a:t>
            </a:r>
            <a:r>
              <a:rPr lang="en-US" altLang="zh-TW" dirty="0" err="1" smtClean="0"/>
              <a:t>editlog</a:t>
            </a:r>
            <a:r>
              <a:rPr lang="en-US" altLang="zh-TW" dirty="0" smtClean="0"/>
              <a:t> =&gt; 1. </a:t>
            </a:r>
            <a:r>
              <a:rPr lang="zh-TW" altLang="en-US" dirty="0" smtClean="0"/>
              <a:t>本地端更新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觸發寫入</a:t>
            </a:r>
            <a:r>
              <a:rPr lang="en-US" altLang="zh-TW" dirty="0" smtClean="0"/>
              <a:t>JN</a:t>
            </a:r>
            <a:r>
              <a:rPr lang="zh-TW" altLang="en-US" dirty="0" smtClean="0"/>
              <a:t>程序 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若大多數</a:t>
            </a:r>
            <a:r>
              <a:rPr lang="en-US" altLang="zh-TW" dirty="0" smtClean="0"/>
              <a:t>JN</a:t>
            </a:r>
            <a:r>
              <a:rPr lang="zh-TW" altLang="en-US" dirty="0" smtClean="0"/>
              <a:t>完成</a:t>
            </a:r>
            <a:r>
              <a:rPr lang="en-US" altLang="zh-TW" dirty="0" err="1" smtClean="0"/>
              <a:t>editlog</a:t>
            </a:r>
            <a:r>
              <a:rPr lang="zh-TW" altLang="en-US" dirty="0" smtClean="0"/>
              <a:t>更新 </a:t>
            </a:r>
            <a:r>
              <a:rPr lang="en-US" altLang="zh-TW" dirty="0" smtClean="0"/>
              <a:t>(</a:t>
            </a:r>
            <a:r>
              <a:rPr lang="zh-TW" altLang="en-US" dirty="0" smtClean="0"/>
              <a:t>犧牲</a:t>
            </a:r>
            <a:r>
              <a:rPr lang="en-US" altLang="zh-TW" dirty="0" smtClean="0"/>
              <a:t>C), </a:t>
            </a:r>
            <a:r>
              <a:rPr lang="zh-TW" altLang="en-US" dirty="0" smtClean="0"/>
              <a:t>開始更新到其他</a:t>
            </a:r>
            <a:r>
              <a:rPr lang="en-US" altLang="zh-TW" dirty="0" smtClean="0"/>
              <a:t>NN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主備切換時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新的</a:t>
            </a:r>
            <a:r>
              <a:rPr lang="en-US" altLang="zh-TW" dirty="0" smtClean="0"/>
              <a:t>Active NN </a:t>
            </a:r>
            <a:r>
              <a:rPr lang="zh-TW" altLang="en-US" dirty="0" smtClean="0"/>
              <a:t>持有的</a:t>
            </a:r>
            <a:r>
              <a:rPr lang="en-US" altLang="zh-TW" dirty="0" err="1" smtClean="0"/>
              <a:t>editlog</a:t>
            </a:r>
            <a:r>
              <a:rPr lang="zh-TW" altLang="en-US" dirty="0" smtClean="0"/>
              <a:t>可能是舊的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必須從</a:t>
            </a:r>
            <a:r>
              <a:rPr lang="en-US" altLang="zh-TW" dirty="0" smtClean="0"/>
              <a:t>JN</a:t>
            </a:r>
            <a:r>
              <a:rPr lang="zh-TW" altLang="en-US" dirty="0" smtClean="0"/>
              <a:t>上找到最新的</a:t>
            </a:r>
            <a:r>
              <a:rPr lang="en-US" altLang="zh-TW" dirty="0" smtClean="0"/>
              <a:t>log (</a:t>
            </a:r>
            <a:r>
              <a:rPr lang="zh-TW" altLang="en-US" dirty="0" smtClean="0"/>
              <a:t>因為犧牲</a:t>
            </a:r>
            <a:r>
              <a:rPr lang="en-US" altLang="zh-TW" dirty="0" smtClean="0"/>
              <a:t>C, JN</a:t>
            </a:r>
            <a:r>
              <a:rPr lang="zh-TW" altLang="en-US" dirty="0" smtClean="0"/>
              <a:t>群集可能也不一致</a:t>
            </a:r>
            <a:r>
              <a:rPr lang="en-US" altLang="zh-TW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兩種文件存放在</a:t>
            </a:r>
            <a:r>
              <a:rPr lang="en-US" altLang="zh-TW" dirty="0"/>
              <a:t>${</a:t>
            </a:r>
            <a:r>
              <a:rPr lang="en-US" altLang="zh-TW" dirty="0" err="1"/>
              <a:t>dfs.namenode.name.dir</a:t>
            </a:r>
            <a:r>
              <a:rPr lang="en-US" altLang="zh-TW" dirty="0"/>
              <a:t>}/current/</a:t>
            </a:r>
            <a:r>
              <a:rPr lang="zh-TW" altLang="en-US" dirty="0"/>
              <a:t>目錄</a:t>
            </a:r>
            <a:r>
              <a:rPr lang="zh-TW" altLang="en-US" dirty="0" smtClean="0"/>
              <a:t>下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如何查看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/>
              <a:t>hdfs</a:t>
            </a:r>
            <a:r>
              <a:rPr lang="en-US" altLang="zh-TW" dirty="0"/>
              <a:t> </a:t>
            </a:r>
            <a:r>
              <a:rPr lang="en-US" altLang="zh-TW" dirty="0" err="1"/>
              <a:t>oiv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/data1/</a:t>
            </a:r>
            <a:r>
              <a:rPr lang="en-US" altLang="zh-TW" dirty="0" err="1"/>
              <a:t>hadoop</a:t>
            </a:r>
            <a:r>
              <a:rPr lang="en-US" altLang="zh-TW" dirty="0"/>
              <a:t>/</a:t>
            </a:r>
            <a:r>
              <a:rPr lang="en-US" altLang="zh-TW" dirty="0" err="1"/>
              <a:t>dfs</a:t>
            </a:r>
            <a:r>
              <a:rPr lang="en-US" altLang="zh-TW" dirty="0"/>
              <a:t>/name/current/fsimage_0000000000019372521 -o /home/</a:t>
            </a:r>
            <a:r>
              <a:rPr lang="en-US" altLang="zh-TW" dirty="0" err="1"/>
              <a:t>hadoop</a:t>
            </a:r>
            <a:r>
              <a:rPr lang="en-US" altLang="zh-TW" dirty="0"/>
              <a:t>/fsimage.txt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4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7102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YARN (Yet Another Resource Negotiator) and </a:t>
            </a:r>
            <a:r>
              <a:rPr lang="en-US" altLang="zh-TW" sz="2400" b="1" dirty="0" err="1" smtClean="0">
                <a:latin typeface="+mj-lt"/>
              </a:rPr>
              <a:t>MapReduce</a:t>
            </a:r>
            <a:endParaRPr lang="en-US" altLang="zh-TW" sz="2400" b="1" dirty="0" smtClean="0"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420874"/>
            <a:ext cx="74832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Hadoop</a:t>
            </a:r>
            <a:r>
              <a:rPr lang="en-US" altLang="zh-TW" dirty="0" smtClean="0"/>
              <a:t> 1.x </a:t>
            </a:r>
            <a:r>
              <a:rPr lang="zh-TW" altLang="en-US" dirty="0" smtClean="0"/>
              <a:t>搭配的</a:t>
            </a:r>
            <a:r>
              <a:rPr lang="en-US" altLang="zh-TW" dirty="0" err="1" smtClean="0"/>
              <a:t>mapReduce</a:t>
            </a:r>
            <a:r>
              <a:rPr lang="zh-TW" altLang="en-US" dirty="0" smtClean="0"/>
              <a:t> 分為</a:t>
            </a:r>
            <a:r>
              <a:rPr lang="en-US" altLang="zh-TW" dirty="0" smtClean="0"/>
              <a:t>Job tracker/task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Hadoop</a:t>
            </a:r>
            <a:r>
              <a:rPr lang="en-US" altLang="zh-TW" dirty="0" smtClean="0"/>
              <a:t> 2.x </a:t>
            </a:r>
            <a:r>
              <a:rPr lang="zh-TW" altLang="en-US" dirty="0" smtClean="0"/>
              <a:t>搭配</a:t>
            </a:r>
            <a:r>
              <a:rPr lang="en-US" altLang="zh-TW" dirty="0" smtClean="0"/>
              <a:t>YARN</a:t>
            </a:r>
            <a:r>
              <a:rPr lang="zh-TW" altLang="en-US" dirty="0" smtClean="0"/>
              <a:t>把 </a:t>
            </a:r>
            <a:r>
              <a:rPr lang="en-US" altLang="zh-TW" dirty="0" smtClean="0"/>
              <a:t>Job tracker</a:t>
            </a:r>
            <a:r>
              <a:rPr lang="zh-TW" altLang="en-US" dirty="0" smtClean="0"/>
              <a:t> 拆成</a:t>
            </a:r>
            <a:r>
              <a:rPr lang="en-US" altLang="zh-TW" dirty="0" smtClean="0"/>
              <a:t>resource manager/app master, task tracker = </a:t>
            </a:r>
            <a:r>
              <a:rPr lang="en-US" altLang="zh-TW" dirty="0" err="1" smtClean="0"/>
              <a:t>nodemanager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Resource Manager (master) –</a:t>
            </a:r>
            <a:r>
              <a:rPr lang="zh-TW" altLang="en-US" dirty="0" smtClean="0"/>
              <a:t>負責調度資源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分配決定權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Scheduler =&gt; </a:t>
            </a:r>
            <a:r>
              <a:rPr lang="zh-TW" altLang="en-US" dirty="0" smtClean="0"/>
              <a:t>當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提交任務</a:t>
            </a:r>
            <a:r>
              <a:rPr lang="en-US" altLang="zh-TW" dirty="0" smtClean="0"/>
              <a:t>, </a:t>
            </a:r>
            <a:r>
              <a:rPr lang="zh-TW" altLang="en-US" dirty="0" smtClean="0"/>
              <a:t>配</a:t>
            </a:r>
            <a:r>
              <a:rPr lang="zh-TW" altLang="en-US" dirty="0"/>
              <a:t>發</a:t>
            </a:r>
            <a:r>
              <a:rPr lang="zh-TW" altLang="en-US" dirty="0" smtClean="0"/>
              <a:t>當前資源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不監控程序狀態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Application Manager (AM)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管理所有</a:t>
            </a:r>
            <a:r>
              <a:rPr lang="zh-TW" altLang="en-US" dirty="0" smtClean="0"/>
              <a:t>程序的</a:t>
            </a:r>
            <a:r>
              <a:rPr lang="en-US" altLang="zh-TW" dirty="0" smtClean="0"/>
              <a:t>app Master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Node Manager</a:t>
            </a:r>
            <a:r>
              <a:rPr lang="en-US" altLang="zh-TW" dirty="0" smtClean="0"/>
              <a:t> (slave)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負責啟動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並監控其資源使用狀</a:t>
            </a:r>
            <a:r>
              <a:rPr lang="zh-TW" altLang="en-US" dirty="0"/>
              <a:t>況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Application Master =&gt; 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 smtClean="0"/>
              <a:t>與</a:t>
            </a:r>
            <a:r>
              <a:rPr lang="en-US" altLang="zh-TW" dirty="0" smtClean="0"/>
              <a:t>RM</a:t>
            </a:r>
            <a:r>
              <a:rPr lang="zh-TW" altLang="en-US" dirty="0" smtClean="0"/>
              <a:t>協商資源</a:t>
            </a:r>
            <a:r>
              <a:rPr lang="en-US" altLang="zh-TW" dirty="0" smtClean="0"/>
              <a:t>, </a:t>
            </a:r>
            <a:r>
              <a:rPr lang="en-US" altLang="zh-TW" dirty="0" smtClean="0"/>
              <a:t>client </a:t>
            </a:r>
            <a:r>
              <a:rPr lang="zh-TW" altLang="en-US" dirty="0" smtClean="0"/>
              <a:t>提交一個任務</a:t>
            </a:r>
            <a:r>
              <a:rPr lang="zh-TW" altLang="en-US" dirty="0" smtClean="0"/>
              <a:t>則生出一個</a:t>
            </a:r>
            <a:r>
              <a:rPr lang="en-US" altLang="zh-TW" dirty="0" smtClean="0"/>
              <a:t>app Master (</a:t>
            </a:r>
            <a:r>
              <a:rPr lang="zh-TW" altLang="en-US" dirty="0" smtClean="0"/>
              <a:t>向</a:t>
            </a:r>
            <a:r>
              <a:rPr lang="en-US" altLang="zh-TW" dirty="0" smtClean="0"/>
              <a:t>RN</a:t>
            </a:r>
            <a:r>
              <a:rPr lang="zh-TW" altLang="en-US" dirty="0" smtClean="0"/>
              <a:t>請求資源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RN</a:t>
            </a:r>
            <a:r>
              <a:rPr lang="zh-TW" altLang="en-US" dirty="0" smtClean="0"/>
              <a:t>安排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資源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指定程序拉到節點運</a:t>
            </a:r>
            <a:r>
              <a:rPr lang="zh-TW" altLang="en-US" dirty="0"/>
              <a:t>算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 smtClean="0"/>
              <a:t>與</a:t>
            </a:r>
            <a:r>
              <a:rPr lang="en-US" altLang="zh-TW" dirty="0" smtClean="0"/>
              <a:t>NM</a:t>
            </a:r>
            <a:r>
              <a:rPr lang="zh-TW" altLang="en-US" dirty="0" smtClean="0"/>
              <a:t>協同運算工作程序與監控</a:t>
            </a:r>
            <a:endParaRPr lang="en-US" altLang="zh-TW" dirty="0" smtClean="0"/>
          </a:p>
          <a:p>
            <a:pPr marL="1257300" lvl="2" indent="-342900">
              <a:buFont typeface="+mj-lt"/>
              <a:buAutoNum type="arabicPeriod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運算程序</a:t>
            </a:r>
            <a:r>
              <a:rPr lang="en-US" altLang="zh-TW" dirty="0" smtClean="0"/>
              <a:t>(task)</a:t>
            </a:r>
            <a:r>
              <a:rPr lang="zh-TW" altLang="en-US" dirty="0" smtClean="0"/>
              <a:t>某段失敗</a:t>
            </a:r>
            <a:r>
              <a:rPr lang="en-US" altLang="zh-TW" dirty="0" smtClean="0"/>
              <a:t>, App Master</a:t>
            </a:r>
            <a:r>
              <a:rPr lang="zh-TW" altLang="en-US" dirty="0" smtClean="0"/>
              <a:t>會和</a:t>
            </a:r>
            <a:r>
              <a:rPr lang="en-US" altLang="zh-TW" dirty="0" smtClean="0"/>
              <a:t>RM</a:t>
            </a:r>
            <a:r>
              <a:rPr lang="zh-TW" altLang="en-US" dirty="0" smtClean="0"/>
              <a:t>重新協調資源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若某節</a:t>
            </a:r>
            <a:r>
              <a:rPr lang="zh-TW" altLang="en-US" dirty="0"/>
              <a:t>點</a:t>
            </a:r>
            <a:r>
              <a:rPr lang="zh-TW" altLang="en-US" dirty="0" smtClean="0"/>
              <a:t>故障導致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 fail =&gt; AM</a:t>
            </a:r>
            <a:r>
              <a:rPr lang="zh-TW" altLang="en-US" dirty="0" smtClean="0"/>
              <a:t>則會負責重啟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MapReduce</a:t>
            </a:r>
            <a:r>
              <a:rPr lang="zh-TW" altLang="en-US" dirty="0"/>
              <a:t> </a:t>
            </a:r>
            <a:r>
              <a:rPr lang="en-US" altLang="zh-TW" dirty="0" smtClean="0"/>
              <a:t>(Input &gt; split &gt; map(combine) &gt; shuffle &gt; reduce &gt; output)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運算程序提交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master?)</a:t>
            </a:r>
            <a:r>
              <a:rPr lang="zh-TW" altLang="en-US" dirty="0" smtClean="0"/>
              <a:t> </a:t>
            </a:r>
            <a:r>
              <a:rPr lang="en-US" altLang="zh-TW" dirty="0" smtClean="0"/>
              <a:t>(assign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Mapper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Reducer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(K,V)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Save to local intermediate data (I/O) =&gt; slow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Reducer remote read intermediate data and shuffle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Reduce process and output, resource back to cluster</a:t>
            </a:r>
          </a:p>
        </p:txBody>
      </p:sp>
      <p:sp>
        <p:nvSpPr>
          <p:cNvPr id="9" name="AutoShape 4" descr="ãyarn resourcemanager nodemanager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4" y="-144463"/>
            <a:ext cx="3118436" cy="23412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165" y="2287466"/>
            <a:ext cx="4702505" cy="205845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808" y="4486120"/>
            <a:ext cx="3984627" cy="23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16325</TotalTime>
  <Words>2739</Words>
  <Application>Microsoft Office PowerPoint</Application>
  <PresentationFormat>寬螢幕</PresentationFormat>
  <Paragraphs>248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chiehchengpan</dc:creator>
  <cp:lastModifiedBy>chiehchengpan</cp:lastModifiedBy>
  <cp:revision>110</cp:revision>
  <dcterms:created xsi:type="dcterms:W3CDTF">2019-04-13T04:05:29Z</dcterms:created>
  <dcterms:modified xsi:type="dcterms:W3CDTF">2019-04-25T23:38:04Z</dcterms:modified>
</cp:coreProperties>
</file>