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66" d="100"/>
          <a:sy n="66" d="100"/>
        </p:scale>
        <p:origin x="485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155-E837-4F1E-95AE-0C3CC76103F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96-83C4-447B-ACC9-6430BA845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4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155-E837-4F1E-95AE-0C3CC76103F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96-83C4-447B-ACC9-6430BA845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11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155-E837-4F1E-95AE-0C3CC76103F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96-83C4-447B-ACC9-6430BA845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96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155-E837-4F1E-95AE-0C3CC76103F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96-83C4-447B-ACC9-6430BA845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88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155-E837-4F1E-95AE-0C3CC76103F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96-83C4-447B-ACC9-6430BA845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155-E837-4F1E-95AE-0C3CC76103F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96-83C4-447B-ACC9-6430BA845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4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155-E837-4F1E-95AE-0C3CC76103F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96-83C4-447B-ACC9-6430BA845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92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155-E837-4F1E-95AE-0C3CC76103F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96-83C4-447B-ACC9-6430BA845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155-E837-4F1E-95AE-0C3CC76103F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96-83C4-447B-ACC9-6430BA845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77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155-E837-4F1E-95AE-0C3CC76103F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96-83C4-447B-ACC9-6430BA845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95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155-E837-4F1E-95AE-0C3CC76103F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96-83C4-447B-ACC9-6430BA845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8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C155-E837-4F1E-95AE-0C3CC76103F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8296-83C4-447B-ACC9-6430BA845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85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084" y="65324"/>
            <a:ext cx="465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Security group (firewall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rule setting)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745" y="1809931"/>
            <a:ext cx="1470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Inbond</a:t>
            </a:r>
            <a:r>
              <a:rPr lang="en-US" altLang="zh-TW" dirty="0" smtClean="0"/>
              <a:t> rule</a:t>
            </a:r>
          </a:p>
          <a:p>
            <a:pPr algn="ctr"/>
            <a:r>
              <a:rPr lang="en-US" altLang="zh-TW" sz="1200" dirty="0" smtClean="0">
                <a:solidFill>
                  <a:srgbClr val="0000FF"/>
                </a:solidFill>
              </a:rPr>
              <a:t>Control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outerpacket</a:t>
            </a:r>
            <a:r>
              <a:rPr lang="en-US" altLang="zh-TW" sz="1200" dirty="0" smtClean="0">
                <a:solidFill>
                  <a:srgbClr val="0000FF"/>
                </a:solidFill>
              </a:rPr>
              <a:t> </a:t>
            </a:r>
          </a:p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t</a:t>
            </a:r>
            <a:r>
              <a:rPr lang="en-US" altLang="zh-TW" sz="1200" dirty="0" smtClean="0">
                <a:solidFill>
                  <a:srgbClr val="0000FF"/>
                </a:solidFill>
              </a:rPr>
              <a:t>o come in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315" y="3729192"/>
            <a:ext cx="14462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Outbond</a:t>
            </a:r>
            <a:r>
              <a:rPr lang="en-US" altLang="zh-TW" dirty="0" smtClean="0"/>
              <a:t> rule</a:t>
            </a:r>
          </a:p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Control </a:t>
            </a:r>
            <a:r>
              <a:rPr lang="en-US" altLang="zh-TW" sz="1200" dirty="0" smtClean="0">
                <a:solidFill>
                  <a:srgbClr val="0000FF"/>
                </a:solidFill>
              </a:rPr>
              <a:t>our packet </a:t>
            </a:r>
            <a:endParaRPr lang="en-US" altLang="zh-TW" sz="1200" dirty="0">
              <a:solidFill>
                <a:srgbClr val="0000FF"/>
              </a:solidFill>
            </a:endParaRPr>
          </a:p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t</a:t>
            </a:r>
            <a:r>
              <a:rPr lang="en-US" altLang="zh-TW" sz="1200" dirty="0" smtClean="0">
                <a:solidFill>
                  <a:srgbClr val="0000FF"/>
                </a:solidFill>
              </a:rPr>
              <a:t>o go out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745" y="5427632"/>
            <a:ext cx="7766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Stateful</a:t>
            </a:r>
            <a:r>
              <a:rPr lang="en-US" altLang="zh-TW" dirty="0" smtClean="0"/>
              <a:t> =&gt; to retain a memory of identity of each client-server connection </a:t>
            </a:r>
          </a:p>
          <a:p>
            <a:r>
              <a:rPr lang="en-US" altLang="zh-TW" dirty="0" smtClean="0"/>
              <a:t>Stateless =&gt;  unable to remember, treat each request as independent connection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98984" y="1466094"/>
            <a:ext cx="423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Source IP or hostname (e.g. 140.112.2.197)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798984" y="1829809"/>
            <a:ext cx="21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Port number (e.g. 80)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798984" y="2199141"/>
            <a:ext cx="27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Protocol type</a:t>
            </a:r>
            <a:r>
              <a:rPr lang="en-US" altLang="zh-TW" dirty="0" smtClean="0"/>
              <a:t>(e.g. </a:t>
            </a:r>
            <a:r>
              <a:rPr lang="en-US" altLang="zh-TW" dirty="0" err="1" smtClean="0"/>
              <a:t>tcp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udp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776871" y="2662248"/>
            <a:ext cx="723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u="sng" dirty="0" smtClean="0"/>
              <a:t>Allow </a:t>
            </a:r>
            <a:r>
              <a:rPr lang="en-US" altLang="zh-TW" i="1" u="sng" dirty="0" smtClean="0">
                <a:solidFill>
                  <a:srgbClr val="0000FF"/>
                </a:solidFill>
              </a:rPr>
              <a:t>packet from 140.112.2.197 </a:t>
            </a:r>
            <a:r>
              <a:rPr lang="en-US" altLang="zh-TW" i="1" u="sng" dirty="0" smtClean="0"/>
              <a:t>with </a:t>
            </a:r>
            <a:r>
              <a:rPr lang="en-US" altLang="zh-TW" i="1" u="sng" dirty="0" err="1" smtClean="0">
                <a:solidFill>
                  <a:srgbClr val="7030A0"/>
                </a:solidFill>
              </a:rPr>
              <a:t>tcp</a:t>
            </a:r>
            <a:r>
              <a:rPr lang="en-US" altLang="zh-TW" i="1" u="sng" dirty="0" smtClean="0">
                <a:solidFill>
                  <a:srgbClr val="7030A0"/>
                </a:solidFill>
              </a:rPr>
              <a:t> protocol</a:t>
            </a:r>
            <a:r>
              <a:rPr lang="en-US" altLang="zh-TW" i="1" u="sng" dirty="0" smtClean="0"/>
              <a:t> to connect </a:t>
            </a:r>
            <a:r>
              <a:rPr lang="en-US" altLang="zh-TW" i="1" u="sng" dirty="0" smtClean="0">
                <a:solidFill>
                  <a:srgbClr val="00B050"/>
                </a:solidFill>
              </a:rPr>
              <a:t>localhost:80</a:t>
            </a:r>
            <a:r>
              <a:rPr lang="en-US" altLang="zh-TW" i="1" u="sng" dirty="0" smtClean="0"/>
              <a:t> </a:t>
            </a:r>
            <a:endParaRPr lang="zh-TW" altLang="en-US" i="1" u="sng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798984" y="3395295"/>
            <a:ext cx="479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Destination IP </a:t>
            </a:r>
            <a:r>
              <a:rPr lang="en-US" altLang="zh-TW" dirty="0" smtClean="0"/>
              <a:t>or hostname</a:t>
            </a:r>
            <a:r>
              <a:rPr lang="en-US" altLang="zh-TW" dirty="0" smtClean="0"/>
              <a:t> (e.g. 140.115.236.11)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98984" y="3759010"/>
            <a:ext cx="21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Port number (e.g. 80)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8984" y="4128342"/>
            <a:ext cx="27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Protocol type (e.g. </a:t>
            </a:r>
            <a:r>
              <a:rPr lang="en-US" altLang="zh-TW" dirty="0" err="1" smtClean="0"/>
              <a:t>tcp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udp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8" name="左大括弧 27"/>
          <p:cNvSpPr/>
          <p:nvPr/>
        </p:nvSpPr>
        <p:spPr>
          <a:xfrm>
            <a:off x="1588691" y="1650760"/>
            <a:ext cx="210293" cy="7330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大括弧 28"/>
          <p:cNvSpPr/>
          <p:nvPr/>
        </p:nvSpPr>
        <p:spPr>
          <a:xfrm>
            <a:off x="1588691" y="3577152"/>
            <a:ext cx="210293" cy="7330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744810" y="4591449"/>
            <a:ext cx="730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u="sng" dirty="0" smtClean="0"/>
              <a:t>Allow </a:t>
            </a:r>
            <a:r>
              <a:rPr lang="en-US" altLang="zh-TW" i="1" u="sng" dirty="0" smtClean="0">
                <a:solidFill>
                  <a:srgbClr val="0000FF"/>
                </a:solidFill>
              </a:rPr>
              <a:t>packet from localhost </a:t>
            </a:r>
            <a:r>
              <a:rPr lang="en-US" altLang="zh-TW" i="1" u="sng" dirty="0" smtClean="0"/>
              <a:t>with </a:t>
            </a:r>
            <a:r>
              <a:rPr lang="en-US" altLang="zh-TW" i="1" u="sng" dirty="0" err="1" smtClean="0">
                <a:solidFill>
                  <a:srgbClr val="7030A0"/>
                </a:solidFill>
              </a:rPr>
              <a:t>tcp</a:t>
            </a:r>
            <a:r>
              <a:rPr lang="en-US" altLang="zh-TW" i="1" u="sng" dirty="0" smtClean="0">
                <a:solidFill>
                  <a:srgbClr val="7030A0"/>
                </a:solidFill>
              </a:rPr>
              <a:t> protocol</a:t>
            </a:r>
            <a:r>
              <a:rPr lang="en-US" altLang="zh-TW" i="1" u="sng" dirty="0" smtClean="0"/>
              <a:t> to connect </a:t>
            </a:r>
            <a:r>
              <a:rPr lang="en-US" altLang="zh-TW" i="1" u="sng" dirty="0" smtClean="0">
                <a:solidFill>
                  <a:srgbClr val="00B050"/>
                </a:solidFill>
              </a:rPr>
              <a:t>140.115.236.11:80</a:t>
            </a:r>
            <a:endParaRPr lang="zh-TW" altLang="en-US" i="1" u="sng" dirty="0">
              <a:solidFill>
                <a:srgbClr val="00B0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60898" y="972337"/>
            <a:ext cx="1868580" cy="13425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885714" y="983140"/>
            <a:ext cx="1155922" cy="13425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626563" y="983140"/>
            <a:ext cx="228600" cy="13425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0954556" y="1369471"/>
            <a:ext cx="4969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043467" y="1369471"/>
            <a:ext cx="4969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10954556" y="1857783"/>
            <a:ext cx="477078" cy="9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10043467" y="1862752"/>
            <a:ext cx="477078" cy="9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9857870" y="1008249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Inbond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rule</a:t>
            </a:r>
          </a:p>
          <a:p>
            <a:pPr algn="ctr"/>
            <a:r>
              <a:rPr lang="en-US" altLang="zh-TW" sz="1000" b="1" dirty="0" smtClean="0">
                <a:solidFill>
                  <a:srgbClr val="FF0000"/>
                </a:solidFill>
              </a:rPr>
              <a:t>check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802122" y="1894755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Outbond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rule</a:t>
            </a:r>
          </a:p>
          <a:p>
            <a:pPr algn="ctr"/>
            <a:r>
              <a:rPr lang="en-US" altLang="zh-TW" sz="1000" b="1" dirty="0" smtClean="0">
                <a:solidFill>
                  <a:srgbClr val="FF0000"/>
                </a:solidFill>
              </a:rPr>
              <a:t>check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1374047" y="940886"/>
            <a:ext cx="6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EC2 a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144312" y="756279"/>
            <a:ext cx="125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Outer WAN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885769" y="13438"/>
            <a:ext cx="4403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 smtClean="0"/>
              <a:t>T</a:t>
            </a:r>
            <a:r>
              <a:rPr lang="en-US" altLang="zh-TW" sz="1400" dirty="0" err="1" smtClean="0"/>
              <a:t>cp</a:t>
            </a:r>
            <a:r>
              <a:rPr lang="en-US" altLang="zh-TW" sz="1400" dirty="0" smtClean="0"/>
              <a:t> -- connection-oriented (request =&gt; response =&gt; send)</a:t>
            </a:r>
            <a:endParaRPr lang="zh-TW" altLang="en-US" sz="1400" dirty="0"/>
          </a:p>
        </p:txBody>
      </p:sp>
      <p:grpSp>
        <p:nvGrpSpPr>
          <p:cNvPr id="44" name="群組 43"/>
          <p:cNvGrpSpPr/>
          <p:nvPr/>
        </p:nvGrpSpPr>
        <p:grpSpPr>
          <a:xfrm>
            <a:off x="6985349" y="148792"/>
            <a:ext cx="4891584" cy="473353"/>
            <a:chOff x="6985349" y="148792"/>
            <a:chExt cx="4891584" cy="473353"/>
          </a:xfrm>
        </p:grpSpPr>
        <p:sp>
          <p:nvSpPr>
            <p:cNvPr id="37" name="矩形 36"/>
            <p:cNvSpPr/>
            <p:nvPr/>
          </p:nvSpPr>
          <p:spPr>
            <a:xfrm>
              <a:off x="6985349" y="148792"/>
              <a:ext cx="811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smtClean="0"/>
                <a:t>Protocol</a:t>
              </a:r>
              <a:endParaRPr lang="zh-TW" altLang="en-US" sz="1400" dirty="0"/>
            </a:p>
          </p:txBody>
        </p:sp>
        <p:sp>
          <p:nvSpPr>
            <p:cNvPr id="38" name="左大括弧 37"/>
            <p:cNvSpPr/>
            <p:nvPr/>
          </p:nvSpPr>
          <p:spPr>
            <a:xfrm>
              <a:off x="7829796" y="148792"/>
              <a:ext cx="67325" cy="34197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908474" y="314368"/>
              <a:ext cx="39684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 smtClean="0"/>
                <a:t>Udp</a:t>
              </a:r>
              <a:r>
                <a:rPr lang="en-US" altLang="zh-TW" sz="1400" dirty="0" smtClean="0"/>
                <a:t> -- connectionless (send without hand-shaking)</a:t>
              </a:r>
              <a:endParaRPr lang="zh-TW" altLang="en-US" sz="1400" dirty="0"/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10574051" y="207736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b="1" dirty="0" smtClean="0"/>
              <a:t>SG</a:t>
            </a:r>
            <a:endParaRPr lang="zh-TW" altLang="en-US" sz="1000" b="1" dirty="0"/>
          </a:p>
        </p:txBody>
      </p:sp>
      <p:sp>
        <p:nvSpPr>
          <p:cNvPr id="42" name="矩形 41"/>
          <p:cNvSpPr/>
          <p:nvPr/>
        </p:nvSpPr>
        <p:spPr>
          <a:xfrm>
            <a:off x="8712025" y="966557"/>
            <a:ext cx="228600" cy="13425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659513" y="206078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b="1" dirty="0" smtClean="0"/>
              <a:t>SG</a:t>
            </a:r>
            <a:endParaRPr lang="zh-TW" altLang="en-US" sz="1000" b="1" dirty="0"/>
          </a:p>
        </p:txBody>
      </p:sp>
      <p:sp>
        <p:nvSpPr>
          <p:cNvPr id="45" name="矩形 44"/>
          <p:cNvSpPr/>
          <p:nvPr/>
        </p:nvSpPr>
        <p:spPr>
          <a:xfrm>
            <a:off x="7388588" y="976496"/>
            <a:ext cx="1296915" cy="13425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9040060" y="1333387"/>
            <a:ext cx="4969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8128971" y="1333387"/>
            <a:ext cx="4969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9040060" y="1821699"/>
            <a:ext cx="477078" cy="9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8128971" y="1826668"/>
            <a:ext cx="477078" cy="9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939885" y="1879577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Inbond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rule</a:t>
            </a:r>
          </a:p>
          <a:p>
            <a:pPr algn="ctr"/>
            <a:r>
              <a:rPr lang="en-US" altLang="zh-TW" sz="1000" b="1" dirty="0" smtClean="0">
                <a:solidFill>
                  <a:srgbClr val="FF0000"/>
                </a:solidFill>
              </a:rPr>
              <a:t>check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893955" y="924530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Outbond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rule</a:t>
            </a:r>
          </a:p>
          <a:p>
            <a:pPr algn="ctr"/>
            <a:r>
              <a:rPr lang="en-US" altLang="zh-TW" sz="1000" b="1" dirty="0" smtClean="0">
                <a:solidFill>
                  <a:srgbClr val="FF0000"/>
                </a:solidFill>
              </a:rPr>
              <a:t>check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300719" y="883710"/>
            <a:ext cx="70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EC2 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7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084" y="65324"/>
            <a:ext cx="4644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EC2 Dashboard (EC2 keeper setting)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6310" y="1018833"/>
            <a:ext cx="5661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Running Instance </a:t>
            </a:r>
          </a:p>
          <a:p>
            <a:r>
              <a:rPr lang="en-US" altLang="zh-TW" dirty="0" smtClean="0"/>
              <a:t>Dedicated Hosts : independent server </a:t>
            </a:r>
          </a:p>
          <a:p>
            <a:r>
              <a:rPr lang="en-US" altLang="zh-TW" dirty="0" smtClean="0"/>
              <a:t>Volume : disk</a:t>
            </a:r>
          </a:p>
          <a:p>
            <a:r>
              <a:rPr lang="en-US" altLang="zh-TW" dirty="0" smtClean="0"/>
              <a:t>Key Pairs </a:t>
            </a:r>
          </a:p>
          <a:p>
            <a:r>
              <a:rPr lang="en-US" altLang="zh-TW" dirty="0" smtClean="0"/>
              <a:t>Placement Group : cluster on server deck</a:t>
            </a:r>
          </a:p>
          <a:p>
            <a:r>
              <a:rPr lang="en-US" altLang="zh-TW" dirty="0" smtClean="0"/>
              <a:t>Elastic IPs : keep same public IP while turn on / off instance</a:t>
            </a:r>
          </a:p>
          <a:p>
            <a:r>
              <a:rPr lang="en-US" altLang="zh-TW" dirty="0" smtClean="0"/>
              <a:t>Load Balancer :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 loading </a:t>
            </a:r>
          </a:p>
          <a:p>
            <a:r>
              <a:rPr lang="en-US" altLang="zh-TW" dirty="0" smtClean="0"/>
              <a:t>Security group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35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777842" y="715833"/>
            <a:ext cx="8236949" cy="5376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64704" y="1560441"/>
            <a:ext cx="1769506" cy="4164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0084" y="65324"/>
            <a:ext cx="836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VPC (Virtual Private Cloud) =&gt; Private Cloud setting in Public Cloud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017644" y="1063486"/>
            <a:ext cx="6867939" cy="40849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4355" y="1560440"/>
            <a:ext cx="1749287" cy="26239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620124" y="156044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10.10.110.0/24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40353" y="1560440"/>
            <a:ext cx="1749287" cy="26239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906122" y="156044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10.10.220.0/24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60104" y="2345633"/>
            <a:ext cx="1103244" cy="14113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Internet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Gateway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60998" y="11911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公有網段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10004" y="11911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私有網段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0699" y="4899986"/>
            <a:ext cx="2469875" cy="1826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 Table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Directory instruction </a:t>
            </a:r>
            <a:r>
              <a:rPr lang="en-US" altLang="zh-TW" dirty="0" smtClean="0">
                <a:solidFill>
                  <a:srgbClr val="C00000"/>
                </a:solidFill>
              </a:rPr>
              <a:t>with Gateway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54856" y="4899986"/>
            <a:ext cx="2245341" cy="1826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 Table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Directory instruction </a:t>
            </a:r>
            <a:r>
              <a:rPr lang="en-US" altLang="zh-TW" dirty="0" smtClean="0">
                <a:solidFill>
                  <a:srgbClr val="FF0000"/>
                </a:solidFill>
              </a:rPr>
              <a:t>without Gateway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674079" y="3776862"/>
            <a:ext cx="795127" cy="1103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518324" y="3756990"/>
            <a:ext cx="795127" cy="1103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圖: 磁碟 18"/>
          <p:cNvSpPr/>
          <p:nvPr/>
        </p:nvSpPr>
        <p:spPr>
          <a:xfrm>
            <a:off x="2910004" y="2353983"/>
            <a:ext cx="1088322" cy="132190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Private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Database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96681" y="2026444"/>
            <a:ext cx="110799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NAT</a:t>
            </a:r>
          </a:p>
          <a:p>
            <a:pPr algn="ctr"/>
            <a:r>
              <a:rPr lang="en-US" altLang="zh-TW" dirty="0" smtClean="0"/>
              <a:t>(Network</a:t>
            </a:r>
          </a:p>
          <a:p>
            <a:pPr algn="ctr"/>
            <a:r>
              <a:rPr lang="en-US" altLang="zh-TW" dirty="0" smtClean="0"/>
              <a:t>Address</a:t>
            </a:r>
          </a:p>
          <a:p>
            <a:pPr algn="ctr"/>
            <a:r>
              <a:rPr lang="en-US" altLang="zh-TW" dirty="0" smtClean="0"/>
              <a:t>Transfer)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對外窗口</a:t>
            </a:r>
          </a:p>
        </p:txBody>
      </p:sp>
      <p:sp>
        <p:nvSpPr>
          <p:cNvPr id="22" name="矩形 21"/>
          <p:cNvSpPr/>
          <p:nvPr/>
        </p:nvSpPr>
        <p:spPr>
          <a:xfrm>
            <a:off x="1424021" y="1560441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VPN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4627208" y="659203"/>
            <a:ext cx="1447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AWS EC2 VPC</a:t>
            </a:r>
            <a:endParaRPr lang="en-US" altLang="zh-TW" dirty="0"/>
          </a:p>
        </p:txBody>
      </p:sp>
      <p:sp>
        <p:nvSpPr>
          <p:cNvPr id="25" name="矩形 24"/>
          <p:cNvSpPr/>
          <p:nvPr/>
        </p:nvSpPr>
        <p:spPr>
          <a:xfrm>
            <a:off x="948839" y="2787695"/>
            <a:ext cx="1041390" cy="527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instance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>
            <a:off x="2063625" y="2980046"/>
            <a:ext cx="794094" cy="14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948839" y="3503772"/>
            <a:ext cx="1041390" cy="527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instance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44219" y="4281386"/>
            <a:ext cx="1041390" cy="527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instance</a:t>
            </a:r>
            <a:endParaRPr lang="zh-TW" altLang="en-US" dirty="0"/>
          </a:p>
        </p:txBody>
      </p:sp>
      <p:sp>
        <p:nvSpPr>
          <p:cNvPr id="29" name="向右箭號 28"/>
          <p:cNvSpPr/>
          <p:nvPr/>
        </p:nvSpPr>
        <p:spPr>
          <a:xfrm rot="20151865">
            <a:off x="2039049" y="3498568"/>
            <a:ext cx="873503" cy="14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 rot="18777554">
            <a:off x="1899642" y="4010904"/>
            <a:ext cx="1162632" cy="14253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08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247</Words>
  <Application>Microsoft Office PowerPoint</Application>
  <PresentationFormat>寬螢幕</PresentationFormat>
  <Paragraphs>67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13</cp:revision>
  <dcterms:created xsi:type="dcterms:W3CDTF">2018-12-17T07:55:52Z</dcterms:created>
  <dcterms:modified xsi:type="dcterms:W3CDTF">2018-12-17T13:34:09Z</dcterms:modified>
</cp:coreProperties>
</file>