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57" r:id="rId6"/>
    <p:sldId id="264" r:id="rId7"/>
    <p:sldId id="260" r:id="rId8"/>
    <p:sldId id="263" r:id="rId9"/>
    <p:sldId id="262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4A07-989F-493D-BD86-E4FF02A8C092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62BC-FEAD-480E-BCB7-7E8FEED8A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40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4A07-989F-493D-BD86-E4FF02A8C092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62BC-FEAD-480E-BCB7-7E8FEED8A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30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4A07-989F-493D-BD86-E4FF02A8C092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62BC-FEAD-480E-BCB7-7E8FEED8A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4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4A07-989F-493D-BD86-E4FF02A8C092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62BC-FEAD-480E-BCB7-7E8FEED8A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31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4A07-989F-493D-BD86-E4FF02A8C092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62BC-FEAD-480E-BCB7-7E8FEED8A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18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4A07-989F-493D-BD86-E4FF02A8C092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62BC-FEAD-480E-BCB7-7E8FEED8A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596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4A07-989F-493D-BD86-E4FF02A8C092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62BC-FEAD-480E-BCB7-7E8FEED8A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95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4A07-989F-493D-BD86-E4FF02A8C092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62BC-FEAD-480E-BCB7-7E8FEED8A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71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4A07-989F-493D-BD86-E4FF02A8C092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62BC-FEAD-480E-BCB7-7E8FEED8A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901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4A07-989F-493D-BD86-E4FF02A8C092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62BC-FEAD-480E-BCB7-7E8FEED8A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40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C4A07-989F-493D-BD86-E4FF02A8C092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462BC-FEAD-480E-BCB7-7E8FEED8A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1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C4A07-989F-493D-BD86-E4FF02A8C092}" type="datetimeFigureOut">
              <a:rPr lang="zh-TW" altLang="en-US" smtClean="0"/>
              <a:t>2019/4/11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462BC-FEAD-480E-BCB7-7E8FEED8A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85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9.png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413" y="851681"/>
            <a:ext cx="735380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i="1" u="sng" dirty="0" smtClean="0">
                <a:ea typeface="微軟正黑體" panose="020B0604030504040204" pitchFamily="34" charset="-120"/>
              </a:rPr>
              <a:t>LAN (Local)</a:t>
            </a:r>
            <a:r>
              <a:rPr lang="zh-TW" altLang="en-US" sz="2000" i="1" u="sng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2000" i="1" u="sng" dirty="0" smtClean="0">
                <a:ea typeface="微軟正黑體" panose="020B0604030504040204" pitchFamily="34" charset="-120"/>
              </a:rPr>
              <a:t>=&gt;</a:t>
            </a:r>
            <a:r>
              <a:rPr lang="zh-TW" altLang="en-US" sz="2000" i="1" u="sng" dirty="0" smtClean="0">
                <a:ea typeface="微軟正黑體" panose="020B0604030504040204" pitchFamily="34" charset="-120"/>
              </a:rPr>
              <a:t>  </a:t>
            </a:r>
            <a:r>
              <a:rPr lang="en-US" altLang="zh-TW" sz="2000" i="1" u="sng" dirty="0" smtClean="0">
                <a:ea typeface="微軟正黑體" panose="020B0604030504040204" pitchFamily="34" charset="-120"/>
              </a:rPr>
              <a:t>one site (one physical network topography)</a:t>
            </a:r>
          </a:p>
          <a:p>
            <a:pPr lvl="1"/>
            <a:r>
              <a:rPr lang="en-US" altLang="zh-TW" sz="2000" dirty="0" smtClean="0">
                <a:ea typeface="微軟正黑體" panose="020B0604030504040204" pitchFamily="34" charset="-120"/>
              </a:rPr>
              <a:t>Classroom is an example of LAN, connecting computers together</a:t>
            </a:r>
          </a:p>
          <a:p>
            <a:pPr lvl="1"/>
            <a:endParaRPr lang="en-US" altLang="zh-TW" sz="2000" i="1" u="sng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i="1" u="sng" dirty="0" smtClean="0">
                <a:ea typeface="微軟正黑體" panose="020B0604030504040204" pitchFamily="34" charset="-120"/>
              </a:rPr>
              <a:t>WAN (Wide)</a:t>
            </a:r>
            <a:r>
              <a:rPr lang="zh-TW" altLang="en-US" sz="2000" i="1" u="sng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2000" i="1" u="sng" dirty="0" smtClean="0">
                <a:ea typeface="微軟正黑體" panose="020B0604030504040204" pitchFamily="34" charset="-120"/>
              </a:rPr>
              <a:t>=&gt;</a:t>
            </a:r>
            <a:r>
              <a:rPr lang="zh-TW" altLang="en-US" sz="2000" i="1" u="sng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2000" i="1" u="sng" dirty="0" smtClean="0">
                <a:ea typeface="微軟正黑體" panose="020B0604030504040204" pitchFamily="34" charset="-120"/>
              </a:rPr>
              <a:t>multiple sites (need employ router/link)</a:t>
            </a:r>
          </a:p>
          <a:p>
            <a:pPr lvl="1"/>
            <a:r>
              <a:rPr lang="en-US" altLang="zh-TW" sz="2000" dirty="0" smtClean="0">
                <a:ea typeface="微軟正黑體" panose="020B0604030504040204" pitchFamily="34" charset="-120"/>
              </a:rPr>
              <a:t>Internet is an example of WAN, connecting lots of LAN together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endParaRPr lang="en-US" altLang="zh-TW" sz="2000" dirty="0" smtClean="0"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i="1" u="sng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Mostly used</a:t>
            </a:r>
            <a:r>
              <a:rPr lang="zh-TW" altLang="en-US" sz="2000" i="1" u="sng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000" i="1" u="sng" dirty="0" smtClean="0">
                <a:solidFill>
                  <a:srgbClr val="000000"/>
                </a:solidFill>
                <a:ea typeface="微軟正黑體" panose="020B0604030504040204" pitchFamily="34" charset="-120"/>
              </a:rPr>
              <a:t>service is </a:t>
            </a:r>
            <a:r>
              <a:rPr lang="en-US" altLang="zh-TW" sz="2000" b="0" i="1" u="sng" dirty="0" smtClean="0">
                <a:solidFill>
                  <a:srgbClr val="000000"/>
                </a:solidFill>
                <a:effectLst/>
                <a:ea typeface="微軟正黑體" panose="020B0604030504040204" pitchFamily="34" charset="-120"/>
              </a:rPr>
              <a:t>LAN  </a:t>
            </a:r>
          </a:p>
          <a:p>
            <a:pPr lvl="1"/>
            <a:r>
              <a:rPr lang="zh-TW" altLang="en-US" b="0" i="0" dirty="0" smtClean="0">
                <a:solidFill>
                  <a:srgbClr val="FF0000"/>
                </a:solidFill>
                <a:effectLst/>
                <a:ea typeface="微軟正黑體" panose="020B0604030504040204" pitchFamily="34" charset="-120"/>
              </a:rPr>
              <a:t>我們從家中連上</a:t>
            </a:r>
            <a:r>
              <a:rPr lang="en-US" altLang="zh-TW" b="0" i="0" dirty="0" smtClean="0">
                <a:solidFill>
                  <a:srgbClr val="FF0000"/>
                </a:solidFill>
                <a:effectLst/>
                <a:ea typeface="微軟正黑體" panose="020B0604030504040204" pitchFamily="34" charset="-120"/>
              </a:rPr>
              <a:t>Internet, </a:t>
            </a:r>
            <a:r>
              <a:rPr lang="zh-TW" altLang="en-US" b="0" i="0" dirty="0" smtClean="0">
                <a:solidFill>
                  <a:srgbClr val="FF0000"/>
                </a:solidFill>
                <a:effectLst/>
                <a:ea typeface="微軟正黑體" panose="020B0604030504040204" pitchFamily="34" charset="-120"/>
              </a:rPr>
              <a:t>也是先連上</a:t>
            </a:r>
            <a:r>
              <a:rPr lang="en-US" altLang="zh-TW" b="0" i="0" dirty="0" smtClean="0">
                <a:solidFill>
                  <a:srgbClr val="FF0000"/>
                </a:solidFill>
                <a:effectLst/>
                <a:ea typeface="微軟正黑體" panose="020B0604030504040204" pitchFamily="34" charset="-120"/>
              </a:rPr>
              <a:t>ISP</a:t>
            </a:r>
            <a:r>
              <a:rPr lang="zh-TW" altLang="en-US" b="0" i="0" dirty="0" smtClean="0">
                <a:solidFill>
                  <a:srgbClr val="FF0000"/>
                </a:solidFill>
                <a:effectLst/>
                <a:ea typeface="微軟正黑體" panose="020B0604030504040204" pitchFamily="34" charset="-120"/>
              </a:rPr>
              <a:t>的</a:t>
            </a:r>
            <a:r>
              <a:rPr lang="en-US" altLang="zh-TW" b="0" i="0" dirty="0" smtClean="0">
                <a:solidFill>
                  <a:srgbClr val="FF0000"/>
                </a:solidFill>
                <a:effectLst/>
                <a:ea typeface="微軟正黑體" panose="020B0604030504040204" pitchFamily="34" charset="-120"/>
              </a:rPr>
              <a:t>LAN</a:t>
            </a:r>
            <a:endParaRPr lang="zh-TW" altLang="en-US" dirty="0" smtClean="0">
              <a:solidFill>
                <a:srgbClr val="FF0000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905" y="3911878"/>
            <a:ext cx="5534719" cy="279491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79" y="3897201"/>
            <a:ext cx="5542592" cy="28500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88642" y="4675031"/>
            <a:ext cx="463640" cy="425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8386834" y="123197"/>
            <a:ext cx="3676691" cy="3411454"/>
            <a:chOff x="8386834" y="123197"/>
            <a:chExt cx="3676691" cy="3411454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6834" y="123197"/>
              <a:ext cx="3676691" cy="3086215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9681270" y="3011431"/>
              <a:ext cx="23822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0000FF"/>
                  </a:solidFill>
                </a:rPr>
                <a:t>Extranet: outer public subnet</a:t>
              </a:r>
            </a:p>
            <a:p>
              <a:r>
                <a:rPr lang="en-US" altLang="zh-TW" sz="1400" dirty="0" smtClean="0">
                  <a:solidFill>
                    <a:srgbClr val="0000FF"/>
                  </a:solidFill>
                </a:rPr>
                <a:t>Intranet: inner private subnet</a:t>
              </a:r>
              <a:endParaRPr lang="zh-TW" altLang="en-US" sz="1400" dirty="0">
                <a:solidFill>
                  <a:srgbClr val="0000FF"/>
                </a:solidFill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12205" y="12789"/>
            <a:ext cx="2426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j-lt"/>
              </a:rPr>
              <a:t>Network Structure</a:t>
            </a:r>
            <a:endParaRPr lang="zh-TW" alt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5724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9392" y="168965"/>
            <a:ext cx="2426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IP =&gt; 32bits binary code</a:t>
            </a:r>
          </a:p>
          <a:p>
            <a:r>
              <a:rPr lang="en-US" altLang="zh-TW" dirty="0" smtClean="0"/>
              <a:t>Class</a:t>
            </a:r>
            <a:r>
              <a:rPr lang="zh-TW" altLang="en-US" dirty="0" smtClean="0"/>
              <a:t> </a:t>
            </a:r>
            <a:r>
              <a:rPr lang="en-US" altLang="zh-TW" dirty="0" smtClean="0"/>
              <a:t>(A,B,C)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2" y="773765"/>
            <a:ext cx="7458075" cy="3524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71" y="1238509"/>
            <a:ext cx="5563795" cy="134581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2" y="3086995"/>
            <a:ext cx="8534300" cy="357222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4460" y="168965"/>
            <a:ext cx="4252364" cy="255496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488440" y="1290320"/>
            <a:ext cx="660400" cy="2264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3570" y="2846959"/>
            <a:ext cx="3470793" cy="104481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9885930" y="1123282"/>
            <a:ext cx="1810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127: for local test</a:t>
            </a:r>
          </a:p>
          <a:p>
            <a:r>
              <a:rPr lang="en-US" altLang="zh-TW" sz="1400" b="1" dirty="0" smtClean="0">
                <a:solidFill>
                  <a:srgbClr val="FF0000"/>
                </a:solidFill>
              </a:rPr>
              <a:t>127.0.0.1 =&gt; localhost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9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720" y="318019"/>
            <a:ext cx="8952919" cy="621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01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205" y="12789"/>
            <a:ext cx="2320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j-lt"/>
              </a:rPr>
              <a:t>SSH</a:t>
            </a:r>
            <a:r>
              <a:rPr lang="zh-TW" altLang="en-US" sz="2400" b="1" dirty="0" smtClean="0">
                <a:latin typeface="+mj-lt"/>
              </a:rPr>
              <a:t> </a:t>
            </a:r>
            <a:r>
              <a:rPr lang="en-US" altLang="zh-TW" sz="2400" b="1" dirty="0" smtClean="0">
                <a:latin typeface="+mj-lt"/>
              </a:rPr>
              <a:t>(secure shell)</a:t>
            </a:r>
            <a:endParaRPr lang="zh-TW" altLang="en-US" sz="2400" b="1" dirty="0">
              <a:latin typeface="+mj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80653" y="830632"/>
            <a:ext cx="761689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TW" dirty="0" err="1" smtClean="0"/>
              <a:t>ssh</a:t>
            </a:r>
            <a:r>
              <a:rPr lang="en-US" altLang="zh-TW" dirty="0" smtClean="0"/>
              <a:t> remote connection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/>
              <a:t>w</a:t>
            </a:r>
            <a:r>
              <a:rPr lang="en-US" altLang="zh-TW" dirty="0" smtClean="0"/>
              <a:t>ith user name / </a:t>
            </a:r>
            <a:r>
              <a:rPr lang="en-US" altLang="zh-TW" dirty="0" err="1" smtClean="0"/>
              <a:t>passwd</a:t>
            </a:r>
            <a:r>
              <a:rPr lang="en-US" altLang="zh-TW" dirty="0" smtClean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/>
              <a:t>w</a:t>
            </a:r>
            <a:r>
              <a:rPr lang="en-US" altLang="zh-TW" dirty="0" smtClean="0"/>
              <a:t>ith keys </a:t>
            </a:r>
          </a:p>
          <a:p>
            <a:pPr marL="1200150" lvl="2" indent="-285750">
              <a:buFontTx/>
              <a:buChar char="-"/>
            </a:pPr>
            <a:r>
              <a:rPr lang="en-US" altLang="zh-TW" dirty="0" smtClean="0"/>
              <a:t>Public key (</a:t>
            </a:r>
            <a:r>
              <a:rPr lang="zh-TW" altLang="en-US" dirty="0" smtClean="0"/>
              <a:t>鎖頭</a:t>
            </a:r>
            <a:r>
              <a:rPr lang="en-US" altLang="zh-TW" dirty="0" smtClean="0"/>
              <a:t>, </a:t>
            </a:r>
            <a:r>
              <a:rPr lang="zh-TW" altLang="en-US" dirty="0" smtClean="0"/>
              <a:t>放在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的路徑</a:t>
            </a:r>
            <a:r>
              <a:rPr lang="en-US" altLang="zh-TW" dirty="0" smtClean="0"/>
              <a:t>:~/.</a:t>
            </a:r>
            <a:r>
              <a:rPr lang="en-US" altLang="zh-TW" dirty="0" err="1" smtClean="0"/>
              <a:t>ssh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authorized_key</a:t>
            </a:r>
            <a:r>
              <a:rPr lang="en-US" altLang="zh-TW" dirty="0" smtClean="0"/>
              <a:t>)</a:t>
            </a:r>
          </a:p>
          <a:p>
            <a:pPr marL="1200150" lvl="2" indent="-285750">
              <a:buFontTx/>
              <a:buChar char="-"/>
            </a:pPr>
            <a:r>
              <a:rPr lang="en-US" altLang="zh-TW" dirty="0" smtClean="0"/>
              <a:t>Private key (</a:t>
            </a:r>
            <a:r>
              <a:rPr lang="zh-TW" altLang="en-US" dirty="0" smtClean="0"/>
              <a:t>鑰匙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本機保留</a:t>
            </a:r>
            <a:r>
              <a:rPr lang="en-US" altLang="zh-TW" dirty="0" smtClean="0"/>
              <a:t>)</a:t>
            </a:r>
          </a:p>
          <a:p>
            <a:pPr lvl="2"/>
            <a:endParaRPr lang="en-US" altLang="zh-TW" dirty="0"/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Connection with private key : </a:t>
            </a:r>
            <a:r>
              <a:rPr lang="en-US" altLang="zh-TW" dirty="0" err="1" smtClean="0"/>
              <a:t>ssh</a:t>
            </a:r>
            <a:r>
              <a:rPr lang="en-US" altLang="zh-TW" dirty="0" smtClean="0"/>
              <a:t> –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(</a:t>
            </a:r>
            <a:r>
              <a:rPr lang="zh-TW" altLang="en-US" dirty="0" smtClean="0"/>
              <a:t>私鑰位置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ec2-user@ip4</a:t>
            </a:r>
            <a:endParaRPr lang="en-US" altLang="zh-TW" dirty="0"/>
          </a:p>
          <a:p>
            <a:pPr marL="285750" indent="-285750">
              <a:buFontTx/>
              <a:buChar char="-"/>
            </a:pPr>
            <a:endParaRPr lang="en-US" altLang="zh-TW" dirty="0" smtClean="0"/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Connection without private key : </a:t>
            </a:r>
            <a:r>
              <a:rPr lang="zh-TW" altLang="en-US" dirty="0" smtClean="0"/>
              <a:t>要把私鑰放到正確路徑</a:t>
            </a:r>
            <a:r>
              <a:rPr lang="en-US" altLang="zh-TW" dirty="0" smtClean="0"/>
              <a:t>,</a:t>
            </a:r>
            <a:r>
              <a:rPr lang="zh-TW" altLang="en-US" dirty="0" smtClean="0"/>
              <a:t> 讓系統自動抓取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路徑 </a:t>
            </a:r>
            <a:r>
              <a:rPr lang="en-US" altLang="zh-TW" dirty="0" smtClean="0"/>
              <a:t>: </a:t>
            </a:r>
            <a:r>
              <a:rPr lang="zh-TW" altLang="en-US" dirty="0" smtClean="0"/>
              <a:t>本地端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~/.</a:t>
            </a:r>
            <a:r>
              <a:rPr lang="en-US" altLang="zh-TW" dirty="0" err="1" smtClean="0"/>
              <a:t>ssh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可以自動抓取的名字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identity/</a:t>
            </a:r>
            <a:r>
              <a:rPr lang="en-US" altLang="zh-TW" dirty="0" err="1" smtClean="0"/>
              <a:t>id_rsa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id_dsa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dirty="0"/>
          </a:p>
          <a:p>
            <a:pPr marL="800100" lvl="1" indent="-342900">
              <a:buFont typeface="+mj-lt"/>
              <a:buAutoNum type="arabicPeriod"/>
            </a:pP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Need to check folder accessibility: </a:t>
            </a:r>
            <a:r>
              <a:rPr lang="en-US" altLang="zh-TW" dirty="0" err="1" smtClean="0"/>
              <a:t>chmod</a:t>
            </a:r>
            <a:r>
              <a:rPr lang="en-US" altLang="zh-TW" dirty="0" smtClean="0"/>
              <a:t> 700 ~/.</a:t>
            </a:r>
            <a:r>
              <a:rPr lang="en-US" altLang="zh-TW" dirty="0" err="1" smtClean="0"/>
              <a:t>ssh</a:t>
            </a:r>
            <a:endParaRPr lang="en-US" altLang="zh-TW" dirty="0" smtClean="0"/>
          </a:p>
        </p:txBody>
      </p:sp>
      <p:grpSp>
        <p:nvGrpSpPr>
          <p:cNvPr id="2" name="群組 1"/>
          <p:cNvGrpSpPr/>
          <p:nvPr/>
        </p:nvGrpSpPr>
        <p:grpSpPr>
          <a:xfrm>
            <a:off x="8571378" y="4670581"/>
            <a:ext cx="3104839" cy="1533882"/>
            <a:chOff x="8711337" y="275863"/>
            <a:chExt cx="3104839" cy="1533882"/>
          </a:xfrm>
        </p:grpSpPr>
        <p:graphicFrame>
          <p:nvGraphicFramePr>
            <p:cNvPr id="5" name="Object 9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2427436"/>
                </p:ext>
              </p:extLst>
            </p:nvPr>
          </p:nvGraphicFramePr>
          <p:xfrm>
            <a:off x="8833721" y="739987"/>
            <a:ext cx="781796" cy="645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" name="Clip" r:id="rId3" imgW="1305000" imgH="1085760" progId="MS_ClipArt_Gallery.2">
                    <p:embed/>
                  </p:oleObj>
                </mc:Choice>
                <mc:Fallback>
                  <p:oleObj name="Clip" r:id="rId3" imgW="1305000" imgH="1085760" progId="MS_ClipArt_Gallery.2">
                    <p:embed/>
                    <p:pic>
                      <p:nvPicPr>
                        <p:cNvPr id="179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33721" y="739987"/>
                          <a:ext cx="781796" cy="645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43098" y="275863"/>
              <a:ext cx="1173078" cy="1109538"/>
            </a:xfrm>
            <a:prstGeom prst="rect">
              <a:avLst/>
            </a:prstGeom>
          </p:spPr>
        </p:pic>
        <p:cxnSp>
          <p:nvCxnSpPr>
            <p:cNvPr id="8" name="直線單箭頭接點 7"/>
            <p:cNvCxnSpPr/>
            <p:nvPr/>
          </p:nvCxnSpPr>
          <p:spPr>
            <a:xfrm flipV="1">
              <a:off x="9772540" y="978479"/>
              <a:ext cx="870559" cy="1866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8711337" y="1440413"/>
              <a:ext cx="102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localhost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0844820" y="1440413"/>
              <a:ext cx="769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server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65743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205" y="12789"/>
            <a:ext cx="82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j-lt"/>
              </a:rPr>
              <a:t>HTTP</a:t>
            </a:r>
            <a:endParaRPr lang="zh-TW" altLang="en-US" sz="2400" b="1" dirty="0">
              <a:latin typeface="+mj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38590" y="1019247"/>
            <a:ext cx="55533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smtClean="0"/>
              <a:t>Client / Server  (request/response)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Stateless (each transaction is independent) =&gt; how to </a:t>
            </a:r>
          </a:p>
          <a:p>
            <a:pPr marL="342900" indent="-342900">
              <a:buAutoNum type="arabicPeriod"/>
            </a:pPr>
            <a:r>
              <a:rPr lang="en-US" altLang="zh-TW" dirty="0" smtClean="0"/>
              <a:t>Application layer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466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205" y="12789"/>
            <a:ext cx="3904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j-lt"/>
              </a:rPr>
              <a:t>Network Topography (2 types)</a:t>
            </a:r>
            <a:endParaRPr lang="zh-TW" altLang="en-US" sz="2400" b="1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6854" y="697340"/>
            <a:ext cx="11917252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i="1" u="sng" dirty="0" smtClean="0">
                <a:ea typeface="微軟正黑體" panose="020B0604030504040204" pitchFamily="34" charset="-120"/>
              </a:rPr>
              <a:t>Physical Topography =&gt; describe the real network connection configuration between nodes (</a:t>
            </a:r>
            <a:r>
              <a:rPr lang="zh-TW" altLang="en-US" sz="2000" i="1" u="sng" dirty="0" smtClean="0">
                <a:ea typeface="微軟正黑體" panose="020B0604030504040204" pitchFamily="34" charset="-120"/>
              </a:rPr>
              <a:t>連線部屬的配置</a:t>
            </a:r>
            <a:r>
              <a:rPr lang="en-US" altLang="zh-TW" sz="2000" i="1" u="sng" dirty="0" smtClean="0">
                <a:ea typeface="微軟正黑體" panose="020B0604030504040204" pitchFamily="34" charset="-120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>
                <a:ea typeface="微軟正黑體" panose="020B0604030504040204" pitchFamily="34" charset="-120"/>
              </a:rPr>
              <a:t>Bus :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no Hub, packet are transmitted through node to node (</a:t>
            </a:r>
            <a:r>
              <a:rPr lang="zh-TW" altLang="en-US" dirty="0" smtClean="0">
                <a:ea typeface="微軟正黑體" panose="020B0604030504040204" pitchFamily="34" charset="-120"/>
              </a:rPr>
              <a:t>一</a:t>
            </a:r>
            <a:r>
              <a:rPr lang="zh-TW" altLang="en-US" dirty="0">
                <a:ea typeface="微軟正黑體" panose="020B0604030504040204" pitchFamily="34" charset="-120"/>
              </a:rPr>
              <a:t>節</a:t>
            </a:r>
            <a:r>
              <a:rPr lang="zh-TW" altLang="en-US" dirty="0" smtClean="0">
                <a:ea typeface="微軟正黑體" panose="020B0604030504040204" pitchFamily="34" charset="-120"/>
              </a:rPr>
              <a:t>點壞掉會影響其他節點</a:t>
            </a:r>
            <a:r>
              <a:rPr lang="en-US" altLang="zh-TW" dirty="0" smtClean="0">
                <a:ea typeface="微軟正黑體" panose="020B0604030504040204" pitchFamily="34" charset="-120"/>
              </a:rPr>
              <a:t>, </a:t>
            </a:r>
            <a:r>
              <a:rPr lang="zh-TW" altLang="en-US" dirty="0" smtClean="0">
                <a:ea typeface="微軟正黑體" panose="020B0604030504040204" pitchFamily="34" charset="-120"/>
              </a:rPr>
              <a:t>除錯困難</a:t>
            </a:r>
            <a:r>
              <a:rPr lang="en-US" altLang="zh-TW" dirty="0" smtClean="0">
                <a:ea typeface="微軟正黑體" panose="020B0604030504040204" pitchFamily="34" charset="-120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>
                <a:ea typeface="微軟正黑體" panose="020B0604030504040204" pitchFamily="34" charset="-120"/>
              </a:rPr>
              <a:t>Star : hub in center to control transmit. Use different port in hub to connect (</a:t>
            </a:r>
            <a:r>
              <a:rPr lang="zh-TW" altLang="en-US" dirty="0" smtClean="0">
                <a:ea typeface="微軟正黑體" panose="020B0604030504040204" pitchFamily="34" charset="-120"/>
              </a:rPr>
              <a:t>傳送</a:t>
            </a:r>
            <a:r>
              <a:rPr lang="en-US" altLang="zh-TW" dirty="0" smtClean="0"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ea typeface="微軟正黑體" panose="020B0604030504040204" pitchFamily="34" charset="-120"/>
              </a:rPr>
              <a:t>除錯</a:t>
            </a:r>
            <a:r>
              <a:rPr lang="en-US" altLang="zh-TW" dirty="0" smtClean="0"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ea typeface="微軟正黑體" panose="020B0604030504040204" pitchFamily="34" charset="-120"/>
              </a:rPr>
              <a:t>佈線皆方便</a:t>
            </a:r>
            <a:r>
              <a:rPr lang="en-US" altLang="zh-TW" dirty="0" smtClean="0">
                <a:ea typeface="微軟正黑體" panose="020B0604030504040204" pitchFamily="34" charset="-120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>
                <a:ea typeface="微軟正黑體" panose="020B0604030504040204" pitchFamily="34" charset="-120"/>
              </a:rPr>
              <a:t>Ring :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no Terminator (</a:t>
            </a:r>
            <a:r>
              <a:rPr lang="zh-TW" altLang="en-US" dirty="0" smtClean="0">
                <a:ea typeface="微軟正黑體" panose="020B0604030504040204" pitchFamily="34" charset="-120"/>
              </a:rPr>
              <a:t>佈線困難</a:t>
            </a:r>
            <a:r>
              <a:rPr lang="en-US" altLang="zh-TW" dirty="0" smtClean="0">
                <a:ea typeface="微軟正黑體" panose="020B0604030504040204" pitchFamily="34" charset="-120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i="1" u="sng" dirty="0" smtClean="0">
                <a:ea typeface="微軟正黑體" panose="020B0604030504040204" pitchFamily="34" charset="-120"/>
              </a:rPr>
              <a:t>Logical Topography =&gt; describe how data message are transmitted</a:t>
            </a:r>
            <a:r>
              <a:rPr lang="zh-TW" altLang="en-US" sz="2000" i="1" u="sng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2000" i="1" u="sng" dirty="0" smtClean="0">
                <a:ea typeface="微軟正黑體" panose="020B0604030504040204" pitchFamily="34" charset="-120"/>
              </a:rPr>
              <a:t>(</a:t>
            </a:r>
            <a:r>
              <a:rPr lang="zh-TW" altLang="en-US" sz="2000" i="1" u="sng" dirty="0" smtClean="0">
                <a:ea typeface="微軟正黑體" panose="020B0604030504040204" pitchFamily="34" charset="-120"/>
              </a:rPr>
              <a:t>訊息傳送的方式</a:t>
            </a:r>
            <a:r>
              <a:rPr lang="en-US" altLang="zh-TW" sz="2000" i="1" u="sng" dirty="0" smtClean="0">
                <a:ea typeface="微軟正黑體" panose="020B0604030504040204" pitchFamily="34" charset="-120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>
                <a:ea typeface="微軟正黑體" panose="020B0604030504040204" pitchFamily="34" charset="-120"/>
              </a:rPr>
              <a:t>Ethernet :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broadcast message and every node will check destination to read or deliver (</a:t>
            </a:r>
            <a:r>
              <a:rPr lang="zh-TW" altLang="en-US" dirty="0" smtClean="0">
                <a:ea typeface="微軟正黑體" panose="020B0604030504040204" pitchFamily="34" charset="-120"/>
              </a:rPr>
              <a:t>同時廣播會碰撞</a:t>
            </a:r>
            <a:r>
              <a:rPr lang="en-US" altLang="zh-TW" dirty="0" smtClean="0">
                <a:ea typeface="微軟正黑體" panose="020B0604030504040204" pitchFamily="34" charset="-120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>
                <a:ea typeface="微軟正黑體" panose="020B0604030504040204" pitchFamily="34" charset="-120"/>
              </a:rPr>
              <a:t>Token Ring :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token packet dedicated, token will authorized node to send message (</a:t>
            </a:r>
            <a:r>
              <a:rPr lang="zh-TW" altLang="en-US" dirty="0" smtClean="0">
                <a:ea typeface="微軟正黑體" panose="020B0604030504040204" pitchFamily="34" charset="-120"/>
              </a:rPr>
              <a:t>拿到</a:t>
            </a:r>
            <a:r>
              <a:rPr lang="en-US" altLang="zh-TW" dirty="0" smtClean="0">
                <a:ea typeface="微軟正黑體" panose="020B0604030504040204" pitchFamily="34" charset="-120"/>
              </a:rPr>
              <a:t>token packet</a:t>
            </a:r>
            <a:r>
              <a:rPr lang="zh-TW" altLang="en-US" dirty="0" smtClean="0">
                <a:ea typeface="微軟正黑體" panose="020B0604030504040204" pitchFamily="34" charset="-120"/>
              </a:rPr>
              <a:t>才可以講話</a:t>
            </a:r>
            <a:r>
              <a:rPr lang="en-US" altLang="zh-TW" dirty="0" smtClean="0">
                <a:ea typeface="微軟正黑體" panose="020B0604030504040204" pitchFamily="34" charset="-120"/>
              </a:rPr>
              <a:t>)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i="1" u="sng" dirty="0">
                <a:ea typeface="微軟正黑體" panose="020B0604030504040204" pitchFamily="34" charset="-120"/>
              </a:rPr>
              <a:t>Combination of Physical / Logical Topography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>
                <a:ea typeface="微軟正黑體" panose="020B0604030504040204" pitchFamily="34" charset="-120"/>
              </a:rPr>
              <a:t>Bus / Ethernet : mostly used for LAN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>
                <a:ea typeface="微軟正黑體" panose="020B0604030504040204" pitchFamily="34" charset="-120"/>
              </a:rPr>
              <a:t>Star / Token Ring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763" y="4387919"/>
            <a:ext cx="2547436" cy="225926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79" y="4618628"/>
            <a:ext cx="3030411" cy="197800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072" y="4175215"/>
            <a:ext cx="4429744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6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205" y="12789"/>
            <a:ext cx="1370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j-lt"/>
              </a:rPr>
              <a:t>Hardware</a:t>
            </a:r>
            <a:endParaRPr lang="zh-TW" altLang="en-US" sz="2400" b="1" dirty="0">
              <a:latin typeface="+mj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64472" y="1500480"/>
            <a:ext cx="78385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i="1" u="sng" dirty="0">
                <a:ea typeface="微軟正黑體" panose="020B0604030504040204" pitchFamily="34" charset="-120"/>
              </a:rPr>
              <a:t>Network Interface Controller, NIC (</a:t>
            </a:r>
            <a:r>
              <a:rPr lang="zh-TW" altLang="en-US" sz="2000" i="1" u="sng" dirty="0">
                <a:ea typeface="微軟正黑體" panose="020B0604030504040204" pitchFamily="34" charset="-120"/>
              </a:rPr>
              <a:t>網路卡</a:t>
            </a:r>
            <a:r>
              <a:rPr lang="en-US" altLang="zh-TW" sz="2000" i="1" u="sng" dirty="0">
                <a:ea typeface="微軟正黑體" panose="020B0604030504040204" pitchFamily="34" charset="-12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>
                <a:ea typeface="微軟正黑體" panose="020B0604030504040204" pitchFamily="34" charset="-120"/>
              </a:rPr>
              <a:t>Different logical topography require different NIC (e.g. 10/100 Ethernet)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>
                <a:ea typeface="微軟正黑體" panose="020B0604030504040204" pitchFamily="34" charset="-120"/>
              </a:rPr>
              <a:t>Each NIC contains 48bits NIC MAC address to recognize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ea typeface="微軟正黑體" panose="020B0604030504040204" pitchFamily="34" charset="-120"/>
              </a:rPr>
              <a:t>網卡</a:t>
            </a:r>
            <a:r>
              <a:rPr lang="en-US" altLang="zh-TW" dirty="0" smtClean="0">
                <a:ea typeface="微軟正黑體" panose="020B0604030504040204" pitchFamily="34" charset="-120"/>
              </a:rPr>
              <a:t>IP</a:t>
            </a:r>
            <a:r>
              <a:rPr lang="zh-TW" altLang="en-US" dirty="0" smtClean="0">
                <a:ea typeface="微軟正黑體" panose="020B0604030504040204" pitchFamily="34" charset="-120"/>
              </a:rPr>
              <a:t>位址</a:t>
            </a:r>
            <a:r>
              <a:rPr lang="en-US" altLang="zh-TW" dirty="0" smtClean="0"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 smtClean="0"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i="1" u="sng" dirty="0" smtClean="0">
                <a:ea typeface="微軟正黑體" panose="020B0604030504040204" pitchFamily="34" charset="-120"/>
              </a:rPr>
              <a:t>Cable and Head (</a:t>
            </a:r>
            <a:r>
              <a:rPr lang="zh-TW" altLang="en-US" sz="2000" i="1" u="sng" dirty="0" smtClean="0">
                <a:ea typeface="微軟正黑體" panose="020B0604030504040204" pitchFamily="34" charset="-120"/>
              </a:rPr>
              <a:t>網線</a:t>
            </a:r>
            <a:r>
              <a:rPr lang="en-US" altLang="zh-TW" sz="2000" i="1" u="sng" dirty="0" smtClean="0">
                <a:ea typeface="微軟正黑體" panose="020B0604030504040204" pitchFamily="34" charset="-120"/>
              </a:rPr>
              <a:t>/</a:t>
            </a:r>
            <a:r>
              <a:rPr lang="zh-TW" altLang="en-US" sz="2000" i="1" u="sng" dirty="0" smtClean="0">
                <a:ea typeface="微軟正黑體" panose="020B0604030504040204" pitchFamily="34" charset="-120"/>
              </a:rPr>
              <a:t>接頭</a:t>
            </a:r>
            <a:r>
              <a:rPr lang="en-US" altLang="zh-TW" sz="2000" i="1" u="sng" dirty="0" smtClean="0">
                <a:ea typeface="微軟正黑體" panose="020B0604030504040204" pitchFamily="34" charset="-12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>
                <a:ea typeface="微軟正黑體" panose="020B0604030504040204" pitchFamily="34" charset="-120"/>
              </a:rPr>
              <a:t>Twisted Pair Cable and RJ45 head (</a:t>
            </a:r>
            <a:r>
              <a:rPr lang="zh-TW" altLang="en-US" dirty="0" smtClean="0">
                <a:ea typeface="微軟正黑體" panose="020B0604030504040204" pitchFamily="34" charset="-120"/>
              </a:rPr>
              <a:t>雙絞線</a:t>
            </a:r>
            <a:r>
              <a:rPr lang="en-US" altLang="zh-TW" dirty="0" smtClean="0">
                <a:ea typeface="微軟正黑體" panose="020B0604030504040204" pitchFamily="34" charset="-120"/>
              </a:rPr>
              <a:t>/RJ45</a:t>
            </a:r>
            <a:r>
              <a:rPr lang="zh-TW" altLang="en-US" dirty="0" smtClean="0">
                <a:ea typeface="微軟正黑體" panose="020B0604030504040204" pitchFamily="34" charset="-120"/>
              </a:rPr>
              <a:t>接頭</a:t>
            </a:r>
            <a:r>
              <a:rPr lang="en-US" altLang="zh-TW" dirty="0" smtClean="0">
                <a:ea typeface="微軟正黑體" panose="020B0604030504040204" pitchFamily="34" charset="-120"/>
              </a:rPr>
              <a:t>):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commonly used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>
                <a:ea typeface="微軟正黑體" panose="020B0604030504040204" pitchFamily="34" charset="-120"/>
              </a:rPr>
              <a:t>Coaxial Cable and BNC (</a:t>
            </a:r>
            <a:r>
              <a:rPr lang="zh-TW" altLang="en-US" dirty="0" smtClean="0">
                <a:ea typeface="微軟正黑體" panose="020B0604030504040204" pitchFamily="34" charset="-120"/>
              </a:rPr>
              <a:t>同軸線</a:t>
            </a:r>
            <a:r>
              <a:rPr lang="en-US" altLang="zh-TW" dirty="0" smtClean="0">
                <a:ea typeface="微軟正黑體" panose="020B0604030504040204" pitchFamily="34" charset="-120"/>
              </a:rPr>
              <a:t>/BNC</a:t>
            </a:r>
            <a:r>
              <a:rPr lang="zh-TW" altLang="en-US" dirty="0" smtClean="0">
                <a:ea typeface="微軟正黑體" panose="020B0604030504040204" pitchFamily="34" charset="-120"/>
              </a:rPr>
              <a:t>接頭</a:t>
            </a:r>
            <a:r>
              <a:rPr lang="en-US" altLang="zh-TW" dirty="0" smtClean="0">
                <a:ea typeface="微軟正黑體" panose="020B0604030504040204" pitchFamily="34" charset="-12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>
                <a:ea typeface="微軟正黑體" panose="020B0604030504040204" pitchFamily="34" charset="-120"/>
              </a:rPr>
              <a:t>Fiber Optic Cable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TW" sz="2000" dirty="0" smtClean="0"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469" y="128699"/>
            <a:ext cx="6411220" cy="1057423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290682" y="4864042"/>
            <a:ext cx="6135875" cy="1691303"/>
            <a:chOff x="290682" y="4864042"/>
            <a:chExt cx="6135875" cy="1691303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588" y="5032905"/>
              <a:ext cx="3768338" cy="1464079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442" y="5032905"/>
              <a:ext cx="2097081" cy="141714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290682" y="4864042"/>
              <a:ext cx="6135875" cy="1691303"/>
            </a:xfrm>
            <a:prstGeom prst="rect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7070502" y="4861894"/>
            <a:ext cx="4778062" cy="1691303"/>
            <a:chOff x="7070502" y="4861894"/>
            <a:chExt cx="4778062" cy="1691303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66181" y="5018590"/>
              <a:ext cx="2280975" cy="1417140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23890" y="5032905"/>
              <a:ext cx="2082766" cy="1402825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7070502" y="4861894"/>
              <a:ext cx="4778062" cy="1691303"/>
            </a:xfrm>
            <a:prstGeom prst="rect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769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2205" y="12789"/>
            <a:ext cx="2799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j-lt"/>
              </a:rPr>
              <a:t>TCP/IP and OSI model</a:t>
            </a:r>
            <a:endParaRPr lang="zh-TW" altLang="en-US" sz="2400" b="1" dirty="0">
              <a:latin typeface="+mj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0" y="566981"/>
            <a:ext cx="1182419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i="1" u="sng" dirty="0" smtClean="0">
                <a:ea typeface="微軟正黑體" panose="020B0604030504040204" pitchFamily="34" charset="-120"/>
              </a:rPr>
              <a:t>TCP/IP (Transmission Control Protocol and Internet Protocol)</a:t>
            </a:r>
            <a:endParaRPr lang="en-US" altLang="zh-TW" sz="2000" i="1" u="sng" dirty="0"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>
                <a:ea typeface="微軟正黑體" panose="020B0604030504040204" pitchFamily="34" charset="-120"/>
              </a:rPr>
              <a:t>Protocol that connected different network system together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>
                <a:ea typeface="微軟正黑體" panose="020B0604030504040204" pitchFamily="34" charset="-120"/>
              </a:rPr>
              <a:t>Based on OSI model with 7 distributed layers with separated function</a:t>
            </a:r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ea typeface="微軟正黑體" panose="020B0604030504040204" pitchFamily="34" charset="-120"/>
              </a:rPr>
              <a:t>Physical: </a:t>
            </a:r>
            <a:r>
              <a:rPr lang="zh-TW" altLang="en-US" dirty="0" smtClean="0">
                <a:ea typeface="微軟正黑體" panose="020B0604030504040204" pitchFamily="34" charset="-120"/>
              </a:rPr>
              <a:t>傳送訊號的硬體配置</a:t>
            </a:r>
            <a:r>
              <a:rPr lang="en-US" altLang="zh-TW" dirty="0" smtClean="0"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ea typeface="微軟正黑體" panose="020B0604030504040204" pitchFamily="34" charset="-120"/>
              </a:rPr>
              <a:t>裝置</a:t>
            </a:r>
            <a:r>
              <a:rPr lang="en-US" altLang="zh-TW" dirty="0" smtClean="0">
                <a:ea typeface="微軟正黑體" panose="020B0604030504040204" pitchFamily="34" charset="-120"/>
              </a:rPr>
              <a:t>, </a:t>
            </a:r>
            <a:r>
              <a:rPr lang="zh-TW" altLang="en-US" dirty="0" smtClean="0">
                <a:ea typeface="微軟正黑體" panose="020B0604030504040204" pitchFamily="34" charset="-120"/>
              </a:rPr>
              <a:t>佈線</a:t>
            </a:r>
            <a:r>
              <a:rPr lang="en-US" altLang="zh-TW" dirty="0" smtClean="0">
                <a:ea typeface="微軟正黑體" panose="020B0604030504040204" pitchFamily="34" charset="-120"/>
              </a:rPr>
              <a:t>, </a:t>
            </a:r>
            <a:r>
              <a:rPr lang="zh-TW" altLang="en-US" dirty="0" smtClean="0">
                <a:ea typeface="微軟正黑體" panose="020B0604030504040204" pitchFamily="34" charset="-120"/>
              </a:rPr>
              <a:t>網路型態</a:t>
            </a:r>
            <a:r>
              <a:rPr lang="en-US" altLang="zh-TW" dirty="0" smtClean="0">
                <a:ea typeface="微軟正黑體" panose="020B0604030504040204" pitchFamily="34" charset="-120"/>
              </a:rPr>
              <a:t>), </a:t>
            </a:r>
            <a:r>
              <a:rPr lang="zh-TW" altLang="en-US" dirty="0" smtClean="0">
                <a:ea typeface="微軟正黑體" panose="020B0604030504040204" pitchFamily="34" charset="-120"/>
              </a:rPr>
              <a:t>配置不同</a:t>
            </a:r>
            <a:r>
              <a:rPr lang="en-US" altLang="zh-TW" dirty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(Ethernet or Token Ring), </a:t>
            </a:r>
            <a:r>
              <a:rPr lang="zh-TW" altLang="en-US" dirty="0" smtClean="0">
                <a:ea typeface="微軟正黑體" panose="020B0604030504040204" pitchFamily="34" charset="-120"/>
              </a:rPr>
              <a:t>實體層就不同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ea typeface="微軟正黑體" panose="020B0604030504040204" pitchFamily="34" charset="-120"/>
              </a:rPr>
              <a:t>Data Link: </a:t>
            </a:r>
            <a:r>
              <a:rPr lang="zh-TW" altLang="en-US" dirty="0" smtClean="0">
                <a:ea typeface="微軟正黑體" panose="020B0604030504040204" pitchFamily="34" charset="-120"/>
              </a:rPr>
              <a:t>基本的傳送訊號單位</a:t>
            </a:r>
            <a:r>
              <a:rPr lang="en-US" altLang="zh-TW" dirty="0" smtClean="0">
                <a:ea typeface="微軟正黑體" panose="020B0604030504040204" pitchFamily="34" charset="-120"/>
              </a:rPr>
              <a:t>(frame), 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with MAC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address,</a:t>
            </a:r>
            <a:r>
              <a:rPr lang="zh-TW" altLang="en-US" dirty="0" smtClean="0">
                <a:ea typeface="微軟正黑體" panose="020B0604030504040204" pitchFamily="34" charset="-120"/>
              </a:rPr>
              <a:t> 制定傳送規則</a:t>
            </a:r>
            <a:r>
              <a:rPr lang="en-US" altLang="zh-TW" dirty="0" smtClean="0"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ea typeface="微軟正黑體" panose="020B0604030504040204" pitchFamily="34" charset="-120"/>
              </a:rPr>
              <a:t>配合不同實體層</a:t>
            </a:r>
            <a:r>
              <a:rPr lang="en-US" altLang="zh-TW" dirty="0" smtClean="0"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ea typeface="微軟正黑體" panose="020B0604030504040204" pitchFamily="34" charset="-120"/>
              </a:rPr>
              <a:t>與錯誤檢測來確保物理傳輸順利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ea typeface="微軟正黑體" panose="020B0604030504040204" pitchFamily="34" charset="-120"/>
              </a:rPr>
              <a:t>Network: </a:t>
            </a:r>
            <a:r>
              <a:rPr lang="zh-TW" altLang="en-US" dirty="0" smtClean="0">
                <a:ea typeface="微軟正黑體" panose="020B0604030504040204" pitchFamily="34" charset="-120"/>
              </a:rPr>
              <a:t>分析起迄節點</a:t>
            </a:r>
            <a:r>
              <a:rPr lang="en-US" altLang="zh-TW" dirty="0" smtClean="0">
                <a:ea typeface="微軟正黑體" panose="020B0604030504040204" pitchFamily="34" charset="-120"/>
              </a:rPr>
              <a:t>IP, </a:t>
            </a:r>
            <a:r>
              <a:rPr lang="zh-TW" altLang="en-US" dirty="0" smtClean="0">
                <a:ea typeface="微軟正黑體" panose="020B0604030504040204" pitchFamily="34" charset="-120"/>
              </a:rPr>
              <a:t>依交通狀況決定路徑 </a:t>
            </a:r>
            <a:r>
              <a:rPr lang="en-US" altLang="zh-TW" dirty="0" smtClean="0"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ea typeface="微軟正黑體" panose="020B0604030504040204" pitchFamily="34" charset="-120"/>
              </a:rPr>
              <a:t>流量控制</a:t>
            </a:r>
            <a:r>
              <a:rPr lang="en-US" altLang="zh-TW" dirty="0" smtClean="0">
                <a:ea typeface="微軟正黑體" panose="020B0604030504040204" pitchFamily="34" charset="-120"/>
              </a:rPr>
              <a:t>)</a:t>
            </a:r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ea typeface="微軟正黑體" panose="020B0604030504040204" pitchFamily="34" charset="-120"/>
              </a:rPr>
              <a:t>Transport: </a:t>
            </a:r>
            <a:r>
              <a:rPr lang="zh-TW" altLang="en-US" dirty="0" smtClean="0">
                <a:ea typeface="微軟正黑體" panose="020B0604030504040204" pitchFamily="34" charset="-120"/>
              </a:rPr>
              <a:t>將資料切割成小封包</a:t>
            </a:r>
            <a:r>
              <a:rPr lang="en-US" altLang="zh-TW" dirty="0" smtClean="0"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ea typeface="微軟正黑體" panose="020B0604030504040204" pitchFamily="34" charset="-120"/>
              </a:rPr>
              <a:t>單位傳輸量有限</a:t>
            </a:r>
            <a:r>
              <a:rPr lang="en-US" altLang="zh-TW" dirty="0" smtClean="0">
                <a:ea typeface="微軟正黑體" panose="020B0604030504040204" pitchFamily="34" charset="-120"/>
              </a:rPr>
              <a:t>), </a:t>
            </a:r>
            <a:r>
              <a:rPr lang="zh-TW" altLang="en-US" dirty="0" smtClean="0">
                <a:ea typeface="微軟正黑體" panose="020B0604030504040204" pitchFamily="34" charset="-120"/>
              </a:rPr>
              <a:t>制定傳輸順序</a:t>
            </a:r>
            <a:r>
              <a:rPr lang="en-US" altLang="zh-TW" dirty="0" smtClean="0"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ea typeface="微軟正黑體" panose="020B0604030504040204" pitchFamily="34" charset="-120"/>
              </a:rPr>
              <a:t>檢測方法</a:t>
            </a:r>
            <a:r>
              <a:rPr lang="en-US" altLang="zh-TW" dirty="0" smtClean="0">
                <a:ea typeface="微軟正黑體" panose="020B0604030504040204" pitchFamily="34" charset="-120"/>
              </a:rPr>
              <a:t>, </a:t>
            </a:r>
            <a:r>
              <a:rPr lang="zh-TW" altLang="en-US" dirty="0" smtClean="0">
                <a:ea typeface="微軟正黑體" panose="020B0604030504040204" pitchFamily="34" charset="-120"/>
              </a:rPr>
              <a:t>目的地節點才能正確讀取 </a:t>
            </a:r>
            <a:r>
              <a:rPr lang="en-US" altLang="zh-TW" dirty="0" smtClean="0"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ea typeface="微軟正黑體" panose="020B0604030504040204" pitchFamily="34" charset="-120"/>
              </a:rPr>
              <a:t>決定用</a:t>
            </a:r>
            <a:r>
              <a:rPr lang="en-US" altLang="zh-TW" dirty="0" smtClean="0">
                <a:ea typeface="微軟正黑體" panose="020B0604030504040204" pitchFamily="34" charset="-120"/>
              </a:rPr>
              <a:t>TCP or UDP)</a:t>
            </a:r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ea typeface="微軟正黑體" panose="020B0604030504040204" pitchFamily="34" charset="-120"/>
              </a:rPr>
              <a:t>Session: </a:t>
            </a:r>
            <a:r>
              <a:rPr lang="zh-TW" altLang="en-US" dirty="0" smtClean="0">
                <a:ea typeface="微軟正黑體" panose="020B0604030504040204" pitchFamily="34" charset="-120"/>
              </a:rPr>
              <a:t>建立連線請求</a:t>
            </a:r>
            <a:r>
              <a:rPr lang="en-US" altLang="zh-TW" dirty="0" smtClean="0"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ea typeface="微軟正黑體" panose="020B0604030504040204" pitchFamily="34" charset="-120"/>
              </a:rPr>
              <a:t>結束請求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ea typeface="微軟正黑體" panose="020B0604030504040204" pitchFamily="34" charset="-120"/>
              </a:rPr>
              <a:t>Presentation: </a:t>
            </a:r>
            <a:r>
              <a:rPr lang="zh-TW" altLang="en-US" dirty="0" smtClean="0">
                <a:ea typeface="微軟正黑體" panose="020B0604030504040204" pitchFamily="34" charset="-120"/>
              </a:rPr>
              <a:t>針對不同的節點中的硬體架構做字元編碼</a:t>
            </a:r>
            <a:r>
              <a:rPr lang="en-US" altLang="zh-TW" dirty="0" smtClean="0"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ea typeface="微軟正黑體" panose="020B0604030504040204" pitchFamily="34" charset="-120"/>
              </a:rPr>
              <a:t>資料型態轉換</a:t>
            </a:r>
            <a:r>
              <a:rPr lang="en-US" altLang="zh-TW" dirty="0" smtClean="0">
                <a:ea typeface="微軟正黑體" panose="020B0604030504040204" pitchFamily="34" charset="-120"/>
              </a:rPr>
              <a:t>, </a:t>
            </a:r>
            <a:r>
              <a:rPr lang="zh-TW" altLang="en-US" dirty="0" smtClean="0">
                <a:ea typeface="微軟正黑體" panose="020B0604030504040204" pitchFamily="34" charset="-120"/>
              </a:rPr>
              <a:t>方便應用程式讀取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ea typeface="微軟正黑體" panose="020B0604030504040204" pitchFamily="34" charset="-120"/>
              </a:rPr>
              <a:t>Application:</a:t>
            </a:r>
            <a:r>
              <a:rPr lang="zh-TW" altLang="en-US" dirty="0" smtClean="0">
                <a:ea typeface="微軟正黑體" panose="020B0604030504040204" pitchFamily="34" charset="-120"/>
              </a:rPr>
              <a:t> 針對應用程式的不同需求</a:t>
            </a:r>
            <a:r>
              <a:rPr lang="en-US" altLang="zh-TW" dirty="0" smtClean="0"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htp</a:t>
            </a:r>
            <a:r>
              <a:rPr lang="en-US" altLang="zh-TW" dirty="0" smtClean="0">
                <a:ea typeface="微軟正黑體" panose="020B0604030504040204" pitchFamily="34" charset="-120"/>
              </a:rPr>
              <a:t>/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htp</a:t>
            </a:r>
            <a:r>
              <a:rPr lang="en-US" altLang="zh-TW" dirty="0" smtClean="0">
                <a:ea typeface="微軟正黑體" panose="020B0604030504040204" pitchFamily="34" charset="-120"/>
              </a:rPr>
              <a:t>/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ssh.etc</a:t>
            </a:r>
            <a:r>
              <a:rPr lang="en-US" altLang="zh-TW" dirty="0" smtClean="0">
                <a:ea typeface="微軟正黑體" panose="020B0604030504040204" pitchFamily="34" charset="-120"/>
              </a:rPr>
              <a:t>) </a:t>
            </a:r>
            <a:r>
              <a:rPr lang="zh-TW" altLang="en-US" dirty="0" smtClean="0">
                <a:ea typeface="微軟正黑體" panose="020B0604030504040204" pitchFamily="34" charset="-120"/>
              </a:rPr>
              <a:t>進行檔案格式轉換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lvl="2"/>
            <a:endParaRPr lang="en-US" altLang="zh-TW" dirty="0"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i="1" u="sng" dirty="0" smtClean="0">
                <a:ea typeface="微軟正黑體" panose="020B0604030504040204" pitchFamily="34" charset="-120"/>
              </a:rPr>
              <a:t>Data Transmitting (</a:t>
            </a:r>
            <a:r>
              <a:rPr lang="zh-TW" altLang="en-US" i="1" u="sng" dirty="0" smtClean="0">
                <a:ea typeface="微軟正黑體" panose="020B0604030504040204" pitchFamily="34" charset="-120"/>
              </a:rPr>
              <a:t>封裝 </a:t>
            </a:r>
            <a:r>
              <a:rPr lang="en-US" altLang="zh-TW" i="1" u="sng" dirty="0" smtClean="0">
                <a:ea typeface="微軟正黑體" panose="020B0604030504040204" pitchFamily="34" charset="-120"/>
              </a:rPr>
              <a:t>-&gt; </a:t>
            </a:r>
            <a:r>
              <a:rPr lang="zh-TW" altLang="en-US" i="1" u="sng" dirty="0" smtClean="0">
                <a:ea typeface="微軟正黑體" panose="020B0604030504040204" pitchFamily="34" charset="-120"/>
              </a:rPr>
              <a:t>傳送 </a:t>
            </a:r>
            <a:r>
              <a:rPr lang="en-US" altLang="zh-TW" i="1" u="sng" dirty="0" smtClean="0">
                <a:ea typeface="微軟正黑體" panose="020B0604030504040204" pitchFamily="34" charset="-120"/>
              </a:rPr>
              <a:t>-&gt;</a:t>
            </a:r>
            <a:r>
              <a:rPr lang="zh-TW" altLang="en-US" i="1" u="sng" dirty="0" smtClean="0">
                <a:ea typeface="微軟正黑體" panose="020B0604030504040204" pitchFamily="34" charset="-120"/>
              </a:rPr>
              <a:t>拆裝</a:t>
            </a:r>
            <a:r>
              <a:rPr lang="en-US" altLang="zh-TW" i="1" u="sng" dirty="0" smtClean="0">
                <a:ea typeface="微軟正黑體" panose="020B0604030504040204" pitchFamily="34" charset="-120"/>
              </a:rPr>
              <a:t>)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>
                <a:ea typeface="微軟正黑體" panose="020B0604030504040204" pitchFamily="34" charset="-120"/>
              </a:rPr>
              <a:t>Each layer will process separately by adding header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54" y="4808413"/>
            <a:ext cx="7950155" cy="192258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509" y="4433310"/>
            <a:ext cx="3991611" cy="2393392"/>
          </a:xfrm>
          <a:prstGeom prst="rect">
            <a:avLst/>
          </a:prstGeom>
        </p:spPr>
      </p:pic>
      <p:sp>
        <p:nvSpPr>
          <p:cNvPr id="10" name="左大括弧 9"/>
          <p:cNvSpPr/>
          <p:nvPr/>
        </p:nvSpPr>
        <p:spPr>
          <a:xfrm>
            <a:off x="8864409" y="110382"/>
            <a:ext cx="101600" cy="32537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966200" y="12789"/>
            <a:ext cx="3230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TCP: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connection and reliable transmission</a:t>
            </a:r>
          </a:p>
          <a:p>
            <a:r>
              <a:rPr lang="en-US" altLang="zh-TW" sz="1400" dirty="0" smtClean="0"/>
              <a:t>UDP: connectionless but faster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7445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257"/>
          <p:cNvGrpSpPr>
            <a:grpSpLocks/>
          </p:cNvGrpSpPr>
          <p:nvPr/>
        </p:nvGrpSpPr>
        <p:grpSpPr bwMode="auto">
          <a:xfrm>
            <a:off x="200028" y="644166"/>
            <a:ext cx="8656638" cy="6049961"/>
            <a:chOff x="96" y="85"/>
            <a:chExt cx="5453" cy="3811"/>
          </a:xfrm>
        </p:grpSpPr>
        <p:sp>
          <p:nvSpPr>
            <p:cNvPr id="173" name="Freeform 92"/>
            <p:cNvSpPr>
              <a:spLocks/>
            </p:cNvSpPr>
            <p:nvPr/>
          </p:nvSpPr>
          <p:spPr bwMode="auto">
            <a:xfrm>
              <a:off x="4491" y="1415"/>
              <a:ext cx="402" cy="537"/>
            </a:xfrm>
            <a:custGeom>
              <a:avLst/>
              <a:gdLst>
                <a:gd name="T0" fmla="*/ 402 w 402"/>
                <a:gd name="T1" fmla="*/ 363 h 537"/>
                <a:gd name="T2" fmla="*/ 28 w 402"/>
                <a:gd name="T3" fmla="*/ 0 h 537"/>
                <a:gd name="T4" fmla="*/ 0 w 402"/>
                <a:gd name="T5" fmla="*/ 470 h 537"/>
                <a:gd name="T6" fmla="*/ 242 w 402"/>
                <a:gd name="T7" fmla="*/ 537 h 537"/>
                <a:gd name="T8" fmla="*/ 402 w 402"/>
                <a:gd name="T9" fmla="*/ 363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537">
                  <a:moveTo>
                    <a:pt x="402" y="363"/>
                  </a:moveTo>
                  <a:lnTo>
                    <a:pt x="28" y="0"/>
                  </a:lnTo>
                  <a:lnTo>
                    <a:pt x="0" y="470"/>
                  </a:lnTo>
                  <a:lnTo>
                    <a:pt x="242" y="537"/>
                  </a:lnTo>
                  <a:lnTo>
                    <a:pt x="402" y="363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" name="Text Box 93"/>
            <p:cNvSpPr txBox="1">
              <a:spLocks noChangeArrowheads="1"/>
            </p:cNvSpPr>
            <p:nvPr/>
          </p:nvSpPr>
          <p:spPr bwMode="auto">
            <a:xfrm>
              <a:off x="478" y="439"/>
              <a:ext cx="61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>
                  <a:solidFill>
                    <a:srgbClr val="FF0000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rPr>
                <a:t>message</a:t>
              </a:r>
              <a:endParaRPr lang="en-US" altLang="zh-TW" sz="1600">
                <a:solidFill>
                  <a:schemeClr val="accent2"/>
                </a:solidFill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  <p:sp>
          <p:nvSpPr>
            <p:cNvPr id="175" name="Text Box 94"/>
            <p:cNvSpPr txBox="1">
              <a:spLocks noChangeArrowheads="1"/>
            </p:cNvSpPr>
            <p:nvPr/>
          </p:nvSpPr>
          <p:spPr bwMode="auto">
            <a:xfrm>
              <a:off x="331" y="612"/>
              <a:ext cx="6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>
                  <a:solidFill>
                    <a:srgbClr val="FF0000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rPr>
                <a:t>segment</a:t>
              </a:r>
              <a:endParaRPr lang="en-US" altLang="zh-TW" sz="1600">
                <a:solidFill>
                  <a:schemeClr val="accent2"/>
                </a:solidFill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  <p:sp>
          <p:nvSpPr>
            <p:cNvPr id="176" name="Text Box 95"/>
            <p:cNvSpPr txBox="1">
              <a:spLocks noChangeArrowheads="1"/>
            </p:cNvSpPr>
            <p:nvPr/>
          </p:nvSpPr>
          <p:spPr bwMode="auto">
            <a:xfrm>
              <a:off x="152" y="809"/>
              <a:ext cx="6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>
                  <a:solidFill>
                    <a:srgbClr val="FF0000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rPr>
                <a:t>datagram</a:t>
              </a:r>
              <a:endParaRPr lang="en-US" altLang="zh-TW" sz="1600">
                <a:solidFill>
                  <a:schemeClr val="accent2"/>
                </a:solidFill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  <p:sp>
          <p:nvSpPr>
            <p:cNvPr id="177" name="Text Box 96"/>
            <p:cNvSpPr txBox="1">
              <a:spLocks noChangeArrowheads="1"/>
            </p:cNvSpPr>
            <p:nvPr/>
          </p:nvSpPr>
          <p:spPr bwMode="auto">
            <a:xfrm>
              <a:off x="123" y="1019"/>
              <a:ext cx="4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600">
                  <a:solidFill>
                    <a:srgbClr val="FF0000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rPr>
                <a:t>frame</a:t>
              </a:r>
              <a:endParaRPr lang="en-US" altLang="zh-TW" sz="1600">
                <a:solidFill>
                  <a:schemeClr val="accent2"/>
                </a:solidFill>
                <a:latin typeface="Comic Sans MS" panose="030F0702030302020204" pitchFamily="66" charset="0"/>
                <a:ea typeface="新細明體" panose="02020500000000000000" pitchFamily="18" charset="-120"/>
              </a:endParaRPr>
            </a:p>
          </p:txBody>
        </p:sp>
        <p:sp>
          <p:nvSpPr>
            <p:cNvPr id="178" name="Text Box 97"/>
            <p:cNvSpPr txBox="1">
              <a:spLocks noChangeArrowheads="1"/>
            </p:cNvSpPr>
            <p:nvPr/>
          </p:nvSpPr>
          <p:spPr bwMode="auto">
            <a:xfrm>
              <a:off x="1705" y="85"/>
              <a:ext cx="7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chemeClr val="accent2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rPr>
                <a:t>source</a:t>
              </a:r>
            </a:p>
          </p:txBody>
        </p:sp>
        <p:graphicFrame>
          <p:nvGraphicFramePr>
            <p:cNvPr id="179" name="Object 9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4367829"/>
                </p:ext>
              </p:extLst>
            </p:nvPr>
          </p:nvGraphicFramePr>
          <p:xfrm>
            <a:off x="2078" y="1471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2" name="Clip" r:id="rId3" imgW="1305000" imgH="1085760" progId="MS_ClipArt_Gallery.2">
                    <p:embed/>
                  </p:oleObj>
                </mc:Choice>
                <mc:Fallback>
                  <p:oleObj name="Clip" r:id="rId3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8" y="1471"/>
                          <a:ext cx="40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1" name="Group 100"/>
            <p:cNvGrpSpPr>
              <a:grpSpLocks/>
            </p:cNvGrpSpPr>
            <p:nvPr/>
          </p:nvGrpSpPr>
          <p:grpSpPr bwMode="auto">
            <a:xfrm>
              <a:off x="4717" y="1781"/>
              <a:ext cx="615" cy="175"/>
              <a:chOff x="198" y="3765"/>
              <a:chExt cx="693" cy="287"/>
            </a:xfrm>
          </p:grpSpPr>
          <p:sp>
            <p:nvSpPr>
              <p:cNvPr id="326" name="Freeform 101"/>
              <p:cNvSpPr>
                <a:spLocks/>
              </p:cNvSpPr>
              <p:nvPr/>
            </p:nvSpPr>
            <p:spPr bwMode="auto">
              <a:xfrm>
                <a:off x="198" y="3888"/>
                <a:ext cx="672" cy="164"/>
              </a:xfrm>
              <a:custGeom>
                <a:avLst/>
                <a:gdLst>
                  <a:gd name="T0" fmla="*/ 179 w 672"/>
                  <a:gd name="T1" fmla="*/ 0 h 164"/>
                  <a:gd name="T2" fmla="*/ 672 w 672"/>
                  <a:gd name="T3" fmla="*/ 0 h 164"/>
                  <a:gd name="T4" fmla="*/ 508 w 672"/>
                  <a:gd name="T5" fmla="*/ 164 h 164"/>
                  <a:gd name="T6" fmla="*/ 0 w 672"/>
                  <a:gd name="T7" fmla="*/ 164 h 164"/>
                  <a:gd name="T8" fmla="*/ 179 w 672"/>
                  <a:gd name="T9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2" h="164">
                    <a:moveTo>
                      <a:pt x="179" y="0"/>
                    </a:moveTo>
                    <a:lnTo>
                      <a:pt x="672" y="0"/>
                    </a:lnTo>
                    <a:lnTo>
                      <a:pt x="508" y="164"/>
                    </a:lnTo>
                    <a:lnTo>
                      <a:pt x="0" y="164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7" name="Freeform 102"/>
              <p:cNvSpPr>
                <a:spLocks/>
              </p:cNvSpPr>
              <p:nvPr/>
            </p:nvSpPr>
            <p:spPr bwMode="auto">
              <a:xfrm>
                <a:off x="213" y="3765"/>
                <a:ext cx="658" cy="281"/>
              </a:xfrm>
              <a:custGeom>
                <a:avLst/>
                <a:gdLst>
                  <a:gd name="T0" fmla="*/ 0 w 658"/>
                  <a:gd name="T1" fmla="*/ 281 h 281"/>
                  <a:gd name="T2" fmla="*/ 13 w 658"/>
                  <a:gd name="T3" fmla="*/ 150 h 281"/>
                  <a:gd name="T4" fmla="*/ 658 w 658"/>
                  <a:gd name="T5" fmla="*/ 0 h 281"/>
                  <a:gd name="T6" fmla="*/ 658 w 658"/>
                  <a:gd name="T7" fmla="*/ 130 h 281"/>
                  <a:gd name="T8" fmla="*/ 0 w 658"/>
                  <a:gd name="T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8" h="281">
                    <a:moveTo>
                      <a:pt x="0" y="281"/>
                    </a:moveTo>
                    <a:lnTo>
                      <a:pt x="13" y="150"/>
                    </a:lnTo>
                    <a:lnTo>
                      <a:pt x="658" y="0"/>
                    </a:lnTo>
                    <a:lnTo>
                      <a:pt x="658" y="130"/>
                    </a:lnTo>
                    <a:lnTo>
                      <a:pt x="0" y="281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" name="Freeform 103"/>
              <p:cNvSpPr>
                <a:spLocks/>
              </p:cNvSpPr>
              <p:nvPr/>
            </p:nvSpPr>
            <p:spPr bwMode="auto">
              <a:xfrm>
                <a:off x="219" y="3765"/>
                <a:ext cx="672" cy="164"/>
              </a:xfrm>
              <a:custGeom>
                <a:avLst/>
                <a:gdLst>
                  <a:gd name="T0" fmla="*/ 179 w 672"/>
                  <a:gd name="T1" fmla="*/ 0 h 164"/>
                  <a:gd name="T2" fmla="*/ 672 w 672"/>
                  <a:gd name="T3" fmla="*/ 0 h 164"/>
                  <a:gd name="T4" fmla="*/ 508 w 672"/>
                  <a:gd name="T5" fmla="*/ 164 h 164"/>
                  <a:gd name="T6" fmla="*/ 0 w 672"/>
                  <a:gd name="T7" fmla="*/ 164 h 164"/>
                  <a:gd name="T8" fmla="*/ 179 w 672"/>
                  <a:gd name="T9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2" h="164">
                    <a:moveTo>
                      <a:pt x="179" y="0"/>
                    </a:moveTo>
                    <a:lnTo>
                      <a:pt x="672" y="0"/>
                    </a:lnTo>
                    <a:lnTo>
                      <a:pt x="508" y="164"/>
                    </a:lnTo>
                    <a:lnTo>
                      <a:pt x="0" y="164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329" name="Group 104"/>
              <p:cNvGrpSpPr>
                <a:grpSpLocks/>
              </p:cNvGrpSpPr>
              <p:nvPr/>
            </p:nvGrpSpPr>
            <p:grpSpPr bwMode="auto">
              <a:xfrm>
                <a:off x="423" y="3789"/>
                <a:ext cx="238" cy="103"/>
                <a:chOff x="2848" y="848"/>
                <a:chExt cx="140" cy="98"/>
              </a:xfrm>
            </p:grpSpPr>
            <p:sp>
              <p:nvSpPr>
                <p:cNvPr id="334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35" name="Line 10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36" name="Line 10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330" name="Group 108"/>
              <p:cNvGrpSpPr>
                <a:grpSpLocks/>
              </p:cNvGrpSpPr>
              <p:nvPr/>
            </p:nvGrpSpPr>
            <p:grpSpPr bwMode="auto">
              <a:xfrm flipV="1">
                <a:off x="437" y="3787"/>
                <a:ext cx="238" cy="103"/>
                <a:chOff x="2848" y="848"/>
                <a:chExt cx="140" cy="98"/>
              </a:xfrm>
            </p:grpSpPr>
            <p:sp>
              <p:nvSpPr>
                <p:cNvPr id="331" name="Line 10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32" name="Line 11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33" name="Line 11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82" name="Rectangle 112"/>
            <p:cNvSpPr>
              <a:spLocks noChangeArrowheads="1"/>
            </p:cNvSpPr>
            <p:nvPr/>
          </p:nvSpPr>
          <p:spPr bwMode="auto">
            <a:xfrm>
              <a:off x="1666" y="416"/>
              <a:ext cx="817" cy="9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3" name="Rectangle 113"/>
            <p:cNvSpPr>
              <a:spLocks noChangeArrowheads="1"/>
            </p:cNvSpPr>
            <p:nvPr/>
          </p:nvSpPr>
          <p:spPr bwMode="auto">
            <a:xfrm>
              <a:off x="1636" y="461"/>
              <a:ext cx="802" cy="9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" name="Line 114"/>
            <p:cNvSpPr>
              <a:spLocks noChangeShapeType="1"/>
            </p:cNvSpPr>
            <p:nvPr/>
          </p:nvSpPr>
          <p:spPr bwMode="auto">
            <a:xfrm>
              <a:off x="1636" y="661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" name="Text Box 115"/>
            <p:cNvSpPr txBox="1">
              <a:spLocks noChangeArrowheads="1"/>
            </p:cNvSpPr>
            <p:nvPr/>
          </p:nvSpPr>
          <p:spPr bwMode="auto">
            <a:xfrm>
              <a:off x="1609" y="440"/>
              <a:ext cx="830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TW" sz="1800" dirty="0">
                  <a:latin typeface="Comic Sans MS" panose="030F0702030302020204" pitchFamily="66" charset="0"/>
                  <a:ea typeface="新細明體" panose="02020500000000000000" pitchFamily="18" charset="-120"/>
                </a:rPr>
                <a:t>application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TW" sz="1800" dirty="0">
                  <a:latin typeface="Comic Sans MS" panose="030F0702030302020204" pitchFamily="66" charset="0"/>
                  <a:ea typeface="新細明體" panose="02020500000000000000" pitchFamily="18" charset="-120"/>
                </a:rPr>
                <a:t>transport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TW" sz="1800" dirty="0">
                  <a:latin typeface="Comic Sans MS" panose="030F0702030302020204" pitchFamily="66" charset="0"/>
                  <a:ea typeface="新細明體" panose="02020500000000000000" pitchFamily="18" charset="-120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TW" sz="1800" dirty="0">
                  <a:latin typeface="Comic Sans MS" panose="030F0702030302020204" pitchFamily="66" charset="0"/>
                  <a:ea typeface="新細明體" panose="02020500000000000000" pitchFamily="18" charset="-12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TW" sz="1800" dirty="0">
                  <a:latin typeface="Comic Sans MS" panose="030F0702030302020204" pitchFamily="66" charset="0"/>
                  <a:ea typeface="新細明體" panose="02020500000000000000" pitchFamily="18" charset="-120"/>
                </a:rPr>
                <a:t>physical</a:t>
              </a:r>
            </a:p>
          </p:txBody>
        </p:sp>
        <p:sp>
          <p:nvSpPr>
            <p:cNvPr id="186" name="Line 116"/>
            <p:cNvSpPr>
              <a:spLocks noChangeShapeType="1"/>
            </p:cNvSpPr>
            <p:nvPr/>
          </p:nvSpPr>
          <p:spPr bwMode="auto">
            <a:xfrm>
              <a:off x="1641" y="86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7" name="Line 117"/>
            <p:cNvSpPr>
              <a:spLocks noChangeShapeType="1"/>
            </p:cNvSpPr>
            <p:nvPr/>
          </p:nvSpPr>
          <p:spPr bwMode="auto">
            <a:xfrm>
              <a:off x="1644" y="1040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8" name="Line 118"/>
            <p:cNvSpPr>
              <a:spLocks noChangeShapeType="1"/>
            </p:cNvSpPr>
            <p:nvPr/>
          </p:nvSpPr>
          <p:spPr bwMode="auto">
            <a:xfrm>
              <a:off x="1644" y="1214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189" name="Group 119"/>
            <p:cNvGrpSpPr>
              <a:grpSpLocks/>
            </p:cNvGrpSpPr>
            <p:nvPr/>
          </p:nvGrpSpPr>
          <p:grpSpPr bwMode="auto">
            <a:xfrm>
              <a:off x="656" y="1034"/>
              <a:ext cx="932" cy="191"/>
              <a:chOff x="332" y="2224"/>
              <a:chExt cx="932" cy="191"/>
            </a:xfrm>
          </p:grpSpPr>
          <p:sp>
            <p:nvSpPr>
              <p:cNvPr id="318" name="Rectangle 120"/>
              <p:cNvSpPr>
                <a:spLocks noChangeArrowheads="1"/>
              </p:cNvSpPr>
              <p:nvPr/>
            </p:nvSpPr>
            <p:spPr bwMode="auto">
              <a:xfrm>
                <a:off x="345" y="2241"/>
                <a:ext cx="840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19" name="Rectangle 121"/>
              <p:cNvSpPr>
                <a:spLocks noChangeArrowheads="1"/>
              </p:cNvSpPr>
              <p:nvPr/>
            </p:nvSpPr>
            <p:spPr bwMode="auto">
              <a:xfrm>
                <a:off x="706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t</a:t>
                </a:r>
              </a:p>
            </p:txBody>
          </p:sp>
          <p:sp>
            <p:nvSpPr>
              <p:cNvPr id="320" name="Rectangle 122"/>
              <p:cNvSpPr>
                <a:spLocks noChangeArrowheads="1"/>
              </p:cNvSpPr>
              <p:nvPr/>
            </p:nvSpPr>
            <p:spPr bwMode="auto">
              <a:xfrm>
                <a:off x="520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n</a:t>
                </a:r>
              </a:p>
            </p:txBody>
          </p:sp>
          <p:sp>
            <p:nvSpPr>
              <p:cNvPr id="321" name="Rectangle 123"/>
              <p:cNvSpPr>
                <a:spLocks noChangeArrowheads="1"/>
              </p:cNvSpPr>
              <p:nvPr/>
            </p:nvSpPr>
            <p:spPr bwMode="auto">
              <a:xfrm>
                <a:off x="332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l</a:t>
                </a:r>
              </a:p>
            </p:txBody>
          </p:sp>
          <p:sp>
            <p:nvSpPr>
              <p:cNvPr id="322" name="Rectangle 124"/>
              <p:cNvSpPr>
                <a:spLocks noChangeArrowheads="1"/>
              </p:cNvSpPr>
              <p:nvPr/>
            </p:nvSpPr>
            <p:spPr bwMode="auto">
              <a:xfrm>
                <a:off x="836" y="2225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M</a:t>
                </a:r>
                <a:endParaRPr lang="en-US" altLang="zh-TW" sz="1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323" name="Line 125"/>
              <p:cNvSpPr>
                <a:spLocks noChangeShapeType="1"/>
              </p:cNvSpPr>
              <p:nvPr/>
            </p:nvSpPr>
            <p:spPr bwMode="auto">
              <a:xfrm>
                <a:off x="510" y="2241"/>
                <a:ext cx="0" cy="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4" name="Line 126"/>
              <p:cNvSpPr>
                <a:spLocks noChangeShapeType="1"/>
              </p:cNvSpPr>
              <p:nvPr/>
            </p:nvSpPr>
            <p:spPr bwMode="auto">
              <a:xfrm>
                <a:off x="690" y="2247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5" name="Line 127"/>
              <p:cNvSpPr>
                <a:spLocks noChangeShapeType="1"/>
              </p:cNvSpPr>
              <p:nvPr/>
            </p:nvSpPr>
            <p:spPr bwMode="auto">
              <a:xfrm>
                <a:off x="882" y="224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90" name="Group 128"/>
            <p:cNvGrpSpPr>
              <a:grpSpLocks/>
            </p:cNvGrpSpPr>
            <p:nvPr/>
          </p:nvGrpSpPr>
          <p:grpSpPr bwMode="auto">
            <a:xfrm>
              <a:off x="825" y="846"/>
              <a:ext cx="761" cy="191"/>
              <a:chOff x="501" y="1990"/>
              <a:chExt cx="761" cy="191"/>
            </a:xfrm>
          </p:grpSpPr>
          <p:sp>
            <p:nvSpPr>
              <p:cNvPr id="312" name="Rectangle 129"/>
              <p:cNvSpPr>
                <a:spLocks noChangeArrowheads="1"/>
              </p:cNvSpPr>
              <p:nvPr/>
            </p:nvSpPr>
            <p:spPr bwMode="auto">
              <a:xfrm>
                <a:off x="501" y="2007"/>
                <a:ext cx="68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13" name="Rectangle 130"/>
              <p:cNvSpPr>
                <a:spLocks noChangeArrowheads="1"/>
              </p:cNvSpPr>
              <p:nvPr/>
            </p:nvSpPr>
            <p:spPr bwMode="auto">
              <a:xfrm>
                <a:off x="704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t</a:t>
                </a:r>
              </a:p>
            </p:txBody>
          </p:sp>
          <p:sp>
            <p:nvSpPr>
              <p:cNvPr id="314" name="Rectangle 131"/>
              <p:cNvSpPr>
                <a:spLocks noChangeArrowheads="1"/>
              </p:cNvSpPr>
              <p:nvPr/>
            </p:nvSpPr>
            <p:spPr bwMode="auto">
              <a:xfrm>
                <a:off x="518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n</a:t>
                </a:r>
              </a:p>
            </p:txBody>
          </p:sp>
          <p:sp>
            <p:nvSpPr>
              <p:cNvPr id="315" name="Rectangle 132"/>
              <p:cNvSpPr>
                <a:spLocks noChangeArrowheads="1"/>
              </p:cNvSpPr>
              <p:nvPr/>
            </p:nvSpPr>
            <p:spPr bwMode="auto">
              <a:xfrm>
                <a:off x="834" y="1991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M</a:t>
                </a:r>
                <a:endParaRPr lang="en-US" altLang="zh-TW" sz="1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316" name="Line 133"/>
              <p:cNvSpPr>
                <a:spLocks noChangeShapeType="1"/>
              </p:cNvSpPr>
              <p:nvPr/>
            </p:nvSpPr>
            <p:spPr bwMode="auto">
              <a:xfrm>
                <a:off x="688" y="2013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7" name="Line 134"/>
              <p:cNvSpPr>
                <a:spLocks noChangeShapeType="1"/>
              </p:cNvSpPr>
              <p:nvPr/>
            </p:nvSpPr>
            <p:spPr bwMode="auto">
              <a:xfrm>
                <a:off x="880" y="2010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91" name="Group 135"/>
            <p:cNvGrpSpPr>
              <a:grpSpLocks/>
            </p:cNvGrpSpPr>
            <p:nvPr/>
          </p:nvGrpSpPr>
          <p:grpSpPr bwMode="auto">
            <a:xfrm>
              <a:off x="1016" y="652"/>
              <a:ext cx="561" cy="191"/>
              <a:chOff x="645" y="1734"/>
              <a:chExt cx="561" cy="191"/>
            </a:xfrm>
          </p:grpSpPr>
          <p:sp>
            <p:nvSpPr>
              <p:cNvPr id="308" name="Rectangle 136"/>
              <p:cNvSpPr>
                <a:spLocks noChangeArrowheads="1"/>
              </p:cNvSpPr>
              <p:nvPr/>
            </p:nvSpPr>
            <p:spPr bwMode="auto">
              <a:xfrm>
                <a:off x="645" y="1751"/>
                <a:ext cx="48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" name="Rectangle 137"/>
              <p:cNvSpPr>
                <a:spLocks noChangeArrowheads="1"/>
              </p:cNvSpPr>
              <p:nvPr/>
            </p:nvSpPr>
            <p:spPr bwMode="auto">
              <a:xfrm>
                <a:off x="648" y="173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t</a:t>
                </a:r>
              </a:p>
            </p:txBody>
          </p:sp>
          <p:sp>
            <p:nvSpPr>
              <p:cNvPr id="310" name="Rectangle 138"/>
              <p:cNvSpPr>
                <a:spLocks noChangeArrowheads="1"/>
              </p:cNvSpPr>
              <p:nvPr/>
            </p:nvSpPr>
            <p:spPr bwMode="auto">
              <a:xfrm>
                <a:off x="778" y="1735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M</a:t>
                </a:r>
                <a:endParaRPr lang="en-US" altLang="zh-TW" sz="1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311" name="Line 139"/>
              <p:cNvSpPr>
                <a:spLocks noChangeShapeType="1"/>
              </p:cNvSpPr>
              <p:nvPr/>
            </p:nvSpPr>
            <p:spPr bwMode="auto">
              <a:xfrm>
                <a:off x="824" y="175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92" name="Group 140"/>
            <p:cNvGrpSpPr>
              <a:grpSpLocks/>
            </p:cNvGrpSpPr>
            <p:nvPr/>
          </p:nvGrpSpPr>
          <p:grpSpPr bwMode="auto">
            <a:xfrm>
              <a:off x="1146" y="456"/>
              <a:ext cx="428" cy="190"/>
              <a:chOff x="780" y="1553"/>
              <a:chExt cx="428" cy="190"/>
            </a:xfrm>
          </p:grpSpPr>
          <p:sp>
            <p:nvSpPr>
              <p:cNvPr id="306" name="Rectangle 141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" name="Rectangle 142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M</a:t>
                </a:r>
                <a:endParaRPr lang="en-US" altLang="zh-TW" sz="1400"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193" name="Text Box 143"/>
            <p:cNvSpPr txBox="1">
              <a:spLocks noChangeArrowheads="1"/>
            </p:cNvSpPr>
            <p:nvPr/>
          </p:nvSpPr>
          <p:spPr bwMode="auto">
            <a:xfrm>
              <a:off x="975" y="2619"/>
              <a:ext cx="9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solidFill>
                    <a:schemeClr val="accent2"/>
                  </a:solidFill>
                  <a:latin typeface="Comic Sans MS" panose="030F0702030302020204" pitchFamily="66" charset="0"/>
                  <a:ea typeface="新細明體" panose="02020500000000000000" pitchFamily="18" charset="-120"/>
                </a:rPr>
                <a:t>destination</a:t>
              </a:r>
            </a:p>
          </p:txBody>
        </p:sp>
        <p:graphicFrame>
          <p:nvGraphicFramePr>
            <p:cNvPr id="194" name="Object 1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3799148"/>
                </p:ext>
              </p:extLst>
            </p:nvPr>
          </p:nvGraphicFramePr>
          <p:xfrm>
            <a:off x="2047" y="3165"/>
            <a:ext cx="40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3" name="Clip" r:id="rId5" imgW="1305000" imgH="1085760" progId="MS_ClipArt_Gallery.2">
                    <p:embed/>
                  </p:oleObj>
                </mc:Choice>
                <mc:Fallback>
                  <p:oleObj name="Clip" r:id="rId5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7" y="3165"/>
                          <a:ext cx="40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6" name="Rectangle 146"/>
            <p:cNvSpPr>
              <a:spLocks noChangeArrowheads="1"/>
            </p:cNvSpPr>
            <p:nvPr/>
          </p:nvSpPr>
          <p:spPr bwMode="auto">
            <a:xfrm>
              <a:off x="1106" y="2864"/>
              <a:ext cx="817" cy="9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7" name="Rectangle 147"/>
            <p:cNvSpPr>
              <a:spLocks noChangeArrowheads="1"/>
            </p:cNvSpPr>
            <p:nvPr/>
          </p:nvSpPr>
          <p:spPr bwMode="auto">
            <a:xfrm>
              <a:off x="1076" y="2909"/>
              <a:ext cx="802" cy="9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8" name="Line 148"/>
            <p:cNvSpPr>
              <a:spLocks noChangeShapeType="1"/>
            </p:cNvSpPr>
            <p:nvPr/>
          </p:nvSpPr>
          <p:spPr bwMode="auto">
            <a:xfrm>
              <a:off x="1076" y="3109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9" name="Text Box 149"/>
            <p:cNvSpPr txBox="1">
              <a:spLocks noChangeArrowheads="1"/>
            </p:cNvSpPr>
            <p:nvPr/>
          </p:nvSpPr>
          <p:spPr bwMode="auto">
            <a:xfrm>
              <a:off x="1049" y="2888"/>
              <a:ext cx="830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TW" sz="1800">
                  <a:latin typeface="Comic Sans MS" panose="030F0702030302020204" pitchFamily="66" charset="0"/>
                  <a:ea typeface="新細明體" panose="02020500000000000000" pitchFamily="18" charset="-120"/>
                </a:rPr>
                <a:t>application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TW" sz="1800">
                  <a:latin typeface="Comic Sans MS" panose="030F0702030302020204" pitchFamily="66" charset="0"/>
                  <a:ea typeface="新細明體" panose="02020500000000000000" pitchFamily="18" charset="-120"/>
                </a:rPr>
                <a:t>transport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TW" sz="1800">
                  <a:latin typeface="Comic Sans MS" panose="030F0702030302020204" pitchFamily="66" charset="0"/>
                  <a:ea typeface="新細明體" panose="02020500000000000000" pitchFamily="18" charset="-120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TW" sz="1800">
                  <a:latin typeface="Comic Sans MS" panose="030F0702030302020204" pitchFamily="66" charset="0"/>
                  <a:ea typeface="新細明體" panose="02020500000000000000" pitchFamily="18" charset="-12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TW" sz="1800">
                  <a:latin typeface="Comic Sans MS" panose="030F0702030302020204" pitchFamily="66" charset="0"/>
                  <a:ea typeface="新細明體" panose="02020500000000000000" pitchFamily="18" charset="-120"/>
                </a:rPr>
                <a:t>physical</a:t>
              </a:r>
            </a:p>
          </p:txBody>
        </p:sp>
        <p:sp>
          <p:nvSpPr>
            <p:cNvPr id="200" name="Line 150"/>
            <p:cNvSpPr>
              <a:spLocks noChangeShapeType="1"/>
            </p:cNvSpPr>
            <p:nvPr/>
          </p:nvSpPr>
          <p:spPr bwMode="auto">
            <a:xfrm>
              <a:off x="1081" y="3311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1" name="Line 151"/>
            <p:cNvSpPr>
              <a:spLocks noChangeShapeType="1"/>
            </p:cNvSpPr>
            <p:nvPr/>
          </p:nvSpPr>
          <p:spPr bwMode="auto">
            <a:xfrm>
              <a:off x="1084" y="3488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2" name="Line 152"/>
            <p:cNvSpPr>
              <a:spLocks noChangeShapeType="1"/>
            </p:cNvSpPr>
            <p:nvPr/>
          </p:nvSpPr>
          <p:spPr bwMode="auto">
            <a:xfrm>
              <a:off x="1084" y="366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03" name="Group 153"/>
            <p:cNvGrpSpPr>
              <a:grpSpLocks/>
            </p:cNvGrpSpPr>
            <p:nvPr/>
          </p:nvGrpSpPr>
          <p:grpSpPr bwMode="auto">
            <a:xfrm>
              <a:off x="96" y="3482"/>
              <a:ext cx="932" cy="191"/>
              <a:chOff x="332" y="2224"/>
              <a:chExt cx="932" cy="191"/>
            </a:xfrm>
          </p:grpSpPr>
          <p:sp>
            <p:nvSpPr>
              <p:cNvPr id="298" name="Rectangle 154"/>
              <p:cNvSpPr>
                <a:spLocks noChangeArrowheads="1"/>
              </p:cNvSpPr>
              <p:nvPr/>
            </p:nvSpPr>
            <p:spPr bwMode="auto">
              <a:xfrm>
                <a:off x="345" y="2241"/>
                <a:ext cx="840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9" name="Rectangle 155"/>
              <p:cNvSpPr>
                <a:spLocks noChangeArrowheads="1"/>
              </p:cNvSpPr>
              <p:nvPr/>
            </p:nvSpPr>
            <p:spPr bwMode="auto">
              <a:xfrm>
                <a:off x="706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t</a:t>
                </a:r>
              </a:p>
            </p:txBody>
          </p:sp>
          <p:sp>
            <p:nvSpPr>
              <p:cNvPr id="300" name="Rectangle 156"/>
              <p:cNvSpPr>
                <a:spLocks noChangeArrowheads="1"/>
              </p:cNvSpPr>
              <p:nvPr/>
            </p:nvSpPr>
            <p:spPr bwMode="auto">
              <a:xfrm>
                <a:off x="520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n</a:t>
                </a:r>
              </a:p>
            </p:txBody>
          </p:sp>
          <p:sp>
            <p:nvSpPr>
              <p:cNvPr id="301" name="Rectangle 157"/>
              <p:cNvSpPr>
                <a:spLocks noChangeArrowheads="1"/>
              </p:cNvSpPr>
              <p:nvPr/>
            </p:nvSpPr>
            <p:spPr bwMode="auto">
              <a:xfrm>
                <a:off x="332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l</a:t>
                </a:r>
              </a:p>
            </p:txBody>
          </p:sp>
          <p:sp>
            <p:nvSpPr>
              <p:cNvPr id="302" name="Rectangle 158"/>
              <p:cNvSpPr>
                <a:spLocks noChangeArrowheads="1"/>
              </p:cNvSpPr>
              <p:nvPr/>
            </p:nvSpPr>
            <p:spPr bwMode="auto">
              <a:xfrm>
                <a:off x="836" y="2225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M</a:t>
                </a:r>
                <a:endParaRPr lang="en-US" altLang="zh-TW" sz="1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303" name="Line 159"/>
              <p:cNvSpPr>
                <a:spLocks noChangeShapeType="1"/>
              </p:cNvSpPr>
              <p:nvPr/>
            </p:nvSpPr>
            <p:spPr bwMode="auto">
              <a:xfrm>
                <a:off x="510" y="2241"/>
                <a:ext cx="0" cy="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4" name="Line 160"/>
              <p:cNvSpPr>
                <a:spLocks noChangeShapeType="1"/>
              </p:cNvSpPr>
              <p:nvPr/>
            </p:nvSpPr>
            <p:spPr bwMode="auto">
              <a:xfrm>
                <a:off x="690" y="2247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5" name="Line 161"/>
              <p:cNvSpPr>
                <a:spLocks noChangeShapeType="1"/>
              </p:cNvSpPr>
              <p:nvPr/>
            </p:nvSpPr>
            <p:spPr bwMode="auto">
              <a:xfrm>
                <a:off x="882" y="224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04" name="Group 162"/>
            <p:cNvGrpSpPr>
              <a:grpSpLocks/>
            </p:cNvGrpSpPr>
            <p:nvPr/>
          </p:nvGrpSpPr>
          <p:grpSpPr bwMode="auto">
            <a:xfrm>
              <a:off x="265" y="3294"/>
              <a:ext cx="761" cy="191"/>
              <a:chOff x="501" y="1990"/>
              <a:chExt cx="761" cy="191"/>
            </a:xfrm>
          </p:grpSpPr>
          <p:sp>
            <p:nvSpPr>
              <p:cNvPr id="292" name="Rectangle 163"/>
              <p:cNvSpPr>
                <a:spLocks noChangeArrowheads="1"/>
              </p:cNvSpPr>
              <p:nvPr/>
            </p:nvSpPr>
            <p:spPr bwMode="auto">
              <a:xfrm>
                <a:off x="501" y="2007"/>
                <a:ext cx="68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3" name="Rectangle 164"/>
              <p:cNvSpPr>
                <a:spLocks noChangeArrowheads="1"/>
              </p:cNvSpPr>
              <p:nvPr/>
            </p:nvSpPr>
            <p:spPr bwMode="auto">
              <a:xfrm>
                <a:off x="704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t</a:t>
                </a:r>
              </a:p>
            </p:txBody>
          </p:sp>
          <p:sp>
            <p:nvSpPr>
              <p:cNvPr id="294" name="Rectangle 165"/>
              <p:cNvSpPr>
                <a:spLocks noChangeArrowheads="1"/>
              </p:cNvSpPr>
              <p:nvPr/>
            </p:nvSpPr>
            <p:spPr bwMode="auto">
              <a:xfrm>
                <a:off x="518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n</a:t>
                </a:r>
              </a:p>
            </p:txBody>
          </p:sp>
          <p:sp>
            <p:nvSpPr>
              <p:cNvPr id="295" name="Rectangle 166"/>
              <p:cNvSpPr>
                <a:spLocks noChangeArrowheads="1"/>
              </p:cNvSpPr>
              <p:nvPr/>
            </p:nvSpPr>
            <p:spPr bwMode="auto">
              <a:xfrm>
                <a:off x="834" y="1991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M</a:t>
                </a:r>
                <a:endParaRPr lang="en-US" altLang="zh-TW" sz="1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296" name="Line 167"/>
              <p:cNvSpPr>
                <a:spLocks noChangeShapeType="1"/>
              </p:cNvSpPr>
              <p:nvPr/>
            </p:nvSpPr>
            <p:spPr bwMode="auto">
              <a:xfrm>
                <a:off x="688" y="2013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" name="Line 168"/>
              <p:cNvSpPr>
                <a:spLocks noChangeShapeType="1"/>
              </p:cNvSpPr>
              <p:nvPr/>
            </p:nvSpPr>
            <p:spPr bwMode="auto">
              <a:xfrm>
                <a:off x="880" y="2010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05" name="Group 169"/>
            <p:cNvGrpSpPr>
              <a:grpSpLocks/>
            </p:cNvGrpSpPr>
            <p:nvPr/>
          </p:nvGrpSpPr>
          <p:grpSpPr bwMode="auto">
            <a:xfrm>
              <a:off x="456" y="3100"/>
              <a:ext cx="561" cy="191"/>
              <a:chOff x="645" y="1734"/>
              <a:chExt cx="561" cy="191"/>
            </a:xfrm>
          </p:grpSpPr>
          <p:sp>
            <p:nvSpPr>
              <p:cNvPr id="288" name="Rectangle 170"/>
              <p:cNvSpPr>
                <a:spLocks noChangeArrowheads="1"/>
              </p:cNvSpPr>
              <p:nvPr/>
            </p:nvSpPr>
            <p:spPr bwMode="auto">
              <a:xfrm>
                <a:off x="645" y="1751"/>
                <a:ext cx="48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9" name="Rectangle 171"/>
              <p:cNvSpPr>
                <a:spLocks noChangeArrowheads="1"/>
              </p:cNvSpPr>
              <p:nvPr/>
            </p:nvSpPr>
            <p:spPr bwMode="auto">
              <a:xfrm>
                <a:off x="648" y="173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t</a:t>
                </a:r>
              </a:p>
            </p:txBody>
          </p:sp>
          <p:sp>
            <p:nvSpPr>
              <p:cNvPr id="290" name="Rectangle 172"/>
              <p:cNvSpPr>
                <a:spLocks noChangeArrowheads="1"/>
              </p:cNvSpPr>
              <p:nvPr/>
            </p:nvSpPr>
            <p:spPr bwMode="auto">
              <a:xfrm>
                <a:off x="778" y="1735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M</a:t>
                </a:r>
                <a:endParaRPr lang="en-US" altLang="zh-TW" sz="1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291" name="Line 173"/>
              <p:cNvSpPr>
                <a:spLocks noChangeShapeType="1"/>
              </p:cNvSpPr>
              <p:nvPr/>
            </p:nvSpPr>
            <p:spPr bwMode="auto">
              <a:xfrm>
                <a:off x="824" y="175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06" name="Group 174"/>
            <p:cNvGrpSpPr>
              <a:grpSpLocks/>
            </p:cNvGrpSpPr>
            <p:nvPr/>
          </p:nvGrpSpPr>
          <p:grpSpPr bwMode="auto">
            <a:xfrm>
              <a:off x="586" y="2904"/>
              <a:ext cx="428" cy="190"/>
              <a:chOff x="780" y="1553"/>
              <a:chExt cx="428" cy="190"/>
            </a:xfrm>
          </p:grpSpPr>
          <p:sp>
            <p:nvSpPr>
              <p:cNvPr id="286" name="Rectangle 175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7" name="Rectangle 176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M</a:t>
                </a:r>
                <a:endParaRPr lang="en-US" altLang="zh-TW" sz="1400">
                  <a:ea typeface="新細明體" panose="02020500000000000000" pitchFamily="18" charset="-120"/>
                </a:endParaRPr>
              </a:p>
            </p:txBody>
          </p:sp>
        </p:grpSp>
        <p:grpSp>
          <p:nvGrpSpPr>
            <p:cNvPr id="207" name="Group 177"/>
            <p:cNvGrpSpPr>
              <a:grpSpLocks/>
            </p:cNvGrpSpPr>
            <p:nvPr/>
          </p:nvGrpSpPr>
          <p:grpSpPr bwMode="auto">
            <a:xfrm>
              <a:off x="3562" y="2623"/>
              <a:ext cx="874" cy="652"/>
              <a:chOff x="3601" y="168"/>
              <a:chExt cx="874" cy="652"/>
            </a:xfrm>
          </p:grpSpPr>
          <p:sp>
            <p:nvSpPr>
              <p:cNvPr id="281" name="Rectangle 178"/>
              <p:cNvSpPr>
                <a:spLocks noChangeArrowheads="1"/>
              </p:cNvSpPr>
              <p:nvPr/>
            </p:nvSpPr>
            <p:spPr bwMode="auto">
              <a:xfrm>
                <a:off x="3658" y="168"/>
                <a:ext cx="817" cy="59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2" name="Rectangle 179"/>
              <p:cNvSpPr>
                <a:spLocks noChangeArrowheads="1"/>
              </p:cNvSpPr>
              <p:nvPr/>
            </p:nvSpPr>
            <p:spPr bwMode="auto">
              <a:xfrm>
                <a:off x="3628" y="213"/>
                <a:ext cx="802" cy="59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3" name="Line 180"/>
              <p:cNvSpPr>
                <a:spLocks noChangeShapeType="1"/>
              </p:cNvSpPr>
              <p:nvPr/>
            </p:nvSpPr>
            <p:spPr bwMode="auto">
              <a:xfrm>
                <a:off x="3628" y="413"/>
                <a:ext cx="796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4" name="Text Box 181"/>
              <p:cNvSpPr txBox="1">
                <a:spLocks noChangeArrowheads="1"/>
              </p:cNvSpPr>
              <p:nvPr/>
            </p:nvSpPr>
            <p:spPr bwMode="auto">
              <a:xfrm>
                <a:off x="3601" y="192"/>
                <a:ext cx="830" cy="6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TW" sz="18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network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altLang="zh-TW" sz="18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link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altLang="zh-TW" sz="18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physical</a:t>
                </a:r>
              </a:p>
            </p:txBody>
          </p:sp>
          <p:sp>
            <p:nvSpPr>
              <p:cNvPr id="285" name="Line 182"/>
              <p:cNvSpPr>
                <a:spLocks noChangeShapeType="1"/>
              </p:cNvSpPr>
              <p:nvPr/>
            </p:nvSpPr>
            <p:spPr bwMode="auto">
              <a:xfrm>
                <a:off x="3633" y="615"/>
                <a:ext cx="796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08" name="Group 183"/>
            <p:cNvGrpSpPr>
              <a:grpSpLocks/>
            </p:cNvGrpSpPr>
            <p:nvPr/>
          </p:nvGrpSpPr>
          <p:grpSpPr bwMode="auto">
            <a:xfrm>
              <a:off x="3667" y="1431"/>
              <a:ext cx="874" cy="462"/>
              <a:chOff x="4696" y="597"/>
              <a:chExt cx="874" cy="462"/>
            </a:xfrm>
          </p:grpSpPr>
          <p:sp>
            <p:nvSpPr>
              <p:cNvPr id="277" name="Rectangle 184"/>
              <p:cNvSpPr>
                <a:spLocks noChangeArrowheads="1"/>
              </p:cNvSpPr>
              <p:nvPr/>
            </p:nvSpPr>
            <p:spPr bwMode="auto">
              <a:xfrm>
                <a:off x="4753" y="597"/>
                <a:ext cx="817" cy="41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8" name="Rectangle 185"/>
              <p:cNvSpPr>
                <a:spLocks noChangeArrowheads="1"/>
              </p:cNvSpPr>
              <p:nvPr/>
            </p:nvSpPr>
            <p:spPr bwMode="auto">
              <a:xfrm>
                <a:off x="4723" y="642"/>
                <a:ext cx="802" cy="41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79" name="Line 186"/>
              <p:cNvSpPr>
                <a:spLocks noChangeShapeType="1"/>
              </p:cNvSpPr>
              <p:nvPr/>
            </p:nvSpPr>
            <p:spPr bwMode="auto">
              <a:xfrm>
                <a:off x="4723" y="842"/>
                <a:ext cx="796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80" name="Text Box 187"/>
              <p:cNvSpPr txBox="1">
                <a:spLocks noChangeArrowheads="1"/>
              </p:cNvSpPr>
              <p:nvPr/>
            </p:nvSpPr>
            <p:spPr bwMode="auto">
              <a:xfrm>
                <a:off x="4696" y="621"/>
                <a:ext cx="830" cy="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TW" sz="18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link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altLang="zh-TW" sz="18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physical</a:t>
                </a:r>
              </a:p>
            </p:txBody>
          </p:sp>
        </p:grpSp>
        <p:sp>
          <p:nvSpPr>
            <p:cNvPr id="209" name="Freeform 188"/>
            <p:cNvSpPr>
              <a:spLocks/>
            </p:cNvSpPr>
            <p:nvPr/>
          </p:nvSpPr>
          <p:spPr bwMode="auto">
            <a:xfrm>
              <a:off x="4396" y="2618"/>
              <a:ext cx="413" cy="715"/>
            </a:xfrm>
            <a:custGeom>
              <a:avLst/>
              <a:gdLst>
                <a:gd name="T0" fmla="*/ 413 w 413"/>
                <a:gd name="T1" fmla="*/ 570 h 715"/>
                <a:gd name="T2" fmla="*/ 9 w 413"/>
                <a:gd name="T3" fmla="*/ 0 h 715"/>
                <a:gd name="T4" fmla="*/ 0 w 413"/>
                <a:gd name="T5" fmla="*/ 604 h 715"/>
                <a:gd name="T6" fmla="*/ 397 w 413"/>
                <a:gd name="T7" fmla="*/ 715 h 715"/>
                <a:gd name="T8" fmla="*/ 413 w 413"/>
                <a:gd name="T9" fmla="*/ 57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715">
                  <a:moveTo>
                    <a:pt x="413" y="570"/>
                  </a:moveTo>
                  <a:lnTo>
                    <a:pt x="9" y="0"/>
                  </a:lnTo>
                  <a:lnTo>
                    <a:pt x="0" y="604"/>
                  </a:lnTo>
                  <a:lnTo>
                    <a:pt x="397" y="715"/>
                  </a:lnTo>
                  <a:lnTo>
                    <a:pt x="413" y="57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210" name="Group 189"/>
            <p:cNvGrpSpPr>
              <a:grpSpLocks/>
            </p:cNvGrpSpPr>
            <p:nvPr/>
          </p:nvGrpSpPr>
          <p:grpSpPr bwMode="auto">
            <a:xfrm>
              <a:off x="4776" y="3139"/>
              <a:ext cx="483" cy="273"/>
              <a:chOff x="3600" y="219"/>
              <a:chExt cx="360" cy="175"/>
            </a:xfrm>
          </p:grpSpPr>
          <p:sp>
            <p:nvSpPr>
              <p:cNvPr id="264" name="Oval 19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65" name="Line 19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66" name="Line 19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67" name="Rectangle 19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268" name="Oval 19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grpSp>
            <p:nvGrpSpPr>
              <p:cNvPr id="269" name="Group 19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74" name="Line 19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75" name="Line 19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76" name="Line 19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270" name="Group 19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71" name="Line 20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72" name="Line 20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73" name="Line 20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211" name="Freeform 203"/>
            <p:cNvSpPr>
              <a:spLocks/>
            </p:cNvSpPr>
            <p:nvPr/>
          </p:nvSpPr>
          <p:spPr bwMode="auto">
            <a:xfrm>
              <a:off x="1152" y="336"/>
              <a:ext cx="3316" cy="3461"/>
            </a:xfrm>
            <a:custGeom>
              <a:avLst/>
              <a:gdLst>
                <a:gd name="T0" fmla="*/ 872 w 3316"/>
                <a:gd name="T1" fmla="*/ 0 h 3461"/>
                <a:gd name="T2" fmla="*/ 878 w 3316"/>
                <a:gd name="T3" fmla="*/ 1481 h 3461"/>
                <a:gd name="T4" fmla="*/ 2612 w 3316"/>
                <a:gd name="T5" fmla="*/ 1481 h 3461"/>
                <a:gd name="T6" fmla="*/ 2612 w 3316"/>
                <a:gd name="T7" fmla="*/ 1179 h 3461"/>
                <a:gd name="T8" fmla="*/ 3294 w 3316"/>
                <a:gd name="T9" fmla="*/ 1179 h 3461"/>
                <a:gd name="T10" fmla="*/ 3316 w 3316"/>
                <a:gd name="T11" fmla="*/ 3131 h 3461"/>
                <a:gd name="T12" fmla="*/ 3148 w 3316"/>
                <a:gd name="T13" fmla="*/ 2986 h 3461"/>
                <a:gd name="T14" fmla="*/ 3143 w 3316"/>
                <a:gd name="T15" fmla="*/ 2387 h 3461"/>
                <a:gd name="T16" fmla="*/ 2505 w 3316"/>
                <a:gd name="T17" fmla="*/ 2387 h 3461"/>
                <a:gd name="T18" fmla="*/ 2505 w 3316"/>
                <a:gd name="T19" fmla="*/ 3070 h 3461"/>
                <a:gd name="T20" fmla="*/ 1057 w 3316"/>
                <a:gd name="T21" fmla="*/ 3461 h 3461"/>
                <a:gd name="T22" fmla="*/ 0 w 3316"/>
                <a:gd name="T23" fmla="*/ 3461 h 3461"/>
                <a:gd name="T24" fmla="*/ 0 w 3316"/>
                <a:gd name="T25" fmla="*/ 2505 h 3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16" h="3461">
                  <a:moveTo>
                    <a:pt x="872" y="0"/>
                  </a:moveTo>
                  <a:lnTo>
                    <a:pt x="878" y="1481"/>
                  </a:lnTo>
                  <a:lnTo>
                    <a:pt x="2612" y="1481"/>
                  </a:lnTo>
                  <a:lnTo>
                    <a:pt x="2612" y="1179"/>
                  </a:lnTo>
                  <a:lnTo>
                    <a:pt x="3294" y="1179"/>
                  </a:lnTo>
                  <a:lnTo>
                    <a:pt x="3316" y="3131"/>
                  </a:lnTo>
                  <a:lnTo>
                    <a:pt x="3148" y="2986"/>
                  </a:lnTo>
                  <a:lnTo>
                    <a:pt x="3143" y="2387"/>
                  </a:lnTo>
                  <a:lnTo>
                    <a:pt x="2505" y="2387"/>
                  </a:lnTo>
                  <a:lnTo>
                    <a:pt x="2505" y="3070"/>
                  </a:lnTo>
                  <a:lnTo>
                    <a:pt x="1057" y="3461"/>
                  </a:lnTo>
                  <a:lnTo>
                    <a:pt x="0" y="3461"/>
                  </a:lnTo>
                  <a:lnTo>
                    <a:pt x="0" y="2505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12" name="Group 204"/>
            <p:cNvGrpSpPr>
              <a:grpSpLocks/>
            </p:cNvGrpSpPr>
            <p:nvPr/>
          </p:nvGrpSpPr>
          <p:grpSpPr bwMode="auto">
            <a:xfrm>
              <a:off x="2670" y="2864"/>
              <a:ext cx="932" cy="191"/>
              <a:chOff x="332" y="2224"/>
              <a:chExt cx="932" cy="191"/>
            </a:xfrm>
          </p:grpSpPr>
          <p:sp>
            <p:nvSpPr>
              <p:cNvPr id="256" name="Rectangle 205"/>
              <p:cNvSpPr>
                <a:spLocks noChangeArrowheads="1"/>
              </p:cNvSpPr>
              <p:nvPr/>
            </p:nvSpPr>
            <p:spPr bwMode="auto">
              <a:xfrm>
                <a:off x="345" y="2241"/>
                <a:ext cx="840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57" name="Rectangle 206"/>
              <p:cNvSpPr>
                <a:spLocks noChangeArrowheads="1"/>
              </p:cNvSpPr>
              <p:nvPr/>
            </p:nvSpPr>
            <p:spPr bwMode="auto">
              <a:xfrm>
                <a:off x="706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t</a:t>
                </a:r>
              </a:p>
            </p:txBody>
          </p:sp>
          <p:sp>
            <p:nvSpPr>
              <p:cNvPr id="258" name="Rectangle 207"/>
              <p:cNvSpPr>
                <a:spLocks noChangeArrowheads="1"/>
              </p:cNvSpPr>
              <p:nvPr/>
            </p:nvSpPr>
            <p:spPr bwMode="auto">
              <a:xfrm>
                <a:off x="520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n</a:t>
                </a:r>
              </a:p>
            </p:txBody>
          </p:sp>
          <p:sp>
            <p:nvSpPr>
              <p:cNvPr id="259" name="Rectangle 208"/>
              <p:cNvSpPr>
                <a:spLocks noChangeArrowheads="1"/>
              </p:cNvSpPr>
              <p:nvPr/>
            </p:nvSpPr>
            <p:spPr bwMode="auto">
              <a:xfrm>
                <a:off x="332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l</a:t>
                </a:r>
              </a:p>
            </p:txBody>
          </p:sp>
          <p:sp>
            <p:nvSpPr>
              <p:cNvPr id="260" name="Rectangle 209"/>
              <p:cNvSpPr>
                <a:spLocks noChangeArrowheads="1"/>
              </p:cNvSpPr>
              <p:nvPr/>
            </p:nvSpPr>
            <p:spPr bwMode="auto">
              <a:xfrm>
                <a:off x="836" y="2225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M</a:t>
                </a:r>
                <a:endParaRPr lang="en-US" altLang="zh-TW" sz="1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261" name="Line 210"/>
              <p:cNvSpPr>
                <a:spLocks noChangeShapeType="1"/>
              </p:cNvSpPr>
              <p:nvPr/>
            </p:nvSpPr>
            <p:spPr bwMode="auto">
              <a:xfrm>
                <a:off x="510" y="2241"/>
                <a:ext cx="0" cy="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2" name="Line 211"/>
              <p:cNvSpPr>
                <a:spLocks noChangeShapeType="1"/>
              </p:cNvSpPr>
              <p:nvPr/>
            </p:nvSpPr>
            <p:spPr bwMode="auto">
              <a:xfrm>
                <a:off x="690" y="2247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3" name="Line 212"/>
              <p:cNvSpPr>
                <a:spLocks noChangeShapeType="1"/>
              </p:cNvSpPr>
              <p:nvPr/>
            </p:nvSpPr>
            <p:spPr bwMode="auto">
              <a:xfrm>
                <a:off x="882" y="224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13" name="Group 213"/>
            <p:cNvGrpSpPr>
              <a:grpSpLocks/>
            </p:cNvGrpSpPr>
            <p:nvPr/>
          </p:nvGrpSpPr>
          <p:grpSpPr bwMode="auto">
            <a:xfrm>
              <a:off x="2833" y="2671"/>
              <a:ext cx="761" cy="191"/>
              <a:chOff x="501" y="1990"/>
              <a:chExt cx="761" cy="191"/>
            </a:xfrm>
          </p:grpSpPr>
          <p:sp>
            <p:nvSpPr>
              <p:cNvPr id="250" name="Rectangle 214"/>
              <p:cNvSpPr>
                <a:spLocks noChangeArrowheads="1"/>
              </p:cNvSpPr>
              <p:nvPr/>
            </p:nvSpPr>
            <p:spPr bwMode="auto">
              <a:xfrm>
                <a:off x="501" y="2007"/>
                <a:ext cx="68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51" name="Rectangle 215"/>
              <p:cNvSpPr>
                <a:spLocks noChangeArrowheads="1"/>
              </p:cNvSpPr>
              <p:nvPr/>
            </p:nvSpPr>
            <p:spPr bwMode="auto">
              <a:xfrm>
                <a:off x="704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t</a:t>
                </a:r>
              </a:p>
            </p:txBody>
          </p:sp>
          <p:sp>
            <p:nvSpPr>
              <p:cNvPr id="252" name="Rectangle 216"/>
              <p:cNvSpPr>
                <a:spLocks noChangeArrowheads="1"/>
              </p:cNvSpPr>
              <p:nvPr/>
            </p:nvSpPr>
            <p:spPr bwMode="auto">
              <a:xfrm>
                <a:off x="518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n</a:t>
                </a:r>
              </a:p>
            </p:txBody>
          </p:sp>
          <p:sp>
            <p:nvSpPr>
              <p:cNvPr id="253" name="Rectangle 217"/>
              <p:cNvSpPr>
                <a:spLocks noChangeArrowheads="1"/>
              </p:cNvSpPr>
              <p:nvPr/>
            </p:nvSpPr>
            <p:spPr bwMode="auto">
              <a:xfrm>
                <a:off x="834" y="1991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M</a:t>
                </a:r>
                <a:endParaRPr lang="en-US" altLang="zh-TW" sz="1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254" name="Line 218"/>
              <p:cNvSpPr>
                <a:spLocks noChangeShapeType="1"/>
              </p:cNvSpPr>
              <p:nvPr/>
            </p:nvSpPr>
            <p:spPr bwMode="auto">
              <a:xfrm>
                <a:off x="688" y="2013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5" name="Line 219"/>
              <p:cNvSpPr>
                <a:spLocks noChangeShapeType="1"/>
              </p:cNvSpPr>
              <p:nvPr/>
            </p:nvSpPr>
            <p:spPr bwMode="auto">
              <a:xfrm>
                <a:off x="880" y="2010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14" name="Group 220"/>
            <p:cNvGrpSpPr>
              <a:grpSpLocks/>
            </p:cNvGrpSpPr>
            <p:nvPr/>
          </p:nvGrpSpPr>
          <p:grpSpPr bwMode="auto">
            <a:xfrm>
              <a:off x="4432" y="2882"/>
              <a:ext cx="932" cy="191"/>
              <a:chOff x="332" y="2224"/>
              <a:chExt cx="932" cy="191"/>
            </a:xfrm>
          </p:grpSpPr>
          <p:sp>
            <p:nvSpPr>
              <p:cNvPr id="242" name="Rectangle 221"/>
              <p:cNvSpPr>
                <a:spLocks noChangeArrowheads="1"/>
              </p:cNvSpPr>
              <p:nvPr/>
            </p:nvSpPr>
            <p:spPr bwMode="auto">
              <a:xfrm>
                <a:off x="345" y="2241"/>
                <a:ext cx="840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43" name="Rectangle 222"/>
              <p:cNvSpPr>
                <a:spLocks noChangeArrowheads="1"/>
              </p:cNvSpPr>
              <p:nvPr/>
            </p:nvSpPr>
            <p:spPr bwMode="auto">
              <a:xfrm>
                <a:off x="706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t</a:t>
                </a:r>
              </a:p>
            </p:txBody>
          </p:sp>
          <p:sp>
            <p:nvSpPr>
              <p:cNvPr id="244" name="Rectangle 223"/>
              <p:cNvSpPr>
                <a:spLocks noChangeArrowheads="1"/>
              </p:cNvSpPr>
              <p:nvPr/>
            </p:nvSpPr>
            <p:spPr bwMode="auto">
              <a:xfrm>
                <a:off x="520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n</a:t>
                </a:r>
              </a:p>
            </p:txBody>
          </p:sp>
          <p:sp>
            <p:nvSpPr>
              <p:cNvPr id="245" name="Rectangle 224"/>
              <p:cNvSpPr>
                <a:spLocks noChangeArrowheads="1"/>
              </p:cNvSpPr>
              <p:nvPr/>
            </p:nvSpPr>
            <p:spPr bwMode="auto">
              <a:xfrm>
                <a:off x="332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 dirty="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 dirty="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l</a:t>
                </a:r>
              </a:p>
            </p:txBody>
          </p:sp>
          <p:sp>
            <p:nvSpPr>
              <p:cNvPr id="246" name="Rectangle 225"/>
              <p:cNvSpPr>
                <a:spLocks noChangeArrowheads="1"/>
              </p:cNvSpPr>
              <p:nvPr/>
            </p:nvSpPr>
            <p:spPr bwMode="auto">
              <a:xfrm>
                <a:off x="836" y="2225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M</a:t>
                </a:r>
                <a:endParaRPr lang="en-US" altLang="zh-TW" sz="1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247" name="Line 226"/>
              <p:cNvSpPr>
                <a:spLocks noChangeShapeType="1"/>
              </p:cNvSpPr>
              <p:nvPr/>
            </p:nvSpPr>
            <p:spPr bwMode="auto">
              <a:xfrm>
                <a:off x="510" y="2241"/>
                <a:ext cx="0" cy="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8" name="Line 227"/>
              <p:cNvSpPr>
                <a:spLocks noChangeShapeType="1"/>
              </p:cNvSpPr>
              <p:nvPr/>
            </p:nvSpPr>
            <p:spPr bwMode="auto">
              <a:xfrm>
                <a:off x="690" y="2247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9" name="Line 228"/>
              <p:cNvSpPr>
                <a:spLocks noChangeShapeType="1"/>
              </p:cNvSpPr>
              <p:nvPr/>
            </p:nvSpPr>
            <p:spPr bwMode="auto">
              <a:xfrm>
                <a:off x="882" y="224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15" name="Group 229"/>
            <p:cNvGrpSpPr>
              <a:grpSpLocks/>
            </p:cNvGrpSpPr>
            <p:nvPr/>
          </p:nvGrpSpPr>
          <p:grpSpPr bwMode="auto">
            <a:xfrm>
              <a:off x="4595" y="2689"/>
              <a:ext cx="761" cy="191"/>
              <a:chOff x="501" y="1990"/>
              <a:chExt cx="761" cy="191"/>
            </a:xfrm>
          </p:grpSpPr>
          <p:sp>
            <p:nvSpPr>
              <p:cNvPr id="236" name="Rectangle 230"/>
              <p:cNvSpPr>
                <a:spLocks noChangeArrowheads="1"/>
              </p:cNvSpPr>
              <p:nvPr/>
            </p:nvSpPr>
            <p:spPr bwMode="auto">
              <a:xfrm>
                <a:off x="501" y="2007"/>
                <a:ext cx="68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7" name="Rectangle 231"/>
              <p:cNvSpPr>
                <a:spLocks noChangeArrowheads="1"/>
              </p:cNvSpPr>
              <p:nvPr/>
            </p:nvSpPr>
            <p:spPr bwMode="auto">
              <a:xfrm>
                <a:off x="704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t</a:t>
                </a:r>
              </a:p>
            </p:txBody>
          </p:sp>
          <p:sp>
            <p:nvSpPr>
              <p:cNvPr id="238" name="Rectangle 232"/>
              <p:cNvSpPr>
                <a:spLocks noChangeArrowheads="1"/>
              </p:cNvSpPr>
              <p:nvPr/>
            </p:nvSpPr>
            <p:spPr bwMode="auto">
              <a:xfrm>
                <a:off x="518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n</a:t>
                </a:r>
              </a:p>
            </p:txBody>
          </p:sp>
          <p:sp>
            <p:nvSpPr>
              <p:cNvPr id="239" name="Rectangle 233"/>
              <p:cNvSpPr>
                <a:spLocks noChangeArrowheads="1"/>
              </p:cNvSpPr>
              <p:nvPr/>
            </p:nvSpPr>
            <p:spPr bwMode="auto">
              <a:xfrm>
                <a:off x="834" y="1991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M</a:t>
                </a:r>
                <a:endParaRPr lang="en-US" altLang="zh-TW" sz="1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240" name="Line 234"/>
              <p:cNvSpPr>
                <a:spLocks noChangeShapeType="1"/>
              </p:cNvSpPr>
              <p:nvPr/>
            </p:nvSpPr>
            <p:spPr bwMode="auto">
              <a:xfrm>
                <a:off x="688" y="2013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1" name="Line 235"/>
              <p:cNvSpPr>
                <a:spLocks noChangeShapeType="1"/>
              </p:cNvSpPr>
              <p:nvPr/>
            </p:nvSpPr>
            <p:spPr bwMode="auto">
              <a:xfrm>
                <a:off x="880" y="2010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16" name="Group 236"/>
            <p:cNvGrpSpPr>
              <a:grpSpLocks/>
            </p:cNvGrpSpPr>
            <p:nvPr/>
          </p:nvGrpSpPr>
          <p:grpSpPr bwMode="auto">
            <a:xfrm>
              <a:off x="2777" y="1483"/>
              <a:ext cx="932" cy="191"/>
              <a:chOff x="332" y="2224"/>
              <a:chExt cx="932" cy="191"/>
            </a:xfrm>
          </p:grpSpPr>
          <p:sp>
            <p:nvSpPr>
              <p:cNvPr id="228" name="Rectangle 237"/>
              <p:cNvSpPr>
                <a:spLocks noChangeArrowheads="1"/>
              </p:cNvSpPr>
              <p:nvPr/>
            </p:nvSpPr>
            <p:spPr bwMode="auto">
              <a:xfrm>
                <a:off x="345" y="2241"/>
                <a:ext cx="840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29" name="Rectangle 238"/>
              <p:cNvSpPr>
                <a:spLocks noChangeArrowheads="1"/>
              </p:cNvSpPr>
              <p:nvPr/>
            </p:nvSpPr>
            <p:spPr bwMode="auto">
              <a:xfrm>
                <a:off x="706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t</a:t>
                </a:r>
              </a:p>
            </p:txBody>
          </p:sp>
          <p:sp>
            <p:nvSpPr>
              <p:cNvPr id="230" name="Rectangle 239"/>
              <p:cNvSpPr>
                <a:spLocks noChangeArrowheads="1"/>
              </p:cNvSpPr>
              <p:nvPr/>
            </p:nvSpPr>
            <p:spPr bwMode="auto">
              <a:xfrm>
                <a:off x="520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n</a:t>
                </a:r>
              </a:p>
            </p:txBody>
          </p:sp>
          <p:sp>
            <p:nvSpPr>
              <p:cNvPr id="231" name="Rectangle 240"/>
              <p:cNvSpPr>
                <a:spLocks noChangeArrowheads="1"/>
              </p:cNvSpPr>
              <p:nvPr/>
            </p:nvSpPr>
            <p:spPr bwMode="auto">
              <a:xfrm>
                <a:off x="332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l</a:t>
                </a:r>
              </a:p>
            </p:txBody>
          </p:sp>
          <p:sp>
            <p:nvSpPr>
              <p:cNvPr id="232" name="Rectangle 241"/>
              <p:cNvSpPr>
                <a:spLocks noChangeArrowheads="1"/>
              </p:cNvSpPr>
              <p:nvPr/>
            </p:nvSpPr>
            <p:spPr bwMode="auto">
              <a:xfrm>
                <a:off x="836" y="2225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M</a:t>
                </a:r>
                <a:endParaRPr lang="en-US" altLang="zh-TW" sz="1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233" name="Line 242"/>
              <p:cNvSpPr>
                <a:spLocks noChangeShapeType="1"/>
              </p:cNvSpPr>
              <p:nvPr/>
            </p:nvSpPr>
            <p:spPr bwMode="auto">
              <a:xfrm>
                <a:off x="510" y="2241"/>
                <a:ext cx="0" cy="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4" name="Line 243"/>
              <p:cNvSpPr>
                <a:spLocks noChangeShapeType="1"/>
              </p:cNvSpPr>
              <p:nvPr/>
            </p:nvSpPr>
            <p:spPr bwMode="auto">
              <a:xfrm>
                <a:off x="690" y="2247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5" name="Line 244"/>
              <p:cNvSpPr>
                <a:spLocks noChangeShapeType="1"/>
              </p:cNvSpPr>
              <p:nvPr/>
            </p:nvSpPr>
            <p:spPr bwMode="auto">
              <a:xfrm>
                <a:off x="882" y="224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17" name="Group 245"/>
            <p:cNvGrpSpPr>
              <a:grpSpLocks/>
            </p:cNvGrpSpPr>
            <p:nvPr/>
          </p:nvGrpSpPr>
          <p:grpSpPr bwMode="auto">
            <a:xfrm>
              <a:off x="4567" y="1501"/>
              <a:ext cx="932" cy="191"/>
              <a:chOff x="332" y="2224"/>
              <a:chExt cx="932" cy="191"/>
            </a:xfrm>
          </p:grpSpPr>
          <p:sp>
            <p:nvSpPr>
              <p:cNvPr id="220" name="Rectangle 246"/>
              <p:cNvSpPr>
                <a:spLocks noChangeArrowheads="1"/>
              </p:cNvSpPr>
              <p:nvPr/>
            </p:nvSpPr>
            <p:spPr bwMode="auto">
              <a:xfrm>
                <a:off x="345" y="2241"/>
                <a:ext cx="840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21" name="Rectangle 247"/>
              <p:cNvSpPr>
                <a:spLocks noChangeArrowheads="1"/>
              </p:cNvSpPr>
              <p:nvPr/>
            </p:nvSpPr>
            <p:spPr bwMode="auto">
              <a:xfrm>
                <a:off x="706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t</a:t>
                </a:r>
              </a:p>
            </p:txBody>
          </p:sp>
          <p:sp>
            <p:nvSpPr>
              <p:cNvPr id="222" name="Rectangle 248"/>
              <p:cNvSpPr>
                <a:spLocks noChangeArrowheads="1"/>
              </p:cNvSpPr>
              <p:nvPr/>
            </p:nvSpPr>
            <p:spPr bwMode="auto">
              <a:xfrm>
                <a:off x="520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n</a:t>
                </a:r>
              </a:p>
            </p:txBody>
          </p:sp>
          <p:sp>
            <p:nvSpPr>
              <p:cNvPr id="223" name="Rectangle 249"/>
              <p:cNvSpPr>
                <a:spLocks noChangeArrowheads="1"/>
              </p:cNvSpPr>
              <p:nvPr/>
            </p:nvSpPr>
            <p:spPr bwMode="auto">
              <a:xfrm>
                <a:off x="332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H</a:t>
                </a:r>
                <a:r>
                  <a:rPr lang="en-US" altLang="zh-TW" sz="1800" baseline="-250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l</a:t>
                </a:r>
              </a:p>
            </p:txBody>
          </p:sp>
          <p:sp>
            <p:nvSpPr>
              <p:cNvPr id="224" name="Rectangle 250"/>
              <p:cNvSpPr>
                <a:spLocks noChangeArrowheads="1"/>
              </p:cNvSpPr>
              <p:nvPr/>
            </p:nvSpPr>
            <p:spPr bwMode="auto">
              <a:xfrm>
                <a:off x="836" y="2225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400">
                    <a:latin typeface="Comic Sans MS" panose="030F0702030302020204" pitchFamily="66" charset="0"/>
                    <a:ea typeface="新細明體" panose="02020500000000000000" pitchFamily="18" charset="-120"/>
                  </a:rPr>
                  <a:t>M</a:t>
                </a:r>
                <a:endParaRPr lang="en-US" altLang="zh-TW" sz="1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225" name="Line 251"/>
              <p:cNvSpPr>
                <a:spLocks noChangeShapeType="1"/>
              </p:cNvSpPr>
              <p:nvPr/>
            </p:nvSpPr>
            <p:spPr bwMode="auto">
              <a:xfrm>
                <a:off x="510" y="2241"/>
                <a:ext cx="0" cy="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6" name="Line 252"/>
              <p:cNvSpPr>
                <a:spLocks noChangeShapeType="1"/>
              </p:cNvSpPr>
              <p:nvPr/>
            </p:nvSpPr>
            <p:spPr bwMode="auto">
              <a:xfrm>
                <a:off x="690" y="2247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7" name="Line 253"/>
              <p:cNvSpPr>
                <a:spLocks noChangeShapeType="1"/>
              </p:cNvSpPr>
              <p:nvPr/>
            </p:nvSpPr>
            <p:spPr bwMode="auto">
              <a:xfrm>
                <a:off x="882" y="224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18" name="Text Box 254"/>
            <p:cNvSpPr txBox="1">
              <a:spLocks noChangeArrowheads="1"/>
            </p:cNvSpPr>
            <p:nvPr/>
          </p:nvSpPr>
          <p:spPr bwMode="auto">
            <a:xfrm>
              <a:off x="4990" y="3409"/>
              <a:ext cx="5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 b="1">
                  <a:latin typeface="Comic Sans MS" panose="030F0702030302020204" pitchFamily="66" charset="0"/>
                  <a:ea typeface="新細明體" panose="02020500000000000000" pitchFamily="18" charset="-120"/>
                </a:rPr>
                <a:t>router</a:t>
              </a:r>
            </a:p>
          </p:txBody>
        </p:sp>
        <p:sp>
          <p:nvSpPr>
            <p:cNvPr id="219" name="Text Box 255"/>
            <p:cNvSpPr txBox="1">
              <a:spLocks noChangeArrowheads="1"/>
            </p:cNvSpPr>
            <p:nvPr/>
          </p:nvSpPr>
          <p:spPr bwMode="auto">
            <a:xfrm>
              <a:off x="4999" y="1952"/>
              <a:ext cx="55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 b="1">
                  <a:latin typeface="Comic Sans MS" panose="030F0702030302020204" pitchFamily="66" charset="0"/>
                  <a:ea typeface="新細明體" panose="02020500000000000000" pitchFamily="18" charset="-120"/>
                </a:rPr>
                <a:t>switch</a:t>
              </a:r>
            </a:p>
          </p:txBody>
        </p:sp>
      </p:grpSp>
      <p:sp>
        <p:nvSpPr>
          <p:cNvPr id="337" name="Rectangle 256"/>
          <p:cNvSpPr>
            <a:spLocks noGrp="1" noChangeArrowheads="1"/>
          </p:cNvSpPr>
          <p:nvPr>
            <p:ph type="title"/>
          </p:nvPr>
        </p:nvSpPr>
        <p:spPr>
          <a:xfrm>
            <a:off x="4485198" y="334244"/>
            <a:ext cx="7809406" cy="2074182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zh-TW" sz="1800" b="1" dirty="0" smtClean="0">
                <a:ea typeface="新細明體" panose="02020500000000000000" pitchFamily="18" charset="-120"/>
              </a:rPr>
              <a:t>Encapsulation (</a:t>
            </a:r>
            <a:r>
              <a:rPr lang="zh-TW" altLang="en-US" sz="1800" b="1" dirty="0" smtClean="0">
                <a:ea typeface="新細明體" panose="02020500000000000000" pitchFamily="18" charset="-120"/>
              </a:rPr>
              <a:t>封裝</a:t>
            </a:r>
            <a:r>
              <a:rPr lang="en-US" altLang="zh-TW" sz="1800" b="1" dirty="0" smtClean="0">
                <a:ea typeface="新細明體" panose="02020500000000000000" pitchFamily="18" charset="-120"/>
              </a:rPr>
              <a:t>) and </a:t>
            </a:r>
            <a:r>
              <a:rPr lang="en-US" altLang="zh-TW" sz="1800" b="1" dirty="0" err="1" smtClean="0">
                <a:ea typeface="新細明體" panose="02020500000000000000" pitchFamily="18" charset="-120"/>
              </a:rPr>
              <a:t>Decapsulation</a:t>
            </a:r>
            <a:r>
              <a:rPr lang="en-US" altLang="zh-TW" sz="1800" b="1" dirty="0" smtClean="0">
                <a:ea typeface="新細明體" panose="02020500000000000000" pitchFamily="18" charset="-120"/>
              </a:rPr>
              <a:t> (</a:t>
            </a:r>
            <a:r>
              <a:rPr lang="zh-TW" altLang="en-US" sz="1800" b="1" dirty="0" smtClean="0">
                <a:ea typeface="新細明體" panose="02020500000000000000" pitchFamily="18" charset="-120"/>
              </a:rPr>
              <a:t>拆裝</a:t>
            </a:r>
            <a:r>
              <a:rPr lang="en-US" altLang="zh-TW" sz="1800" b="1" dirty="0" smtClean="0">
                <a:ea typeface="新細明體" panose="02020500000000000000" pitchFamily="18" charset="-120"/>
              </a:rPr>
              <a:t>)</a:t>
            </a:r>
            <a:br>
              <a:rPr lang="en-US" altLang="zh-TW" sz="1800" b="1" dirty="0" smtClean="0">
                <a:ea typeface="新細明體" panose="02020500000000000000" pitchFamily="18" charset="-120"/>
              </a:rPr>
            </a:br>
            <a:r>
              <a:rPr lang="en-US" altLang="zh-TW" sz="1800" b="1" dirty="0" smtClean="0">
                <a:ea typeface="新細明體" panose="02020500000000000000" pitchFamily="18" charset="-120"/>
              </a:rPr>
              <a:t/>
            </a:r>
            <a:br>
              <a:rPr lang="en-US" altLang="zh-TW" sz="1800" b="1" dirty="0" smtClean="0">
                <a:ea typeface="新細明體" panose="02020500000000000000" pitchFamily="18" charset="-120"/>
              </a:rPr>
            </a:br>
            <a:r>
              <a:rPr lang="en-US" altLang="zh-TW" sz="1800" b="1" dirty="0" smtClean="0">
                <a:ea typeface="新細明體" panose="02020500000000000000" pitchFamily="18" charset="-120"/>
              </a:rPr>
              <a:t>1.  Data message begins from application layer, e.g. FTP/mail/</a:t>
            </a:r>
            <a:r>
              <a:rPr lang="en-US" altLang="zh-TW" sz="1800" b="1" dirty="0" err="1" smtClean="0">
                <a:ea typeface="新細明體" panose="02020500000000000000" pitchFamily="18" charset="-120"/>
              </a:rPr>
              <a:t>http.etc</a:t>
            </a:r>
            <a:r>
              <a:rPr lang="en-US" altLang="zh-TW" sz="1800" b="1" dirty="0" smtClean="0">
                <a:ea typeface="新細明體" panose="02020500000000000000" pitchFamily="18" charset="-120"/>
              </a:rPr>
              <a:t> request</a:t>
            </a:r>
            <a:br>
              <a:rPr lang="en-US" altLang="zh-TW" sz="1800" b="1" dirty="0" smtClean="0">
                <a:ea typeface="新細明體" panose="02020500000000000000" pitchFamily="18" charset="-120"/>
              </a:rPr>
            </a:br>
            <a:r>
              <a:rPr lang="en-US" altLang="zh-TW" sz="1800" b="1" dirty="0" smtClean="0">
                <a:ea typeface="新細明體" panose="02020500000000000000" pitchFamily="18" charset="-120"/>
              </a:rPr>
              <a:t>2.  As going through layers, Each layer will append header message (</a:t>
            </a:r>
            <a:r>
              <a:rPr lang="en-US" altLang="zh-TW" sz="1800" b="1" dirty="0" err="1" smtClean="0">
                <a:ea typeface="新細明體" panose="02020500000000000000" pitchFamily="18" charset="-120"/>
              </a:rPr>
              <a:t>Ht</a:t>
            </a:r>
            <a:r>
              <a:rPr lang="en-US" altLang="zh-TW" sz="1800" b="1" dirty="0" smtClean="0">
                <a:ea typeface="新細明體" panose="02020500000000000000" pitchFamily="18" charset="-120"/>
              </a:rPr>
              <a:t>/</a:t>
            </a:r>
            <a:r>
              <a:rPr lang="en-US" altLang="zh-TW" sz="1800" b="1" dirty="0" err="1" smtClean="0">
                <a:ea typeface="新細明體" panose="02020500000000000000" pitchFamily="18" charset="-120"/>
              </a:rPr>
              <a:t>Hn</a:t>
            </a:r>
            <a:r>
              <a:rPr lang="en-US" altLang="zh-TW" sz="1800" b="1" dirty="0" smtClean="0">
                <a:ea typeface="新細明體" panose="02020500000000000000" pitchFamily="18" charset="-120"/>
              </a:rPr>
              <a:t>/HI)</a:t>
            </a:r>
            <a:br>
              <a:rPr lang="en-US" altLang="zh-TW" sz="1800" b="1" dirty="0" smtClean="0">
                <a:ea typeface="新細明體" panose="02020500000000000000" pitchFamily="18" charset="-120"/>
              </a:rPr>
            </a:br>
            <a:r>
              <a:rPr lang="en-US" altLang="zh-TW" sz="1800" b="1" dirty="0" smtClean="0">
                <a:ea typeface="新細明體" panose="02020500000000000000" pitchFamily="18" charset="-120"/>
              </a:rPr>
              <a:t>3.  Intermediate like switch/router will </a:t>
            </a:r>
            <a:r>
              <a:rPr lang="en-US" altLang="zh-TW" sz="1800" b="1" dirty="0" err="1" smtClean="0">
                <a:ea typeface="新細明體" panose="02020500000000000000" pitchFamily="18" charset="-120"/>
              </a:rPr>
              <a:t>decapsulate</a:t>
            </a:r>
            <a:r>
              <a:rPr lang="en-US" altLang="zh-TW" sz="1800" b="1" dirty="0" smtClean="0">
                <a:ea typeface="新細明體" panose="02020500000000000000" pitchFamily="18" charset="-120"/>
              </a:rPr>
              <a:t> and read message according to layers </a:t>
            </a:r>
            <a:br>
              <a:rPr lang="en-US" altLang="zh-TW" sz="1800" b="1" dirty="0" smtClean="0">
                <a:ea typeface="新細明體" panose="02020500000000000000" pitchFamily="18" charset="-120"/>
              </a:rPr>
            </a:br>
            <a:r>
              <a:rPr lang="en-US" altLang="zh-TW" sz="1800" b="1" dirty="0" smtClean="0">
                <a:ea typeface="新細明體" panose="02020500000000000000" pitchFamily="18" charset="-120"/>
              </a:rPr>
              <a:t>4.  Switch is layer 2 device, only read HI data and generate new HI for next link layer. (</a:t>
            </a:r>
            <a:r>
              <a:rPr lang="zh-TW" altLang="en-US" sz="1800" b="1" dirty="0" smtClean="0">
                <a:ea typeface="新細明體" panose="02020500000000000000" pitchFamily="18" charset="-120"/>
              </a:rPr>
              <a:t>網卡</a:t>
            </a:r>
            <a:r>
              <a:rPr lang="en-US" altLang="zh-TW" sz="1800" b="1" dirty="0" smtClean="0">
                <a:ea typeface="新細明體" panose="02020500000000000000" pitchFamily="18" charset="-120"/>
              </a:rPr>
              <a:t>IP)</a:t>
            </a:r>
            <a:br>
              <a:rPr lang="en-US" altLang="zh-TW" sz="1800" b="1" dirty="0" smtClean="0">
                <a:ea typeface="新細明體" panose="02020500000000000000" pitchFamily="18" charset="-120"/>
              </a:rPr>
            </a:br>
            <a:r>
              <a:rPr lang="en-US" altLang="zh-TW" sz="1800" b="1" dirty="0" smtClean="0">
                <a:ea typeface="新細明體" panose="02020500000000000000" pitchFamily="18" charset="-120"/>
              </a:rPr>
              <a:t>5.  Router is layer 3 device, will read </a:t>
            </a:r>
            <a:r>
              <a:rPr lang="en-US" altLang="zh-TW" sz="1800" b="1" dirty="0" err="1" smtClean="0">
                <a:ea typeface="新細明體" panose="02020500000000000000" pitchFamily="18" charset="-120"/>
              </a:rPr>
              <a:t>Hn</a:t>
            </a:r>
            <a:r>
              <a:rPr lang="en-US" altLang="zh-TW" sz="1800" b="1" dirty="0">
                <a:ea typeface="新細明體" panose="02020500000000000000" pitchFamily="18" charset="-120"/>
              </a:rPr>
              <a:t> </a:t>
            </a:r>
            <a:r>
              <a:rPr lang="en-US" altLang="zh-TW" sz="1800" b="1" dirty="0" smtClean="0">
                <a:ea typeface="新細明體" panose="02020500000000000000" pitchFamily="18" charset="-120"/>
              </a:rPr>
              <a:t>(Source/Destination IP) and decide route</a:t>
            </a:r>
            <a:endParaRPr lang="en-US" altLang="zh-TW" sz="1800" b="1" dirty="0">
              <a:ea typeface="新細明體" panose="02020500000000000000" pitchFamily="18" charset="-120"/>
            </a:endParaRPr>
          </a:p>
        </p:txBody>
      </p:sp>
      <p:sp>
        <p:nvSpPr>
          <p:cNvPr id="338" name="矩形 337"/>
          <p:cNvSpPr/>
          <p:nvPr/>
        </p:nvSpPr>
        <p:spPr>
          <a:xfrm>
            <a:off x="200028" y="1148157"/>
            <a:ext cx="1758951" cy="149566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9" name="矩形 338"/>
          <p:cNvSpPr/>
          <p:nvPr/>
        </p:nvSpPr>
        <p:spPr>
          <a:xfrm>
            <a:off x="3247091" y="966072"/>
            <a:ext cx="630793" cy="2460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data</a:t>
            </a:r>
            <a:endParaRPr lang="zh-TW" altLang="en-US" b="1" dirty="0"/>
          </a:p>
        </p:txBody>
      </p:sp>
      <p:sp>
        <p:nvSpPr>
          <p:cNvPr id="340" name="文字方塊 339"/>
          <p:cNvSpPr txBox="1"/>
          <p:nvPr/>
        </p:nvSpPr>
        <p:spPr>
          <a:xfrm>
            <a:off x="12205" y="12789"/>
            <a:ext cx="6386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Transmission Example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(Five layers instance) 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1" name="文字方塊 340"/>
          <p:cNvSpPr txBox="1"/>
          <p:nvPr/>
        </p:nvSpPr>
        <p:spPr>
          <a:xfrm>
            <a:off x="197840" y="2658107"/>
            <a:ext cx="849913" cy="369332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header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09" name="文字方塊 508"/>
          <p:cNvSpPr txBox="1"/>
          <p:nvPr/>
        </p:nvSpPr>
        <p:spPr>
          <a:xfrm>
            <a:off x="8006581" y="3929775"/>
            <a:ext cx="1762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Switch =&gt; layer 2</a:t>
            </a:r>
            <a:endParaRPr lang="zh-TW" altLang="en-US" dirty="0"/>
          </a:p>
        </p:txBody>
      </p:sp>
      <p:sp>
        <p:nvSpPr>
          <p:cNvPr id="510" name="文字方塊 509"/>
          <p:cNvSpPr txBox="1"/>
          <p:nvPr/>
        </p:nvSpPr>
        <p:spPr>
          <a:xfrm>
            <a:off x="7992324" y="6222870"/>
            <a:ext cx="178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Router =&gt; layer 3</a:t>
            </a:r>
            <a:endParaRPr lang="zh-TW" altLang="en-US" dirty="0"/>
          </a:p>
        </p:txBody>
      </p:sp>
      <p:sp>
        <p:nvSpPr>
          <p:cNvPr id="511" name="向下箭號 510"/>
          <p:cNvSpPr/>
          <p:nvPr/>
        </p:nvSpPr>
        <p:spPr>
          <a:xfrm>
            <a:off x="2508969" y="1222015"/>
            <a:ext cx="169864" cy="185896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2" name="文字方塊 511"/>
          <p:cNvSpPr txBox="1"/>
          <p:nvPr/>
        </p:nvSpPr>
        <p:spPr>
          <a:xfrm>
            <a:off x="2628467" y="276791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封裝</a:t>
            </a:r>
            <a:endParaRPr lang="en-US" altLang="zh-TW" sz="14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</a:p>
        </p:txBody>
      </p:sp>
      <p:sp>
        <p:nvSpPr>
          <p:cNvPr id="513" name="向下箭號 512"/>
          <p:cNvSpPr/>
          <p:nvPr/>
        </p:nvSpPr>
        <p:spPr>
          <a:xfrm flipV="1">
            <a:off x="5830241" y="2779631"/>
            <a:ext cx="159451" cy="72072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4" name="文字方塊 513"/>
          <p:cNvSpPr txBox="1"/>
          <p:nvPr/>
        </p:nvSpPr>
        <p:spPr>
          <a:xfrm>
            <a:off x="4955673" y="3174034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拆</a:t>
            </a:r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裝變小</a:t>
            </a:r>
          </a:p>
          <a:p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</a:t>
            </a:r>
            <a:r>
              <a:rPr lang="en-US" altLang="zh-TW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header message</a:t>
            </a:r>
            <a:endParaRPr lang="zh-TW" altLang="en-US" sz="1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6" name="向下箭號 515"/>
          <p:cNvSpPr/>
          <p:nvPr/>
        </p:nvSpPr>
        <p:spPr>
          <a:xfrm>
            <a:off x="7142948" y="2832647"/>
            <a:ext cx="169864" cy="788381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7" name="文字方塊 516"/>
          <p:cNvSpPr txBox="1"/>
          <p:nvPr/>
        </p:nvSpPr>
        <p:spPr>
          <a:xfrm>
            <a:off x="7068914" y="3672735"/>
            <a:ext cx="9460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封裝</a:t>
            </a:r>
            <a:endParaRPr lang="en-US" altLang="zh-TW" sz="14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新的</a:t>
            </a:r>
            <a:r>
              <a:rPr lang="en-US" altLang="zh-TW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Link </a:t>
            </a:r>
          </a:p>
          <a:p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</a:t>
            </a:r>
            <a:endParaRPr lang="zh-TW" altLang="en-US" sz="1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8" name="Rectangle 256"/>
          <p:cNvSpPr txBox="1">
            <a:spLocks noChangeArrowheads="1"/>
          </p:cNvSpPr>
          <p:nvPr/>
        </p:nvSpPr>
        <p:spPr>
          <a:xfrm>
            <a:off x="103925" y="3193689"/>
            <a:ext cx="5591533" cy="1286782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Data from different layers</a:t>
            </a:r>
          </a:p>
          <a:p>
            <a:endParaRPr lang="en-US" altLang="zh-TW" sz="1400" b="1" dirty="0" smtClean="0">
              <a:solidFill>
                <a:srgbClr val="0000FF"/>
              </a:solidFill>
              <a:ea typeface="新細明體" panose="02020500000000000000" pitchFamily="18" charset="-120"/>
            </a:endParaRPr>
          </a:p>
          <a:p>
            <a:pPr marL="342900" indent="-342900">
              <a:buAutoNum type="arabicPeriod"/>
            </a:pPr>
            <a:r>
              <a:rPr lang="en-US" altLang="zh-TW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Application =&gt; Message (</a:t>
            </a:r>
            <a:r>
              <a:rPr lang="zh-TW" altLang="en-US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最初的</a:t>
            </a:r>
            <a:r>
              <a:rPr lang="en-US" altLang="zh-TW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data, reliable </a:t>
            </a:r>
            <a:r>
              <a:rPr lang="zh-TW" altLang="en-US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不容許遺失</a:t>
            </a:r>
            <a:r>
              <a:rPr lang="en-US" altLang="zh-TW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zh-TW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Transport =&gt; segment (header </a:t>
            </a:r>
            <a:r>
              <a:rPr lang="en-US" altLang="zh-TW" sz="1400" b="1" dirty="0" err="1" smtClean="0">
                <a:solidFill>
                  <a:srgbClr val="0000FF"/>
                </a:solidFill>
                <a:ea typeface="新細明體" panose="02020500000000000000" pitchFamily="18" charset="-120"/>
              </a:rPr>
              <a:t>Ht</a:t>
            </a:r>
            <a:r>
              <a:rPr lang="en-US" altLang="zh-TW" sz="1400" b="1" dirty="0">
                <a:solidFill>
                  <a:srgbClr val="0000FF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=&gt; TCP/IP hand-shaking message)</a:t>
            </a:r>
          </a:p>
          <a:p>
            <a:pPr marL="342900" indent="-342900">
              <a:buAutoNum type="arabicPeriod"/>
            </a:pPr>
            <a:r>
              <a:rPr lang="en-US" altLang="zh-TW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Network =&gt; datagram (</a:t>
            </a:r>
            <a:r>
              <a:rPr lang="zh-TW" altLang="en-US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考慮 </a:t>
            </a:r>
            <a:r>
              <a:rPr lang="en-US" altLang="zh-TW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Source/Destination, </a:t>
            </a:r>
            <a:r>
              <a:rPr lang="en-US" altLang="zh-TW" sz="1400" b="1" dirty="0" err="1" smtClean="0">
                <a:solidFill>
                  <a:srgbClr val="0000FF"/>
                </a:solidFill>
                <a:ea typeface="新細明體" panose="02020500000000000000" pitchFamily="18" charset="-120"/>
              </a:rPr>
              <a:t>Hn</a:t>
            </a:r>
            <a:r>
              <a:rPr lang="en-US" altLang="zh-TW" sz="1400" b="1" dirty="0">
                <a:solidFill>
                  <a:srgbClr val="0000FF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=&gt; </a:t>
            </a:r>
            <a:r>
              <a:rPr lang="en-US" altLang="zh-TW" sz="1400" b="1" dirty="0" err="1" smtClean="0">
                <a:solidFill>
                  <a:srgbClr val="0000FF"/>
                </a:solidFill>
                <a:ea typeface="新細明體" panose="02020500000000000000" pitchFamily="18" charset="-120"/>
              </a:rPr>
              <a:t>ip</a:t>
            </a:r>
            <a:r>
              <a:rPr lang="en-US" altLang="zh-TW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 32 bits </a:t>
            </a:r>
            <a:r>
              <a:rPr lang="en-US" altLang="zh-TW" sz="1400" b="1" dirty="0" err="1" smtClean="0">
                <a:solidFill>
                  <a:srgbClr val="0000FF"/>
                </a:solidFill>
                <a:ea typeface="新細明體" panose="02020500000000000000" pitchFamily="18" charset="-120"/>
              </a:rPr>
              <a:t>addr</a:t>
            </a:r>
            <a:r>
              <a:rPr lang="en-US" altLang="zh-TW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zh-TW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Link =&gt; frame (</a:t>
            </a:r>
            <a:r>
              <a:rPr lang="zh-TW" altLang="en-US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考慮</a:t>
            </a:r>
            <a:r>
              <a:rPr lang="en-US" altLang="zh-TW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node to node, HI</a:t>
            </a:r>
            <a:r>
              <a:rPr lang="zh-TW" altLang="en-US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=&gt;</a:t>
            </a:r>
            <a:r>
              <a:rPr lang="zh-TW" altLang="en-US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node to node </a:t>
            </a:r>
            <a:r>
              <a:rPr lang="zh-TW" altLang="en-US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網卡</a:t>
            </a:r>
            <a:r>
              <a:rPr lang="en-US" altLang="zh-TW" sz="1400" b="1" dirty="0" err="1" smtClean="0">
                <a:solidFill>
                  <a:srgbClr val="0000FF"/>
                </a:solidFill>
                <a:ea typeface="新細明體" panose="02020500000000000000" pitchFamily="18" charset="-120"/>
              </a:rPr>
              <a:t>ip</a:t>
            </a:r>
            <a:r>
              <a:rPr lang="zh-TW" altLang="en-US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48bits)</a:t>
            </a:r>
            <a:endParaRPr lang="en-US" altLang="zh-TW" sz="1400" b="1" dirty="0">
              <a:solidFill>
                <a:srgbClr val="0000FF"/>
              </a:solidFill>
              <a:ea typeface="新細明體" panose="02020500000000000000" pitchFamily="18" charset="-120"/>
            </a:endParaRPr>
          </a:p>
        </p:txBody>
      </p:sp>
      <p:sp>
        <p:nvSpPr>
          <p:cNvPr id="519" name="矩形 518"/>
          <p:cNvSpPr/>
          <p:nvPr/>
        </p:nvSpPr>
        <p:spPr>
          <a:xfrm>
            <a:off x="1891249" y="4981302"/>
            <a:ext cx="630793" cy="2460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data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68099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54" y="810261"/>
            <a:ext cx="10166690" cy="544067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7" name="文字方塊 6"/>
          <p:cNvSpPr txBox="1"/>
          <p:nvPr/>
        </p:nvSpPr>
        <p:spPr>
          <a:xfrm>
            <a:off x="12205" y="12789"/>
            <a:ext cx="6505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Transmission Example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(Post system example)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67400" y="6488668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smtClean="0">
                <a:solidFill>
                  <a:schemeClr val="bg1">
                    <a:lumMod val="50000"/>
                  </a:schemeClr>
                </a:solidFill>
              </a:rPr>
              <a:t>http://www.pcnet.idv.tw/pcnet/network/network_ip_model.htm</a:t>
            </a:r>
            <a:endParaRPr lang="zh-TW" alt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31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14943" y="4073108"/>
            <a:ext cx="7355857" cy="2518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2205" y="12789"/>
            <a:ext cx="5900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j-lt"/>
              </a:rPr>
              <a:t>Internetworking equipment  (Connecting LANs)</a:t>
            </a:r>
            <a:endParaRPr lang="zh-TW" altLang="en-US" sz="2400" b="1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73500" y="841454"/>
            <a:ext cx="10022744" cy="2954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i="1" u="sng" dirty="0" smtClean="0">
                <a:ea typeface="微軟正黑體" panose="020B0604030504040204" pitchFamily="34" charset="-120"/>
              </a:rPr>
              <a:t>Layer 1 Devices  ( Physical layer : with no directory function)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dirty="0" smtClean="0">
                <a:ea typeface="微軟正黑體" panose="020B0604030504040204" pitchFamily="34" charset="-120"/>
              </a:rPr>
              <a:t>Repeater 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增益器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 to repeat and enlarge signal from loss during long distance transmission (bus topography)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dirty="0" smtClean="0">
                <a:ea typeface="微軟正黑體" panose="020B0604030504040204" pitchFamily="34" charset="-120"/>
              </a:rPr>
              <a:t>Hub (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集線器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</a:t>
            </a:r>
            <a:r>
              <a:rPr lang="zh-TW" altLang="en-US" sz="1600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hub in center as connection service main node and repeater (broadcasting in star topography)</a:t>
            </a:r>
          </a:p>
          <a:p>
            <a:pPr lvl="1"/>
            <a:endParaRPr lang="en-US" altLang="zh-TW" i="1" u="sng" dirty="0" smtClean="0"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i="1" u="sng" dirty="0" smtClean="0">
                <a:ea typeface="微軟正黑體" panose="020B0604030504040204" pitchFamily="34" charset="-120"/>
              </a:rPr>
              <a:t>Layer 2 Devices (Link layer : check MAC address)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dirty="0" smtClean="0">
                <a:ea typeface="微軟正黑體" panose="020B0604030504040204" pitchFamily="34" charset="-120"/>
              </a:rPr>
              <a:t>Bridge (</a:t>
            </a:r>
            <a:r>
              <a:rPr lang="zh-TW" altLang="en-US" sz="1600" dirty="0">
                <a:ea typeface="微軟正黑體" panose="020B0604030504040204" pitchFamily="34" charset="-120"/>
              </a:rPr>
              <a:t>橋接器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 filter function (receive -&gt; check -&gt; decide if send to another segment) (bus topography)</a:t>
            </a:r>
            <a:endParaRPr lang="en-US" altLang="zh-TW" sz="1600" dirty="0"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dirty="0" smtClean="0">
                <a:ea typeface="微軟正黑體" panose="020B0604030504040204" pitchFamily="34" charset="-120"/>
              </a:rPr>
              <a:t>Switch (</a:t>
            </a:r>
            <a:r>
              <a:rPr lang="zh-TW" altLang="en-US" sz="1600" dirty="0">
                <a:ea typeface="微軟正黑體" panose="020B0604030504040204" pitchFamily="34" charset="-120"/>
              </a:rPr>
              <a:t>交換器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 filter function (center receive -&gt; check -&gt; send to target node) (star topography)</a:t>
            </a:r>
          </a:p>
          <a:p>
            <a:pPr lvl="1"/>
            <a:endParaRPr lang="en-US" altLang="zh-TW" sz="1600" dirty="0"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i="1" u="sng" dirty="0" smtClean="0">
                <a:ea typeface="微軟正黑體" panose="020B0604030504040204" pitchFamily="34" charset="-120"/>
              </a:rPr>
              <a:t>Layer 3 Devices (Network layer : check IPs)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dirty="0" smtClean="0">
                <a:ea typeface="微軟正黑體" panose="020B0604030504040204" pitchFamily="34" charset="-120"/>
              </a:rPr>
              <a:t>Router (</a:t>
            </a:r>
            <a:r>
              <a:rPr lang="zh-TW" altLang="en-US" sz="1600" dirty="0">
                <a:ea typeface="微軟正黑體" panose="020B0604030504040204" pitchFamily="34" charset="-120"/>
              </a:rPr>
              <a:t>橋接器</a:t>
            </a:r>
            <a:r>
              <a:rPr lang="en-US" altLang="zh-TW" sz="1600" dirty="0" smtClean="0">
                <a:ea typeface="微軟正黑體" panose="020B0604030504040204" pitchFamily="34" charset="-120"/>
              </a:rPr>
              <a:t>): with source / destination IPs, connecting LANs and routing decision. (Gateway service)</a:t>
            </a:r>
            <a:endParaRPr lang="en-US" altLang="zh-TW" i="1" u="sng" dirty="0" smtClean="0"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i="1" u="sng" dirty="0" smtClean="0"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48" y="4440109"/>
            <a:ext cx="3343742" cy="183858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471" y="4437226"/>
            <a:ext cx="3315163" cy="1848108"/>
          </a:xfrm>
          <a:prstGeom prst="rect">
            <a:avLst/>
          </a:prstGeom>
        </p:spPr>
      </p:pic>
      <p:sp>
        <p:nvSpPr>
          <p:cNvPr id="8" name="左大括弧 7"/>
          <p:cNvSpPr/>
          <p:nvPr/>
        </p:nvSpPr>
        <p:spPr>
          <a:xfrm>
            <a:off x="1104900" y="966788"/>
            <a:ext cx="127000" cy="11525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08954" y="135838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LANs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38743" y="2899246"/>
            <a:ext cx="99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Internet 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655" y="4059821"/>
            <a:ext cx="3435491" cy="258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48" y="1800871"/>
            <a:ext cx="5585287" cy="419158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2205" y="12789"/>
            <a:ext cx="3218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j-lt"/>
              </a:rPr>
              <a:t>LAN and Internetworking</a:t>
            </a:r>
            <a:endParaRPr lang="zh-TW" altLang="en-US" sz="2400" b="1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226" y="772844"/>
            <a:ext cx="10200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i="1" u="sng" dirty="0" smtClean="0">
                <a:ea typeface="微軟正黑體" panose="020B0604030504040204" pitchFamily="34" charset="-120"/>
              </a:rPr>
              <a:t>Hub (layer1) with no directory function only broadcast the received packet data ( cause extra traffic loss)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i="1" u="sng" dirty="0" smtClean="0">
                <a:ea typeface="微軟正黑體" panose="020B0604030504040204" pitchFamily="34" charset="-120"/>
              </a:rPr>
              <a:t>Switch (layer2), based on MAC address, will send the received packet data to target node in LAN</a:t>
            </a:r>
            <a:endParaRPr lang="en-US" altLang="zh-TW" i="1" u="sng" dirty="0"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110" y="1788171"/>
            <a:ext cx="5564329" cy="421254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408942" y="6488668"/>
            <a:ext cx="5783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 smtClean="0">
                <a:solidFill>
                  <a:schemeClr val="bg1">
                    <a:lumMod val="50000"/>
                  </a:schemeClr>
                </a:solidFill>
              </a:rPr>
              <a:t>https://www.youtube.com/watch?v=1z0ULvg_pW8&amp;t=187s</a:t>
            </a:r>
            <a:endParaRPr lang="zh-TW" alt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253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860" y="2078394"/>
            <a:ext cx="5553851" cy="418110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60" y="2078394"/>
            <a:ext cx="5543371" cy="418110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2205" y="12789"/>
            <a:ext cx="3218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+mj-lt"/>
              </a:rPr>
              <a:t>LAN and Internetworking</a:t>
            </a:r>
            <a:endParaRPr lang="zh-TW" altLang="en-US" sz="2400" b="1" dirty="0"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9226" y="772844"/>
            <a:ext cx="84523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i="1" u="sng" dirty="0" smtClean="0">
                <a:ea typeface="微軟正黑體" panose="020B0604030504040204" pitchFamily="34" charset="-120"/>
              </a:rPr>
              <a:t>Router (layer</a:t>
            </a:r>
            <a:r>
              <a:rPr lang="zh-TW" altLang="en-US" i="1" u="sng" dirty="0" smtClean="0">
                <a:ea typeface="微軟正黑體" panose="020B0604030504040204" pitchFamily="34" charset="-120"/>
              </a:rPr>
              <a:t> </a:t>
            </a:r>
            <a:r>
              <a:rPr lang="en-US" altLang="zh-TW" i="1" u="sng" dirty="0" smtClean="0">
                <a:ea typeface="微軟正黑體" panose="020B0604030504040204" pitchFamily="34" charset="-120"/>
              </a:rPr>
              <a:t>3) will recognize IP and decide the route to send packet to the other 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i="1" u="sng" dirty="0" smtClean="0">
                <a:ea typeface="微軟正黑體" panose="020B0604030504040204" pitchFamily="34" charset="-120"/>
              </a:rPr>
              <a:t>In LAN</a:t>
            </a:r>
            <a:r>
              <a:rPr lang="zh-TW" altLang="en-US" i="1" u="sng" dirty="0" smtClean="0">
                <a:ea typeface="微軟正黑體" panose="020B0604030504040204" pitchFamily="34" charset="-120"/>
              </a:rPr>
              <a:t> </a:t>
            </a:r>
            <a:r>
              <a:rPr lang="en-US" altLang="zh-TW" i="1" u="sng" dirty="0" smtClean="0">
                <a:ea typeface="微軟正黑體" panose="020B0604030504040204" pitchFamily="34" charset="-120"/>
              </a:rPr>
              <a:t>transmission, packets are usually handled by layer2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i="1" u="sng" dirty="0" smtClean="0">
                <a:ea typeface="微軟正黑體" panose="020B0604030504040204" pitchFamily="34" charset="-120"/>
              </a:rPr>
              <a:t>Network transmission need Router to involve (sometimes layer3 switch)</a:t>
            </a:r>
            <a:endParaRPr lang="en-US" altLang="zh-TW" i="1" u="sng" dirty="0"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08942" y="6488668"/>
            <a:ext cx="5783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 smtClean="0">
                <a:solidFill>
                  <a:schemeClr val="bg1">
                    <a:lumMod val="50000"/>
                  </a:schemeClr>
                </a:solidFill>
              </a:rPr>
              <a:t>https://www.youtube.com/watch?v=1z0ULvg_pW8&amp;t=187s</a:t>
            </a:r>
            <a:endParaRPr lang="zh-TW" alt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38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25793</TotalTime>
  <Words>1079</Words>
  <Application>Microsoft Office PowerPoint</Application>
  <PresentationFormat>寬螢幕</PresentationFormat>
  <Paragraphs>184</Paragraphs>
  <Slides>13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Calibri Light</vt:lpstr>
      <vt:lpstr>Comic Sans MS</vt:lpstr>
      <vt:lpstr>Wingdings</vt:lpstr>
      <vt:lpstr>Office 佈景主題</vt:lpstr>
      <vt:lpstr>Clip</vt:lpstr>
      <vt:lpstr>PowerPoint 簡報</vt:lpstr>
      <vt:lpstr>PowerPoint 簡報</vt:lpstr>
      <vt:lpstr>PowerPoint 簡報</vt:lpstr>
      <vt:lpstr>PowerPoint 簡報</vt:lpstr>
      <vt:lpstr>Encapsulation (封裝) and Decapsulation (拆裝)  1.  Data message begins from application layer, e.g. FTP/mail/http.etc request 2.  As going through layers, Each layer will append header message (Ht/Hn/HI) 3.  Intermediate like switch/router will decapsulate and read message according to layers  4.  Switch is layer 2 device, only read HI data and generate new HI for next link layer. (網卡IP) 5.  Router is layer 3 device, will read Hn (Source/Destination IP) and decide route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chiehchengpan</dc:creator>
  <cp:lastModifiedBy>chiehchengpan</cp:lastModifiedBy>
  <cp:revision>57</cp:revision>
  <dcterms:created xsi:type="dcterms:W3CDTF">2018-12-22T04:21:04Z</dcterms:created>
  <dcterms:modified xsi:type="dcterms:W3CDTF">2019-04-11T07:30:08Z</dcterms:modified>
</cp:coreProperties>
</file>