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4" r:id="rId7"/>
    <p:sldId id="260" r:id="rId8"/>
    <p:sldId id="263" r:id="rId9"/>
    <p:sldId id="262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4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18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96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9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0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8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413" y="851681"/>
            <a:ext cx="73538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LAN (Local)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=&gt;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one site (one physical network topography)</a:t>
            </a:r>
          </a:p>
          <a:p>
            <a:pPr lvl="1"/>
            <a:r>
              <a:rPr lang="en-US" altLang="zh-TW" sz="2000" dirty="0" smtClean="0">
                <a:ea typeface="微軟正黑體" panose="020B0604030504040204" pitchFamily="34" charset="-120"/>
              </a:rPr>
              <a:t>Classroom is an example of LAN, connecting computers together</a:t>
            </a:r>
          </a:p>
          <a:p>
            <a:pPr lvl="1"/>
            <a:endParaRPr lang="en-US" altLang="zh-TW" sz="2000" i="1" u="sng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WAN (Wide)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=&gt;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multiple sites (need employ router/link)</a:t>
            </a:r>
          </a:p>
          <a:p>
            <a:pPr lvl="1"/>
            <a:r>
              <a:rPr lang="en-US" altLang="zh-TW" sz="2000" dirty="0" smtClean="0">
                <a:ea typeface="微軟正黑體" panose="020B0604030504040204" pitchFamily="34" charset="-120"/>
              </a:rPr>
              <a:t>Internet is an example of WAN, connecting lots of LAN together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Mostly used</a:t>
            </a:r>
            <a:r>
              <a:rPr lang="zh-TW" altLang="en-US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service is </a:t>
            </a:r>
            <a:r>
              <a:rPr lang="en-US" altLang="zh-TW" sz="2000" b="0" i="1" u="sng" dirty="0" smtClean="0">
                <a:solidFill>
                  <a:srgbClr val="000000"/>
                </a:solidFill>
                <a:effectLst/>
                <a:ea typeface="微軟正黑體" panose="020B0604030504040204" pitchFamily="34" charset="-120"/>
              </a:rPr>
              <a:t>LAN  </a:t>
            </a:r>
          </a:p>
          <a:p>
            <a:pPr lvl="1"/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我們從家中連上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Internet, </a:t>
            </a:r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也是先連上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ISP</a:t>
            </a:r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的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LAN</a:t>
            </a:r>
            <a:endParaRPr lang="zh-TW" altLang="en-US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05" y="3911878"/>
            <a:ext cx="5534719" cy="27949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9" y="3897201"/>
            <a:ext cx="5542592" cy="2850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8642" y="4675031"/>
            <a:ext cx="463640" cy="42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386834" y="123197"/>
            <a:ext cx="3676691" cy="3411454"/>
            <a:chOff x="8386834" y="123197"/>
            <a:chExt cx="3676691" cy="341145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6834" y="123197"/>
              <a:ext cx="3676691" cy="308621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9681270" y="3011431"/>
              <a:ext cx="2382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00FF"/>
                  </a:solidFill>
                </a:rPr>
                <a:t>Extranet: outer public subnet</a:t>
              </a:r>
            </a:p>
            <a:p>
              <a:r>
                <a:rPr lang="en-US" altLang="zh-TW" sz="1400" dirty="0" smtClean="0">
                  <a:solidFill>
                    <a:srgbClr val="0000FF"/>
                  </a:solidFill>
                </a:rPr>
                <a:t>Intranet: inner private subnet</a:t>
              </a:r>
              <a:endParaRPr lang="zh-TW" alt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2205" y="12789"/>
            <a:ext cx="242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Network Structure</a:t>
            </a:r>
            <a:endParaRPr lang="zh-TW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72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9392" y="168965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 =&gt; 32bits binary code</a:t>
            </a:r>
          </a:p>
          <a:p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(A,B,C)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773765"/>
            <a:ext cx="7458075" cy="352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1" y="1238509"/>
            <a:ext cx="5563795" cy="13458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2" y="3086995"/>
            <a:ext cx="8534300" cy="35722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460" y="168965"/>
            <a:ext cx="4252364" cy="2554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88440" y="1290320"/>
            <a:ext cx="660400" cy="2264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570" y="2846959"/>
            <a:ext cx="3470793" cy="10448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885930" y="1123282"/>
            <a:ext cx="181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127: for local test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127.0.0.1 =&gt; localhost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0" y="318019"/>
            <a:ext cx="8952919" cy="62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32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SSH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(secure shell)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653" y="830632"/>
            <a:ext cx="76168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 err="1" smtClean="0"/>
              <a:t>ssh</a:t>
            </a:r>
            <a:r>
              <a:rPr lang="en-US" altLang="zh-TW" dirty="0" smtClean="0"/>
              <a:t> remote connection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w</a:t>
            </a:r>
            <a:r>
              <a:rPr lang="en-US" altLang="zh-TW" dirty="0" smtClean="0"/>
              <a:t>ith user name /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w</a:t>
            </a:r>
            <a:r>
              <a:rPr lang="en-US" altLang="zh-TW" dirty="0" smtClean="0"/>
              <a:t>ith keys </a:t>
            </a:r>
          </a:p>
          <a:p>
            <a:pPr marL="1200150" lvl="2" indent="-285750">
              <a:buFontTx/>
              <a:buChar char="-"/>
            </a:pPr>
            <a:r>
              <a:rPr lang="en-US" altLang="zh-TW" dirty="0" smtClean="0"/>
              <a:t>Public key (</a:t>
            </a:r>
            <a:r>
              <a:rPr lang="zh-TW" altLang="en-US" dirty="0" smtClean="0"/>
              <a:t>鎖頭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的路徑</a:t>
            </a:r>
            <a:r>
              <a:rPr lang="en-US" altLang="zh-TW" dirty="0" smtClean="0"/>
              <a:t>:~/.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altLang="zh-TW" dirty="0" smtClean="0"/>
              <a:t>Private key (</a:t>
            </a:r>
            <a:r>
              <a:rPr lang="zh-TW" altLang="en-US" dirty="0" smtClean="0"/>
              <a:t>鑰匙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本機保留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Connection with private key :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(</a:t>
            </a:r>
            <a:r>
              <a:rPr lang="zh-TW" altLang="en-US" dirty="0" smtClean="0"/>
              <a:t>私鑰位置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ec2-user@ip4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Connection without private key : </a:t>
            </a:r>
            <a:r>
              <a:rPr lang="zh-TW" altLang="en-US" dirty="0" smtClean="0"/>
              <a:t>要把私鑰放到正確路徑</a:t>
            </a:r>
            <a:r>
              <a:rPr lang="en-US" altLang="zh-TW" dirty="0" smtClean="0"/>
              <a:t>,</a:t>
            </a:r>
            <a:r>
              <a:rPr lang="zh-TW" altLang="en-US" dirty="0" smtClean="0"/>
              <a:t> 讓系統自動抓取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路徑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本地端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~/.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可以自動抓取的名字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identity/</a:t>
            </a:r>
            <a:r>
              <a:rPr lang="en-US" altLang="zh-TW" dirty="0" err="1" smtClean="0"/>
              <a:t>id_rsa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id_dsa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Need to check folder accessibility: 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 700 ~/.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8571378" y="4670581"/>
            <a:ext cx="3104839" cy="1533882"/>
            <a:chOff x="8711337" y="275863"/>
            <a:chExt cx="3104839" cy="1533882"/>
          </a:xfrm>
        </p:grpSpPr>
        <p:graphicFrame>
          <p:nvGraphicFramePr>
            <p:cNvPr id="5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427436"/>
                </p:ext>
              </p:extLst>
            </p:nvPr>
          </p:nvGraphicFramePr>
          <p:xfrm>
            <a:off x="8833721" y="739987"/>
            <a:ext cx="781796" cy="645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179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3721" y="739987"/>
                          <a:ext cx="781796" cy="645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3098" y="275863"/>
              <a:ext cx="1173078" cy="1109538"/>
            </a:xfrm>
            <a:prstGeom prst="rect">
              <a:avLst/>
            </a:prstGeom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9772540" y="978479"/>
              <a:ext cx="870559" cy="186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8711337" y="1440413"/>
              <a:ext cx="102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localhost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44820" y="1440413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7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13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HTTP – method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559" y="548756"/>
            <a:ext cx="121710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網站訪問協定 </a:t>
            </a:r>
            <a:r>
              <a:rPr lang="en-US" altLang="zh-TW" dirty="0" smtClean="0"/>
              <a:t>(port 80) 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Client </a:t>
            </a:r>
            <a:r>
              <a:rPr lang="en-US" altLang="zh-TW" dirty="0" smtClean="0"/>
              <a:t>/ Server  (request/response)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Stateless (each transaction is independent) =&gt; </a:t>
            </a:r>
            <a:r>
              <a:rPr lang="en-US" altLang="zh-TW" dirty="0" smtClean="0"/>
              <a:t>Use cookie and session to track </a:t>
            </a:r>
            <a:endParaRPr lang="en-US" altLang="zh-TW" dirty="0" smtClean="0"/>
          </a:p>
          <a:p>
            <a:pPr marL="800100" lvl="1" indent="-342900">
              <a:buAutoNum type="arabicPeriod"/>
            </a:pPr>
            <a:r>
              <a:rPr lang="en-US" altLang="zh-TW" dirty="0" smtClean="0"/>
              <a:t>Application layer </a:t>
            </a:r>
            <a:r>
              <a:rPr lang="en-US" altLang="zh-TW" dirty="0" smtClean="0"/>
              <a:t>(HTTP sitting on the top of OSI 7 layers)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HTTP action (GET/POST/PUT/DELETE/PATCH): different action will trigger server to do different things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Server codes (2xx</a:t>
            </a:r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r>
              <a:rPr lang="en-US" altLang="zh-TW" dirty="0" smtClean="0"/>
              <a:t>/3xx</a:t>
            </a:r>
            <a:r>
              <a:rPr lang="zh-TW" altLang="en-US" dirty="0" smtClean="0"/>
              <a:t>重導</a:t>
            </a:r>
            <a:r>
              <a:rPr lang="en-US" altLang="zh-TW" dirty="0" smtClean="0"/>
              <a:t>/4xx</a:t>
            </a:r>
            <a:r>
              <a:rPr lang="zh-TW" altLang="en-US" dirty="0" smtClean="0"/>
              <a:t>請求錯誤</a:t>
            </a:r>
            <a:r>
              <a:rPr lang="en-US" altLang="zh-TW" dirty="0" smtClean="0"/>
              <a:t>/5xx</a:t>
            </a:r>
            <a:r>
              <a:rPr lang="zh-TW" altLang="en-US" dirty="0" smtClean="0"/>
              <a:t>伺服器錯誤</a:t>
            </a:r>
            <a:r>
              <a:rPr lang="en-US" altLang="zh-TW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Headers (message included in request and response for special claim)</a:t>
            </a:r>
            <a:r>
              <a:rPr lang="zh-TW" altLang="en-US" dirty="0" smtClean="0"/>
              <a:t> 夾帶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訊息來達成不同要求</a:t>
            </a:r>
            <a:r>
              <a:rPr lang="en-US" altLang="zh-TW" dirty="0" smtClean="0"/>
              <a:t>(e.g.</a:t>
            </a:r>
            <a:r>
              <a:rPr lang="zh-TW" altLang="en-US" dirty="0" smtClean="0"/>
              <a:t>資料格式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Web Server </a:t>
            </a:r>
            <a:r>
              <a:rPr lang="zh-TW" altLang="en-US" dirty="0" smtClean="0"/>
              <a:t>實作 </a:t>
            </a:r>
            <a:r>
              <a:rPr lang="en-US" altLang="zh-TW" dirty="0" err="1" smtClean="0"/>
              <a:t>RestfulAPI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接口</a:t>
            </a:r>
            <a:r>
              <a:rPr lang="en-US" altLang="zh-TW" dirty="0" smtClean="0"/>
              <a:t>)</a:t>
            </a:r>
            <a:r>
              <a:rPr lang="zh-TW" altLang="en-US" dirty="0" smtClean="0"/>
              <a:t>如何監聽</a:t>
            </a:r>
            <a:r>
              <a:rPr lang="en-US" altLang="zh-TW" dirty="0" smtClean="0"/>
              <a:t>/</a:t>
            </a:r>
            <a:r>
              <a:rPr lang="zh-TW" altLang="en-US" dirty="0" smtClean="0"/>
              <a:t>開放何種</a:t>
            </a:r>
            <a:r>
              <a:rPr lang="en-US" altLang="zh-TW" dirty="0" smtClean="0"/>
              <a:t>action/</a:t>
            </a:r>
            <a:r>
              <a:rPr lang="zh-TW" altLang="en-US" dirty="0" smtClean="0"/>
              <a:t>各種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相對應伺服器的操作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錯誤例外訊息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Restful API =&gt;</a:t>
            </a:r>
            <a:r>
              <a:rPr lang="zh-TW" altLang="en-US" dirty="0" smtClean="0"/>
              <a:t> 按照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(</a:t>
            </a:r>
            <a:r>
              <a:rPr lang="en-US" altLang="zh-TW" dirty="0"/>
              <a:t>Resource Representational State </a:t>
            </a:r>
            <a:r>
              <a:rPr lang="en-US" altLang="zh-TW" dirty="0" smtClean="0"/>
              <a:t>Transfer)</a:t>
            </a:r>
            <a:r>
              <a:rPr lang="zh-TW" altLang="en-US" dirty="0" smtClean="0"/>
              <a:t>去設計的</a:t>
            </a:r>
            <a:r>
              <a:rPr lang="en-US" altLang="zh-TW" dirty="0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Linux </a:t>
            </a:r>
            <a:r>
              <a:rPr lang="zh-TW" altLang="en-US" dirty="0" smtClean="0"/>
              <a:t>測試 </a:t>
            </a:r>
            <a:r>
              <a:rPr lang="en-US" altLang="zh-TW" dirty="0" smtClean="0"/>
              <a:t>web server </a:t>
            </a:r>
            <a:r>
              <a:rPr lang="zh-TW" altLang="en-US" dirty="0" smtClean="0"/>
              <a:t>功能常用 </a:t>
            </a:r>
            <a:r>
              <a:rPr lang="en-US" altLang="zh-TW" dirty="0" smtClean="0"/>
              <a:t>curl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GET|POST|PUT|DELETE</a:t>
            </a:r>
            <a:r>
              <a:rPr lang="en-US" altLang="zh-TW" dirty="0" smtClean="0"/>
              <a:t>|…]</a:t>
            </a:r>
            <a:r>
              <a:rPr lang="zh-TW" altLang="en-US" dirty="0" smtClean="0"/>
              <a:t> 測試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功能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35559" y="306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3" y="3711625"/>
            <a:ext cx="4613779" cy="15675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" y="5579674"/>
            <a:ext cx="4874103" cy="10950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11" y="3711625"/>
            <a:ext cx="4816845" cy="29631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8213017" y="5388110"/>
            <a:ext cx="37537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以</a:t>
            </a:r>
            <a:r>
              <a:rPr lang="en-US" altLang="zh-TW" sz="1200" dirty="0" smtClean="0"/>
              <a:t>GET</a:t>
            </a:r>
            <a:r>
              <a:rPr lang="zh-TW" altLang="en-US" sz="1200" dirty="0" smtClean="0"/>
              <a:t>方法取得的</a:t>
            </a:r>
            <a:r>
              <a:rPr lang="en-US" altLang="zh-TW" sz="1200" dirty="0" smtClean="0"/>
              <a:t>HTML</a:t>
            </a:r>
            <a:r>
              <a:rPr lang="zh-TW" altLang="en-US" sz="1200" dirty="0" smtClean="0"/>
              <a:t>資料因為固定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常存</a:t>
            </a:r>
            <a:r>
              <a:rPr lang="en-US" altLang="zh-TW" sz="1200" dirty="0" smtClean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依照每個方法特性，設計</a:t>
            </a:r>
            <a:r>
              <a:rPr lang="en-US" altLang="zh-TW" sz="1200" dirty="0" smtClean="0"/>
              <a:t>Web API/</a:t>
            </a:r>
            <a:r>
              <a:rPr lang="zh-TW" altLang="en-US" sz="1200" dirty="0" smtClean="0"/>
              <a:t>爬蟲</a:t>
            </a:r>
            <a:endParaRPr lang="en-US" altLang="zh-TW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遵守協定來設計可以避免不必要的麻煩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14466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315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curl -X (client </a:t>
            </a:r>
            <a:r>
              <a:rPr lang="en-US" altLang="zh-TW" sz="2400" b="1" dirty="0" err="1" smtClean="0">
                <a:latin typeface="+mj-lt"/>
              </a:rPr>
              <a:t>url</a:t>
            </a:r>
            <a:r>
              <a:rPr lang="en-US" altLang="zh-TW" sz="2400" b="1" dirty="0" smtClean="0">
                <a:latin typeface="+mj-lt"/>
              </a:rPr>
              <a:t>) testing</a:t>
            </a:r>
            <a:endParaRPr lang="zh-TW" altLang="en-US" sz="2400" b="1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" y="633480"/>
            <a:ext cx="6115904" cy="15623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" y="2539157"/>
            <a:ext cx="5655175" cy="7188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" y="3537896"/>
            <a:ext cx="5776420" cy="12211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9" y="5038932"/>
            <a:ext cx="6521205" cy="11604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509" y="633480"/>
            <a:ext cx="5951987" cy="40467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07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Cookie and Session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05" y="642800"/>
            <a:ext cx="1215300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用來解決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stateless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讓造訪網站具備記憶使用者認證紀錄的功能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Cookie / Session :</a:t>
            </a:r>
            <a:r>
              <a:rPr lang="zh-TW" altLang="en-US" dirty="0" smtClean="0"/>
              <a:t> 網路伺服器後端實作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/Java/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Cookie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瀏覽器程式存在用戶本地端硬碟中的文檔</a:t>
            </a:r>
            <a:r>
              <a:rPr lang="en-US" altLang="zh-TW" dirty="0" smtClean="0"/>
              <a:t>,</a:t>
            </a:r>
            <a:r>
              <a:rPr lang="zh-TW" altLang="en-US" dirty="0" smtClean="0"/>
              <a:t> 用來保存認證</a:t>
            </a:r>
            <a:r>
              <a:rPr lang="en-US" altLang="zh-TW" dirty="0" smtClean="0"/>
              <a:t>/</a:t>
            </a:r>
            <a:r>
              <a:rPr lang="zh-TW" altLang="en-US" dirty="0" smtClean="0"/>
              <a:t>瀏覽紀錄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再次訪問的時候夾帶再</a:t>
            </a:r>
            <a:r>
              <a:rPr lang="en-US" altLang="zh-TW" dirty="0" err="1" smtClean="0"/>
              <a:t>heade</a:t>
            </a:r>
            <a:r>
              <a:rPr lang="zh-TW" altLang="en-US" dirty="0" smtClean="0"/>
              <a:t>裡面即可</a:t>
            </a:r>
            <a:r>
              <a:rPr lang="en-US" altLang="zh-TW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建立 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的設計埋藏於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可以定義要傳回包含哪些參數的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過</a:t>
            </a:r>
            <a:r>
              <a:rPr lang="zh-TW" altLang="en-US" dirty="0"/>
              <a:t>期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/domain/</a:t>
            </a:r>
            <a:r>
              <a:rPr lang="zh-TW" altLang="en-US" dirty="0" smtClean="0"/>
              <a:t>接口</a:t>
            </a:r>
            <a:r>
              <a:rPr lang="en-US" altLang="zh-TW" dirty="0" smtClean="0"/>
              <a:t>/</a:t>
            </a:r>
            <a:r>
              <a:rPr lang="zh-TW" altLang="en-US" dirty="0" smtClean="0"/>
              <a:t>加密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Cookie </a:t>
            </a:r>
            <a:r>
              <a:rPr lang="zh-TW" altLang="en-US" dirty="0" smtClean="0"/>
              <a:t>文檔檔內容常以</a:t>
            </a:r>
            <a:r>
              <a:rPr lang="en-US" altLang="zh-TW" dirty="0" smtClean="0"/>
              <a:t>(key, value)</a:t>
            </a:r>
            <a:r>
              <a:rPr lang="zh-TW" altLang="en-US" dirty="0" smtClean="0"/>
              <a:t>格式存在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Cookie </a:t>
            </a:r>
            <a:r>
              <a:rPr lang="zh-TW" altLang="en-US" dirty="0" smtClean="0"/>
              <a:t>以文檔</a:t>
            </a:r>
            <a:r>
              <a:rPr lang="zh-TW" altLang="en-US" dirty="0"/>
              <a:t>格</a:t>
            </a:r>
            <a:r>
              <a:rPr lang="zh-TW" altLang="en-US" dirty="0" smtClean="0"/>
              <a:t>式在訪問網站時同時傳輸</a:t>
            </a:r>
            <a:r>
              <a:rPr lang="en-US" altLang="zh-TW" dirty="0" smtClean="0"/>
              <a:t>, </a:t>
            </a:r>
            <a:r>
              <a:rPr lang="zh-TW" altLang="en-US" dirty="0" smtClean="0"/>
              <a:t>檔案太大會有傳輸問題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因為是</a:t>
            </a:r>
            <a:r>
              <a:rPr lang="en-US" altLang="zh-TW" dirty="0"/>
              <a:t>(key, </a:t>
            </a:r>
            <a:r>
              <a:rPr lang="en-US" altLang="zh-TW" dirty="0" smtClean="0"/>
              <a:t>value)</a:t>
            </a:r>
            <a:r>
              <a:rPr lang="zh-TW" altLang="en-US" dirty="0" smtClean="0"/>
              <a:t>文檔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有被竄改的安全風險</a:t>
            </a:r>
            <a:r>
              <a:rPr lang="en-US" altLang="zh-TW" dirty="0" smtClean="0"/>
              <a:t>, </a:t>
            </a:r>
            <a:r>
              <a:rPr lang="zh-TW" altLang="en-US" dirty="0" smtClean="0"/>
              <a:t>發展出</a:t>
            </a:r>
            <a:r>
              <a:rPr lang="en-US" altLang="zh-TW" dirty="0" smtClean="0"/>
              <a:t>Signed cookie (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過的長字串當作認證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認證存在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: session (</a:t>
            </a:r>
            <a:r>
              <a:rPr lang="zh-TW" altLang="en-US" dirty="0" smtClean="0"/>
              <a:t>會發</a:t>
            </a:r>
            <a:r>
              <a:rPr lang="en-US" altLang="zh-TW" dirty="0" err="1" smtClean="0"/>
              <a:t>session_id</a:t>
            </a:r>
            <a:r>
              <a:rPr lang="zh-TW" altLang="en-US" dirty="0" smtClean="0"/>
              <a:t>傳給客戶端供再次造訪時使用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傳送方法</a:t>
            </a:r>
            <a:r>
              <a:rPr lang="en-US" altLang="zh-TW" dirty="0" smtClean="0"/>
              <a:t>1:</a:t>
            </a:r>
            <a:r>
              <a:rPr lang="zh-TW" altLang="en-US" dirty="0"/>
              <a:t> </a:t>
            </a:r>
            <a:r>
              <a:rPr lang="en-US" altLang="zh-TW" dirty="0" err="1" smtClean="0"/>
              <a:t>session_id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埋在</a:t>
            </a:r>
            <a:r>
              <a:rPr lang="en-US" altLang="zh-TW" dirty="0" err="1" smtClean="0"/>
              <a:t>cooki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</a:t>
            </a:r>
            <a:r>
              <a:rPr lang="zh-TW" altLang="en-US" dirty="0"/>
              <a:t>再</a:t>
            </a:r>
            <a:r>
              <a:rPr lang="zh-TW" altLang="en-US" dirty="0" smtClean="0"/>
              <a:t>次訪問時用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辨認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此方法依賴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關掉就不能用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傳送方法</a:t>
            </a:r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seesion_id</a:t>
            </a:r>
            <a:r>
              <a:rPr lang="en-US" altLang="zh-TW" dirty="0" smtClean="0"/>
              <a:t> </a:t>
            </a:r>
            <a:r>
              <a:rPr lang="zh-TW" altLang="en-US" dirty="0"/>
              <a:t>加</a:t>
            </a:r>
            <a:r>
              <a:rPr lang="zh-TW" altLang="en-US" dirty="0" smtClean="0"/>
              <a:t>在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後面當作參數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再次訪問的時候會用把</a:t>
            </a:r>
            <a:r>
              <a:rPr lang="en-US" altLang="zh-TW" dirty="0" smtClean="0"/>
              <a:t>id</a:t>
            </a:r>
            <a:r>
              <a:rPr lang="zh-TW" altLang="en-US" dirty="0" smtClean="0"/>
              <a:t>加在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後面的方式來供辨認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58506" y="4116792"/>
            <a:ext cx="3982500" cy="2234104"/>
            <a:chOff x="7991870" y="4567553"/>
            <a:chExt cx="3982500" cy="2234104"/>
          </a:xfrm>
        </p:grpSpPr>
        <p:graphicFrame>
          <p:nvGraphicFramePr>
            <p:cNvPr id="7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010638"/>
                </p:ext>
              </p:extLst>
            </p:nvPr>
          </p:nvGraphicFramePr>
          <p:xfrm>
            <a:off x="8384338" y="4864250"/>
            <a:ext cx="781796" cy="645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4338" y="4864250"/>
                          <a:ext cx="781796" cy="645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2505" y="4567553"/>
              <a:ext cx="1173078" cy="1109538"/>
            </a:xfrm>
            <a:prstGeom prst="rect">
              <a:avLst/>
            </a:prstGeom>
          </p:spPr>
        </p:pic>
        <p:cxnSp>
          <p:nvCxnSpPr>
            <p:cNvPr id="9" name="直線單箭頭接點 8"/>
            <p:cNvCxnSpPr/>
            <p:nvPr/>
          </p:nvCxnSpPr>
          <p:spPr>
            <a:xfrm flipV="1">
              <a:off x="9323157" y="4922436"/>
              <a:ext cx="870559" cy="186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8425076" y="5547437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client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524227" y="5732103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9323155" y="5444746"/>
              <a:ext cx="870559" cy="186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9323155" y="5174528"/>
              <a:ext cx="853606" cy="122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9390564" y="459889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605777" y="48762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2.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803423" y="514033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991870" y="6155326"/>
              <a:ext cx="3982500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+mj-lt"/>
                <a:buAutoNum type="arabicPeriod"/>
              </a:pPr>
              <a:r>
                <a:rPr lang="zh-TW" altLang="en-US" sz="1200" dirty="0" smtClean="0"/>
                <a:t>以</a:t>
              </a:r>
              <a:r>
                <a:rPr lang="en-US" altLang="zh-TW" sz="1200" dirty="0" smtClean="0"/>
                <a:t>POST</a:t>
              </a:r>
              <a:r>
                <a:rPr lang="zh-TW" altLang="en-US" sz="1200" dirty="0" smtClean="0"/>
                <a:t>夾帶使用者認證</a:t>
              </a:r>
              <a:r>
                <a:rPr lang="en-US" altLang="zh-TW" sz="1200" dirty="0" smtClean="0"/>
                <a:t>data(-d)</a:t>
              </a:r>
              <a:r>
                <a:rPr lang="zh-TW" altLang="en-US" sz="1200" dirty="0" smtClean="0"/>
                <a:t> 訪問</a:t>
              </a:r>
              <a:endParaRPr lang="en-US" altLang="zh-TW" sz="1200" dirty="0" smtClean="0"/>
            </a:p>
            <a:p>
              <a:pPr marL="285750" indent="-285750">
                <a:buFont typeface="+mj-lt"/>
                <a:buAutoNum type="arabicPeriod"/>
              </a:pPr>
              <a:r>
                <a:rPr lang="zh-TW" altLang="en-US" sz="1200" dirty="0" smtClean="0"/>
                <a:t>認證成功</a:t>
              </a:r>
              <a:r>
                <a:rPr lang="en-US" altLang="zh-TW" sz="1200" dirty="0" smtClean="0"/>
                <a:t>Server</a:t>
              </a:r>
              <a:r>
                <a:rPr lang="zh-TW" altLang="en-US" sz="1200" dirty="0" smtClean="0"/>
                <a:t>回傳</a:t>
              </a:r>
              <a:r>
                <a:rPr lang="en-US" altLang="zh-TW" sz="1200" dirty="0" smtClean="0"/>
                <a:t>cookie/session</a:t>
              </a:r>
              <a:r>
                <a:rPr lang="zh-TW" altLang="en-US" sz="1200" dirty="0" smtClean="0"/>
                <a:t>當作依據</a:t>
              </a:r>
              <a:endParaRPr lang="en-US" altLang="zh-TW" sz="1200" dirty="0" smtClean="0"/>
            </a:p>
            <a:p>
              <a:pPr marL="285750" indent="-285750">
                <a:buFont typeface="+mj-lt"/>
                <a:buAutoNum type="arabicPeriod"/>
              </a:pPr>
              <a:r>
                <a:rPr lang="zh-TW" altLang="en-US" sz="1200" dirty="0" smtClean="0"/>
                <a:t>再次造訪時</a:t>
              </a:r>
              <a:r>
                <a:rPr lang="en-US" altLang="zh-TW" sz="1200" dirty="0" smtClean="0"/>
                <a:t>, </a:t>
              </a:r>
              <a:r>
                <a:rPr lang="zh-TW" altLang="en-US" sz="1200" dirty="0" smtClean="0"/>
                <a:t>將</a:t>
              </a:r>
              <a:r>
                <a:rPr lang="en-US" altLang="zh-TW" sz="1200" dirty="0" smtClean="0"/>
                <a:t>session id / cookie</a:t>
              </a:r>
              <a:r>
                <a:rPr lang="zh-TW" altLang="en-US" sz="1200" dirty="0" smtClean="0"/>
                <a:t>文檔夾帶</a:t>
              </a:r>
              <a:r>
                <a:rPr lang="en-US" altLang="zh-TW" sz="1200" dirty="0" smtClean="0"/>
                <a:t>header</a:t>
              </a:r>
              <a:r>
                <a:rPr lang="zh-TW" altLang="en-US" sz="1200" dirty="0" smtClean="0"/>
                <a:t>當中</a:t>
              </a:r>
              <a:endParaRPr lang="en-US" altLang="zh-TW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009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39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Network Topography (2 types)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854" y="697340"/>
            <a:ext cx="119172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Physical Topography =&gt; describe the real network connection configuration between nodes 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連線部屬的配置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Bus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no Hub, packet are transmitted through node to node (</a:t>
            </a:r>
            <a:r>
              <a:rPr lang="zh-TW" altLang="en-US" dirty="0" smtClean="0">
                <a:ea typeface="微軟正黑體" panose="020B0604030504040204" pitchFamily="34" charset="-120"/>
              </a:rPr>
              <a:t>一</a:t>
            </a:r>
            <a:r>
              <a:rPr lang="zh-TW" altLang="en-US" dirty="0">
                <a:ea typeface="微軟正黑體" panose="020B0604030504040204" pitchFamily="34" charset="-120"/>
              </a:rPr>
              <a:t>節</a:t>
            </a:r>
            <a:r>
              <a:rPr lang="zh-TW" altLang="en-US" dirty="0" smtClean="0">
                <a:ea typeface="微軟正黑體" panose="020B0604030504040204" pitchFamily="34" charset="-120"/>
              </a:rPr>
              <a:t>點壞掉會影響其他節點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除錯困難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Star : hub in center to control transmit. Use different port in hub to connect (</a:t>
            </a:r>
            <a:r>
              <a:rPr lang="zh-TW" altLang="en-US" dirty="0" smtClean="0">
                <a:ea typeface="微軟正黑體" panose="020B0604030504040204" pitchFamily="34" charset="-120"/>
              </a:rPr>
              <a:t>傳送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除錯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佈線皆方便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Ring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no Terminator (</a:t>
            </a:r>
            <a:r>
              <a:rPr lang="zh-TW" altLang="en-US" dirty="0" smtClean="0">
                <a:ea typeface="微軟正黑體" panose="020B0604030504040204" pitchFamily="34" charset="-120"/>
              </a:rPr>
              <a:t>佈線困難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Logical Topography =&gt; describe how data message are transmitted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訊息傳送的方式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Ethernet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broadcast message and every node will check destination to read or deliver (</a:t>
            </a:r>
            <a:r>
              <a:rPr lang="zh-TW" altLang="en-US" dirty="0" smtClean="0">
                <a:ea typeface="微軟正黑體" panose="020B0604030504040204" pitchFamily="34" charset="-120"/>
              </a:rPr>
              <a:t>同時廣播會碰撞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Token Ring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token packet dedicated, token will authorized node to send message (</a:t>
            </a:r>
            <a:r>
              <a:rPr lang="zh-TW" altLang="en-US" dirty="0" smtClean="0">
                <a:ea typeface="微軟正黑體" panose="020B0604030504040204" pitchFamily="34" charset="-120"/>
              </a:rPr>
              <a:t>拿到</a:t>
            </a:r>
            <a:r>
              <a:rPr lang="en-US" altLang="zh-TW" dirty="0" smtClean="0">
                <a:ea typeface="微軟正黑體" panose="020B0604030504040204" pitchFamily="34" charset="-120"/>
              </a:rPr>
              <a:t>token packet</a:t>
            </a:r>
            <a:r>
              <a:rPr lang="zh-TW" altLang="en-US" dirty="0" smtClean="0">
                <a:ea typeface="微軟正黑體" panose="020B0604030504040204" pitchFamily="34" charset="-120"/>
              </a:rPr>
              <a:t>才可以講話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>
                <a:ea typeface="微軟正黑體" panose="020B0604030504040204" pitchFamily="34" charset="-120"/>
              </a:rPr>
              <a:t>Combination of Physical / Logical Topography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Bus / Ethernet : mostly used for LAN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Star / Token Ring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63" y="4387919"/>
            <a:ext cx="2547436" cy="2259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" y="4618628"/>
            <a:ext cx="3030411" cy="19780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72" y="4175215"/>
            <a:ext cx="442974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1370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Hardware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4472" y="1500480"/>
            <a:ext cx="78385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>
                <a:ea typeface="微軟正黑體" panose="020B0604030504040204" pitchFamily="34" charset="-120"/>
              </a:rPr>
              <a:t>Network Interface Controller, NIC (</a:t>
            </a:r>
            <a:r>
              <a:rPr lang="zh-TW" altLang="en-US" sz="2000" i="1" u="sng" dirty="0">
                <a:ea typeface="微軟正黑體" panose="020B0604030504040204" pitchFamily="34" charset="-120"/>
              </a:rPr>
              <a:t>網路卡</a:t>
            </a:r>
            <a:r>
              <a:rPr lang="en-US" altLang="zh-TW" sz="2000" i="1" u="sng" dirty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Different logical topography require different NIC (e.g. 10/100 Ethernet)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Each NIC contains 48bits NIC MAC address to recognize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網卡</a:t>
            </a:r>
            <a:r>
              <a:rPr lang="en-US" altLang="zh-TW" dirty="0" smtClean="0">
                <a:ea typeface="微軟正黑體" panose="020B0604030504040204" pitchFamily="34" charset="-120"/>
              </a:rPr>
              <a:t>IP</a:t>
            </a:r>
            <a:r>
              <a:rPr lang="zh-TW" altLang="en-US" dirty="0" smtClean="0">
                <a:ea typeface="微軟正黑體" panose="020B0604030504040204" pitchFamily="34" charset="-120"/>
              </a:rPr>
              <a:t>位址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Cable and Head 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網線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/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Twisted Pair Cable and RJ45 head (</a:t>
            </a:r>
            <a:r>
              <a:rPr lang="zh-TW" altLang="en-US" dirty="0" smtClean="0">
                <a:ea typeface="微軟正黑體" panose="020B0604030504040204" pitchFamily="34" charset="-120"/>
              </a:rPr>
              <a:t>雙絞線</a:t>
            </a:r>
            <a:r>
              <a:rPr lang="en-US" altLang="zh-TW" dirty="0" smtClean="0">
                <a:ea typeface="微軟正黑體" panose="020B0604030504040204" pitchFamily="34" charset="-120"/>
              </a:rPr>
              <a:t>/RJ45</a:t>
            </a:r>
            <a:r>
              <a:rPr lang="zh-TW" altLang="en-US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dirty="0" smtClean="0">
                <a:ea typeface="微軟正黑體" panose="020B0604030504040204" pitchFamily="34" charset="-120"/>
              </a:rPr>
              <a:t>):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commonly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Coaxial Cable and BNC (</a:t>
            </a:r>
            <a:r>
              <a:rPr lang="zh-TW" altLang="en-US" dirty="0" smtClean="0">
                <a:ea typeface="微軟正黑體" panose="020B0604030504040204" pitchFamily="34" charset="-120"/>
              </a:rPr>
              <a:t>同軸線</a:t>
            </a:r>
            <a:r>
              <a:rPr lang="en-US" altLang="zh-TW" dirty="0" smtClean="0">
                <a:ea typeface="微軟正黑體" panose="020B0604030504040204" pitchFamily="34" charset="-120"/>
              </a:rPr>
              <a:t>/BNC</a:t>
            </a:r>
            <a:r>
              <a:rPr lang="zh-TW" altLang="en-US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Fiber Optic Cable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 smtClean="0"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9" y="128699"/>
            <a:ext cx="6411220" cy="105742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90682" y="4864042"/>
            <a:ext cx="6135875" cy="1691303"/>
            <a:chOff x="290682" y="4864042"/>
            <a:chExt cx="6135875" cy="169130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88" y="5032905"/>
              <a:ext cx="3768338" cy="1464079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442" y="5032905"/>
              <a:ext cx="2097081" cy="141714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90682" y="4864042"/>
              <a:ext cx="6135875" cy="1691303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70502" y="4861894"/>
            <a:ext cx="4778062" cy="1691303"/>
            <a:chOff x="7070502" y="4861894"/>
            <a:chExt cx="4778062" cy="16913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6181" y="5018590"/>
              <a:ext cx="2280975" cy="141714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23890" y="5032905"/>
              <a:ext cx="2082766" cy="1402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070502" y="4861894"/>
              <a:ext cx="4778062" cy="1691303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6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205" y="12789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TCP/IP and OSI model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566981"/>
            <a:ext cx="118241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TCP/IP (Transmission Control Protocol and Internet Protocol)</a:t>
            </a:r>
            <a:endParaRPr lang="en-US" altLang="zh-TW" sz="2000" i="1" u="sng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Protocol that connected different network system together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Based on OSI model with 7 distributed layers with separated function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Physical: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傳送訊號的硬體配置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裝置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佈線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網路型態</a:t>
            </a:r>
            <a:r>
              <a:rPr lang="en-US" altLang="zh-TW" dirty="0" smtClean="0">
                <a:ea typeface="微軟正黑體" panose="020B0604030504040204" pitchFamily="34" charset="-120"/>
              </a:rPr>
              <a:t>), </a:t>
            </a:r>
            <a:r>
              <a:rPr lang="zh-TW" altLang="en-US" dirty="0" smtClean="0">
                <a:ea typeface="微軟正黑體" panose="020B0604030504040204" pitchFamily="34" charset="-120"/>
              </a:rPr>
              <a:t>配置不同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(Ethernet or Token Ring), </a:t>
            </a:r>
            <a:r>
              <a:rPr lang="zh-TW" altLang="en-US" dirty="0" smtClean="0">
                <a:ea typeface="微軟正黑體" panose="020B0604030504040204" pitchFamily="34" charset="-120"/>
              </a:rPr>
              <a:t>實體層就不同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Data Link: </a:t>
            </a:r>
            <a:r>
              <a:rPr lang="zh-TW" altLang="en-US" dirty="0" smtClean="0">
                <a:ea typeface="微軟正黑體" panose="020B0604030504040204" pitchFamily="34" charset="-120"/>
              </a:rPr>
              <a:t>基本的傳送訊號單位</a:t>
            </a:r>
            <a:r>
              <a:rPr lang="en-US" altLang="zh-TW" dirty="0" smtClean="0">
                <a:ea typeface="微軟正黑體" panose="020B0604030504040204" pitchFamily="34" charset="-120"/>
              </a:rPr>
              <a:t>(frame), 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with MAC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address,</a:t>
            </a:r>
            <a:r>
              <a:rPr lang="zh-TW" altLang="en-US" dirty="0" smtClean="0">
                <a:ea typeface="微軟正黑體" panose="020B0604030504040204" pitchFamily="34" charset="-120"/>
              </a:rPr>
              <a:t> 制定傳送規則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配合不同實體層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ea typeface="微軟正黑體" panose="020B0604030504040204" pitchFamily="34" charset="-120"/>
              </a:rPr>
              <a:t>與錯誤檢測來確保物理傳輸順利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Network: </a:t>
            </a:r>
            <a:r>
              <a:rPr lang="zh-TW" altLang="en-US" dirty="0" smtClean="0">
                <a:ea typeface="微軟正黑體" panose="020B0604030504040204" pitchFamily="34" charset="-120"/>
              </a:rPr>
              <a:t>分析起迄節點</a:t>
            </a:r>
            <a:r>
              <a:rPr lang="en-US" altLang="zh-TW" dirty="0" smtClean="0">
                <a:ea typeface="微軟正黑體" panose="020B0604030504040204" pitchFamily="34" charset="-120"/>
              </a:rPr>
              <a:t>IP, </a:t>
            </a:r>
            <a:r>
              <a:rPr lang="zh-TW" altLang="en-US" dirty="0" smtClean="0">
                <a:ea typeface="微軟正黑體" panose="020B0604030504040204" pitchFamily="34" charset="-120"/>
              </a:rPr>
              <a:t>依交通狀況決定路徑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流量控制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Transport: </a:t>
            </a:r>
            <a:r>
              <a:rPr lang="zh-TW" altLang="en-US" dirty="0" smtClean="0">
                <a:ea typeface="微軟正黑體" panose="020B0604030504040204" pitchFamily="34" charset="-120"/>
              </a:rPr>
              <a:t>將資料切割成小封包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單位傳輸量有限</a:t>
            </a:r>
            <a:r>
              <a:rPr lang="en-US" altLang="zh-TW" dirty="0" smtClean="0">
                <a:ea typeface="微軟正黑體" panose="020B0604030504040204" pitchFamily="34" charset="-120"/>
              </a:rPr>
              <a:t>), </a:t>
            </a:r>
            <a:r>
              <a:rPr lang="zh-TW" altLang="en-US" dirty="0" smtClean="0">
                <a:ea typeface="微軟正黑體" panose="020B0604030504040204" pitchFamily="34" charset="-120"/>
              </a:rPr>
              <a:t>制定傳輸順序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檢測方法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目的地節點才能正確讀取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決定用</a:t>
            </a:r>
            <a:r>
              <a:rPr lang="en-US" altLang="zh-TW" dirty="0" smtClean="0">
                <a:ea typeface="微軟正黑體" panose="020B0604030504040204" pitchFamily="34" charset="-120"/>
              </a:rPr>
              <a:t>TCP or UDP)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Session: </a:t>
            </a:r>
            <a:r>
              <a:rPr lang="zh-TW" altLang="en-US" dirty="0" smtClean="0">
                <a:ea typeface="微軟正黑體" panose="020B0604030504040204" pitchFamily="34" charset="-120"/>
              </a:rPr>
              <a:t>建立連線請求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結束請求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Presentation: </a:t>
            </a:r>
            <a:r>
              <a:rPr lang="zh-TW" altLang="en-US" dirty="0" smtClean="0">
                <a:ea typeface="微軟正黑體" panose="020B0604030504040204" pitchFamily="34" charset="-120"/>
              </a:rPr>
              <a:t>針對不同的節點中的硬體架構做字元編碼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資料型態轉換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方便應用程式讀取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Application:</a:t>
            </a:r>
            <a:r>
              <a:rPr lang="zh-TW" altLang="en-US" dirty="0" smtClean="0">
                <a:ea typeface="微軟正黑體" panose="020B0604030504040204" pitchFamily="34" charset="-120"/>
              </a:rPr>
              <a:t> 針對應用程式的不同需求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htp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htp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ssh.etc</a:t>
            </a:r>
            <a:r>
              <a:rPr lang="en-US" altLang="zh-TW" dirty="0" smtClean="0"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ea typeface="微軟正黑體" panose="020B0604030504040204" pitchFamily="34" charset="-120"/>
              </a:rPr>
              <a:t>進行檔案格式轉換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Data Transmitting (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封裝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-&gt; 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傳送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-&gt;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拆裝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Each layer will process separately by adding header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" y="4808413"/>
            <a:ext cx="7950155" cy="19225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09" y="4433310"/>
            <a:ext cx="3991611" cy="2393392"/>
          </a:xfrm>
          <a:prstGeom prst="rect">
            <a:avLst/>
          </a:prstGeom>
        </p:spPr>
      </p:pic>
      <p:sp>
        <p:nvSpPr>
          <p:cNvPr id="10" name="左大括弧 9"/>
          <p:cNvSpPr/>
          <p:nvPr/>
        </p:nvSpPr>
        <p:spPr>
          <a:xfrm>
            <a:off x="8864409" y="110382"/>
            <a:ext cx="101600" cy="3253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966200" y="12789"/>
            <a:ext cx="323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TCP: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connection and reliable transmission</a:t>
            </a:r>
          </a:p>
          <a:p>
            <a:r>
              <a:rPr lang="en-US" altLang="zh-TW" sz="1400" dirty="0" smtClean="0"/>
              <a:t>UDP: connectionless but faster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4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257"/>
          <p:cNvGrpSpPr>
            <a:grpSpLocks/>
          </p:cNvGrpSpPr>
          <p:nvPr/>
        </p:nvGrpSpPr>
        <p:grpSpPr bwMode="auto">
          <a:xfrm>
            <a:off x="200028" y="644166"/>
            <a:ext cx="8656638" cy="6049961"/>
            <a:chOff x="96" y="85"/>
            <a:chExt cx="5453" cy="3811"/>
          </a:xfrm>
        </p:grpSpPr>
        <p:sp>
          <p:nvSpPr>
            <p:cNvPr id="173" name="Freeform 92"/>
            <p:cNvSpPr>
              <a:spLocks/>
            </p:cNvSpPr>
            <p:nvPr/>
          </p:nvSpPr>
          <p:spPr bwMode="auto">
            <a:xfrm>
              <a:off x="4491" y="1415"/>
              <a:ext cx="402" cy="537"/>
            </a:xfrm>
            <a:custGeom>
              <a:avLst/>
              <a:gdLst>
                <a:gd name="T0" fmla="*/ 402 w 402"/>
                <a:gd name="T1" fmla="*/ 363 h 537"/>
                <a:gd name="T2" fmla="*/ 28 w 402"/>
                <a:gd name="T3" fmla="*/ 0 h 537"/>
                <a:gd name="T4" fmla="*/ 0 w 402"/>
                <a:gd name="T5" fmla="*/ 470 h 537"/>
                <a:gd name="T6" fmla="*/ 242 w 402"/>
                <a:gd name="T7" fmla="*/ 537 h 537"/>
                <a:gd name="T8" fmla="*/ 402 w 402"/>
                <a:gd name="T9" fmla="*/ 36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537">
                  <a:moveTo>
                    <a:pt x="402" y="363"/>
                  </a:moveTo>
                  <a:lnTo>
                    <a:pt x="28" y="0"/>
                  </a:lnTo>
                  <a:lnTo>
                    <a:pt x="0" y="470"/>
                  </a:lnTo>
                  <a:lnTo>
                    <a:pt x="242" y="537"/>
                  </a:lnTo>
                  <a:lnTo>
                    <a:pt x="402" y="36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" name="Text Box 93"/>
            <p:cNvSpPr txBox="1">
              <a:spLocks noChangeArrowheads="1"/>
            </p:cNvSpPr>
            <p:nvPr/>
          </p:nvSpPr>
          <p:spPr bwMode="auto">
            <a:xfrm>
              <a:off x="478" y="439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message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5" name="Text Box 94"/>
            <p:cNvSpPr txBox="1">
              <a:spLocks noChangeArrowheads="1"/>
            </p:cNvSpPr>
            <p:nvPr/>
          </p:nvSpPr>
          <p:spPr bwMode="auto">
            <a:xfrm>
              <a:off x="331" y="612"/>
              <a:ext cx="6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segment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6" name="Text Box 95"/>
            <p:cNvSpPr txBox="1">
              <a:spLocks noChangeArrowheads="1"/>
            </p:cNvSpPr>
            <p:nvPr/>
          </p:nvSpPr>
          <p:spPr bwMode="auto">
            <a:xfrm>
              <a:off x="152" y="809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datagram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7" name="Text Box 96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frame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8" name="Text Box 97"/>
            <p:cNvSpPr txBox="1">
              <a:spLocks noChangeArrowheads="1"/>
            </p:cNvSpPr>
            <p:nvPr/>
          </p:nvSpPr>
          <p:spPr bwMode="auto">
            <a:xfrm>
              <a:off x="1705" y="85"/>
              <a:ext cx="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source</a:t>
              </a:r>
            </a:p>
          </p:txBody>
        </p:sp>
        <p:graphicFrame>
          <p:nvGraphicFramePr>
            <p:cNvPr id="17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4367829"/>
                </p:ext>
              </p:extLst>
            </p:nvPr>
          </p:nvGraphicFramePr>
          <p:xfrm>
            <a:off x="2078" y="1471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471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1" name="Group 100"/>
            <p:cNvGrpSpPr>
              <a:grpSpLocks/>
            </p:cNvGrpSpPr>
            <p:nvPr/>
          </p:nvGrpSpPr>
          <p:grpSpPr bwMode="auto">
            <a:xfrm>
              <a:off x="4717" y="1781"/>
              <a:ext cx="615" cy="175"/>
              <a:chOff x="198" y="3765"/>
              <a:chExt cx="693" cy="287"/>
            </a:xfrm>
          </p:grpSpPr>
          <p:sp>
            <p:nvSpPr>
              <p:cNvPr id="326" name="Freeform 101"/>
              <p:cNvSpPr>
                <a:spLocks/>
              </p:cNvSpPr>
              <p:nvPr/>
            </p:nvSpPr>
            <p:spPr bwMode="auto">
              <a:xfrm>
                <a:off x="198" y="3888"/>
                <a:ext cx="672" cy="164"/>
              </a:xfrm>
              <a:custGeom>
                <a:avLst/>
                <a:gdLst>
                  <a:gd name="T0" fmla="*/ 179 w 672"/>
                  <a:gd name="T1" fmla="*/ 0 h 164"/>
                  <a:gd name="T2" fmla="*/ 672 w 672"/>
                  <a:gd name="T3" fmla="*/ 0 h 164"/>
                  <a:gd name="T4" fmla="*/ 508 w 672"/>
                  <a:gd name="T5" fmla="*/ 164 h 164"/>
                  <a:gd name="T6" fmla="*/ 0 w 672"/>
                  <a:gd name="T7" fmla="*/ 164 h 164"/>
                  <a:gd name="T8" fmla="*/ 179 w 672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64">
                    <a:moveTo>
                      <a:pt x="179" y="0"/>
                    </a:moveTo>
                    <a:lnTo>
                      <a:pt x="672" y="0"/>
                    </a:lnTo>
                    <a:lnTo>
                      <a:pt x="508" y="164"/>
                    </a:lnTo>
                    <a:lnTo>
                      <a:pt x="0" y="16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" name="Freeform 102"/>
              <p:cNvSpPr>
                <a:spLocks/>
              </p:cNvSpPr>
              <p:nvPr/>
            </p:nvSpPr>
            <p:spPr bwMode="auto">
              <a:xfrm>
                <a:off x="213" y="3765"/>
                <a:ext cx="658" cy="281"/>
              </a:xfrm>
              <a:custGeom>
                <a:avLst/>
                <a:gdLst>
                  <a:gd name="T0" fmla="*/ 0 w 658"/>
                  <a:gd name="T1" fmla="*/ 281 h 281"/>
                  <a:gd name="T2" fmla="*/ 13 w 658"/>
                  <a:gd name="T3" fmla="*/ 150 h 281"/>
                  <a:gd name="T4" fmla="*/ 658 w 658"/>
                  <a:gd name="T5" fmla="*/ 0 h 281"/>
                  <a:gd name="T6" fmla="*/ 658 w 658"/>
                  <a:gd name="T7" fmla="*/ 130 h 281"/>
                  <a:gd name="T8" fmla="*/ 0 w 658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8" h="281">
                    <a:moveTo>
                      <a:pt x="0" y="281"/>
                    </a:moveTo>
                    <a:lnTo>
                      <a:pt x="13" y="150"/>
                    </a:lnTo>
                    <a:lnTo>
                      <a:pt x="658" y="0"/>
                    </a:lnTo>
                    <a:lnTo>
                      <a:pt x="658" y="130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" name="Freeform 103"/>
              <p:cNvSpPr>
                <a:spLocks/>
              </p:cNvSpPr>
              <p:nvPr/>
            </p:nvSpPr>
            <p:spPr bwMode="auto">
              <a:xfrm>
                <a:off x="219" y="3765"/>
                <a:ext cx="672" cy="164"/>
              </a:xfrm>
              <a:custGeom>
                <a:avLst/>
                <a:gdLst>
                  <a:gd name="T0" fmla="*/ 179 w 672"/>
                  <a:gd name="T1" fmla="*/ 0 h 164"/>
                  <a:gd name="T2" fmla="*/ 672 w 672"/>
                  <a:gd name="T3" fmla="*/ 0 h 164"/>
                  <a:gd name="T4" fmla="*/ 508 w 672"/>
                  <a:gd name="T5" fmla="*/ 164 h 164"/>
                  <a:gd name="T6" fmla="*/ 0 w 672"/>
                  <a:gd name="T7" fmla="*/ 164 h 164"/>
                  <a:gd name="T8" fmla="*/ 179 w 672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64">
                    <a:moveTo>
                      <a:pt x="179" y="0"/>
                    </a:moveTo>
                    <a:lnTo>
                      <a:pt x="672" y="0"/>
                    </a:lnTo>
                    <a:lnTo>
                      <a:pt x="508" y="164"/>
                    </a:lnTo>
                    <a:lnTo>
                      <a:pt x="0" y="16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29" name="Group 104"/>
              <p:cNvGrpSpPr>
                <a:grpSpLocks/>
              </p:cNvGrpSpPr>
              <p:nvPr/>
            </p:nvGrpSpPr>
            <p:grpSpPr bwMode="auto">
              <a:xfrm>
                <a:off x="423" y="3789"/>
                <a:ext cx="238" cy="103"/>
                <a:chOff x="2848" y="848"/>
                <a:chExt cx="140" cy="98"/>
              </a:xfrm>
            </p:grpSpPr>
            <p:sp>
              <p:nvSpPr>
                <p:cNvPr id="33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5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6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30" name="Group 108"/>
              <p:cNvGrpSpPr>
                <a:grpSpLocks/>
              </p:cNvGrpSpPr>
              <p:nvPr/>
            </p:nvGrpSpPr>
            <p:grpSpPr bwMode="auto">
              <a:xfrm flipV="1">
                <a:off x="437" y="3787"/>
                <a:ext cx="238" cy="103"/>
                <a:chOff x="2848" y="848"/>
                <a:chExt cx="140" cy="98"/>
              </a:xfrm>
            </p:grpSpPr>
            <p:sp>
              <p:nvSpPr>
                <p:cNvPr id="33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2" name="Rectangle 112"/>
            <p:cNvSpPr>
              <a:spLocks noChangeArrowheads="1"/>
            </p:cNvSpPr>
            <p:nvPr/>
          </p:nvSpPr>
          <p:spPr bwMode="auto">
            <a:xfrm>
              <a:off x="1666" y="416"/>
              <a:ext cx="817" cy="9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Rectangle 113"/>
            <p:cNvSpPr>
              <a:spLocks noChangeArrowheads="1"/>
            </p:cNvSpPr>
            <p:nvPr/>
          </p:nvSpPr>
          <p:spPr bwMode="auto">
            <a:xfrm>
              <a:off x="1636" y="461"/>
              <a:ext cx="802" cy="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Line 114"/>
            <p:cNvSpPr>
              <a:spLocks noChangeShapeType="1"/>
            </p:cNvSpPr>
            <p:nvPr/>
          </p:nvSpPr>
          <p:spPr bwMode="auto">
            <a:xfrm>
              <a:off x="1636" y="661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Text Box 115"/>
            <p:cNvSpPr txBox="1">
              <a:spLocks noChangeArrowheads="1"/>
            </p:cNvSpPr>
            <p:nvPr/>
          </p:nvSpPr>
          <p:spPr bwMode="auto">
            <a:xfrm>
              <a:off x="1609" y="440"/>
              <a:ext cx="83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application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transport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physical</a:t>
              </a:r>
            </a:p>
          </p:txBody>
        </p:sp>
        <p:sp>
          <p:nvSpPr>
            <p:cNvPr id="186" name="Line 116"/>
            <p:cNvSpPr>
              <a:spLocks noChangeShapeType="1"/>
            </p:cNvSpPr>
            <p:nvPr/>
          </p:nvSpPr>
          <p:spPr bwMode="auto">
            <a:xfrm>
              <a:off x="1641" y="86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Line 117"/>
            <p:cNvSpPr>
              <a:spLocks noChangeShapeType="1"/>
            </p:cNvSpPr>
            <p:nvPr/>
          </p:nvSpPr>
          <p:spPr bwMode="auto">
            <a:xfrm>
              <a:off x="1644" y="1040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Line 118"/>
            <p:cNvSpPr>
              <a:spLocks noChangeShapeType="1"/>
            </p:cNvSpPr>
            <p:nvPr/>
          </p:nvSpPr>
          <p:spPr bwMode="auto">
            <a:xfrm>
              <a:off x="1644" y="121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89" name="Group 119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318" name="Rectangle 120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9" name="Rectangle 121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20" name="Rectangle 122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21" name="Rectangle 123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322" name="Rectangle 124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23" name="Line 125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4" name="Line 126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5" name="Line 127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0" name="Group 128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312" name="Rectangle 129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3" name="Rectangle 130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14" name="Rectangle 131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15" name="Rectangle 132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16" name="Line 133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" name="Line 134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1" name="Group 135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308" name="Rectangle 136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" name="Rectangle 137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10" name="Rectangle 138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11" name="Line 139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2" name="Group 140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306" name="Rectangle 141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" name="Rectangle 142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93" name="Text Box 143"/>
            <p:cNvSpPr txBox="1">
              <a:spLocks noChangeArrowheads="1"/>
            </p:cNvSpPr>
            <p:nvPr/>
          </p:nvSpPr>
          <p:spPr bwMode="auto">
            <a:xfrm>
              <a:off x="975" y="2619"/>
              <a:ext cx="9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accent2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destination</a:t>
              </a:r>
            </a:p>
          </p:txBody>
        </p:sp>
        <p:graphicFrame>
          <p:nvGraphicFramePr>
            <p:cNvPr id="194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799148"/>
                </p:ext>
              </p:extLst>
            </p:nvPr>
          </p:nvGraphicFramePr>
          <p:xfrm>
            <a:off x="2047" y="3165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3165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" name="Rectangle 146"/>
            <p:cNvSpPr>
              <a:spLocks noChangeArrowheads="1"/>
            </p:cNvSpPr>
            <p:nvPr/>
          </p:nvSpPr>
          <p:spPr bwMode="auto">
            <a:xfrm>
              <a:off x="1106" y="2864"/>
              <a:ext cx="817" cy="9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" name="Rectangle 147"/>
            <p:cNvSpPr>
              <a:spLocks noChangeArrowheads="1"/>
            </p:cNvSpPr>
            <p:nvPr/>
          </p:nvSpPr>
          <p:spPr bwMode="auto">
            <a:xfrm>
              <a:off x="1076" y="2909"/>
              <a:ext cx="802" cy="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Line 148"/>
            <p:cNvSpPr>
              <a:spLocks noChangeShapeType="1"/>
            </p:cNvSpPr>
            <p:nvPr/>
          </p:nvSpPr>
          <p:spPr bwMode="auto">
            <a:xfrm>
              <a:off x="1076" y="310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" name="Text Box 149"/>
            <p:cNvSpPr txBox="1">
              <a:spLocks noChangeArrowheads="1"/>
            </p:cNvSpPr>
            <p:nvPr/>
          </p:nvSpPr>
          <p:spPr bwMode="auto">
            <a:xfrm>
              <a:off x="1049" y="2888"/>
              <a:ext cx="83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application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transport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physical</a:t>
              </a:r>
            </a:p>
          </p:txBody>
        </p:sp>
        <p:sp>
          <p:nvSpPr>
            <p:cNvPr id="200" name="Line 150"/>
            <p:cNvSpPr>
              <a:spLocks noChangeShapeType="1"/>
            </p:cNvSpPr>
            <p:nvPr/>
          </p:nvSpPr>
          <p:spPr bwMode="auto">
            <a:xfrm>
              <a:off x="1081" y="3311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1" name="Line 151"/>
            <p:cNvSpPr>
              <a:spLocks noChangeShapeType="1"/>
            </p:cNvSpPr>
            <p:nvPr/>
          </p:nvSpPr>
          <p:spPr bwMode="auto">
            <a:xfrm>
              <a:off x="1084" y="3488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Line 152"/>
            <p:cNvSpPr>
              <a:spLocks noChangeShapeType="1"/>
            </p:cNvSpPr>
            <p:nvPr/>
          </p:nvSpPr>
          <p:spPr bwMode="auto">
            <a:xfrm>
              <a:off x="1084" y="366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03" name="Group 153"/>
            <p:cNvGrpSpPr>
              <a:grpSpLocks/>
            </p:cNvGrpSpPr>
            <p:nvPr/>
          </p:nvGrpSpPr>
          <p:grpSpPr bwMode="auto">
            <a:xfrm>
              <a:off x="96" y="3482"/>
              <a:ext cx="932" cy="191"/>
              <a:chOff x="332" y="2224"/>
              <a:chExt cx="932" cy="191"/>
            </a:xfrm>
          </p:grpSpPr>
          <p:sp>
            <p:nvSpPr>
              <p:cNvPr id="298" name="Rectangle 154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9" name="Rectangle 155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00" name="Rectangle 156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01" name="Rectangle 157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302" name="Rectangle 158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03" name="Line 159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4" name="Line 160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5" name="Line 161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" name="Group 162"/>
            <p:cNvGrpSpPr>
              <a:grpSpLocks/>
            </p:cNvGrpSpPr>
            <p:nvPr/>
          </p:nvGrpSpPr>
          <p:grpSpPr bwMode="auto">
            <a:xfrm>
              <a:off x="265" y="3294"/>
              <a:ext cx="761" cy="191"/>
              <a:chOff x="501" y="1990"/>
              <a:chExt cx="761" cy="191"/>
            </a:xfrm>
          </p:grpSpPr>
          <p:sp>
            <p:nvSpPr>
              <p:cNvPr id="292" name="Rectangle 163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3" name="Rectangle 164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94" name="Rectangle 165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95" name="Rectangle 166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96" name="Line 167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" name="Line 168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" name="Group 169"/>
            <p:cNvGrpSpPr>
              <a:grpSpLocks/>
            </p:cNvGrpSpPr>
            <p:nvPr/>
          </p:nvGrpSpPr>
          <p:grpSpPr bwMode="auto">
            <a:xfrm>
              <a:off x="456" y="3100"/>
              <a:ext cx="561" cy="191"/>
              <a:chOff x="645" y="1734"/>
              <a:chExt cx="561" cy="191"/>
            </a:xfrm>
          </p:grpSpPr>
          <p:sp>
            <p:nvSpPr>
              <p:cNvPr id="288" name="Rectangle 170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9" name="Rectangle 171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90" name="Rectangle 172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91" name="Line 173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6" name="Group 174"/>
            <p:cNvGrpSpPr>
              <a:grpSpLocks/>
            </p:cNvGrpSpPr>
            <p:nvPr/>
          </p:nvGrpSpPr>
          <p:grpSpPr bwMode="auto">
            <a:xfrm>
              <a:off x="586" y="2904"/>
              <a:ext cx="428" cy="190"/>
              <a:chOff x="780" y="1553"/>
              <a:chExt cx="428" cy="190"/>
            </a:xfrm>
          </p:grpSpPr>
          <p:sp>
            <p:nvSpPr>
              <p:cNvPr id="286" name="Rectangle 175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" name="Rectangle 176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07" name="Group 177"/>
            <p:cNvGrpSpPr>
              <a:grpSpLocks/>
            </p:cNvGrpSpPr>
            <p:nvPr/>
          </p:nvGrpSpPr>
          <p:grpSpPr bwMode="auto">
            <a:xfrm>
              <a:off x="3562" y="2623"/>
              <a:ext cx="874" cy="652"/>
              <a:chOff x="3601" y="168"/>
              <a:chExt cx="874" cy="652"/>
            </a:xfrm>
          </p:grpSpPr>
          <p:sp>
            <p:nvSpPr>
              <p:cNvPr id="281" name="Rectangle 178"/>
              <p:cNvSpPr>
                <a:spLocks noChangeArrowheads="1"/>
              </p:cNvSpPr>
              <p:nvPr/>
            </p:nvSpPr>
            <p:spPr bwMode="auto">
              <a:xfrm>
                <a:off x="3658" y="168"/>
                <a:ext cx="817" cy="5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2" name="Rectangle 179"/>
              <p:cNvSpPr>
                <a:spLocks noChangeArrowheads="1"/>
              </p:cNvSpPr>
              <p:nvPr/>
            </p:nvSpPr>
            <p:spPr bwMode="auto">
              <a:xfrm>
                <a:off x="3628" y="213"/>
                <a:ext cx="802" cy="5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3" name="Line 180"/>
              <p:cNvSpPr>
                <a:spLocks noChangeShapeType="1"/>
              </p:cNvSpPr>
              <p:nvPr/>
            </p:nvSpPr>
            <p:spPr bwMode="auto">
              <a:xfrm>
                <a:off x="3628" y="413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4" name="Text Box 181"/>
              <p:cNvSpPr txBox="1">
                <a:spLocks noChangeArrowheads="1"/>
              </p:cNvSpPr>
              <p:nvPr/>
            </p:nvSpPr>
            <p:spPr bwMode="auto">
              <a:xfrm>
                <a:off x="3601" y="192"/>
                <a:ext cx="83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physical</a:t>
                </a:r>
              </a:p>
            </p:txBody>
          </p:sp>
          <p:sp>
            <p:nvSpPr>
              <p:cNvPr id="285" name="Line 182"/>
              <p:cNvSpPr>
                <a:spLocks noChangeShapeType="1"/>
              </p:cNvSpPr>
              <p:nvPr/>
            </p:nvSpPr>
            <p:spPr bwMode="auto">
              <a:xfrm>
                <a:off x="3633" y="615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8" name="Group 183"/>
            <p:cNvGrpSpPr>
              <a:grpSpLocks/>
            </p:cNvGrpSpPr>
            <p:nvPr/>
          </p:nvGrpSpPr>
          <p:grpSpPr bwMode="auto">
            <a:xfrm>
              <a:off x="3667" y="1431"/>
              <a:ext cx="874" cy="462"/>
              <a:chOff x="4696" y="597"/>
              <a:chExt cx="874" cy="462"/>
            </a:xfrm>
          </p:grpSpPr>
          <p:sp>
            <p:nvSpPr>
              <p:cNvPr id="277" name="Rectangle 184"/>
              <p:cNvSpPr>
                <a:spLocks noChangeArrowheads="1"/>
              </p:cNvSpPr>
              <p:nvPr/>
            </p:nvSpPr>
            <p:spPr bwMode="auto">
              <a:xfrm>
                <a:off x="4753" y="597"/>
                <a:ext cx="817" cy="4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8" name="Rectangle 185"/>
              <p:cNvSpPr>
                <a:spLocks noChangeArrowheads="1"/>
              </p:cNvSpPr>
              <p:nvPr/>
            </p:nvSpPr>
            <p:spPr bwMode="auto">
              <a:xfrm>
                <a:off x="4723" y="642"/>
                <a:ext cx="802" cy="4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9" name="Line 186"/>
              <p:cNvSpPr>
                <a:spLocks noChangeShapeType="1"/>
              </p:cNvSpPr>
              <p:nvPr/>
            </p:nvSpPr>
            <p:spPr bwMode="auto">
              <a:xfrm>
                <a:off x="4723" y="842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0" name="Text Box 187"/>
              <p:cNvSpPr txBox="1">
                <a:spLocks noChangeArrowheads="1"/>
              </p:cNvSpPr>
              <p:nvPr/>
            </p:nvSpPr>
            <p:spPr bwMode="auto">
              <a:xfrm>
                <a:off x="4696" y="621"/>
                <a:ext cx="830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physical</a:t>
                </a:r>
              </a:p>
            </p:txBody>
          </p:sp>
        </p:grpSp>
        <p:sp>
          <p:nvSpPr>
            <p:cNvPr id="209" name="Freeform 188"/>
            <p:cNvSpPr>
              <a:spLocks/>
            </p:cNvSpPr>
            <p:nvPr/>
          </p:nvSpPr>
          <p:spPr bwMode="auto">
            <a:xfrm>
              <a:off x="4396" y="2618"/>
              <a:ext cx="413" cy="715"/>
            </a:xfrm>
            <a:custGeom>
              <a:avLst/>
              <a:gdLst>
                <a:gd name="T0" fmla="*/ 413 w 413"/>
                <a:gd name="T1" fmla="*/ 570 h 715"/>
                <a:gd name="T2" fmla="*/ 9 w 413"/>
                <a:gd name="T3" fmla="*/ 0 h 715"/>
                <a:gd name="T4" fmla="*/ 0 w 413"/>
                <a:gd name="T5" fmla="*/ 604 h 715"/>
                <a:gd name="T6" fmla="*/ 397 w 413"/>
                <a:gd name="T7" fmla="*/ 715 h 715"/>
                <a:gd name="T8" fmla="*/ 413 w 413"/>
                <a:gd name="T9" fmla="*/ 57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715">
                  <a:moveTo>
                    <a:pt x="413" y="570"/>
                  </a:moveTo>
                  <a:lnTo>
                    <a:pt x="9" y="0"/>
                  </a:lnTo>
                  <a:lnTo>
                    <a:pt x="0" y="604"/>
                  </a:lnTo>
                  <a:lnTo>
                    <a:pt x="397" y="715"/>
                  </a:lnTo>
                  <a:lnTo>
                    <a:pt x="413" y="57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0" name="Group 189"/>
            <p:cNvGrpSpPr>
              <a:grpSpLocks/>
            </p:cNvGrpSpPr>
            <p:nvPr/>
          </p:nvGrpSpPr>
          <p:grpSpPr bwMode="auto">
            <a:xfrm>
              <a:off x="4776" y="3139"/>
              <a:ext cx="483" cy="273"/>
              <a:chOff x="3600" y="219"/>
              <a:chExt cx="360" cy="175"/>
            </a:xfrm>
          </p:grpSpPr>
          <p:sp>
            <p:nvSpPr>
              <p:cNvPr id="264" name="Oval 1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5" name="Line 1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" name="Line 1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7" name="Rectangle 1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68" name="Oval 1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269" name="Group 1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5" name="Line 1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" name="Line 1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0" name="Group 1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1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2" name="Line 2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3" name="Line 2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11" name="Freeform 203"/>
            <p:cNvSpPr>
              <a:spLocks/>
            </p:cNvSpPr>
            <p:nvPr/>
          </p:nvSpPr>
          <p:spPr bwMode="auto">
            <a:xfrm>
              <a:off x="1152" y="336"/>
              <a:ext cx="3316" cy="3461"/>
            </a:xfrm>
            <a:custGeom>
              <a:avLst/>
              <a:gdLst>
                <a:gd name="T0" fmla="*/ 872 w 3316"/>
                <a:gd name="T1" fmla="*/ 0 h 3461"/>
                <a:gd name="T2" fmla="*/ 878 w 3316"/>
                <a:gd name="T3" fmla="*/ 1481 h 3461"/>
                <a:gd name="T4" fmla="*/ 2612 w 3316"/>
                <a:gd name="T5" fmla="*/ 1481 h 3461"/>
                <a:gd name="T6" fmla="*/ 2612 w 3316"/>
                <a:gd name="T7" fmla="*/ 1179 h 3461"/>
                <a:gd name="T8" fmla="*/ 3294 w 3316"/>
                <a:gd name="T9" fmla="*/ 1179 h 3461"/>
                <a:gd name="T10" fmla="*/ 3316 w 3316"/>
                <a:gd name="T11" fmla="*/ 3131 h 3461"/>
                <a:gd name="T12" fmla="*/ 3148 w 3316"/>
                <a:gd name="T13" fmla="*/ 2986 h 3461"/>
                <a:gd name="T14" fmla="*/ 3143 w 3316"/>
                <a:gd name="T15" fmla="*/ 2387 h 3461"/>
                <a:gd name="T16" fmla="*/ 2505 w 3316"/>
                <a:gd name="T17" fmla="*/ 2387 h 3461"/>
                <a:gd name="T18" fmla="*/ 2505 w 3316"/>
                <a:gd name="T19" fmla="*/ 3070 h 3461"/>
                <a:gd name="T20" fmla="*/ 1057 w 3316"/>
                <a:gd name="T21" fmla="*/ 3461 h 3461"/>
                <a:gd name="T22" fmla="*/ 0 w 3316"/>
                <a:gd name="T23" fmla="*/ 3461 h 3461"/>
                <a:gd name="T24" fmla="*/ 0 w 3316"/>
                <a:gd name="T25" fmla="*/ 2505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6" h="3461">
                  <a:moveTo>
                    <a:pt x="872" y="0"/>
                  </a:moveTo>
                  <a:lnTo>
                    <a:pt x="878" y="1481"/>
                  </a:lnTo>
                  <a:lnTo>
                    <a:pt x="2612" y="1481"/>
                  </a:lnTo>
                  <a:lnTo>
                    <a:pt x="2612" y="1179"/>
                  </a:lnTo>
                  <a:lnTo>
                    <a:pt x="3294" y="1179"/>
                  </a:lnTo>
                  <a:lnTo>
                    <a:pt x="3316" y="3131"/>
                  </a:lnTo>
                  <a:lnTo>
                    <a:pt x="3148" y="2986"/>
                  </a:lnTo>
                  <a:lnTo>
                    <a:pt x="3143" y="2387"/>
                  </a:lnTo>
                  <a:lnTo>
                    <a:pt x="2505" y="2387"/>
                  </a:lnTo>
                  <a:lnTo>
                    <a:pt x="2505" y="3070"/>
                  </a:lnTo>
                  <a:lnTo>
                    <a:pt x="1057" y="3461"/>
                  </a:lnTo>
                  <a:lnTo>
                    <a:pt x="0" y="3461"/>
                  </a:lnTo>
                  <a:lnTo>
                    <a:pt x="0" y="250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2" name="Group 204"/>
            <p:cNvGrpSpPr>
              <a:grpSpLocks/>
            </p:cNvGrpSpPr>
            <p:nvPr/>
          </p:nvGrpSpPr>
          <p:grpSpPr bwMode="auto">
            <a:xfrm>
              <a:off x="2670" y="2864"/>
              <a:ext cx="932" cy="191"/>
              <a:chOff x="332" y="2224"/>
              <a:chExt cx="932" cy="191"/>
            </a:xfrm>
          </p:grpSpPr>
          <p:sp>
            <p:nvSpPr>
              <p:cNvPr id="256" name="Rectangle 20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7" name="Rectangle 20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58" name="Rectangle 20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9" name="Rectangle 20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60" name="Rectangle 20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61" name="Line 21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2" name="Line 21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3" name="Line 21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3" name="Group 213"/>
            <p:cNvGrpSpPr>
              <a:grpSpLocks/>
            </p:cNvGrpSpPr>
            <p:nvPr/>
          </p:nvGrpSpPr>
          <p:grpSpPr bwMode="auto">
            <a:xfrm>
              <a:off x="2833" y="2671"/>
              <a:ext cx="761" cy="191"/>
              <a:chOff x="501" y="1990"/>
              <a:chExt cx="761" cy="191"/>
            </a:xfrm>
          </p:grpSpPr>
          <p:sp>
            <p:nvSpPr>
              <p:cNvPr id="250" name="Rectangle 21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1" name="Rectangle 21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52" name="Rectangle 21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3" name="Rectangle 21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54" name="Line 21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5" name="Line 21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4" name="Group 220"/>
            <p:cNvGrpSpPr>
              <a:grpSpLocks/>
            </p:cNvGrpSpPr>
            <p:nvPr/>
          </p:nvGrpSpPr>
          <p:grpSpPr bwMode="auto">
            <a:xfrm>
              <a:off x="4432" y="2882"/>
              <a:ext cx="932" cy="191"/>
              <a:chOff x="332" y="2224"/>
              <a:chExt cx="932" cy="191"/>
            </a:xfrm>
          </p:grpSpPr>
          <p:sp>
            <p:nvSpPr>
              <p:cNvPr id="242" name="Rectangle 22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3" name="Rectangle 22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44" name="Rectangle 22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45" name="Rectangle 22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 dirty="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 dirty="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46" name="Rectangle 22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47" name="Line 22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8" name="Line 22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9" name="Line 22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" name="Group 229"/>
            <p:cNvGrpSpPr>
              <a:grpSpLocks/>
            </p:cNvGrpSpPr>
            <p:nvPr/>
          </p:nvGrpSpPr>
          <p:grpSpPr bwMode="auto">
            <a:xfrm>
              <a:off x="4595" y="2689"/>
              <a:ext cx="761" cy="191"/>
              <a:chOff x="501" y="1990"/>
              <a:chExt cx="761" cy="191"/>
            </a:xfrm>
          </p:grpSpPr>
          <p:sp>
            <p:nvSpPr>
              <p:cNvPr id="236" name="Rectangle 23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" name="Rectangle 23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38" name="Rectangle 23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39" name="Rectangle 23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40" name="Line 23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1" name="Line 23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6" name="Group 236"/>
            <p:cNvGrpSpPr>
              <a:grpSpLocks/>
            </p:cNvGrpSpPr>
            <p:nvPr/>
          </p:nvGrpSpPr>
          <p:grpSpPr bwMode="auto">
            <a:xfrm>
              <a:off x="2777" y="1483"/>
              <a:ext cx="932" cy="191"/>
              <a:chOff x="332" y="2224"/>
              <a:chExt cx="932" cy="191"/>
            </a:xfrm>
          </p:grpSpPr>
          <p:sp>
            <p:nvSpPr>
              <p:cNvPr id="228" name="Rectangle 237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9" name="Rectangle 238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30" name="Rectangle 239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31" name="Rectangle 240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32" name="Rectangle 241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33" name="Line 242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4" name="Line 243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" name="Line 244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7" name="Group 245"/>
            <p:cNvGrpSpPr>
              <a:grpSpLocks/>
            </p:cNvGrpSpPr>
            <p:nvPr/>
          </p:nvGrpSpPr>
          <p:grpSpPr bwMode="auto">
            <a:xfrm>
              <a:off x="4567" y="1501"/>
              <a:ext cx="932" cy="191"/>
              <a:chOff x="332" y="2224"/>
              <a:chExt cx="932" cy="191"/>
            </a:xfrm>
          </p:grpSpPr>
          <p:sp>
            <p:nvSpPr>
              <p:cNvPr id="220" name="Rectangle 24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1" name="Rectangle 24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22" name="Rectangle 24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23" name="Rectangle 24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24" name="Rectangle 25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25" name="Line 25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" name="Line 25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7" name="Line 25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8" name="Text Box 254"/>
            <p:cNvSpPr txBox="1">
              <a:spLocks noChangeArrowheads="1"/>
            </p:cNvSpPr>
            <p:nvPr/>
          </p:nvSpPr>
          <p:spPr bwMode="auto">
            <a:xfrm>
              <a:off x="4990" y="3409"/>
              <a:ext cx="5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 b="1">
                  <a:latin typeface="Comic Sans MS" panose="030F0702030302020204" pitchFamily="66" charset="0"/>
                  <a:ea typeface="新細明體" panose="02020500000000000000" pitchFamily="18" charset="-120"/>
                </a:rPr>
                <a:t>router</a:t>
              </a:r>
            </a:p>
          </p:txBody>
        </p:sp>
        <p:sp>
          <p:nvSpPr>
            <p:cNvPr id="219" name="Text Box 255"/>
            <p:cNvSpPr txBox="1">
              <a:spLocks noChangeArrowheads="1"/>
            </p:cNvSpPr>
            <p:nvPr/>
          </p:nvSpPr>
          <p:spPr bwMode="auto">
            <a:xfrm>
              <a:off x="4999" y="1952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 b="1">
                  <a:latin typeface="Comic Sans MS" panose="030F0702030302020204" pitchFamily="66" charset="0"/>
                  <a:ea typeface="新細明體" panose="02020500000000000000" pitchFamily="18" charset="-120"/>
                </a:rPr>
                <a:t>switch</a:t>
              </a:r>
            </a:p>
          </p:txBody>
        </p:sp>
      </p:grpSp>
      <p:sp>
        <p:nvSpPr>
          <p:cNvPr id="337" name="Rectangle 256"/>
          <p:cNvSpPr>
            <a:spLocks noGrp="1" noChangeArrowheads="1"/>
          </p:cNvSpPr>
          <p:nvPr>
            <p:ph type="title"/>
          </p:nvPr>
        </p:nvSpPr>
        <p:spPr>
          <a:xfrm>
            <a:off x="4485198" y="334244"/>
            <a:ext cx="7809406" cy="207418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1800" b="1" dirty="0" smtClean="0">
                <a:ea typeface="新細明體" panose="02020500000000000000" pitchFamily="18" charset="-120"/>
              </a:rPr>
              <a:t>Encapsulation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封裝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) and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Decapsulation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拆裝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1.  Data message begins from application layer, e.g. FTP/mail/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http.etc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request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2.  As going through layers, Each layer will append header message (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Ht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/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Hn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/HI)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3.  Intermediate like switch/router will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decapsulate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and read message according to layers 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4.  Switch is layer 2 device, only read HI data and generate new HI for next link layer.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網卡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IP)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5.  Router is layer 3 device, will read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Hn</a:t>
            </a:r>
            <a:r>
              <a:rPr lang="en-US" altLang="zh-TW" sz="1800" b="1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(Source/Destination IP) and decide route</a:t>
            </a:r>
            <a:endParaRPr lang="en-US" altLang="zh-TW" sz="1800" b="1" dirty="0">
              <a:ea typeface="新細明體" panose="02020500000000000000" pitchFamily="18" charset="-120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200028" y="1148157"/>
            <a:ext cx="1758951" cy="149566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3247091" y="966072"/>
            <a:ext cx="630793" cy="246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340" name="文字方塊 339"/>
          <p:cNvSpPr txBox="1"/>
          <p:nvPr/>
        </p:nvSpPr>
        <p:spPr>
          <a:xfrm>
            <a:off x="12205" y="12789"/>
            <a:ext cx="638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Transmission Example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(Five layers instance) 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文字方塊 340"/>
          <p:cNvSpPr txBox="1"/>
          <p:nvPr/>
        </p:nvSpPr>
        <p:spPr>
          <a:xfrm>
            <a:off x="197840" y="2658107"/>
            <a:ext cx="849913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header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09" name="文字方塊 508"/>
          <p:cNvSpPr txBox="1"/>
          <p:nvPr/>
        </p:nvSpPr>
        <p:spPr>
          <a:xfrm>
            <a:off x="8006581" y="3929775"/>
            <a:ext cx="176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Switch =&gt; layer 2</a:t>
            </a:r>
            <a:endParaRPr lang="zh-TW" altLang="en-US" dirty="0"/>
          </a:p>
        </p:txBody>
      </p:sp>
      <p:sp>
        <p:nvSpPr>
          <p:cNvPr id="510" name="文字方塊 509"/>
          <p:cNvSpPr txBox="1"/>
          <p:nvPr/>
        </p:nvSpPr>
        <p:spPr>
          <a:xfrm>
            <a:off x="7992324" y="622287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 =&gt; layer 3</a:t>
            </a:r>
            <a:endParaRPr lang="zh-TW" altLang="en-US" dirty="0"/>
          </a:p>
        </p:txBody>
      </p:sp>
      <p:sp>
        <p:nvSpPr>
          <p:cNvPr id="511" name="向下箭號 510"/>
          <p:cNvSpPr/>
          <p:nvPr/>
        </p:nvSpPr>
        <p:spPr>
          <a:xfrm>
            <a:off x="2508969" y="1222015"/>
            <a:ext cx="169864" cy="185896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文字方塊 511"/>
          <p:cNvSpPr txBox="1"/>
          <p:nvPr/>
        </p:nvSpPr>
        <p:spPr>
          <a:xfrm>
            <a:off x="2628467" y="27679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513" name="向下箭號 512"/>
          <p:cNvSpPr/>
          <p:nvPr/>
        </p:nvSpPr>
        <p:spPr>
          <a:xfrm flipV="1">
            <a:off x="5830241" y="2779631"/>
            <a:ext cx="159451" cy="72072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文字方塊 513"/>
          <p:cNvSpPr txBox="1"/>
          <p:nvPr/>
        </p:nvSpPr>
        <p:spPr>
          <a:xfrm>
            <a:off x="4955673" y="3174034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裝變小</a:t>
            </a: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message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6" name="向下箭號 515"/>
          <p:cNvSpPr/>
          <p:nvPr/>
        </p:nvSpPr>
        <p:spPr>
          <a:xfrm>
            <a:off x="7142948" y="2832647"/>
            <a:ext cx="169864" cy="78838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7" name="文字方塊 516"/>
          <p:cNvSpPr txBox="1"/>
          <p:nvPr/>
        </p:nvSpPr>
        <p:spPr>
          <a:xfrm>
            <a:off x="7068914" y="3672735"/>
            <a:ext cx="946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 </a:t>
            </a: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8" name="Rectangle 256"/>
          <p:cNvSpPr txBox="1">
            <a:spLocks noChangeArrowheads="1"/>
          </p:cNvSpPr>
          <p:nvPr/>
        </p:nvSpPr>
        <p:spPr>
          <a:xfrm>
            <a:off x="103925" y="3193689"/>
            <a:ext cx="5591533" cy="1286782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Data from different layers</a:t>
            </a:r>
          </a:p>
          <a:p>
            <a:endParaRPr lang="en-US" altLang="zh-TW" sz="1400" b="1" dirty="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Application =&gt; Message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最初的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data, reliable 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不容許遺失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Transport =&gt; segment (header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Ht</a:t>
            </a:r>
            <a:r>
              <a:rPr lang="en-US" altLang="zh-TW" sz="1400" b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 TCP/IP hand-shaking message)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Network =&gt; datagram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考慮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Source/Destination,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Hn</a:t>
            </a:r>
            <a:r>
              <a:rPr lang="en-US" altLang="zh-TW" sz="1400" b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ip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32 bits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addr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Link =&gt; frame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考慮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node to node, HI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node to node 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網卡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ip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48bits)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91249" y="4981302"/>
            <a:ext cx="630793" cy="246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809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4" y="810261"/>
            <a:ext cx="10166690" cy="54406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2205" y="12789"/>
            <a:ext cx="650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Transmission Example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(Post system example)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7400" y="648866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http://www.pcnet.idv.tw/pcnet/network/network_ip_model.htm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1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4943" y="4073108"/>
            <a:ext cx="7355857" cy="251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205" y="12789"/>
            <a:ext cx="590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Internetworking equipment  (Connecting LANs)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3500" y="841454"/>
            <a:ext cx="10022744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1 Devices  ( Physical layer : with no directory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Repeater 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增益器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to repeat and enlarge signal from loss during long distance transmission (bus topography)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Hub 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集線器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hub in center as connection service main node and repeater (broadcasting in star topography)</a:t>
            </a:r>
          </a:p>
          <a:p>
            <a:pPr lvl="1"/>
            <a:endParaRPr lang="en-US" altLang="zh-TW" i="1" u="sng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2 Devices (Link layer : check MAC address)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Bridge (</a:t>
            </a:r>
            <a:r>
              <a:rPr lang="zh-TW" altLang="en-US" sz="1600" dirty="0">
                <a:ea typeface="微軟正黑體" panose="020B0604030504040204" pitchFamily="34" charset="-120"/>
              </a:rPr>
              <a:t>橋接器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filter function (receive -&gt; check -&gt; decide if send to another segment) (bus topography)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Switch (</a:t>
            </a:r>
            <a:r>
              <a:rPr lang="zh-TW" altLang="en-US" sz="1600" dirty="0">
                <a:ea typeface="微軟正黑體" panose="020B0604030504040204" pitchFamily="34" charset="-120"/>
              </a:rPr>
              <a:t>交換器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filter function (center receive -&gt; check -&gt; send to target node) (star topography)</a:t>
            </a:r>
          </a:p>
          <a:p>
            <a:pPr lvl="1"/>
            <a:endParaRPr lang="en-US" altLang="zh-TW" sz="1600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3 Devices (Network layer : check IPs)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Router (</a:t>
            </a:r>
            <a:r>
              <a:rPr lang="zh-TW" altLang="en-US" sz="1600" dirty="0">
                <a:ea typeface="微軟正黑體" panose="020B0604030504040204" pitchFamily="34" charset="-120"/>
              </a:rPr>
              <a:t>橋接器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with source / destination IPs, connecting LANs and routing decision. (Gateway service)</a:t>
            </a:r>
            <a:endParaRPr lang="en-US" altLang="zh-TW" i="1" u="sng" dirty="0" smtClean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i="1" u="sng" dirty="0" smtClean="0"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8" y="4440109"/>
            <a:ext cx="3343742" cy="18385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71" y="4437226"/>
            <a:ext cx="3315163" cy="1848108"/>
          </a:xfrm>
          <a:prstGeom prst="rect">
            <a:avLst/>
          </a:prstGeom>
        </p:spPr>
      </p:pic>
      <p:sp>
        <p:nvSpPr>
          <p:cNvPr id="8" name="左大括弧 7"/>
          <p:cNvSpPr/>
          <p:nvPr/>
        </p:nvSpPr>
        <p:spPr>
          <a:xfrm>
            <a:off x="1104900" y="966788"/>
            <a:ext cx="127000" cy="1152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8954" y="1358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LANs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8743" y="2899246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655" y="4059821"/>
            <a:ext cx="3435491" cy="25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1800871"/>
            <a:ext cx="5585287" cy="41915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05" y="12789"/>
            <a:ext cx="321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LAN and Internetworking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226" y="772844"/>
            <a:ext cx="10200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Hub (layer1) with no directory function only broadcast the received packet data ( cause extra traffic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Switch (layer2), based on MAC address, will send the received packet data to target node in LAN</a:t>
            </a:r>
            <a:endParaRPr lang="en-US" altLang="zh-TW" i="1" u="sng" dirty="0"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0" y="1788171"/>
            <a:ext cx="5564329" cy="4212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08942" y="6488668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https://www.youtube.com/watch?v=1z0ULvg_pW8&amp;t=187s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5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60" y="2078394"/>
            <a:ext cx="5553851" cy="41811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0" y="2078394"/>
            <a:ext cx="5543371" cy="418110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205" y="12789"/>
            <a:ext cx="321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LAN and Internetworking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226" y="772844"/>
            <a:ext cx="8452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Router (layer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3) will recognize IP and decide the route to send packet to the other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In LAN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transmission, packets are usually handled by layer2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Network transmission need Router to involve (sometimes layer3 switch)</a:t>
            </a:r>
            <a:endParaRPr lang="en-US" altLang="zh-TW" i="1" u="sng" dirty="0"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8942" y="6488668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https://www.youtube.com/watch?v=1z0ULvg_pW8&amp;t=187s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28692</TotalTime>
  <Words>1539</Words>
  <Application>Microsoft Office PowerPoint</Application>
  <PresentationFormat>寬螢幕</PresentationFormat>
  <Paragraphs>214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Comic Sans MS</vt:lpstr>
      <vt:lpstr>Wingdings</vt:lpstr>
      <vt:lpstr>Office 佈景主題</vt:lpstr>
      <vt:lpstr>Clip</vt:lpstr>
      <vt:lpstr>PowerPoint 簡報</vt:lpstr>
      <vt:lpstr>PowerPoint 簡報</vt:lpstr>
      <vt:lpstr>PowerPoint 簡報</vt:lpstr>
      <vt:lpstr>PowerPoint 簡報</vt:lpstr>
      <vt:lpstr>Encapsulation (封裝) and Decapsulation (拆裝)  1.  Data message begins from application layer, e.g. FTP/mail/http.etc request 2.  As going through layers, Each layer will append header message (Ht/Hn/HI) 3.  Intermediate like switch/router will decapsulate and read message according to layers  4.  Switch is layer 2 device, only read HI data and generate new HI for next link layer. (網卡IP) 5.  Router is layer 3 device, will read Hn (Source/Destination IP) and decide route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chiehchengpan</dc:creator>
  <cp:lastModifiedBy>chiehchengpan</cp:lastModifiedBy>
  <cp:revision>72</cp:revision>
  <dcterms:created xsi:type="dcterms:W3CDTF">2018-12-22T04:21:04Z</dcterms:created>
  <dcterms:modified xsi:type="dcterms:W3CDTF">2019-04-13T08:01:23Z</dcterms:modified>
</cp:coreProperties>
</file>