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5.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6.xml" ContentType="application/vnd.openxmlformats-officedocument.themeOverrid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8.xml" ContentType="application/vnd.openxmlformats-officedocument.themeOverrid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9.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10.xml" ContentType="application/vnd.openxmlformats-officedocument.themeOverrid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1.xml" ContentType="application/vnd.openxmlformats-officedocument.themeOverride+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2" r:id="rId4"/>
    <p:sldId id="258" r:id="rId5"/>
    <p:sldId id="263" r:id="rId6"/>
    <p:sldId id="264" r:id="rId7"/>
    <p:sldId id="265" r:id="rId8"/>
    <p:sldId id="266" r:id="rId9"/>
    <p:sldId id="259" r:id="rId10"/>
    <p:sldId id="267" r:id="rId11"/>
    <p:sldId id="268" r:id="rId12"/>
    <p:sldId id="269" r:id="rId13"/>
    <p:sldId id="270" r:id="rId14"/>
    <p:sldId id="260" r:id="rId15"/>
  </p:sldIdLst>
  <p:sldSz cx="9144000" cy="5143500" type="screen16x9"/>
  <p:notesSz cx="6858000" cy="9144000"/>
  <p:embeddedFontLst>
    <p:embeddedFont>
      <p:font typeface="Poppins" panose="00000500000000000000" pitchFamily="2" charset="0"/>
      <p:regular r:id="rId17"/>
      <p:bold r:id="rId18"/>
      <p:italic r:id="rId19"/>
      <p:boldItalic r:id="rId20"/>
    </p:embeddedFont>
    <p:embeddedFont>
      <p:font typeface="Poppins Light" panose="00000400000000000000" pitchFamily="2" charset="0"/>
      <p:regular r:id="rId21"/>
      <p:bold r:id="rId22"/>
      <p:italic r:id="rId23"/>
      <p:boldItalic r:id="rId24"/>
    </p:embeddedFont>
    <p:embeddedFont>
      <p:font typeface="Poppins SemiBold" panose="000007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VdrDcdfEWB3ZzYMVTF/2iD1Dk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B769"/>
    <a:srgbClr val="84A800"/>
    <a:srgbClr val="D67A00"/>
    <a:srgbClr val="BB7815"/>
    <a:srgbClr val="D27800"/>
    <a:srgbClr val="B21E9D"/>
    <a:srgbClr val="00B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226" y="-21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0.xml"/><Relationship Id="rId1" Type="http://schemas.microsoft.com/office/2011/relationships/chartStyle" Target="style10.xml"/><Relationship Id="rId5" Type="http://schemas.openxmlformats.org/officeDocument/2006/relationships/chartUserShapes" Target="../drawings/drawing2.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9.xml"/><Relationship Id="rId1" Type="http://schemas.microsoft.com/office/2011/relationships/chartStyle" Target="style9.xml"/><Relationship Id="rId5" Type="http://schemas.openxmlformats.org/officeDocument/2006/relationships/chartUserShapes" Target="../drawings/drawing1.xml"/><Relationship Id="rId4" Type="http://schemas.openxmlformats.org/officeDocument/2006/relationships/oleObject" Target="file:///D:\SUJU.EXO.NCT\EMPORE\MINEMOI\SELF%20STUDY\BOOTCAMP%20DQLAB%20EXCEL%20BATCH13\Misi%2016%20Final%20Project%20Portfolio\Dataset%20DQFashion\Dashboard%20Penjualan%20DQFashion%20201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Penjualan DQFashion 2017.xlsx]Revenue_Kategori!pRevenueKat</c:name>
    <c:fmtId val="2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Revenue per Kategori</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393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56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393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56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393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56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393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56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1.851851851851851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9444444444444393E-2"/>
              <c:y val="-4.1666666666666664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666E-2"/>
              <c:y val="-3.240740740740740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2">
              <a:lumMod val="60000"/>
              <a:lumOff val="40000"/>
            </a:schemeClr>
          </a:solidFill>
          <a:ln w="9525" cap="flat" cmpd="sng" algn="ctr">
            <a:solidFill>
              <a:schemeClr val="accent1">
                <a:lumMod val="75000"/>
              </a:schemeClr>
            </a:solidFill>
            <a:round/>
          </a:ln>
          <a:effectLst/>
          <a:sp3d contourW="9525">
            <a:contourClr>
              <a:schemeClr val="accent1">
                <a:lumMod val="75000"/>
              </a:schemeClr>
            </a:contourClr>
          </a:sp3d>
        </c:spPr>
        <c:dLbl>
          <c:idx val="0"/>
          <c:layout>
            <c:manualLayout>
              <c:x val="1.666666666666656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Revenue_Kategori!$C$3</c:f>
              <c:strCache>
                <c:ptCount val="1"/>
                <c:pt idx="0">
                  <c:v>Total</c:v>
                </c:pt>
              </c:strCache>
            </c:strRef>
          </c:tx>
          <c:spPr>
            <a:solidFill>
              <a:srgbClr val="7FB769"/>
            </a:solidFill>
            <a:ln w="9525" cap="flat" cmpd="sng" algn="ctr">
              <a:solidFill>
                <a:srgbClr val="84A800"/>
              </a:solidFill>
              <a:round/>
            </a:ln>
            <a:effectLst/>
            <a:sp3d contourW="9525">
              <a:contourClr>
                <a:srgbClr val="84A800"/>
              </a:contourClr>
            </a:sp3d>
          </c:spPr>
          <c:invertIfNegative val="0"/>
          <c:dLbls>
            <c:dLbl>
              <c:idx val="0"/>
              <c:layout>
                <c:manualLayout>
                  <c:x val="1.6666666666666666E-2"/>
                  <c:y val="-1.85185185185185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322-4B37-9EB5-55E97CAA1C64}"/>
                </c:ext>
              </c:extLst>
            </c:dLbl>
            <c:dLbl>
              <c:idx val="1"/>
              <c:layout>
                <c:manualLayout>
                  <c:x val="1.6666666666666666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322-4B37-9EB5-55E97CAA1C64}"/>
                </c:ext>
              </c:extLst>
            </c:dLbl>
            <c:dLbl>
              <c:idx val="2"/>
              <c:layout>
                <c:manualLayout>
                  <c:x val="1.9444444444444393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322-4B37-9EB5-55E97CAA1C64}"/>
                </c:ext>
              </c:extLst>
            </c:dLbl>
            <c:dLbl>
              <c:idx val="3"/>
              <c:layout>
                <c:manualLayout>
                  <c:x val="1.6666666666666666E-2"/>
                  <c:y val="-3.24074074074074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322-4B37-9EB5-55E97CAA1C64}"/>
                </c:ext>
              </c:extLst>
            </c:dLbl>
            <c:dLbl>
              <c:idx val="4"/>
              <c:layout>
                <c:manualLayout>
                  <c:x val="1.6666666666666566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322-4B37-9EB5-55E97CAA1C6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Revenue_Kategori!$B$4:$B$8</c:f>
              <c:strCache>
                <c:ptCount val="5"/>
                <c:pt idx="0">
                  <c:v>Gaun</c:v>
                </c:pt>
                <c:pt idx="1">
                  <c:v>Atasan</c:v>
                </c:pt>
                <c:pt idx="2">
                  <c:v>Bawahan</c:v>
                </c:pt>
                <c:pt idx="3">
                  <c:v>Pakaian Olahraga</c:v>
                </c:pt>
                <c:pt idx="4">
                  <c:v>Aksesoris</c:v>
                </c:pt>
              </c:strCache>
            </c:strRef>
          </c:cat>
          <c:val>
            <c:numRef>
              <c:f>Revenue_Kategori!$C$4:$C$8</c:f>
              <c:numCache>
                <c:formatCode>[&gt;1000000000]#,##0.00,,,\ "M";[&gt;1000000]#,##0,,\ "Jt";#,##0\ "Rb"</c:formatCode>
                <c:ptCount val="5"/>
                <c:pt idx="0">
                  <c:v>19546878000</c:v>
                </c:pt>
                <c:pt idx="1">
                  <c:v>15611565000</c:v>
                </c:pt>
                <c:pt idx="2">
                  <c:v>11415348000</c:v>
                </c:pt>
                <c:pt idx="3">
                  <c:v>7870299000</c:v>
                </c:pt>
                <c:pt idx="4">
                  <c:v>5517732000</c:v>
                </c:pt>
              </c:numCache>
            </c:numRef>
          </c:val>
          <c:shape val="cylinder"/>
          <c:extLst>
            <c:ext xmlns:c16="http://schemas.microsoft.com/office/drawing/2014/chart" uri="{C3380CC4-5D6E-409C-BE32-E72D297353CC}">
              <c16:uniqueId val="{00000005-A322-4B37-9EB5-55E97CAA1C64}"/>
            </c:ext>
          </c:extLst>
        </c:ser>
        <c:dLbls>
          <c:showLegendKey val="0"/>
          <c:showVal val="0"/>
          <c:showCatName val="0"/>
          <c:showSerName val="0"/>
          <c:showPercent val="0"/>
          <c:showBubbleSize val="0"/>
        </c:dLbls>
        <c:gapWidth val="65"/>
        <c:shape val="box"/>
        <c:axId val="438823648"/>
        <c:axId val="438820288"/>
        <c:axId val="1412049711"/>
      </c:bar3DChart>
      <c:catAx>
        <c:axId val="43882364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1" i="0" u="none" strike="noStrike" kern="1200" cap="all" baseline="0">
                <a:solidFill>
                  <a:schemeClr val="tx1">
                    <a:lumMod val="50000"/>
                    <a:lumOff val="50000"/>
                  </a:schemeClr>
                </a:solidFill>
                <a:latin typeface="+mn-lt"/>
                <a:ea typeface="+mn-ea"/>
                <a:cs typeface="+mn-cs"/>
              </a:defRPr>
            </a:pPr>
            <a:endParaRPr lang="en-US"/>
          </a:p>
        </c:txPr>
        <c:crossAx val="438820288"/>
        <c:crosses val="autoZero"/>
        <c:auto val="1"/>
        <c:lblAlgn val="ctr"/>
        <c:lblOffset val="100"/>
        <c:noMultiLvlLbl val="0"/>
      </c:catAx>
      <c:valAx>
        <c:axId val="438820288"/>
        <c:scaling>
          <c:orientation val="minMax"/>
        </c:scaling>
        <c:delete val="1"/>
        <c:axPos val="l"/>
        <c:majorGridlines>
          <c:spPr>
            <a:ln w="9525" cap="flat" cmpd="sng" algn="ctr">
              <a:noFill/>
              <a:round/>
            </a:ln>
            <a:effectLst/>
          </c:spPr>
        </c:majorGridlines>
        <c:numFmt formatCode="[&gt;1000000000]#,##0.00,,,\ &quot;M&quot;;[&gt;1000000]#,##0,,\ &quot;Jt&quot;;#,##0\ &quot;Rb&quot;" sourceLinked="1"/>
        <c:majorTickMark val="none"/>
        <c:minorTickMark val="none"/>
        <c:tickLblPos val="nextTo"/>
        <c:crossAx val="438823648"/>
        <c:crosses val="autoZero"/>
        <c:crossBetween val="between"/>
      </c:valAx>
      <c:serAx>
        <c:axId val="1412049711"/>
        <c:scaling>
          <c:orientation val="minMax"/>
        </c:scaling>
        <c:delete val="1"/>
        <c:axPos val="b"/>
        <c:majorTickMark val="none"/>
        <c:minorTickMark val="none"/>
        <c:tickLblPos val="nextTo"/>
        <c:crossAx val="438820288"/>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Penjualan DQFashion 2017.xlsx]Sheet7!PivotTable14</c:name>
    <c:fmtId val="2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10 Produk Penjualan</a:t>
            </a:r>
            <a:r>
              <a:rPr lang="en-US" baseline="0"/>
              <a:t> terendah</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pivotFmt>
      <c:pivotFmt>
        <c:idx val="2"/>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Sheet7!$C$24</c:f>
              <c:strCache>
                <c:ptCount val="1"/>
                <c:pt idx="0">
                  <c:v>Total</c:v>
                </c:pt>
              </c:strCache>
            </c:strRef>
          </c:tx>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invertIfNegative val="0"/>
          <c:dLbls>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Sheet7!$B$25:$B$34</c:f>
              <c:strCache>
                <c:ptCount val="10"/>
                <c:pt idx="0">
                  <c:v>Celana Panjang</c:v>
                </c:pt>
                <c:pt idx="1">
                  <c:v>T-shirt</c:v>
                </c:pt>
                <c:pt idx="2">
                  <c:v>Hot Pants</c:v>
                </c:pt>
                <c:pt idx="3">
                  <c:v>Celana Training</c:v>
                </c:pt>
                <c:pt idx="4">
                  <c:v>Celana Pendek</c:v>
                </c:pt>
                <c:pt idx="5">
                  <c:v>Syal</c:v>
                </c:pt>
                <c:pt idx="6">
                  <c:v>Kaos Olahraga</c:v>
                </c:pt>
                <c:pt idx="7">
                  <c:v>Topi</c:v>
                </c:pt>
                <c:pt idx="8">
                  <c:v>Ikat Pinggang</c:v>
                </c:pt>
                <c:pt idx="9">
                  <c:v>Kaus Kaki</c:v>
                </c:pt>
              </c:strCache>
            </c:strRef>
          </c:cat>
          <c:val>
            <c:numRef>
              <c:f>Sheet7!$C$25:$C$34</c:f>
              <c:numCache>
                <c:formatCode>#,##0</c:formatCode>
                <c:ptCount val="10"/>
                <c:pt idx="0">
                  <c:v>1631616000</c:v>
                </c:pt>
                <c:pt idx="1">
                  <c:v>1524765000</c:v>
                </c:pt>
                <c:pt idx="2">
                  <c:v>1432386000</c:v>
                </c:pt>
                <c:pt idx="3">
                  <c:v>1339641000</c:v>
                </c:pt>
                <c:pt idx="4">
                  <c:v>1293705000</c:v>
                </c:pt>
                <c:pt idx="5">
                  <c:v>1287495000</c:v>
                </c:pt>
                <c:pt idx="6">
                  <c:v>1243836000</c:v>
                </c:pt>
                <c:pt idx="7">
                  <c:v>1004010000</c:v>
                </c:pt>
                <c:pt idx="8">
                  <c:v>699225000</c:v>
                </c:pt>
                <c:pt idx="9">
                  <c:v>201810000</c:v>
                </c:pt>
              </c:numCache>
            </c:numRef>
          </c:val>
          <c:shape val="cylinder"/>
          <c:extLst>
            <c:ext xmlns:c16="http://schemas.microsoft.com/office/drawing/2014/chart" uri="{C3380CC4-5D6E-409C-BE32-E72D297353CC}">
              <c16:uniqueId val="{00000000-2624-4003-9978-264E2E1374C6}"/>
            </c:ext>
          </c:extLst>
        </c:ser>
        <c:dLbls>
          <c:showLegendKey val="0"/>
          <c:showVal val="1"/>
          <c:showCatName val="0"/>
          <c:showSerName val="0"/>
          <c:showPercent val="0"/>
          <c:showBubbleSize val="0"/>
        </c:dLbls>
        <c:gapWidth val="50"/>
        <c:shape val="box"/>
        <c:axId val="2106853679"/>
        <c:axId val="2106846959"/>
        <c:axId val="0"/>
      </c:bar3DChart>
      <c:catAx>
        <c:axId val="210685367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a:softEdge rad="12700"/>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106846959"/>
        <c:crosses val="autoZero"/>
        <c:auto val="1"/>
        <c:lblAlgn val="ctr"/>
        <c:lblOffset val="100"/>
        <c:noMultiLvlLbl val="0"/>
      </c:catAx>
      <c:valAx>
        <c:axId val="2106846959"/>
        <c:scaling>
          <c:orientation val="minMax"/>
        </c:scaling>
        <c:delete val="1"/>
        <c:axPos val="b"/>
        <c:majorGridlines>
          <c:spPr>
            <a:ln w="9525" cap="flat" cmpd="sng" algn="ctr">
              <a:noFill/>
              <a:round/>
            </a:ln>
            <a:effectLst/>
          </c:spPr>
        </c:majorGridlines>
        <c:numFmt formatCode="#,##0" sourceLinked="1"/>
        <c:majorTickMark val="none"/>
        <c:minorTickMark val="none"/>
        <c:tickLblPos val="nextTo"/>
        <c:crossAx val="2106853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8"/>
    </mc:Choice>
    <mc:Fallback>
      <c:style val="8"/>
    </mc:Fallback>
  </mc:AlternateContent>
  <c:clrMapOvr bg1="lt1" tx1="dk1" bg2="lt2" tx2="dk2" accent1="accent1" accent2="accent2" accent3="accent3" accent4="accent4" accent5="accent5" accent6="accent6" hlink="hlink" folHlink="folHlink"/>
  <c:pivotSource>
    <c:name>[Dashboard Penjualan DQFashion 2017.xlsx]rev_kat vs rev_cab!pRevCab</c:name>
    <c:fmtId val="29"/>
  </c:pivotSource>
  <c:chart>
    <c:title>
      <c:tx>
        <c:rich>
          <a:bodyPr rot="0" spcFirstLastPara="1" vertOverflow="ellipsis" vert="horz" wrap="square" anchor="ctr" anchorCtr="1"/>
          <a:lstStyle/>
          <a:p>
            <a:pPr>
              <a:defRPr sz="1600" b="1" i="0" u="none" strike="noStrike" kern="1200" spc="100" baseline="0">
                <a:solidFill>
                  <a:schemeClr val="tx1">
                    <a:lumMod val="65000"/>
                    <a:lumOff val="35000"/>
                  </a:schemeClr>
                </a:solidFill>
                <a:effectLst>
                  <a:outerShdw blurRad="50800" dist="38100" dir="5400000" algn="t" rotWithShape="0">
                    <a:prstClr val="black">
                      <a:alpha val="40000"/>
                    </a:prstClr>
                  </a:outerShdw>
                </a:effectLst>
                <a:latin typeface="+mn-lt"/>
                <a:ea typeface="+mn-ea"/>
                <a:cs typeface="+mn-cs"/>
              </a:defRPr>
            </a:pPr>
            <a:r>
              <a:rPr lang="en-US" b="1">
                <a:solidFill>
                  <a:schemeClr val="tx1">
                    <a:lumMod val="65000"/>
                    <a:lumOff val="35000"/>
                  </a:schemeClr>
                </a:solidFill>
              </a:rPr>
              <a:t>Revenue per Cabang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tx1">
                  <a:lumMod val="65000"/>
                  <a:lumOff val="3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2"/>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1"/>
          <c:showSerName val="0"/>
          <c:showPercent val="0"/>
          <c:showBubbleSize val="0"/>
          <c:separator>
</c:separator>
          <c:extLst>
            <c:ext xmlns:c15="http://schemas.microsoft.com/office/drawing/2012/chart" uri="{CE6537A1-D6FC-4f65-9D91-7224C49458BB}"/>
          </c:extLst>
        </c:dLbl>
      </c:pivotFmt>
      <c:pivotFmt>
        <c:idx val="7"/>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1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'rev_kat vs rev_cab'!$C$25</c:f>
              <c:strCache>
                <c:ptCount val="1"/>
                <c:pt idx="0">
                  <c:v>Total</c:v>
                </c:pt>
              </c:strCache>
            </c:strRef>
          </c:tx>
          <c:explosion val="2"/>
          <c:dPt>
            <c:idx val="0"/>
            <c:bubble3D val="0"/>
            <c:spPr>
              <a:gradFill rotWithShape="1">
                <a:gsLst>
                  <a:gs pos="0">
                    <a:schemeClr val="accent6">
                      <a:tint val="58000"/>
                      <a:satMod val="103000"/>
                      <a:lumMod val="102000"/>
                      <a:tint val="94000"/>
                    </a:schemeClr>
                  </a:gs>
                  <a:gs pos="50000">
                    <a:schemeClr val="accent6">
                      <a:tint val="58000"/>
                      <a:satMod val="110000"/>
                      <a:lumMod val="100000"/>
                      <a:shade val="100000"/>
                    </a:schemeClr>
                  </a:gs>
                  <a:gs pos="100000">
                    <a:schemeClr val="accent6">
                      <a:tint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2B98-48B3-B02C-AA4CE60CEB4A}"/>
              </c:ext>
            </c:extLst>
          </c:dPt>
          <c:dPt>
            <c:idx val="1"/>
            <c:bubble3D val="0"/>
            <c:spPr>
              <a:gradFill rotWithShape="1">
                <a:gsLst>
                  <a:gs pos="0">
                    <a:schemeClr val="accent6">
                      <a:tint val="86000"/>
                      <a:satMod val="103000"/>
                      <a:lumMod val="102000"/>
                      <a:tint val="94000"/>
                    </a:schemeClr>
                  </a:gs>
                  <a:gs pos="50000">
                    <a:schemeClr val="accent6">
                      <a:tint val="86000"/>
                      <a:satMod val="110000"/>
                      <a:lumMod val="100000"/>
                      <a:shade val="100000"/>
                    </a:schemeClr>
                  </a:gs>
                  <a:gs pos="100000">
                    <a:schemeClr val="accent6">
                      <a:tint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2B98-48B3-B02C-AA4CE60CEB4A}"/>
              </c:ext>
            </c:extLst>
          </c:dPt>
          <c:dPt>
            <c:idx val="2"/>
            <c:bubble3D val="0"/>
            <c:spPr>
              <a:gradFill rotWithShape="1">
                <a:gsLst>
                  <a:gs pos="0">
                    <a:schemeClr val="accent6">
                      <a:shade val="86000"/>
                      <a:satMod val="103000"/>
                      <a:lumMod val="102000"/>
                      <a:tint val="94000"/>
                    </a:schemeClr>
                  </a:gs>
                  <a:gs pos="50000">
                    <a:schemeClr val="accent6">
                      <a:shade val="86000"/>
                      <a:satMod val="110000"/>
                      <a:lumMod val="100000"/>
                      <a:shade val="100000"/>
                    </a:schemeClr>
                  </a:gs>
                  <a:gs pos="100000">
                    <a:schemeClr val="accent6">
                      <a:shade val="86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2B98-48B3-B02C-AA4CE60CEB4A}"/>
              </c:ext>
            </c:extLst>
          </c:dPt>
          <c:dPt>
            <c:idx val="3"/>
            <c:bubble3D val="0"/>
            <c:spPr>
              <a:gradFill rotWithShape="1">
                <a:gsLst>
                  <a:gs pos="0">
                    <a:schemeClr val="accent6">
                      <a:shade val="58000"/>
                      <a:satMod val="103000"/>
                      <a:lumMod val="102000"/>
                      <a:tint val="94000"/>
                    </a:schemeClr>
                  </a:gs>
                  <a:gs pos="50000">
                    <a:schemeClr val="accent6">
                      <a:shade val="58000"/>
                      <a:satMod val="110000"/>
                      <a:lumMod val="100000"/>
                      <a:shade val="100000"/>
                    </a:schemeClr>
                  </a:gs>
                  <a:gs pos="100000">
                    <a:schemeClr val="accent6">
                      <a:shade val="58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2B98-48B3-B02C-AA4CE60CEB4A}"/>
              </c:ext>
            </c:extLst>
          </c:dPt>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'rev_kat vs rev_cab'!$B$26:$B$29</c:f>
              <c:strCache>
                <c:ptCount val="4"/>
                <c:pt idx="0">
                  <c:v>Cabang Jakarta</c:v>
                </c:pt>
                <c:pt idx="1">
                  <c:v>Cabang Makasar</c:v>
                </c:pt>
                <c:pt idx="2">
                  <c:v>Cabang Medan</c:v>
                </c:pt>
                <c:pt idx="3">
                  <c:v>Cabang Surabaya</c:v>
                </c:pt>
              </c:strCache>
            </c:strRef>
          </c:cat>
          <c:val>
            <c:numRef>
              <c:f>'rev_kat vs rev_cab'!$C$26:$C$29</c:f>
              <c:numCache>
                <c:formatCode>[&gt;1000000000]#,##0.00,,,\ "M";[&gt;1000000]#,##0,,\ "Jt";#,##0\ "Rb"</c:formatCode>
                <c:ptCount val="4"/>
                <c:pt idx="0">
                  <c:v>15191007000</c:v>
                </c:pt>
                <c:pt idx="1">
                  <c:v>15034449000</c:v>
                </c:pt>
                <c:pt idx="2">
                  <c:v>15211275000</c:v>
                </c:pt>
                <c:pt idx="3">
                  <c:v>14525091000</c:v>
                </c:pt>
              </c:numCache>
            </c:numRef>
          </c:val>
          <c:extLst>
            <c:ext xmlns:c16="http://schemas.microsoft.com/office/drawing/2014/chart" uri="{C3380CC4-5D6E-409C-BE32-E72D297353CC}">
              <c16:uniqueId val="{00000008-2B98-48B3-B02C-AA4CE60CEB4A}"/>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Penjualan DQFashion 2017.xlsx]Revenue_Pembelian (2)!pRevenuevsPenjualan</c:name>
    <c:fmtId val="12"/>
  </c:pivotSource>
  <c:chart>
    <c:title>
      <c:tx>
        <c:rich>
          <a:bodyPr rot="0" spcFirstLastPara="1" vertOverflow="ellipsis" vert="horz" wrap="square" anchor="ctr" anchorCtr="1"/>
          <a:lstStyle/>
          <a:p>
            <a:pPr>
              <a:defRPr sz="1600" b="1" i="0" u="none" strike="noStrike" kern="1200" spc="1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outerShdw blurRad="50800" dist="38100" dir="5400000" algn="t" rotWithShape="0">
                    <a:prstClr val="black">
                      <a:alpha val="40000"/>
                    </a:prstClr>
                  </a:outerShdw>
                </a:effectLst>
                <a:latin typeface="+mn-lt"/>
                <a:ea typeface="+mn-ea"/>
                <a:cs typeface="+mn-cs"/>
              </a:defRPr>
            </a:pPr>
            <a:r>
              <a:rPr lang="en-ID" b="0">
                <a:solidFill>
                  <a:schemeClr val="accent6"/>
                </a:solidFill>
              </a:rPr>
              <a:t>Revenue</a:t>
            </a:r>
            <a:r>
              <a:rPr lang="en-ID" b="0"/>
              <a:t> </a:t>
            </a:r>
            <a:r>
              <a:rPr lang="en-ID" b="0">
                <a:solidFill>
                  <a:schemeClr val="tx1"/>
                </a:solidFill>
              </a:rPr>
              <a:t>vs</a:t>
            </a:r>
            <a:r>
              <a:rPr lang="en-ID" b="0"/>
              <a:t> </a:t>
            </a:r>
            <a:r>
              <a:rPr lang="en-ID" b="0">
                <a:solidFill>
                  <a:schemeClr val="accent2"/>
                </a:solidFill>
              </a:rPr>
              <a:t>Penjualan</a:t>
            </a:r>
          </a:p>
        </c:rich>
      </c:tx>
      <c:overlay val="0"/>
      <c:spPr>
        <a:noFill/>
        <a:ln>
          <a:noFill/>
        </a:ln>
        <a:effectLst/>
      </c:spPr>
      <c:txPr>
        <a:bodyPr rot="0" spcFirstLastPara="1" vertOverflow="ellipsis" vert="horz" wrap="square" anchor="ctr" anchorCtr="1"/>
        <a:lstStyle/>
        <a:p>
          <a:pPr>
            <a:defRPr sz="1600" b="1" i="0" u="none" strike="noStrike" kern="1200" spc="1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6">
              <a:lumMod val="60000"/>
              <a:lumOff val="40000"/>
            </a:schemeClr>
          </a:soli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anchor="ctr" anchorCtr="1"/>
            <a:lstStyle/>
            <a:p>
              <a:pPr>
                <a:defRPr sz="900" b="0" i="0" u="none" strike="noStrike" kern="12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3.7270341207349081E-2"/>
              <c:y val="-8.7928331875182272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2.0567883560009544E-2"/>
              <c:y val="-6.4780183727034146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2.0567883560009544E-2"/>
              <c:y val="-6.4780183727034146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3.7270341207349081E-2"/>
              <c:y val="-8.7928331875182272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lumMod val="60000"/>
              <a:lumOff val="4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2.0567883560009544E-2"/>
              <c:y val="-6.4780183727034146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chemeClr val="bg1"/>
            </a:solidFill>
            <a:ln w="9525">
              <a:solidFill>
                <a:schemeClr val="accent2">
                  <a:alpha val="97000"/>
                </a:schemeClr>
              </a:solidFill>
              <a:round/>
            </a:ln>
            <a:effectLst>
              <a:outerShdw blurRad="57150" dist="19050" dir="5400000" algn="ctr" rotWithShape="0">
                <a:srgbClr val="000000">
                  <a:alpha val="63000"/>
                </a:srgbClr>
              </a:outerShdw>
            </a:effectLst>
          </c:spPr>
        </c:marker>
        <c:dLbl>
          <c:idx val="0"/>
          <c:layout>
            <c:manualLayout>
              <c:x val="-3.7270341207349081E-2"/>
              <c:y val="-8.7928331875182272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514018603794784"/>
          <c:y val="0.21296296296296297"/>
          <c:w val="0.7875126113888592"/>
          <c:h val="0.67963764946048411"/>
        </c:manualLayout>
      </c:layout>
      <c:barChart>
        <c:barDir val="col"/>
        <c:grouping val="clustered"/>
        <c:varyColors val="0"/>
        <c:ser>
          <c:idx val="0"/>
          <c:order val="0"/>
          <c:tx>
            <c:strRef>
              <c:f>'Revenue_Pembelian (2)'!$C$3</c:f>
              <c:strCache>
                <c:ptCount val="1"/>
                <c:pt idx="0">
                  <c:v>Revenue</c:v>
                </c:pt>
              </c:strCache>
            </c:strRef>
          </c:tx>
          <c:spPr>
            <a:solidFill>
              <a:schemeClr val="accent6">
                <a:lumMod val="60000"/>
                <a:lumOff val="40000"/>
              </a:schemeClr>
            </a:solidFill>
            <a:ln>
              <a:noFill/>
            </a:ln>
            <a:effectLst>
              <a:innerShdw blurRad="114300">
                <a:prstClr val="black"/>
              </a:innerShdw>
            </a:effectLst>
          </c:spPr>
          <c:invertIfNegative val="0"/>
          <c:cat>
            <c:strRef>
              <c:f>'Revenue_Pembelian (2)'!$B$4:$B$7</c:f>
              <c:strCache>
                <c:ptCount val="4"/>
                <c:pt idx="0">
                  <c:v>Cabang Medan</c:v>
                </c:pt>
                <c:pt idx="1">
                  <c:v>Cabang Jakarta</c:v>
                </c:pt>
                <c:pt idx="2">
                  <c:v>Cabang Makasar</c:v>
                </c:pt>
                <c:pt idx="3">
                  <c:v>Cabang Surabaya</c:v>
                </c:pt>
              </c:strCache>
            </c:strRef>
          </c:cat>
          <c:val>
            <c:numRef>
              <c:f>'Revenue_Pembelian (2)'!$C$4:$C$7</c:f>
              <c:numCache>
                <c:formatCode>[&gt;1000000000]#,##0.00,,,\ "M";[&gt;1000000]#,##0,,\ "Jt";#,##0\ "Rb"</c:formatCode>
                <c:ptCount val="4"/>
                <c:pt idx="0">
                  <c:v>15211275000</c:v>
                </c:pt>
                <c:pt idx="1">
                  <c:v>15191007000</c:v>
                </c:pt>
                <c:pt idx="2">
                  <c:v>15034449000</c:v>
                </c:pt>
                <c:pt idx="3">
                  <c:v>14525091000</c:v>
                </c:pt>
              </c:numCache>
            </c:numRef>
          </c:val>
          <c:extLst>
            <c:ext xmlns:c16="http://schemas.microsoft.com/office/drawing/2014/chart" uri="{C3380CC4-5D6E-409C-BE32-E72D297353CC}">
              <c16:uniqueId val="{00000000-FFD8-43F6-910A-46EACE03DE61}"/>
            </c:ext>
          </c:extLst>
        </c:ser>
        <c:dLbls>
          <c:showLegendKey val="0"/>
          <c:showVal val="0"/>
          <c:showCatName val="0"/>
          <c:showSerName val="0"/>
          <c:showPercent val="0"/>
          <c:showBubbleSize val="0"/>
        </c:dLbls>
        <c:gapWidth val="75"/>
        <c:axId val="2116536831"/>
        <c:axId val="2116533471"/>
      </c:barChart>
      <c:lineChart>
        <c:grouping val="standard"/>
        <c:varyColors val="0"/>
        <c:ser>
          <c:idx val="1"/>
          <c:order val="1"/>
          <c:tx>
            <c:strRef>
              <c:f>'Revenue_Pembelian (2)'!$D$3</c:f>
              <c:strCache>
                <c:ptCount val="1"/>
                <c:pt idx="0">
                  <c:v>Total penjualan</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10"/>
            <c:spPr>
              <a:solidFill>
                <a:srgbClr val="FFAB40">
                  <a:lumMod val="60000"/>
                  <a:lumOff val="40000"/>
                </a:srgbClr>
              </a:solidFill>
              <a:ln w="9525">
                <a:solidFill>
                  <a:schemeClr val="accent2">
                    <a:alpha val="97000"/>
                  </a:schemeClr>
                </a:solidFill>
                <a:round/>
              </a:ln>
              <a:effectLst>
                <a:outerShdw blurRad="57150" dist="19050" dir="5400000" algn="ctr" rotWithShape="0">
                  <a:srgbClr val="000000">
                    <a:alpha val="63000"/>
                  </a:srgbClr>
                </a:outerShdw>
              </a:effectLst>
            </c:spPr>
          </c:marker>
          <c:dLbls>
            <c:dLbl>
              <c:idx val="0"/>
              <c:layout>
                <c:manualLayout>
                  <c:x val="-2.0567883560009544E-2"/>
                  <c:y val="-6.47801837270341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FD8-43F6-910A-46EACE03DE61}"/>
                </c:ext>
              </c:extLst>
            </c:dLbl>
            <c:dLbl>
              <c:idx val="3"/>
              <c:layout>
                <c:manualLayout>
                  <c:x val="-3.7270341207349081E-2"/>
                  <c:y val="-8.79283318751822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FD8-43F6-910A-46EACE03DE61}"/>
                </c:ext>
              </c:extLst>
            </c:dLbl>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'Revenue_Pembelian (2)'!$B$4:$B$7</c:f>
              <c:strCache>
                <c:ptCount val="4"/>
                <c:pt idx="0">
                  <c:v>Cabang Medan</c:v>
                </c:pt>
                <c:pt idx="1">
                  <c:v>Cabang Jakarta</c:v>
                </c:pt>
                <c:pt idx="2">
                  <c:v>Cabang Makasar</c:v>
                </c:pt>
                <c:pt idx="3">
                  <c:v>Cabang Surabaya</c:v>
                </c:pt>
              </c:strCache>
            </c:strRef>
          </c:cat>
          <c:val>
            <c:numRef>
              <c:f>'Revenue_Pembelian (2)'!$D$4:$D$7</c:f>
              <c:numCache>
                <c:formatCode>_(* #,##0_);_(* \(#,##0\);_(* "-"_);_(@_)</c:formatCode>
                <c:ptCount val="4"/>
                <c:pt idx="0">
                  <c:v>60226</c:v>
                </c:pt>
                <c:pt idx="1">
                  <c:v>59817</c:v>
                </c:pt>
                <c:pt idx="2">
                  <c:v>59343</c:v>
                </c:pt>
                <c:pt idx="3">
                  <c:v>57363</c:v>
                </c:pt>
              </c:numCache>
            </c:numRef>
          </c:val>
          <c:smooth val="0"/>
          <c:extLst>
            <c:ext xmlns:c16="http://schemas.microsoft.com/office/drawing/2014/chart" uri="{C3380CC4-5D6E-409C-BE32-E72D297353CC}">
              <c16:uniqueId val="{00000003-FFD8-43F6-910A-46EACE03DE61}"/>
            </c:ext>
          </c:extLst>
        </c:ser>
        <c:dLbls>
          <c:showLegendKey val="0"/>
          <c:showVal val="0"/>
          <c:showCatName val="0"/>
          <c:showSerName val="0"/>
          <c:showPercent val="0"/>
          <c:showBubbleSize val="0"/>
        </c:dLbls>
        <c:marker val="1"/>
        <c:smooth val="0"/>
        <c:axId val="2057105615"/>
        <c:axId val="2057106575"/>
      </c:lineChart>
      <c:catAx>
        <c:axId val="21165368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tx1">
                    <a:lumMod val="50000"/>
                    <a:lumOff val="50000"/>
                  </a:schemeClr>
                </a:solidFill>
                <a:latin typeface="+mn-lt"/>
                <a:ea typeface="+mn-ea"/>
                <a:cs typeface="+mn-cs"/>
              </a:defRPr>
            </a:pPr>
            <a:endParaRPr lang="en-US"/>
          </a:p>
        </c:txPr>
        <c:crossAx val="2116533471"/>
        <c:crosses val="autoZero"/>
        <c:auto val="1"/>
        <c:lblAlgn val="ctr"/>
        <c:lblOffset val="100"/>
        <c:noMultiLvlLbl val="0"/>
      </c:catAx>
      <c:valAx>
        <c:axId val="2116533471"/>
        <c:scaling>
          <c:orientation val="minMax"/>
        </c:scaling>
        <c:delete val="0"/>
        <c:axPos val="l"/>
        <c:majorGridlines>
          <c:spPr>
            <a:ln w="9525" cap="flat" cmpd="sng" algn="ctr">
              <a:solidFill>
                <a:schemeClr val="lt1">
                  <a:lumMod val="95000"/>
                  <a:alpha val="10000"/>
                </a:schemeClr>
              </a:solidFill>
              <a:round/>
            </a:ln>
            <a:effectLst/>
          </c:spPr>
        </c:majorGridlines>
        <c:numFmt formatCode="[&gt;1000000000]#,##0.00,,,\ &quot;M&quot;;[&gt;1000000]#,##0,,\ &quot;Jt&quot;;#,##0\ &quot;Rb&quot;"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50000"/>
                    <a:lumOff val="50000"/>
                  </a:schemeClr>
                </a:solidFill>
                <a:latin typeface="+mn-lt"/>
                <a:ea typeface="+mn-ea"/>
                <a:cs typeface="+mn-cs"/>
              </a:defRPr>
            </a:pPr>
            <a:endParaRPr lang="en-US"/>
          </a:p>
        </c:txPr>
        <c:crossAx val="2116536831"/>
        <c:crosses val="autoZero"/>
        <c:crossBetween val="between"/>
      </c:valAx>
      <c:valAx>
        <c:axId val="2057106575"/>
        <c:scaling>
          <c:orientation val="minMax"/>
        </c:scaling>
        <c:delete val="0"/>
        <c:axPos val="r"/>
        <c:numFmt formatCode="_(* #,##0_);_(* \(#,##0\);_(* &quot;-&quot;_);_(@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atin typeface="+mn-lt"/>
                <a:ea typeface="+mn-ea"/>
                <a:cs typeface="+mn-cs"/>
              </a:defRPr>
            </a:pPr>
            <a:endParaRPr lang="en-US"/>
          </a:p>
        </c:txPr>
        <c:crossAx val="2057105615"/>
        <c:crosses val="max"/>
        <c:crossBetween val="between"/>
      </c:valAx>
      <c:catAx>
        <c:axId val="2057105615"/>
        <c:scaling>
          <c:orientation val="minMax"/>
        </c:scaling>
        <c:delete val="1"/>
        <c:axPos val="b"/>
        <c:numFmt formatCode="General" sourceLinked="1"/>
        <c:majorTickMark val="none"/>
        <c:minorTickMark val="none"/>
        <c:tickLblPos val="nextTo"/>
        <c:crossAx val="205710657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ln>
      <a:noFill/>
    </a:ln>
    <a:effectLst/>
  </c:spPr>
  <c:txPr>
    <a:bodyPr/>
    <a:lstStyle/>
    <a:p>
      <a:pPr>
        <a:defR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[Dashboard Penjualan DQFashion 2017.xlsx]Medan!pJualMedan</c:name>
    <c:fmtId val="38"/>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D" sz="1400"/>
              <a:t>5 Produk penjualan</a:t>
            </a:r>
            <a:r>
              <a:rPr lang="en-ID" sz="1400" baseline="0"/>
              <a:t> Tertinggi di Medan</a:t>
            </a:r>
            <a:endParaRPr lang="en-ID" sz="1400"/>
          </a:p>
        </c:rich>
      </c:tx>
      <c:layout>
        <c:manualLayout>
          <c:xMode val="edge"/>
          <c:yMode val="edge"/>
          <c:x val="0.11982230842595321"/>
          <c:y val="3.966430346538408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47000"/>
                <a:alpha val="85000"/>
              </a:schemeClr>
            </a:solidFill>
            <a:ln>
              <a:noFill/>
            </a:ln>
            <a:effectLst/>
          </c:spPr>
        </c:marker>
      </c:pivotFmt>
      <c:pivotFmt>
        <c:idx val="1"/>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65000"/>
                <a:alpha val="85000"/>
              </a:schemeClr>
            </a:solidFill>
            <a:ln>
              <a:noFill/>
            </a:ln>
            <a:effectLst/>
          </c:spPr>
        </c:marker>
      </c:pivotFmt>
      <c:pivotFmt>
        <c:idx val="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82000"/>
                <a:alpha val="85000"/>
              </a:schemeClr>
            </a:solidFill>
            <a:ln>
              <a:noFill/>
            </a:ln>
            <a:effectLst/>
          </c:spPr>
        </c:marker>
      </c:pivotFmt>
      <c:pivotFmt>
        <c:idx val="3"/>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83000"/>
                <a:alpha val="85000"/>
              </a:schemeClr>
            </a:solidFill>
            <a:ln>
              <a:noFill/>
            </a:ln>
            <a:effectLst/>
          </c:spPr>
        </c:marker>
      </c:pivotFmt>
      <c:pivotFmt>
        <c:idx val="5"/>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65000"/>
                <a:alpha val="85000"/>
              </a:schemeClr>
            </a:solidFill>
            <a:ln>
              <a:noFill/>
            </a:ln>
            <a:effectLst/>
          </c:spPr>
        </c:marker>
      </c:pivotFmt>
      <c:pivotFmt>
        <c:idx val="6"/>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48000"/>
                <a:alpha val="85000"/>
              </a:schemeClr>
            </a:solidFill>
            <a:ln>
              <a:noFill/>
            </a:ln>
            <a:effectLst/>
          </c:spPr>
        </c:marker>
      </c:pivotFmt>
      <c:pivotFmt>
        <c:idx val="7"/>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2.4636610002463661E-3"/>
              <c:y val="6.5826213212709711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7250554323725059E-2"/>
                  <c:h val="5.755779862623555E-2"/>
                </c:manualLayout>
              </c15:layout>
            </c:ext>
          </c:extLst>
        </c:dLbl>
      </c:pivotFmt>
      <c:pivotFmt>
        <c:idx val="8"/>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4.366309264533422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1.32315574914836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2.4636610002463661E-3"/>
              <c:y val="6.5826213212709711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7250554323725059E-2"/>
                  <c:h val="5.755779862623555E-2"/>
                </c:manualLayout>
              </c15:layout>
            </c:ext>
          </c:extLst>
        </c:dLbl>
      </c:pivotFmt>
      <c:pivotFmt>
        <c:idx val="17"/>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4.366309264533422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1.32315574914836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2.4636610002463661E-3"/>
              <c:y val="6.5826213212709711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7250554323725059E-2"/>
                  <c:h val="5.755779862623555E-2"/>
                </c:manualLayout>
              </c15:layout>
            </c:ext>
          </c:extLst>
        </c:dLbl>
      </c:pivotFmt>
      <c:pivotFmt>
        <c:idx val="29"/>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4.366309264533422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1.32315574914836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237793810316626E-2"/>
          <c:y val="0.16843971631205673"/>
          <c:w val="0.94579945799457998"/>
          <c:h val="0.70352959897098954"/>
        </c:manualLayout>
      </c:layout>
      <c:barChart>
        <c:barDir val="col"/>
        <c:grouping val="clustered"/>
        <c:varyColors val="0"/>
        <c:ser>
          <c:idx val="0"/>
          <c:order val="0"/>
          <c:tx>
            <c:strRef>
              <c:f>Medan!$C$3:$C$4</c:f>
              <c:strCache>
                <c:ptCount val="1"/>
                <c:pt idx="0">
                  <c:v>Jan</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Medan!$C$5:$C$9</c:f>
              <c:numCache>
                <c:formatCode>General</c:formatCode>
                <c:ptCount val="5"/>
                <c:pt idx="0">
                  <c:v>6</c:v>
                </c:pt>
                <c:pt idx="1">
                  <c:v>14</c:v>
                </c:pt>
                <c:pt idx="2">
                  <c:v>28</c:v>
                </c:pt>
                <c:pt idx="3">
                  <c:v>21</c:v>
                </c:pt>
                <c:pt idx="4">
                  <c:v>17</c:v>
                </c:pt>
              </c:numCache>
            </c:numRef>
          </c:val>
          <c:extLst>
            <c:ext xmlns:c16="http://schemas.microsoft.com/office/drawing/2014/chart" uri="{C3380CC4-5D6E-409C-BE32-E72D297353CC}">
              <c16:uniqueId val="{00000000-D522-4251-BF97-4EB8D9DF439B}"/>
            </c:ext>
          </c:extLst>
        </c:ser>
        <c:ser>
          <c:idx val="1"/>
          <c:order val="1"/>
          <c:tx>
            <c:strRef>
              <c:f>Medan!$D$3:$D$4</c:f>
              <c:strCache>
                <c:ptCount val="1"/>
                <c:pt idx="0">
                  <c:v>Mar</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Medan!$D$5:$D$9</c:f>
              <c:numCache>
                <c:formatCode>General</c:formatCode>
                <c:ptCount val="5"/>
                <c:pt idx="0">
                  <c:v>5</c:v>
                </c:pt>
                <c:pt idx="1">
                  <c:v>9</c:v>
                </c:pt>
                <c:pt idx="2">
                  <c:v>12</c:v>
                </c:pt>
                <c:pt idx="3">
                  <c:v>21</c:v>
                </c:pt>
                <c:pt idx="4">
                  <c:v>1</c:v>
                </c:pt>
              </c:numCache>
            </c:numRef>
          </c:val>
          <c:extLst>
            <c:ext xmlns:c16="http://schemas.microsoft.com/office/drawing/2014/chart" uri="{C3380CC4-5D6E-409C-BE32-E72D297353CC}">
              <c16:uniqueId val="{00000001-D522-4251-BF97-4EB8D9DF439B}"/>
            </c:ext>
          </c:extLst>
        </c:ser>
        <c:ser>
          <c:idx val="2"/>
          <c:order val="2"/>
          <c:tx>
            <c:strRef>
              <c:f>Medan!$E$3:$E$4</c:f>
              <c:strCache>
                <c:ptCount val="1"/>
                <c:pt idx="0">
                  <c:v>May</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Medan!$E$5:$E$9</c:f>
              <c:numCache>
                <c:formatCode>General</c:formatCode>
                <c:ptCount val="5"/>
                <c:pt idx="0">
                  <c:v>30</c:v>
                </c:pt>
                <c:pt idx="1">
                  <c:v>14</c:v>
                </c:pt>
                <c:pt idx="2">
                  <c:v>10</c:v>
                </c:pt>
                <c:pt idx="3">
                  <c:v>15</c:v>
                </c:pt>
                <c:pt idx="4">
                  <c:v>16</c:v>
                </c:pt>
              </c:numCache>
            </c:numRef>
          </c:val>
          <c:extLst>
            <c:ext xmlns:c16="http://schemas.microsoft.com/office/drawing/2014/chart" uri="{C3380CC4-5D6E-409C-BE32-E72D297353CC}">
              <c16:uniqueId val="{00000002-D522-4251-BF97-4EB8D9DF439B}"/>
            </c:ext>
          </c:extLst>
        </c:ser>
        <c:ser>
          <c:idx val="3"/>
          <c:order val="3"/>
          <c:tx>
            <c:strRef>
              <c:f>Medan!$F$3:$F$4</c:f>
              <c:strCache>
                <c:ptCount val="1"/>
                <c:pt idx="0">
                  <c:v>Jun</c:v>
                </c:pt>
              </c:strCache>
            </c:strRef>
          </c:tx>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invertIfNegative val="0"/>
          <c:dLbls>
            <c:dLbl>
              <c:idx val="0"/>
              <c:layout>
                <c:manualLayout>
                  <c:x val="-2.4636610002463661E-3"/>
                  <c:y val="6.5826213212709711E-3"/>
                </c:manualLayout>
              </c:layout>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2">
                          <a:lumMod val="7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7250554323725059E-2"/>
                      <c:h val="5.755779862623555E-2"/>
                    </c:manualLayout>
                  </c15:layout>
                </c:ext>
                <c:ext xmlns:c16="http://schemas.microsoft.com/office/drawing/2014/chart" uri="{C3380CC4-5D6E-409C-BE32-E72D297353CC}">
                  <c16:uniqueId val="{00000003-D522-4251-BF97-4EB8D9DF439B}"/>
                </c:ext>
              </c:extLst>
            </c:dLbl>
            <c:dLbl>
              <c:idx val="1"/>
              <c:layout>
                <c:manualLayout>
                  <c:x val="0"/>
                  <c:y val="4.36630926453342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522-4251-BF97-4EB8D9DF439B}"/>
                </c:ext>
              </c:extLst>
            </c:dLbl>
            <c:dLbl>
              <c:idx val="2"/>
              <c:layout>
                <c:manualLayout>
                  <c:x val="-9.0333193138944519E-17"/>
                  <c:y val="1.323155749148369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522-4251-BF97-4EB8D9DF439B}"/>
                </c:ext>
              </c:extLst>
            </c:dLbl>
            <c:dLbl>
              <c:idx val="3"/>
              <c:layout>
                <c:manualLayout>
                  <c:x val="-9.0333193138944519E-17"/>
                  <c:y val="8.79893337800860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522-4251-BF97-4EB8D9DF439B}"/>
                </c:ext>
              </c:extLst>
            </c:dLbl>
            <c:dLbl>
              <c:idx val="4"/>
              <c:layout>
                <c:manualLayout>
                  <c:x val="0"/>
                  <c:y val="8.798933378008600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522-4251-BF97-4EB8D9DF439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2">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Medan!$B$5:$B$9</c:f>
              <c:strCache>
                <c:ptCount val="5"/>
                <c:pt idx="0">
                  <c:v>Maxi Dress</c:v>
                </c:pt>
                <c:pt idx="1">
                  <c:v>Jaket</c:v>
                </c:pt>
                <c:pt idx="2">
                  <c:v>Rok</c:v>
                </c:pt>
                <c:pt idx="3">
                  <c:v>Celana Jeans</c:v>
                </c:pt>
                <c:pt idx="4">
                  <c:v>Dress</c:v>
                </c:pt>
              </c:strCache>
            </c:strRef>
          </c:cat>
          <c:val>
            <c:numRef>
              <c:f>Medan!$F$5:$F$9</c:f>
              <c:numCache>
                <c:formatCode>General</c:formatCode>
                <c:ptCount val="5"/>
                <c:pt idx="0">
                  <c:v>72</c:v>
                </c:pt>
                <c:pt idx="1">
                  <c:v>86</c:v>
                </c:pt>
                <c:pt idx="2">
                  <c:v>53</c:v>
                </c:pt>
                <c:pt idx="3">
                  <c:v>51</c:v>
                </c:pt>
                <c:pt idx="4">
                  <c:v>46</c:v>
                </c:pt>
              </c:numCache>
            </c:numRef>
          </c:val>
          <c:extLst>
            <c:ext xmlns:c16="http://schemas.microsoft.com/office/drawing/2014/chart" uri="{C3380CC4-5D6E-409C-BE32-E72D297353CC}">
              <c16:uniqueId val="{00000008-D522-4251-BF97-4EB8D9DF439B}"/>
            </c:ext>
          </c:extLst>
        </c:ser>
        <c:ser>
          <c:idx val="4"/>
          <c:order val="4"/>
          <c:tx>
            <c:strRef>
              <c:f>Medan!$G$3:$G$4</c:f>
              <c:strCache>
                <c:ptCount val="1"/>
                <c:pt idx="0">
                  <c:v>Aug</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Medan!$G$5:$G$9</c:f>
              <c:numCache>
                <c:formatCode>General</c:formatCode>
                <c:ptCount val="5"/>
                <c:pt idx="0">
                  <c:v>14</c:v>
                </c:pt>
                <c:pt idx="1">
                  <c:v>7</c:v>
                </c:pt>
                <c:pt idx="2">
                  <c:v>5</c:v>
                </c:pt>
                <c:pt idx="3">
                  <c:v>8</c:v>
                </c:pt>
                <c:pt idx="4">
                  <c:v>5</c:v>
                </c:pt>
              </c:numCache>
            </c:numRef>
          </c:val>
          <c:extLst>
            <c:ext xmlns:c16="http://schemas.microsoft.com/office/drawing/2014/chart" uri="{C3380CC4-5D6E-409C-BE32-E72D297353CC}">
              <c16:uniqueId val="{00000009-D522-4251-BF97-4EB8D9DF439B}"/>
            </c:ext>
          </c:extLst>
        </c:ser>
        <c:ser>
          <c:idx val="5"/>
          <c:order val="5"/>
          <c:tx>
            <c:strRef>
              <c:f>Medan!$H$3:$H$4</c:f>
              <c:strCache>
                <c:ptCount val="1"/>
                <c:pt idx="0">
                  <c:v>Sep</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Medan!$H$5:$H$9</c:f>
              <c:numCache>
                <c:formatCode>General</c:formatCode>
                <c:ptCount val="5"/>
                <c:pt idx="0">
                  <c:v>20</c:v>
                </c:pt>
                <c:pt idx="1">
                  <c:v>12</c:v>
                </c:pt>
                <c:pt idx="2">
                  <c:v>19</c:v>
                </c:pt>
                <c:pt idx="3">
                  <c:v>10</c:v>
                </c:pt>
                <c:pt idx="4">
                  <c:v>11</c:v>
                </c:pt>
              </c:numCache>
            </c:numRef>
          </c:val>
          <c:extLst>
            <c:ext xmlns:c16="http://schemas.microsoft.com/office/drawing/2014/chart" uri="{C3380CC4-5D6E-409C-BE32-E72D297353CC}">
              <c16:uniqueId val="{0000000A-D522-4251-BF97-4EB8D9DF439B}"/>
            </c:ext>
          </c:extLst>
        </c:ser>
        <c:ser>
          <c:idx val="6"/>
          <c:order val="6"/>
          <c:tx>
            <c:strRef>
              <c:f>Medan!$I$3:$I$4</c:f>
              <c:strCache>
                <c:ptCount val="1"/>
                <c:pt idx="0">
                  <c:v>Dec</c:v>
                </c:pt>
              </c:strCache>
            </c:strRef>
          </c:tx>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invertIfNegative val="0"/>
          <c:dLbls>
            <c:delete val="1"/>
          </c:dLbls>
          <c:cat>
            <c:strRef>
              <c:f>Medan!$B$5:$B$9</c:f>
              <c:strCache>
                <c:ptCount val="5"/>
                <c:pt idx="0">
                  <c:v>Maxi Dress</c:v>
                </c:pt>
                <c:pt idx="1">
                  <c:v>Jaket</c:v>
                </c:pt>
                <c:pt idx="2">
                  <c:v>Rok</c:v>
                </c:pt>
                <c:pt idx="3">
                  <c:v>Celana Jeans</c:v>
                </c:pt>
                <c:pt idx="4">
                  <c:v>Dress</c:v>
                </c:pt>
              </c:strCache>
            </c:strRef>
          </c:cat>
          <c:val>
            <c:numRef>
              <c:f>Medan!$I$5:$I$9</c:f>
              <c:numCache>
                <c:formatCode>General</c:formatCode>
                <c:ptCount val="5"/>
                <c:pt idx="0">
                  <c:v>13</c:v>
                </c:pt>
                <c:pt idx="1">
                  <c:v>11</c:v>
                </c:pt>
                <c:pt idx="2">
                  <c:v>14</c:v>
                </c:pt>
                <c:pt idx="3">
                  <c:v>10</c:v>
                </c:pt>
                <c:pt idx="4">
                  <c:v>13</c:v>
                </c:pt>
              </c:numCache>
            </c:numRef>
          </c:val>
          <c:extLst>
            <c:ext xmlns:c16="http://schemas.microsoft.com/office/drawing/2014/chart" uri="{C3380CC4-5D6E-409C-BE32-E72D297353CC}">
              <c16:uniqueId val="{0000000B-D522-4251-BF97-4EB8D9DF439B}"/>
            </c:ext>
          </c:extLst>
        </c:ser>
        <c:dLbls>
          <c:dLblPos val="inEnd"/>
          <c:showLegendKey val="0"/>
          <c:showVal val="1"/>
          <c:showCatName val="0"/>
          <c:showSerName val="0"/>
          <c:showPercent val="0"/>
          <c:showBubbleSize val="0"/>
        </c:dLbls>
        <c:gapWidth val="65"/>
        <c:axId val="1493935567"/>
        <c:axId val="1493938927"/>
      </c:barChart>
      <c:catAx>
        <c:axId val="14939355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93938927"/>
        <c:crosses val="autoZero"/>
        <c:auto val="1"/>
        <c:lblAlgn val="ctr"/>
        <c:lblOffset val="100"/>
        <c:noMultiLvlLbl val="0"/>
      </c:catAx>
      <c:valAx>
        <c:axId val="1493938927"/>
        <c:scaling>
          <c:orientation val="minMax"/>
        </c:scaling>
        <c:delete val="1"/>
        <c:axPos val="l"/>
        <c:numFmt formatCode="General" sourceLinked="1"/>
        <c:majorTickMark val="none"/>
        <c:minorTickMark val="none"/>
        <c:tickLblPos val="nextTo"/>
        <c:crossAx val="14939355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pivotSource>
    <c:name>[Dashboard Penjualan DQFashion 2017.xlsx]Medan!pJualMdnLib</c:name>
    <c:fmtId val="38"/>
  </c:pivotSource>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US" sz="1400"/>
              <a:t>Hari</a:t>
            </a:r>
            <a:r>
              <a:rPr lang="en-US" sz="1400" baseline="0"/>
              <a:t> Libur di Bulan Juni</a:t>
            </a:r>
            <a:endParaRPr lang="en-US" sz="1400"/>
          </a:p>
        </c:rich>
      </c:tx>
      <c:layout>
        <c:manualLayout>
          <c:xMode val="edge"/>
          <c:yMode val="edge"/>
          <c:x val="0.27091289122608359"/>
          <c:y val="4.5330612306815073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lumMod val="9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690608076894362"/>
          <c:y val="0.23784427953104231"/>
          <c:w val="0.48563466973181396"/>
          <c:h val="0.69982612854708692"/>
        </c:manualLayout>
      </c:layout>
      <c:bar3DChart>
        <c:barDir val="bar"/>
        <c:grouping val="clustered"/>
        <c:varyColors val="0"/>
        <c:ser>
          <c:idx val="0"/>
          <c:order val="0"/>
          <c:tx>
            <c:strRef>
              <c:f>Medan!$C$24</c:f>
              <c:strCache>
                <c:ptCount val="1"/>
                <c:pt idx="0">
                  <c:v>Total</c:v>
                </c:pt>
              </c:strCache>
            </c:strRef>
          </c:tx>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invertIfNegative val="0"/>
          <c:dLbls>
            <c:dLbl>
              <c:idx val="0"/>
              <c:layout>
                <c:manualLayout>
                  <c:x val="7.2222237793705419E-3"/>
                  <c:y val="-9.25931296459983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CD4-4B2E-BC46-8F15FBA38D62}"/>
                </c:ext>
              </c:extLst>
            </c:dLbl>
            <c:dLbl>
              <c:idx val="1"/>
              <c:layout>
                <c:manualLayout>
                  <c:x val="1.254257491235295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CD4-4B2E-BC46-8F15FBA38D62}"/>
                </c:ext>
              </c:extLst>
            </c:dLbl>
            <c:dLbl>
              <c:idx val="2"/>
              <c:layout>
                <c:manualLayout>
                  <c:x val="2.2250686893513734E-2"/>
                  <c:y val="1.90723197271596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CD4-4B2E-BC46-8F15FBA38D62}"/>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2">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Medan!$B$25:$B$27</c:f>
              <c:strCache>
                <c:ptCount val="3"/>
                <c:pt idx="0">
                  <c:v>Cuti bersama Idul Fitri 1438 Hijriyah</c:v>
                </c:pt>
                <c:pt idx="1">
                  <c:v>Hari Raya Idul Fitri 1438 Hijriah</c:v>
                </c:pt>
                <c:pt idx="2">
                  <c:v>Hari Lahir Pancasila</c:v>
                </c:pt>
              </c:strCache>
            </c:strRef>
          </c:cat>
          <c:val>
            <c:numRef>
              <c:f>Medan!$C$25:$C$27</c:f>
              <c:numCache>
                <c:formatCode>General</c:formatCode>
                <c:ptCount val="3"/>
                <c:pt idx="0">
                  <c:v>662</c:v>
                </c:pt>
                <c:pt idx="1">
                  <c:v>615</c:v>
                </c:pt>
                <c:pt idx="2">
                  <c:v>132</c:v>
                </c:pt>
              </c:numCache>
            </c:numRef>
          </c:val>
          <c:shape val="cylinder"/>
          <c:extLst>
            <c:ext xmlns:c16="http://schemas.microsoft.com/office/drawing/2014/chart" uri="{C3380CC4-5D6E-409C-BE32-E72D297353CC}">
              <c16:uniqueId val="{00000003-6CD4-4B2E-BC46-8F15FBA38D62}"/>
            </c:ext>
          </c:extLst>
        </c:ser>
        <c:dLbls>
          <c:showLegendKey val="0"/>
          <c:showVal val="0"/>
          <c:showCatName val="0"/>
          <c:showSerName val="0"/>
          <c:showPercent val="0"/>
          <c:showBubbleSize val="0"/>
        </c:dLbls>
        <c:gapWidth val="65"/>
        <c:shape val="box"/>
        <c:axId val="82445936"/>
        <c:axId val="82446416"/>
        <c:axId val="0"/>
      </c:bar3DChart>
      <c:catAx>
        <c:axId val="824459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2446416"/>
        <c:crosses val="autoZero"/>
        <c:auto val="1"/>
        <c:lblAlgn val="ctr"/>
        <c:lblOffset val="100"/>
        <c:noMultiLvlLbl val="0"/>
      </c:catAx>
      <c:valAx>
        <c:axId val="82446416"/>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8244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5"/>
    </mc:Choice>
    <mc:Fallback>
      <c:style val="5"/>
    </mc:Fallback>
  </mc:AlternateContent>
  <c:clrMapOvr bg1="lt1" tx1="dk1" bg2="lt2" tx2="dk2" accent1="accent1" accent2="accent2" accent3="accent3" accent4="accent4" accent5="accent5" accent6="accent6" hlink="hlink" folHlink="folHlink"/>
  <c:pivotSource>
    <c:name>[Dashboard Penjualan DQFashion 2017.xlsx]Sby!pJualSbyLib</c:name>
    <c:fmtId val="4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a:t>Hari</a:t>
            </a:r>
            <a:r>
              <a:rPr lang="en-US" sz="1400" baseline="0"/>
              <a:t> Libur di Bulan Juni</a:t>
            </a:r>
            <a:endParaRPr lang="en-US" sz="140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7.5429856451266708E-2"/>
              <c:y val="-9.259259259259343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dLbl>
          <c:idx val="0"/>
          <c:layout>
            <c:manualLayout>
              <c:x val="-6.8358307408960303E-2"/>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45814383522437391"/>
          <c:y val="0.19004428313448421"/>
          <c:w val="0.46283812875335667"/>
          <c:h val="0.75359316322627812"/>
        </c:manualLayout>
      </c:layout>
      <c:bar3DChart>
        <c:barDir val="bar"/>
        <c:grouping val="clustered"/>
        <c:varyColors val="0"/>
        <c:ser>
          <c:idx val="0"/>
          <c:order val="0"/>
          <c:tx>
            <c:strRef>
              <c:f>Sby!$C$24</c:f>
              <c:strCache>
                <c:ptCount val="1"/>
                <c:pt idx="0">
                  <c:v>Total</c:v>
                </c:pt>
              </c:strCache>
            </c:strRef>
          </c:tx>
          <c:sp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w="9525" cap="flat" cmpd="sng" algn="ctr">
              <a:solidFill>
                <a:schemeClr val="accent3">
                  <a:lumMod val="75000"/>
                </a:schemeClr>
              </a:solidFill>
              <a:round/>
            </a:ln>
            <a:effectLst/>
            <a:sp3d contourW="9525">
              <a:contourClr>
                <a:schemeClr val="accent3">
                  <a:lumMod val="75000"/>
                </a:schemeClr>
              </a:contourClr>
            </a:sp3d>
          </c:spPr>
          <c:invertIfNegative val="0"/>
          <c:dLbls>
            <c:dLbl>
              <c:idx val="0"/>
              <c:layout>
                <c:manualLayout>
                  <c:x val="1.3820565594924811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02-4D2A-9B85-DD6D326C985D}"/>
                </c:ext>
              </c:extLst>
            </c:dLbl>
            <c:dLbl>
              <c:idx val="1"/>
              <c:layout>
                <c:manualLayout>
                  <c:x val="9.9097327821564916E-3"/>
                  <c:y val="-9.259274202007911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02-4D2A-9B85-DD6D326C985D}"/>
                </c:ext>
              </c:extLst>
            </c:dLbl>
            <c:dLbl>
              <c:idx val="2"/>
              <c:layout>
                <c:manualLayout>
                  <c:x val="2.0142008476706361E-2"/>
                  <c:y val="2.1483936873939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02-4D2A-9B85-DD6D326C985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Sby!$B$25:$B$27</c:f>
              <c:strCache>
                <c:ptCount val="3"/>
                <c:pt idx="0">
                  <c:v>Hari Raya Idul Fitri 1438 Hijriah</c:v>
                </c:pt>
                <c:pt idx="1">
                  <c:v>Cuti bersama Idul Fitri 1438 Hijriyah</c:v>
                </c:pt>
                <c:pt idx="2">
                  <c:v>Hari Lahir Pancasila</c:v>
                </c:pt>
              </c:strCache>
            </c:strRef>
          </c:cat>
          <c:val>
            <c:numRef>
              <c:f>Sby!$C$25:$C$27</c:f>
              <c:numCache>
                <c:formatCode>General</c:formatCode>
                <c:ptCount val="3"/>
                <c:pt idx="0">
                  <c:v>597</c:v>
                </c:pt>
                <c:pt idx="1">
                  <c:v>585</c:v>
                </c:pt>
                <c:pt idx="2">
                  <c:v>139</c:v>
                </c:pt>
              </c:numCache>
            </c:numRef>
          </c:val>
          <c:shape val="cylinder"/>
          <c:extLst>
            <c:ext xmlns:c16="http://schemas.microsoft.com/office/drawing/2014/chart" uri="{C3380CC4-5D6E-409C-BE32-E72D297353CC}">
              <c16:uniqueId val="{00000003-5002-4D2A-9B85-DD6D326C985D}"/>
            </c:ext>
          </c:extLst>
        </c:ser>
        <c:dLbls>
          <c:showLegendKey val="0"/>
          <c:showVal val="0"/>
          <c:showCatName val="0"/>
          <c:showSerName val="0"/>
          <c:showPercent val="0"/>
          <c:showBubbleSize val="0"/>
        </c:dLbls>
        <c:gapWidth val="65"/>
        <c:shape val="box"/>
        <c:axId val="82445936"/>
        <c:axId val="82446416"/>
        <c:axId val="0"/>
      </c:bar3DChart>
      <c:catAx>
        <c:axId val="824459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82446416"/>
        <c:crosses val="autoZero"/>
        <c:auto val="1"/>
        <c:lblAlgn val="ctr"/>
        <c:lblOffset val="100"/>
        <c:noMultiLvlLbl val="0"/>
      </c:catAx>
      <c:valAx>
        <c:axId val="82446416"/>
        <c:scaling>
          <c:orientation val="minMax"/>
        </c:scaling>
        <c:delete val="1"/>
        <c:axPos val="b"/>
        <c:majorGridlines>
          <c:spPr>
            <a:ln w="9525" cap="flat" cmpd="sng" algn="ctr">
              <a:noFill/>
              <a:round/>
            </a:ln>
            <a:effectLst/>
          </c:spPr>
        </c:majorGridlines>
        <c:numFmt formatCode="General" sourceLinked="1"/>
        <c:majorTickMark val="none"/>
        <c:minorTickMark val="none"/>
        <c:tickLblPos val="nextTo"/>
        <c:crossAx val="8244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pivotSource>
    <c:name>[Dashboard Penjualan DQFashion 2017.xlsx]Sby!pJualSby</c:name>
    <c:fmtId val="48"/>
  </c:pivotSource>
  <c:chart>
    <c:title>
      <c:tx>
        <c:rich>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r>
              <a:rPr lang="en-ID" sz="1400"/>
              <a:t>5 Produk penjualan</a:t>
            </a:r>
            <a:r>
              <a:rPr lang="en-ID" sz="1400" baseline="0"/>
              <a:t> Tertinggi di Surabaya</a:t>
            </a:r>
            <a:endParaRPr lang="en-ID" sz="1400"/>
          </a:p>
        </c:rich>
      </c:tx>
      <c:overlay val="0"/>
      <c:spPr>
        <a:noFill/>
        <a:ln>
          <a:noFill/>
        </a:ln>
        <a:effectLst/>
      </c:spPr>
      <c:txPr>
        <a:bodyPr rot="0" spcFirstLastPara="1" vertOverflow="ellipsis" vert="horz" wrap="square" anchor="ctr" anchorCtr="1"/>
        <a:lstStyle/>
        <a:p>
          <a:pPr>
            <a:defRPr sz="14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47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65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shade val="82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83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65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circle"/>
          <c:size val="6"/>
          <c:spPr>
            <a:solidFill>
              <a:schemeClr val="accent2">
                <a:tint val="48000"/>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2.4636610002463661E-3"/>
              <c:y val="6.5826213212709711E-3"/>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7250554323725059E-2"/>
                  <c:h val="5.755779862623555E-2"/>
                </c:manualLayout>
              </c15:layout>
            </c:ext>
          </c:extLst>
        </c:dLbl>
      </c:pivotFmt>
      <c:pivotFmt>
        <c:idx val="8"/>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4.366309264533422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1.32315574914836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9.0333193138944519E-17"/>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dLbl>
          <c:idx val="0"/>
          <c:layout>
            <c:manualLayout>
              <c:x val="0"/>
              <c:y val="8.798933378008600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13"/>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14"/>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15"/>
        <c: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pivotFmt>
      <c:pivotFmt>
        <c:idx val="17"/>
      </c:pivotFmt>
      <c:pivotFmt>
        <c:idx val="18"/>
        <c:dLbl>
          <c:idx val="0"/>
          <c:layout>
            <c:manualLayout>
              <c:x val="-9.0333193138944519E-17"/>
              <c:y val="1.323155749148369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pivotFmt>
      <c:pivotFmt>
        <c:idx val="20"/>
      </c:pivotFmt>
      <c:pivotFmt>
        <c:idx val="21"/>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22"/>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23"/>
        <c:sp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w="9525" cap="flat" cmpd="sng" algn="ctr">
            <a:solidFill>
              <a:schemeClr val="lt1">
                <a:alpha val="50000"/>
              </a:schemeClr>
            </a:solidFill>
            <a:round/>
          </a:ln>
          <a:effectLst/>
        </c:spPr>
        <c:marker>
          <c:symbol val="none"/>
        </c:marker>
      </c:pivotFmt>
      <c:pivotFmt>
        <c:idx val="24"/>
      </c:pivotFmt>
      <c:pivotFmt>
        <c:idx val="25"/>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alpha val="85000"/>
            </a:schemeClr>
          </a:solidFill>
          <a:ln w="9525" cap="flat" cmpd="sng" algn="ctr">
            <a:solidFill>
              <a:schemeClr val="lt1">
                <a:alpha val="50000"/>
              </a:schemeClr>
            </a:solidFill>
            <a:round/>
          </a:ln>
          <a:effectLst/>
        </c:spPr>
        <c:marker>
          <c:symbol val="none"/>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lt1">
                <a:alpha val="50000"/>
              </a:schemeClr>
            </a:solidFill>
            <a:round/>
          </a:ln>
          <a:effectLst/>
        </c:spPr>
      </c:pivotFmt>
      <c:pivotFmt>
        <c:idx val="41"/>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pivotFmt>
      <c:pivotFmt>
        <c:idx val="42"/>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pivotFmt>
      <c:pivotFmt>
        <c:idx val="43"/>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pivotFmt>
      <c:pivotFmt>
        <c:idx val="44"/>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pivotFmt>
      <c:pivotFmt>
        <c:idx val="45"/>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pivotFmt>
      <c:pivotFmt>
        <c:idx val="46"/>
        <c:spPr>
          <a:solidFill>
            <a:schemeClr val="accent2">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
      </c:pivotFmt>
      <c:pivotFmt>
        <c:idx val="47"/>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2">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237793810316626E-2"/>
          <c:y val="0.16843971631205673"/>
          <c:w val="0.94579945799457998"/>
          <c:h val="0.75089420338415147"/>
        </c:manualLayout>
      </c:layout>
      <c:barChart>
        <c:barDir val="col"/>
        <c:grouping val="clustered"/>
        <c:varyColors val="0"/>
        <c:ser>
          <c:idx val="0"/>
          <c:order val="0"/>
          <c:tx>
            <c:strRef>
              <c:f>Sby!$C$3:$C$4</c:f>
              <c:strCache>
                <c:ptCount val="1"/>
                <c:pt idx="0">
                  <c:v>Jan</c:v>
                </c:pt>
              </c:strCache>
            </c:strRef>
          </c:tx>
          <c: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Sby!$C$5:$C$9</c:f>
              <c:numCache>
                <c:formatCode>General</c:formatCode>
                <c:ptCount val="5"/>
                <c:pt idx="0">
                  <c:v>11</c:v>
                </c:pt>
                <c:pt idx="1">
                  <c:v>18</c:v>
                </c:pt>
                <c:pt idx="2">
                  <c:v>11</c:v>
                </c:pt>
                <c:pt idx="3">
                  <c:v>21</c:v>
                </c:pt>
                <c:pt idx="4">
                  <c:v>14</c:v>
                </c:pt>
              </c:numCache>
            </c:numRef>
          </c:val>
          <c:extLst>
            <c:ext xmlns:c16="http://schemas.microsoft.com/office/drawing/2014/chart" uri="{C3380CC4-5D6E-409C-BE32-E72D297353CC}">
              <c16:uniqueId val="{00000000-CF59-4BBB-8C04-04E97DA751FA}"/>
            </c:ext>
          </c:extLst>
        </c:ser>
        <c:ser>
          <c:idx val="1"/>
          <c:order val="1"/>
          <c:tx>
            <c:strRef>
              <c:f>Sby!$D$3:$D$4</c:f>
              <c:strCache>
                <c:ptCount val="1"/>
                <c:pt idx="0">
                  <c:v>Mar</c:v>
                </c:pt>
              </c:strCache>
            </c:strRef>
          </c:tx>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Sby!$D$5:$D$9</c:f>
              <c:numCache>
                <c:formatCode>General</c:formatCode>
                <c:ptCount val="5"/>
                <c:pt idx="1">
                  <c:v>4</c:v>
                </c:pt>
                <c:pt idx="2">
                  <c:v>7</c:v>
                </c:pt>
                <c:pt idx="3">
                  <c:v>7</c:v>
                </c:pt>
                <c:pt idx="4">
                  <c:v>7</c:v>
                </c:pt>
              </c:numCache>
            </c:numRef>
          </c:val>
          <c:extLst>
            <c:ext xmlns:c16="http://schemas.microsoft.com/office/drawing/2014/chart" uri="{C3380CC4-5D6E-409C-BE32-E72D297353CC}">
              <c16:uniqueId val="{00000001-CF59-4BBB-8C04-04E97DA751FA}"/>
            </c:ext>
          </c:extLst>
        </c:ser>
        <c:ser>
          <c:idx val="2"/>
          <c:order val="2"/>
          <c:tx>
            <c:strRef>
              <c:f>Sby!$E$3:$E$4</c:f>
              <c:strCache>
                <c:ptCount val="1"/>
                <c:pt idx="0">
                  <c:v>May</c:v>
                </c:pt>
              </c:strCache>
            </c:strRef>
          </c:tx>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Sby!$E$5:$E$9</c:f>
              <c:numCache>
                <c:formatCode>General</c:formatCode>
                <c:ptCount val="5"/>
                <c:pt idx="0">
                  <c:v>10</c:v>
                </c:pt>
                <c:pt idx="1">
                  <c:v>15</c:v>
                </c:pt>
                <c:pt idx="2">
                  <c:v>20</c:v>
                </c:pt>
                <c:pt idx="3">
                  <c:v>34</c:v>
                </c:pt>
                <c:pt idx="4">
                  <c:v>23</c:v>
                </c:pt>
              </c:numCache>
            </c:numRef>
          </c:val>
          <c:extLst>
            <c:ext xmlns:c16="http://schemas.microsoft.com/office/drawing/2014/chart" uri="{C3380CC4-5D6E-409C-BE32-E72D297353CC}">
              <c16:uniqueId val="{00000002-CF59-4BBB-8C04-04E97DA751FA}"/>
            </c:ext>
          </c:extLst>
        </c:ser>
        <c:ser>
          <c:idx val="3"/>
          <c:order val="3"/>
          <c:tx>
            <c:strRef>
              <c:f>Sby!$F$3:$F$4</c:f>
              <c:strCache>
                <c:ptCount val="1"/>
                <c:pt idx="0">
                  <c:v>Jun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Sby!$B$5:$B$9</c:f>
              <c:strCache>
                <c:ptCount val="5"/>
                <c:pt idx="0">
                  <c:v>Celana Jeans</c:v>
                </c:pt>
                <c:pt idx="1">
                  <c:v>Dress</c:v>
                </c:pt>
                <c:pt idx="2">
                  <c:v>Jaket</c:v>
                </c:pt>
                <c:pt idx="3">
                  <c:v>Jumpsuit</c:v>
                </c:pt>
                <c:pt idx="4">
                  <c:v>Maxi Dress</c:v>
                </c:pt>
              </c:strCache>
            </c:strRef>
          </c:cat>
          <c:val>
            <c:numRef>
              <c:f>Sby!$F$5:$F$9</c:f>
              <c:numCache>
                <c:formatCode>General</c:formatCode>
                <c:ptCount val="5"/>
                <c:pt idx="0">
                  <c:v>75</c:v>
                </c:pt>
                <c:pt idx="1">
                  <c:v>36</c:v>
                </c:pt>
                <c:pt idx="2">
                  <c:v>53</c:v>
                </c:pt>
                <c:pt idx="3">
                  <c:v>65</c:v>
                </c:pt>
                <c:pt idx="4">
                  <c:v>65</c:v>
                </c:pt>
              </c:numCache>
            </c:numRef>
          </c:val>
          <c:extLst>
            <c:ext xmlns:c16="http://schemas.microsoft.com/office/drawing/2014/chart" uri="{C3380CC4-5D6E-409C-BE32-E72D297353CC}">
              <c16:uniqueId val="{00000003-CF59-4BBB-8C04-04E97DA751FA}"/>
            </c:ext>
          </c:extLst>
        </c:ser>
        <c:ser>
          <c:idx val="4"/>
          <c:order val="4"/>
          <c:tx>
            <c:strRef>
              <c:f>Sby!$G$3:$G$4</c:f>
              <c:strCache>
                <c:ptCount val="1"/>
                <c:pt idx="0">
                  <c:v>Aug</c:v>
                </c:pt>
              </c:strCache>
            </c:strRef>
          </c:tx>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Sby!$G$5:$G$9</c:f>
              <c:numCache>
                <c:formatCode>General</c:formatCode>
                <c:ptCount val="5"/>
                <c:pt idx="0">
                  <c:v>10</c:v>
                </c:pt>
                <c:pt idx="1">
                  <c:v>3</c:v>
                </c:pt>
                <c:pt idx="2">
                  <c:v>6</c:v>
                </c:pt>
                <c:pt idx="3">
                  <c:v>9</c:v>
                </c:pt>
              </c:numCache>
            </c:numRef>
          </c:val>
          <c:extLst>
            <c:ext xmlns:c16="http://schemas.microsoft.com/office/drawing/2014/chart" uri="{C3380CC4-5D6E-409C-BE32-E72D297353CC}">
              <c16:uniqueId val="{00000004-CF59-4BBB-8C04-04E97DA751FA}"/>
            </c:ext>
          </c:extLst>
        </c:ser>
        <c:ser>
          <c:idx val="5"/>
          <c:order val="5"/>
          <c:tx>
            <c:strRef>
              <c:f>Sby!$H$3:$H$4</c:f>
              <c:strCache>
                <c:ptCount val="1"/>
                <c:pt idx="0">
                  <c:v>Sep</c:v>
                </c:pt>
              </c:strCache>
            </c:strRef>
          </c:tx>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Sby!$H$5:$H$9</c:f>
              <c:numCache>
                <c:formatCode>General</c:formatCode>
                <c:ptCount val="5"/>
                <c:pt idx="0">
                  <c:v>12</c:v>
                </c:pt>
                <c:pt idx="1">
                  <c:v>10</c:v>
                </c:pt>
                <c:pt idx="2">
                  <c:v>11</c:v>
                </c:pt>
                <c:pt idx="3">
                  <c:v>13</c:v>
                </c:pt>
                <c:pt idx="4">
                  <c:v>23</c:v>
                </c:pt>
              </c:numCache>
            </c:numRef>
          </c:val>
          <c:extLst>
            <c:ext xmlns:c16="http://schemas.microsoft.com/office/drawing/2014/chart" uri="{C3380CC4-5D6E-409C-BE32-E72D297353CC}">
              <c16:uniqueId val="{00000005-CF59-4BBB-8C04-04E97DA751FA}"/>
            </c:ext>
          </c:extLst>
        </c:ser>
        <c:ser>
          <c:idx val="6"/>
          <c:order val="6"/>
          <c:tx>
            <c:strRef>
              <c:f>Sby!$I$3:$I$4</c:f>
              <c:strCache>
                <c:ptCount val="1"/>
                <c:pt idx="0">
                  <c:v>Dec</c:v>
                </c:pt>
              </c:strCache>
            </c:strRef>
          </c:tx>
          <c:sp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ln w="9525" cap="flat" cmpd="sng" algn="ctr">
              <a:solidFill>
                <a:schemeClr val="lt1">
                  <a:alpha val="50000"/>
                </a:schemeClr>
              </a:solidFill>
              <a:round/>
            </a:ln>
            <a:effectLst/>
          </c:spPr>
          <c:invertIfNegative val="0"/>
          <c:dLbls>
            <c:delete val="1"/>
          </c:dLbls>
          <c:cat>
            <c:strRef>
              <c:f>Sby!$B$5:$B$9</c:f>
              <c:strCache>
                <c:ptCount val="5"/>
                <c:pt idx="0">
                  <c:v>Celana Jeans</c:v>
                </c:pt>
                <c:pt idx="1">
                  <c:v>Dress</c:v>
                </c:pt>
                <c:pt idx="2">
                  <c:v>Jaket</c:v>
                </c:pt>
                <c:pt idx="3">
                  <c:v>Jumpsuit</c:v>
                </c:pt>
                <c:pt idx="4">
                  <c:v>Maxi Dress</c:v>
                </c:pt>
              </c:strCache>
            </c:strRef>
          </c:cat>
          <c:val>
            <c:numRef>
              <c:f>Sby!$I$5:$I$9</c:f>
              <c:numCache>
                <c:formatCode>General</c:formatCode>
                <c:ptCount val="5"/>
                <c:pt idx="0">
                  <c:v>33</c:v>
                </c:pt>
                <c:pt idx="1">
                  <c:v>20</c:v>
                </c:pt>
                <c:pt idx="2">
                  <c:v>26</c:v>
                </c:pt>
                <c:pt idx="3">
                  <c:v>23</c:v>
                </c:pt>
                <c:pt idx="4">
                  <c:v>14</c:v>
                </c:pt>
              </c:numCache>
            </c:numRef>
          </c:val>
          <c:extLst>
            <c:ext xmlns:c16="http://schemas.microsoft.com/office/drawing/2014/chart" uri="{C3380CC4-5D6E-409C-BE32-E72D297353CC}">
              <c16:uniqueId val="{00000006-CF59-4BBB-8C04-04E97DA751FA}"/>
            </c:ext>
          </c:extLst>
        </c:ser>
        <c:dLbls>
          <c:dLblPos val="outEnd"/>
          <c:showLegendKey val="0"/>
          <c:showVal val="1"/>
          <c:showCatName val="0"/>
          <c:showSerName val="0"/>
          <c:showPercent val="0"/>
          <c:showBubbleSize val="0"/>
        </c:dLbls>
        <c:gapWidth val="65"/>
        <c:axId val="1493935567"/>
        <c:axId val="1493938927"/>
      </c:barChart>
      <c:catAx>
        <c:axId val="1493935567"/>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93938927"/>
        <c:crosses val="autoZero"/>
        <c:auto val="1"/>
        <c:lblAlgn val="ctr"/>
        <c:lblOffset val="100"/>
        <c:noMultiLvlLbl val="0"/>
      </c:catAx>
      <c:valAx>
        <c:axId val="1493938927"/>
        <c:scaling>
          <c:orientation val="minMax"/>
        </c:scaling>
        <c:delete val="1"/>
        <c:axPos val="l"/>
        <c:numFmt formatCode="General" sourceLinked="1"/>
        <c:majorTickMark val="none"/>
        <c:minorTickMark val="none"/>
        <c:tickLblPos val="nextTo"/>
        <c:crossAx val="149393556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Penjualan DQFashion 2017.xlsx]produkTerlaris!pPrdkTerlaris</c:name>
    <c:fmtId val="21"/>
  </c:pivotSource>
  <c:chart>
    <c:title>
      <c:tx>
        <c:rich>
          <a:bodyPr rot="0" spcFirstLastPara="1" vertOverflow="ellipsis" vert="horz" wrap="square" anchor="ctr" anchorCtr="1"/>
          <a:lstStyle/>
          <a:p>
            <a:pPr>
              <a:defRPr sz="1600" b="1" i="0" u="none" strike="noStrike" kern="1200" spc="100" baseline="0">
                <a:solidFill>
                  <a:schemeClr val="tx1">
                    <a:lumMod val="65000"/>
                    <a:lumOff val="35000"/>
                  </a:schemeClr>
                </a:solidFill>
                <a:effectLst>
                  <a:outerShdw blurRad="50800" dist="38100" dir="5400000" algn="t" rotWithShape="0">
                    <a:prstClr val="black">
                      <a:alpha val="40000"/>
                    </a:prstClr>
                  </a:outerShdw>
                </a:effectLst>
                <a:latin typeface="+mn-lt"/>
                <a:ea typeface="+mn-ea"/>
                <a:cs typeface="+mn-cs"/>
              </a:defRPr>
            </a:pPr>
            <a:r>
              <a:rPr lang="en-ID" b="1">
                <a:solidFill>
                  <a:schemeClr val="tx1">
                    <a:lumMod val="65000"/>
                    <a:lumOff val="35000"/>
                  </a:schemeClr>
                </a:solidFill>
              </a:rPr>
              <a:t>Penjualan</a:t>
            </a:r>
            <a:r>
              <a:rPr lang="en-ID" b="1" baseline="0">
                <a:solidFill>
                  <a:schemeClr val="tx1">
                    <a:lumMod val="65000"/>
                    <a:lumOff val="35000"/>
                  </a:schemeClr>
                </a:solidFill>
              </a:rPr>
              <a:t> 4 Produk terlaris </a:t>
            </a:r>
            <a:endParaRPr lang="en-ID" b="1">
              <a:solidFill>
                <a:schemeClr val="tx1">
                  <a:lumMod val="65000"/>
                  <a:lumOff val="35000"/>
                </a:schemeClr>
              </a:solidFill>
            </a:endParaRPr>
          </a:p>
        </c:rich>
      </c:tx>
      <c:layout>
        <c:manualLayout>
          <c:xMode val="edge"/>
          <c:yMode val="edge"/>
          <c:x val="0.19934714201291298"/>
          <c:y val="2.530442518607220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tx1">
                  <a:lumMod val="65000"/>
                  <a:lumOff val="3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showLegendKey val="0"/>
          <c:showVal val="1"/>
          <c:showCatName val="0"/>
          <c:showSerName val="0"/>
          <c:showPercent val="0"/>
          <c:showBubbleSize val="0"/>
          <c:extLst>
            <c:ext xmlns:c15="http://schemas.microsoft.com/office/drawing/2012/chart" uri="{CE6537A1-D6FC-4f65-9D91-7224C49458BB}"/>
          </c:extLst>
        </c:dLbl>
      </c:pivotFmt>
      <c:pivotFmt>
        <c:idx val="4"/>
        <c:dLbl>
          <c:idx val="0"/>
          <c:showLegendKey val="0"/>
          <c:showVal val="1"/>
          <c:showCatName val="0"/>
          <c:showSerName val="0"/>
          <c:showPercent val="0"/>
          <c:showBubbleSize val="0"/>
          <c:extLst>
            <c:ext xmlns:c15="http://schemas.microsoft.com/office/drawing/2012/chart" uri="{CE6537A1-D6FC-4f65-9D91-7224C49458BB}"/>
          </c:extLst>
        </c:dLbl>
      </c:pivotFmt>
      <c:pivotFmt>
        <c:idx val="5"/>
        <c:dLbl>
          <c:idx val="0"/>
          <c:showLegendKey val="0"/>
          <c:showVal val="1"/>
          <c:showCatName val="0"/>
          <c:showSerName val="0"/>
          <c:showPercent val="0"/>
          <c:showBubbleSize val="0"/>
          <c:extLst>
            <c:ext xmlns:c15="http://schemas.microsoft.com/office/drawing/2012/chart" uri="{CE6537A1-D6FC-4f65-9D91-7224C49458BB}"/>
          </c:extLst>
        </c:dLbl>
      </c:pivotFmt>
      <c:pivotFmt>
        <c:idx val="6"/>
        <c:dLbl>
          <c:idx val="0"/>
          <c:showLegendKey val="0"/>
          <c:showVal val="1"/>
          <c:showCatName val="0"/>
          <c:showSerName val="0"/>
          <c:showPercent val="0"/>
          <c:showBubbleSize val="0"/>
          <c:extLst>
            <c:ext xmlns:c15="http://schemas.microsoft.com/office/drawing/2012/chart" uri="{CE6537A1-D6FC-4f65-9D91-7224C49458BB}"/>
          </c:extLst>
        </c:dLbl>
      </c:pivotFmt>
      <c:pivotFmt>
        <c:idx val="7"/>
        <c:dLbl>
          <c:idx val="0"/>
          <c:showLegendKey val="0"/>
          <c:showVal val="1"/>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layout>
            <c:manualLayout>
              <c:x val="-3.6301516122144002E-2"/>
              <c:y val="-7.7951002227171523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layout>
            <c:manualLayout>
              <c:x val="-3.6301516122144002E-2"/>
              <c:y val="-7.79510022271715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layout>
            <c:manualLayout>
              <c:x val="-3.6301516122144002E-2"/>
              <c:y val="-7.7951002227171523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463576582075223"/>
          <c:y val="0.17446176688938381"/>
          <c:w val="0.81081916329965475"/>
          <c:h val="0.70619370637103673"/>
        </c:manualLayout>
      </c:layout>
      <c:barChart>
        <c:barDir val="col"/>
        <c:grouping val="stacked"/>
        <c:varyColors val="0"/>
        <c:ser>
          <c:idx val="0"/>
          <c:order val="0"/>
          <c:tx>
            <c:strRef>
              <c:f>produkTerlaris!$C$3</c:f>
              <c:strCache>
                <c:ptCount val="1"/>
                <c:pt idx="0">
                  <c:v>Revenue</c:v>
                </c:pt>
              </c:strCache>
            </c:strRef>
          </c:tx>
          <c: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5400000" scaled="1"/>
              <a:tileRect/>
            </a:gradFill>
            <a:ln>
              <a:noFill/>
            </a:ln>
            <a:effectLst>
              <a:outerShdw blurRad="57150" dist="19050" dir="5400000" algn="ctr" rotWithShape="0">
                <a:srgbClr val="000000">
                  <a:alpha val="63000"/>
                </a:srgbClr>
              </a:outerShdw>
            </a:effectLst>
          </c:spPr>
          <c:invertIfNegative val="0"/>
          <c:cat>
            <c:strRef>
              <c:f>produkTerlaris!$B$4:$B$15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produkTerlaris!$C$4:$C$15</c:f>
              <c:numCache>
                <c:formatCode>#,##0</c:formatCode>
                <c:ptCount val="12"/>
                <c:pt idx="0">
                  <c:v>1858584000</c:v>
                </c:pt>
                <c:pt idx="1">
                  <c:v>1625622000</c:v>
                </c:pt>
                <c:pt idx="2">
                  <c:v>1924830000</c:v>
                </c:pt>
                <c:pt idx="3">
                  <c:v>1862046000</c:v>
                </c:pt>
                <c:pt idx="4">
                  <c:v>1854228000</c:v>
                </c:pt>
                <c:pt idx="5">
                  <c:v>3121836000</c:v>
                </c:pt>
                <c:pt idx="6">
                  <c:v>1904778000</c:v>
                </c:pt>
                <c:pt idx="7">
                  <c:v>1986243000</c:v>
                </c:pt>
                <c:pt idx="8">
                  <c:v>1817490000</c:v>
                </c:pt>
                <c:pt idx="9">
                  <c:v>1921257000</c:v>
                </c:pt>
                <c:pt idx="10">
                  <c:v>1847073000</c:v>
                </c:pt>
                <c:pt idx="11">
                  <c:v>1920588000</c:v>
                </c:pt>
              </c:numCache>
            </c:numRef>
          </c:val>
          <c:extLst>
            <c:ext xmlns:c16="http://schemas.microsoft.com/office/drawing/2014/chart" uri="{C3380CC4-5D6E-409C-BE32-E72D297353CC}">
              <c16:uniqueId val="{00000000-E6AD-4F23-8DEC-0F84F777A3F2}"/>
            </c:ext>
          </c:extLst>
        </c:ser>
        <c:dLbls>
          <c:showLegendKey val="0"/>
          <c:showVal val="0"/>
          <c:showCatName val="0"/>
          <c:showSerName val="0"/>
          <c:showPercent val="0"/>
          <c:showBubbleSize val="0"/>
        </c:dLbls>
        <c:gapWidth val="75"/>
        <c:overlap val="100"/>
        <c:axId val="2118126959"/>
        <c:axId val="2118127439"/>
      </c:barChart>
      <c:lineChart>
        <c:grouping val="stacked"/>
        <c:varyColors val="0"/>
        <c:ser>
          <c:idx val="1"/>
          <c:order val="1"/>
          <c:tx>
            <c:strRef>
              <c:f>produkTerlaris!$D$3</c:f>
              <c:strCache>
                <c:ptCount val="1"/>
                <c:pt idx="0">
                  <c:v>Total penjualan</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dLbl>
              <c:idx val="0"/>
              <c:delete val="1"/>
              <c:extLst>
                <c:ext xmlns:c15="http://schemas.microsoft.com/office/drawing/2012/chart" uri="{CE6537A1-D6FC-4f65-9D91-7224C49458BB}"/>
                <c:ext xmlns:c16="http://schemas.microsoft.com/office/drawing/2014/chart" uri="{C3380CC4-5D6E-409C-BE32-E72D297353CC}">
                  <c16:uniqueId val="{00000001-E6AD-4F23-8DEC-0F84F777A3F2}"/>
                </c:ext>
              </c:extLst>
            </c:dLbl>
            <c:dLbl>
              <c:idx val="1"/>
              <c:delete val="1"/>
              <c:extLst>
                <c:ext xmlns:c15="http://schemas.microsoft.com/office/drawing/2012/chart" uri="{CE6537A1-D6FC-4f65-9D91-7224C49458BB}"/>
                <c:ext xmlns:c16="http://schemas.microsoft.com/office/drawing/2014/chart" uri="{C3380CC4-5D6E-409C-BE32-E72D297353CC}">
                  <c16:uniqueId val="{00000002-E6AD-4F23-8DEC-0F84F777A3F2}"/>
                </c:ext>
              </c:extLst>
            </c:dLbl>
            <c:dLbl>
              <c:idx val="2"/>
              <c:delete val="1"/>
              <c:extLst>
                <c:ext xmlns:c15="http://schemas.microsoft.com/office/drawing/2012/chart" uri="{CE6537A1-D6FC-4f65-9D91-7224C49458BB}"/>
                <c:ext xmlns:c16="http://schemas.microsoft.com/office/drawing/2014/chart" uri="{C3380CC4-5D6E-409C-BE32-E72D297353CC}">
                  <c16:uniqueId val="{00000003-E6AD-4F23-8DEC-0F84F777A3F2}"/>
                </c:ext>
              </c:extLst>
            </c:dLbl>
            <c:dLbl>
              <c:idx val="3"/>
              <c:delete val="1"/>
              <c:extLst>
                <c:ext xmlns:c15="http://schemas.microsoft.com/office/drawing/2012/chart" uri="{CE6537A1-D6FC-4f65-9D91-7224C49458BB}"/>
                <c:ext xmlns:c16="http://schemas.microsoft.com/office/drawing/2014/chart" uri="{C3380CC4-5D6E-409C-BE32-E72D297353CC}">
                  <c16:uniqueId val="{00000004-E6AD-4F23-8DEC-0F84F777A3F2}"/>
                </c:ext>
              </c:extLst>
            </c:dLbl>
            <c:dLbl>
              <c:idx val="4"/>
              <c:delete val="1"/>
              <c:extLst>
                <c:ext xmlns:c15="http://schemas.microsoft.com/office/drawing/2012/chart" uri="{CE6537A1-D6FC-4f65-9D91-7224C49458BB}"/>
                <c:ext xmlns:c16="http://schemas.microsoft.com/office/drawing/2014/chart" uri="{C3380CC4-5D6E-409C-BE32-E72D297353CC}">
                  <c16:uniqueId val="{00000005-E6AD-4F23-8DEC-0F84F777A3F2}"/>
                </c:ext>
              </c:extLst>
            </c:dLbl>
            <c:dLbl>
              <c:idx val="5"/>
              <c:layout>
                <c:manualLayout>
                  <c:x val="-3.6301516122144002E-2"/>
                  <c:y val="-7.79510022271715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6AD-4F23-8DEC-0F84F777A3F2}"/>
                </c:ext>
              </c:extLst>
            </c:dLbl>
            <c:dLbl>
              <c:idx val="6"/>
              <c:delete val="1"/>
              <c:extLst>
                <c:ext xmlns:c15="http://schemas.microsoft.com/office/drawing/2012/chart" uri="{CE6537A1-D6FC-4f65-9D91-7224C49458BB}"/>
                <c:ext xmlns:c16="http://schemas.microsoft.com/office/drawing/2014/chart" uri="{C3380CC4-5D6E-409C-BE32-E72D297353CC}">
                  <c16:uniqueId val="{00000007-E6AD-4F23-8DEC-0F84F777A3F2}"/>
                </c:ext>
              </c:extLst>
            </c:dLbl>
            <c:dLbl>
              <c:idx val="7"/>
              <c:delete val="1"/>
              <c:extLst>
                <c:ext xmlns:c15="http://schemas.microsoft.com/office/drawing/2012/chart" uri="{CE6537A1-D6FC-4f65-9D91-7224C49458BB}"/>
                <c:ext xmlns:c16="http://schemas.microsoft.com/office/drawing/2014/chart" uri="{C3380CC4-5D6E-409C-BE32-E72D297353CC}">
                  <c16:uniqueId val="{00000008-E6AD-4F23-8DEC-0F84F777A3F2}"/>
                </c:ext>
              </c:extLst>
            </c:dLbl>
            <c:dLbl>
              <c:idx val="8"/>
              <c:delete val="1"/>
              <c:extLst>
                <c:ext xmlns:c15="http://schemas.microsoft.com/office/drawing/2012/chart" uri="{CE6537A1-D6FC-4f65-9D91-7224C49458BB}"/>
                <c:ext xmlns:c16="http://schemas.microsoft.com/office/drawing/2014/chart" uri="{C3380CC4-5D6E-409C-BE32-E72D297353CC}">
                  <c16:uniqueId val="{00000009-E6AD-4F23-8DEC-0F84F777A3F2}"/>
                </c:ext>
              </c:extLst>
            </c:dLbl>
            <c:dLbl>
              <c:idx val="9"/>
              <c:delete val="1"/>
              <c:extLst>
                <c:ext xmlns:c15="http://schemas.microsoft.com/office/drawing/2012/chart" uri="{CE6537A1-D6FC-4f65-9D91-7224C49458BB}"/>
                <c:ext xmlns:c16="http://schemas.microsoft.com/office/drawing/2014/chart" uri="{C3380CC4-5D6E-409C-BE32-E72D297353CC}">
                  <c16:uniqueId val="{0000000A-E6AD-4F23-8DEC-0F84F777A3F2}"/>
                </c:ext>
              </c:extLst>
            </c:dLbl>
            <c:dLbl>
              <c:idx val="10"/>
              <c:delete val="1"/>
              <c:extLst>
                <c:ext xmlns:c15="http://schemas.microsoft.com/office/drawing/2012/chart" uri="{CE6537A1-D6FC-4f65-9D91-7224C49458BB}"/>
                <c:ext xmlns:c16="http://schemas.microsoft.com/office/drawing/2014/chart" uri="{C3380CC4-5D6E-409C-BE32-E72D297353CC}">
                  <c16:uniqueId val="{0000000B-E6AD-4F23-8DEC-0F84F777A3F2}"/>
                </c:ext>
              </c:extLst>
            </c:dLbl>
            <c:dLbl>
              <c:idx val="11"/>
              <c:delete val="1"/>
              <c:extLst>
                <c:ext xmlns:c15="http://schemas.microsoft.com/office/drawing/2012/chart" uri="{CE6537A1-D6FC-4f65-9D91-7224C49458BB}"/>
                <c:ext xmlns:c16="http://schemas.microsoft.com/office/drawing/2014/chart" uri="{C3380CC4-5D6E-409C-BE32-E72D297353CC}">
                  <c16:uniqueId val="{0000000C-E6AD-4F23-8DEC-0F84F777A3F2}"/>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produkTerlaris!$B$4:$B$15</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produkTerlaris!$D$4:$D$15</c:f>
              <c:numCache>
                <c:formatCode>General</c:formatCode>
                <c:ptCount val="12"/>
                <c:pt idx="0">
                  <c:v>2959</c:v>
                </c:pt>
                <c:pt idx="1">
                  <c:v>2626</c:v>
                </c:pt>
                <c:pt idx="2">
                  <c:v>3078</c:v>
                </c:pt>
                <c:pt idx="3">
                  <c:v>2987</c:v>
                </c:pt>
                <c:pt idx="4">
                  <c:v>2910</c:v>
                </c:pt>
                <c:pt idx="5">
                  <c:v>4997</c:v>
                </c:pt>
                <c:pt idx="6">
                  <c:v>3030</c:v>
                </c:pt>
                <c:pt idx="7">
                  <c:v>3167</c:v>
                </c:pt>
                <c:pt idx="8">
                  <c:v>2920</c:v>
                </c:pt>
                <c:pt idx="9">
                  <c:v>3070</c:v>
                </c:pt>
                <c:pt idx="10">
                  <c:v>2935</c:v>
                </c:pt>
                <c:pt idx="11">
                  <c:v>3049</c:v>
                </c:pt>
              </c:numCache>
            </c:numRef>
          </c:val>
          <c:smooth val="0"/>
          <c:extLst>
            <c:ext xmlns:c16="http://schemas.microsoft.com/office/drawing/2014/chart" uri="{C3380CC4-5D6E-409C-BE32-E72D297353CC}">
              <c16:uniqueId val="{0000000D-E6AD-4F23-8DEC-0F84F777A3F2}"/>
            </c:ext>
          </c:extLst>
        </c:ser>
        <c:dLbls>
          <c:showLegendKey val="0"/>
          <c:showVal val="0"/>
          <c:showCatName val="0"/>
          <c:showSerName val="0"/>
          <c:showPercent val="0"/>
          <c:showBubbleSize val="0"/>
        </c:dLbls>
        <c:marker val="1"/>
        <c:smooth val="0"/>
        <c:axId val="142349312"/>
        <c:axId val="142346912"/>
      </c:lineChart>
      <c:catAx>
        <c:axId val="2118126959"/>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118127439"/>
        <c:crosses val="autoZero"/>
        <c:auto val="1"/>
        <c:lblAlgn val="ctr"/>
        <c:lblOffset val="100"/>
        <c:noMultiLvlLbl val="0"/>
      </c:catAx>
      <c:valAx>
        <c:axId val="2118127439"/>
        <c:scaling>
          <c:orientation val="minMax"/>
        </c:scaling>
        <c:delete val="0"/>
        <c:axPos val="l"/>
        <c:numFmt formatCode="[&gt;1000000000]#,##0.00,,,\ &quot;M&quot;;[&gt;1000000]#,##0,,\ &quot;Jt&quot;;#,##0\ &quot;Rb&quot;" sourceLinked="0"/>
        <c:majorTickMark val="out"/>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118126959"/>
        <c:crosses val="autoZero"/>
        <c:crossBetween val="between"/>
      </c:valAx>
      <c:valAx>
        <c:axId val="14234691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142349312"/>
        <c:crosses val="max"/>
        <c:crossBetween val="between"/>
      </c:valAx>
      <c:catAx>
        <c:axId val="142349312"/>
        <c:scaling>
          <c:orientation val="minMax"/>
        </c:scaling>
        <c:delete val="0"/>
        <c:axPos val="t"/>
        <c:numFmt formatCode="General" sourceLinked="1"/>
        <c:majorTickMark val="out"/>
        <c:minorTickMark val="none"/>
        <c:tickLblPos val="nextTo"/>
        <c:spPr>
          <a:noFill/>
          <a:ln w="12700" cap="flat" cmpd="sng" algn="ctr">
            <a:noFill/>
            <a:round/>
          </a:ln>
          <a:effectLst/>
        </c:spPr>
        <c:txPr>
          <a:bodyPr rot="-60000000" spcFirstLastPara="1" vertOverflow="ellipsis" vert="horz" wrap="square" anchor="ctr" anchorCtr="1"/>
          <a:lstStyle/>
          <a:p>
            <a:pPr>
              <a:defRPr sz="900" b="0" i="0" u="none" strike="noStrike" kern="1200" baseline="0">
                <a:noFill/>
                <a:latin typeface="+mn-lt"/>
                <a:ea typeface="+mn-ea"/>
                <a:cs typeface="+mn-cs"/>
              </a:defRPr>
            </a:pPr>
            <a:endParaRPr lang="en-US"/>
          </a:p>
        </c:txPr>
        <c:crossAx val="142346912"/>
        <c:crosses val="max"/>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b="100000"/>
      </a:path>
      <a:tileRect t="-100000" r="-10000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[Dashboard Penjualan DQFashion 2017.xlsx]Sheet7!PivotTable13</c:name>
    <c:fmtId val="2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10 Produk Penjualan tertinggi</a:t>
            </a:r>
          </a:p>
        </c:rich>
      </c:tx>
      <c:layout>
        <c:manualLayout>
          <c:xMode val="edge"/>
          <c:yMode val="edge"/>
          <c:x val="0.1695438731754213"/>
          <c:y val="3.22062228801001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183025735080071"/>
          <c:y val="0.20809150853393665"/>
          <c:w val="0.75692829624811842"/>
          <c:h val="0.7373759257264112"/>
        </c:manualLayout>
      </c:layout>
      <c:bar3DChart>
        <c:barDir val="bar"/>
        <c:grouping val="clustered"/>
        <c:varyColors val="0"/>
        <c:ser>
          <c:idx val="0"/>
          <c:order val="0"/>
          <c:tx>
            <c:strRef>
              <c:f>Sheet7!$C$2</c:f>
              <c:strCache>
                <c:ptCount val="1"/>
                <c:pt idx="0">
                  <c:v>Total</c:v>
                </c:pt>
              </c:strCache>
            </c:strRef>
          </c:tx>
          <c:sp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9525" cap="flat" cmpd="sng" algn="ctr">
              <a:solidFill>
                <a:schemeClr val="accent1">
                  <a:lumMod val="75000"/>
                </a:schemeClr>
              </a:solidFill>
              <a:round/>
            </a:ln>
            <a:effectLst/>
            <a:sp3d contourW="9525">
              <a:contourClr>
                <a:schemeClr val="accent1">
                  <a:lumMod val="75000"/>
                </a:schemeClr>
              </a:contourClr>
            </a:sp3d>
          </c:spPr>
          <c:invertIfNegative val="0"/>
          <c:dLbls>
            <c:numFmt formatCode="[&gt;1000000000]#,##0.00,,,\ &quot;M&quot;;[&gt;1000000]#,##0,,\ &quot;Jt&quot;;#,##0\ &quot;Rb&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Sheet7!$B$3:$B$12</c:f>
              <c:strCache>
                <c:ptCount val="10"/>
                <c:pt idx="0">
                  <c:v>Sweater</c:v>
                </c:pt>
                <c:pt idx="1">
                  <c:v>Kacamata</c:v>
                </c:pt>
                <c:pt idx="2">
                  <c:v>Kemeja</c:v>
                </c:pt>
                <c:pt idx="3">
                  <c:v>Jumpsuit</c:v>
                </c:pt>
                <c:pt idx="4">
                  <c:v>Kaftan</c:v>
                </c:pt>
                <c:pt idx="5">
                  <c:v>Rok</c:v>
                </c:pt>
                <c:pt idx="6">
                  <c:v>Celana Jeans</c:v>
                </c:pt>
                <c:pt idx="7">
                  <c:v>Dress</c:v>
                </c:pt>
                <c:pt idx="8">
                  <c:v>Maxi Dress</c:v>
                </c:pt>
                <c:pt idx="9">
                  <c:v>Jaket</c:v>
                </c:pt>
              </c:strCache>
            </c:strRef>
          </c:cat>
          <c:val>
            <c:numRef>
              <c:f>Sheet7!$C$3:$C$12</c:f>
              <c:numCache>
                <c:formatCode>#,##0</c:formatCode>
                <c:ptCount val="10"/>
                <c:pt idx="0">
                  <c:v>2271423000</c:v>
                </c:pt>
                <c:pt idx="1">
                  <c:v>2325192000</c:v>
                </c:pt>
                <c:pt idx="2">
                  <c:v>2392143000</c:v>
                </c:pt>
                <c:pt idx="3">
                  <c:v>2529291000</c:v>
                </c:pt>
                <c:pt idx="4">
                  <c:v>2545548000</c:v>
                </c:pt>
                <c:pt idx="5">
                  <c:v>2746368000</c:v>
                </c:pt>
                <c:pt idx="6">
                  <c:v>3746238000</c:v>
                </c:pt>
                <c:pt idx="7">
                  <c:v>5780154000</c:v>
                </c:pt>
                <c:pt idx="8">
                  <c:v>6478245000</c:v>
                </c:pt>
                <c:pt idx="9">
                  <c:v>7639938000</c:v>
                </c:pt>
              </c:numCache>
            </c:numRef>
          </c:val>
          <c:shape val="cylinder"/>
          <c:extLst>
            <c:ext xmlns:c16="http://schemas.microsoft.com/office/drawing/2014/chart" uri="{C3380CC4-5D6E-409C-BE32-E72D297353CC}">
              <c16:uniqueId val="{00000000-9C87-4030-97C4-1DAA6C00E9E5}"/>
            </c:ext>
          </c:extLst>
        </c:ser>
        <c:dLbls>
          <c:showLegendKey val="0"/>
          <c:showVal val="0"/>
          <c:showCatName val="0"/>
          <c:showSerName val="0"/>
          <c:showPercent val="0"/>
          <c:showBubbleSize val="0"/>
        </c:dLbls>
        <c:gapWidth val="50"/>
        <c:shape val="box"/>
        <c:axId val="71480512"/>
        <c:axId val="71459872"/>
        <c:axId val="0"/>
      </c:bar3DChart>
      <c:catAx>
        <c:axId val="71480512"/>
        <c:scaling>
          <c:orientation val="maxMin"/>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1459872"/>
        <c:crosses val="autoZero"/>
        <c:auto val="1"/>
        <c:lblAlgn val="ctr"/>
        <c:lblOffset val="100"/>
        <c:noMultiLvlLbl val="0"/>
      </c:catAx>
      <c:valAx>
        <c:axId val="71459872"/>
        <c:scaling>
          <c:orientation val="minMax"/>
        </c:scaling>
        <c:delete val="1"/>
        <c:axPos val="t"/>
        <c:majorGridlines>
          <c:spPr>
            <a:ln w="9525" cap="flat" cmpd="sng" algn="ctr">
              <a:noFill/>
              <a:round/>
            </a:ln>
            <a:effectLst/>
          </c:spPr>
        </c:majorGridlines>
        <c:numFmt formatCode="#,##0" sourceLinked="1"/>
        <c:majorTickMark val="none"/>
        <c:minorTickMark val="none"/>
        <c:tickLblPos val="nextTo"/>
        <c:crossAx val="71480512"/>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a:outerShdw blurRad="63500" sx="102000" sy="102000" algn="ctr" rotWithShape="0">
        <a:prstClr val="black">
          <a:alpha val="40000"/>
        </a:prstClr>
      </a:outerShdw>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6">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0.01209</cdr:x>
      <cdr:y>0.5864</cdr:y>
    </cdr:from>
    <cdr:to>
      <cdr:x>0.89466</cdr:x>
      <cdr:y>0.96502</cdr:y>
    </cdr:to>
    <cdr:sp macro="" textlink="">
      <cdr:nvSpPr>
        <cdr:cNvPr id="2" name="Rectangle: Rounded Corners 1">
          <a:extLst xmlns:a="http://schemas.openxmlformats.org/drawingml/2006/main">
            <a:ext uri="{FF2B5EF4-FFF2-40B4-BE49-F238E27FC236}">
              <a16:creationId xmlns:a16="http://schemas.microsoft.com/office/drawing/2014/main" id="{308D6461-D7AF-5C03-902D-8F836C7F2EB8}"/>
            </a:ext>
          </a:extLst>
        </cdr:cNvPr>
        <cdr:cNvSpPr/>
      </cdr:nvSpPr>
      <cdr:spPr>
        <a:xfrm xmlns:a="http://schemas.openxmlformats.org/drawingml/2006/main">
          <a:off x="50799" y="1502229"/>
          <a:ext cx="3708855" cy="969928"/>
        </a:xfrm>
        <a:prstGeom xmlns:a="http://schemas.openxmlformats.org/drawingml/2006/main" prst="roundRect">
          <a:avLst/>
        </a:prstGeom>
        <a:solidFill xmlns:a="http://schemas.openxmlformats.org/drawingml/2006/main">
          <a:schemeClr val="accent6">
            <a:lumMod val="40000"/>
            <a:lumOff val="60000"/>
            <a:alpha val="43000"/>
          </a:schemeClr>
        </a:solidFill>
        <a:ln xmlns:a="http://schemas.openxmlformats.org/drawingml/2006/main">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0.03</cdr:x>
      <cdr:y>0.20397</cdr:y>
    </cdr:from>
    <cdr:to>
      <cdr:x>0.89068</cdr:x>
      <cdr:y>0.58652</cdr:y>
    </cdr:to>
    <cdr:sp macro="" textlink="">
      <cdr:nvSpPr>
        <cdr:cNvPr id="2" name="Rectangle: Rounded Corners 1">
          <a:extLst xmlns:a="http://schemas.openxmlformats.org/drawingml/2006/main">
            <a:ext uri="{FF2B5EF4-FFF2-40B4-BE49-F238E27FC236}">
              <a16:creationId xmlns:a16="http://schemas.microsoft.com/office/drawing/2014/main" id="{28C6F419-9851-F1B3-5027-D706CEEBDD46}"/>
            </a:ext>
          </a:extLst>
        </cdr:cNvPr>
        <cdr:cNvSpPr/>
      </cdr:nvSpPr>
      <cdr:spPr>
        <a:xfrm xmlns:a="http://schemas.openxmlformats.org/drawingml/2006/main">
          <a:off x="121485" y="522514"/>
          <a:ext cx="3485315" cy="980023"/>
        </a:xfrm>
        <a:prstGeom xmlns:a="http://schemas.openxmlformats.org/drawingml/2006/main" prst="roundRect">
          <a:avLst/>
        </a:prstGeom>
        <a:solidFill xmlns:a="http://schemas.openxmlformats.org/drawingml/2006/main">
          <a:schemeClr val="accent2">
            <a:lumMod val="60000"/>
            <a:lumOff val="40000"/>
            <a:alpha val="40000"/>
          </a:schemeClr>
        </a:solidFill>
        <a:ln xmlns:a="http://schemas.openxmlformats.org/drawingml/2006/main">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5612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2053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3864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8572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446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5824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6325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4543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3910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ctrTitle"/>
          </p:nvPr>
        </p:nvSpPr>
        <p:spPr>
          <a:xfrm>
            <a:off x="215700" y="859800"/>
            <a:ext cx="4020300" cy="24042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11" name="Google Shape;11;p7"/>
          <p:cNvSpPr txBox="1">
            <a:spLocks noGrp="1"/>
          </p:cNvSpPr>
          <p:nvPr>
            <p:ph type="subTitle" idx="1"/>
          </p:nvPr>
        </p:nvSpPr>
        <p:spPr>
          <a:xfrm>
            <a:off x="215700" y="4107600"/>
            <a:ext cx="4248300" cy="590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1900"/>
              <a:buNone/>
              <a:defRPr sz="1900"/>
            </a:lvl1pPr>
            <a:lvl2pPr lvl="1" algn="l">
              <a:lnSpc>
                <a:spcPct val="100000"/>
              </a:lnSpc>
              <a:spcBef>
                <a:spcPts val="0"/>
              </a:spcBef>
              <a:spcAft>
                <a:spcPts val="0"/>
              </a:spcAft>
              <a:buSzPts val="1900"/>
              <a:buNone/>
              <a:defRPr sz="1900"/>
            </a:lvl2pPr>
            <a:lvl3pPr lvl="2" algn="l">
              <a:lnSpc>
                <a:spcPct val="100000"/>
              </a:lnSpc>
              <a:spcBef>
                <a:spcPts val="0"/>
              </a:spcBef>
              <a:spcAft>
                <a:spcPts val="0"/>
              </a:spcAft>
              <a:buSzPts val="1900"/>
              <a:buNone/>
              <a:defRPr sz="1900"/>
            </a:lvl3pPr>
            <a:lvl4pPr lvl="3" algn="l">
              <a:lnSpc>
                <a:spcPct val="100000"/>
              </a:lnSpc>
              <a:spcBef>
                <a:spcPts val="0"/>
              </a:spcBef>
              <a:spcAft>
                <a:spcPts val="0"/>
              </a:spcAft>
              <a:buSzPts val="1900"/>
              <a:buNone/>
              <a:defRPr sz="1900"/>
            </a:lvl4pPr>
            <a:lvl5pPr lvl="4" algn="l">
              <a:lnSpc>
                <a:spcPct val="100000"/>
              </a:lnSpc>
              <a:spcBef>
                <a:spcPts val="0"/>
              </a:spcBef>
              <a:spcAft>
                <a:spcPts val="0"/>
              </a:spcAft>
              <a:buSzPts val="1900"/>
              <a:buNone/>
              <a:defRPr sz="1900"/>
            </a:lvl5pPr>
            <a:lvl6pPr lvl="5" algn="l">
              <a:lnSpc>
                <a:spcPct val="100000"/>
              </a:lnSpc>
              <a:spcBef>
                <a:spcPts val="0"/>
              </a:spcBef>
              <a:spcAft>
                <a:spcPts val="0"/>
              </a:spcAft>
              <a:buSzPts val="1900"/>
              <a:buNone/>
              <a:defRPr sz="1900"/>
            </a:lvl6pPr>
            <a:lvl7pPr lvl="6" algn="l">
              <a:lnSpc>
                <a:spcPct val="100000"/>
              </a:lnSpc>
              <a:spcBef>
                <a:spcPts val="0"/>
              </a:spcBef>
              <a:spcAft>
                <a:spcPts val="0"/>
              </a:spcAft>
              <a:buSzPts val="1900"/>
              <a:buNone/>
              <a:defRPr sz="1900"/>
            </a:lvl7pPr>
            <a:lvl8pPr lvl="7" algn="l">
              <a:lnSpc>
                <a:spcPct val="100000"/>
              </a:lnSpc>
              <a:spcBef>
                <a:spcPts val="0"/>
              </a:spcBef>
              <a:spcAft>
                <a:spcPts val="0"/>
              </a:spcAft>
              <a:buSzPts val="1900"/>
              <a:buNone/>
              <a:defRPr sz="1900"/>
            </a:lvl8pPr>
            <a:lvl9pPr lvl="8" algn="l">
              <a:lnSpc>
                <a:spcPct val="100000"/>
              </a:lnSpc>
              <a:spcBef>
                <a:spcPts val="0"/>
              </a:spcBef>
              <a:spcAft>
                <a:spcPts val="0"/>
              </a:spcAft>
              <a:buSzPts val="1900"/>
              <a:buNone/>
              <a:defRPr sz="1900"/>
            </a:lvl9pPr>
          </a:lstStyle>
          <a:p>
            <a:endParaRPr/>
          </a:p>
        </p:txBody>
      </p:sp>
      <p:sp>
        <p:nvSpPr>
          <p:cNvPr id="12" name="Google Shape;12;p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8"/>
          <p:cNvSpPr txBox="1">
            <a:spLocks noGrp="1"/>
          </p:cNvSpPr>
          <p:nvPr>
            <p:ph type="title"/>
          </p:nvPr>
        </p:nvSpPr>
        <p:spPr>
          <a:xfrm>
            <a:off x="1080000" y="1958850"/>
            <a:ext cx="69840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3200"/>
              <a:buNone/>
              <a:defRPr sz="3200">
                <a:solidFill>
                  <a:schemeClr val="lt1"/>
                </a:solidFill>
              </a:defRPr>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a:endParaRPr/>
          </a:p>
        </p:txBody>
      </p:sp>
      <p:sp>
        <p:nvSpPr>
          <p:cNvPr id="15" name="Google Shape;15;p8"/>
          <p:cNvSpPr txBox="1">
            <a:spLocks noGrp="1"/>
          </p:cNvSpPr>
          <p:nvPr>
            <p:ph type="sldNum" idx="12"/>
          </p:nvPr>
        </p:nvSpPr>
        <p:spPr>
          <a:xfrm>
            <a:off x="8472458" y="48156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9"/>
          <p:cNvSpPr txBox="1">
            <a:spLocks noGrp="1"/>
          </p:cNvSpPr>
          <p:nvPr>
            <p:ph type="title"/>
          </p:nvPr>
        </p:nvSpPr>
        <p:spPr>
          <a:xfrm>
            <a:off x="311700" y="672450"/>
            <a:ext cx="54843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9"/>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Poppins"/>
              <a:buChar char="●"/>
              <a:defRPr>
                <a:latin typeface="Poppins"/>
                <a:ea typeface="Poppins"/>
                <a:cs typeface="Poppins"/>
                <a:sym typeface="Poppins"/>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20"/>
        <p:cNvGrpSpPr/>
        <p:nvPr/>
      </p:nvGrpSpPr>
      <p:grpSpPr>
        <a:xfrm>
          <a:off x="0" y="0"/>
          <a:ext cx="0" cy="0"/>
          <a:chOff x="0" y="0"/>
          <a:chExt cx="0" cy="0"/>
        </a:xfrm>
      </p:grpSpPr>
      <p:sp>
        <p:nvSpPr>
          <p:cNvPr id="21" name="Google Shape;21;p10"/>
          <p:cNvSpPr txBox="1">
            <a:spLocks noGrp="1"/>
          </p:cNvSpPr>
          <p:nvPr>
            <p:ph type="title"/>
          </p:nvPr>
        </p:nvSpPr>
        <p:spPr>
          <a:xfrm>
            <a:off x="265500" y="1425175"/>
            <a:ext cx="2638500" cy="1482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300"/>
              <a:buNone/>
              <a:defRPr sz="33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2" name="Google Shape;22;p10"/>
          <p:cNvSpPr txBox="1">
            <a:spLocks noGrp="1"/>
          </p:cNvSpPr>
          <p:nvPr>
            <p:ph type="subTitle" idx="1"/>
          </p:nvPr>
        </p:nvSpPr>
        <p:spPr>
          <a:xfrm>
            <a:off x="265500" y="3144000"/>
            <a:ext cx="2386500" cy="768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23" name="Google Shape;23;p10"/>
          <p:cNvSpPr txBox="1">
            <a:spLocks noGrp="1"/>
          </p:cNvSpPr>
          <p:nvPr>
            <p:ph type="body" idx="2"/>
          </p:nvPr>
        </p:nvSpPr>
        <p:spPr>
          <a:xfrm>
            <a:off x="3972000" y="724075"/>
            <a:ext cx="48045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4" name="Google Shape;24;p1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3"/>
          <p:cNvSpPr txBox="1">
            <a:spLocks noGrp="1"/>
          </p:cNvSpPr>
          <p:nvPr>
            <p:ph type="title"/>
          </p:nvPr>
        </p:nvSpPr>
        <p:spPr>
          <a:xfrm>
            <a:off x="1829850" y="2065025"/>
            <a:ext cx="54843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3" name="Google Shape;33;p1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1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39" name="Google Shape;39;p15"/>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0D606D"/>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52AA5E"/>
              </a:buClr>
              <a:buSzPts val="2800"/>
              <a:buFont typeface="Poppins"/>
              <a:buNone/>
              <a:defRPr sz="2800" b="1" i="0" u="none" strike="noStrike" cap="none">
                <a:solidFill>
                  <a:srgbClr val="52AA5E"/>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2"/>
              </a:buClr>
              <a:buSzPts val="1800"/>
              <a:buFont typeface="Poppins SemiBold"/>
              <a:buChar char="●"/>
              <a:defRPr sz="1800" b="0" i="0" u="none" strike="noStrike" cap="none">
                <a:solidFill>
                  <a:schemeClr val="accent2"/>
                </a:solidFill>
                <a:latin typeface="Poppins SemiBold"/>
                <a:ea typeface="Poppins SemiBold"/>
                <a:cs typeface="Poppins SemiBold"/>
                <a:sym typeface="Poppins SemiBold"/>
              </a:defRPr>
            </a:lvl1pPr>
            <a:lvl2pPr marL="914400" marR="0" lvl="1"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endParaRPr/>
          </a:p>
        </p:txBody>
      </p:sp>
      <p:sp>
        <p:nvSpPr>
          <p:cNvPr id="8" name="Google Shape;8;p6"/>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p:nvPr/>
        </p:nvSpPr>
        <p:spPr>
          <a:xfrm>
            <a:off x="215700" y="859800"/>
            <a:ext cx="4020300" cy="2404200"/>
          </a:xfrm>
          <a:prstGeom prst="rect">
            <a:avLst/>
          </a:prstGeom>
          <a:noFill/>
          <a:ln>
            <a:noFill/>
          </a:ln>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en" sz="4000" b="1">
                <a:solidFill>
                  <a:srgbClr val="FFFFFF"/>
                </a:solidFill>
                <a:latin typeface="Poppins"/>
                <a:ea typeface="Poppins"/>
                <a:cs typeface="Poppins"/>
                <a:sym typeface="Poppins"/>
              </a:rPr>
              <a:t>Analisa Penjualan DQFashion tahun 2017</a:t>
            </a:r>
            <a:endParaRPr sz="4000" b="1">
              <a:solidFill>
                <a:srgbClr val="FFFFFF"/>
              </a:solidFill>
              <a:latin typeface="Poppins"/>
              <a:ea typeface="Poppins"/>
              <a:cs typeface="Poppins"/>
              <a:sym typeface="Poppins"/>
            </a:endParaRPr>
          </a:p>
        </p:txBody>
      </p:sp>
      <p:sp>
        <p:nvSpPr>
          <p:cNvPr id="45" name="Google Shape;45;p1"/>
          <p:cNvSpPr txBox="1"/>
          <p:nvPr/>
        </p:nvSpPr>
        <p:spPr>
          <a:xfrm>
            <a:off x="215700" y="4443675"/>
            <a:ext cx="4248300" cy="590700"/>
          </a:xfrm>
          <a:prstGeom prst="rect">
            <a:avLst/>
          </a:prstGeom>
          <a:noFill/>
          <a:ln>
            <a:noFill/>
          </a:ln>
        </p:spPr>
        <p:txBody>
          <a:bodyPr spcFirstLastPara="1" wrap="square" lIns="91425" tIns="91425" rIns="91425" bIns="91425" anchor="ctr" anchorCtr="0">
            <a:normAutofit fontScale="92500"/>
          </a:bodyPr>
          <a:lstStyle/>
          <a:p>
            <a:pPr marL="0" lvl="0" indent="0" algn="l" rtl="0">
              <a:spcBef>
                <a:spcPts val="0"/>
              </a:spcBef>
              <a:spcAft>
                <a:spcPts val="0"/>
              </a:spcAft>
              <a:buNone/>
            </a:pPr>
            <a:r>
              <a:rPr lang="en" sz="1900">
                <a:solidFill>
                  <a:srgbClr val="212121"/>
                </a:solidFill>
                <a:latin typeface="Poppins SemiBold"/>
                <a:ea typeface="Poppins SemiBold"/>
                <a:cs typeface="Poppins SemiBold"/>
                <a:sym typeface="Poppins SemiBold"/>
              </a:rPr>
              <a:t>Fransisca Panggabean / EXC1368</a:t>
            </a:r>
            <a:endParaRPr sz="1900">
              <a:solidFill>
                <a:srgbClr val="212121"/>
              </a:solidFill>
              <a:latin typeface="Poppins SemiBold"/>
              <a:ea typeface="Poppins SemiBold"/>
              <a:cs typeface="Poppins SemiBold"/>
              <a:sym typeface="Poppins SemiBold"/>
            </a:endParaRPr>
          </a:p>
        </p:txBody>
      </p:sp>
      <p:sp>
        <p:nvSpPr>
          <p:cNvPr id="46" name="Google Shape;46;p1"/>
          <p:cNvSpPr txBox="1"/>
          <p:nvPr/>
        </p:nvSpPr>
        <p:spPr>
          <a:xfrm>
            <a:off x="215700" y="3852975"/>
            <a:ext cx="4248300" cy="590700"/>
          </a:xfrm>
          <a:prstGeom prst="rect">
            <a:avLst/>
          </a:prstGeom>
          <a:noFill/>
          <a:ln>
            <a:noFill/>
          </a:ln>
        </p:spPr>
        <p:txBody>
          <a:bodyPr spcFirstLastPara="1" wrap="square" lIns="91425" tIns="91425" rIns="91425" bIns="91425" anchor="ctr" anchorCtr="0">
            <a:normAutofit fontScale="85000" lnSpcReduction="20000"/>
          </a:bodyPr>
          <a:lstStyle/>
          <a:p>
            <a:pPr marL="0" lvl="0" indent="0" algn="l" rtl="0">
              <a:spcBef>
                <a:spcPts val="0"/>
              </a:spcBef>
              <a:spcAft>
                <a:spcPts val="0"/>
              </a:spcAft>
              <a:buNone/>
            </a:pPr>
            <a:r>
              <a:rPr lang="en" sz="1900">
                <a:solidFill>
                  <a:srgbClr val="212121"/>
                </a:solidFill>
                <a:latin typeface="Poppins SemiBold"/>
                <a:ea typeface="Poppins SemiBold"/>
                <a:cs typeface="Poppins SemiBold"/>
                <a:sym typeface="Poppins SemiBold"/>
              </a:rPr>
              <a:t>Bootcamp Data Analyst with Excel Batch 13</a:t>
            </a:r>
            <a:endParaRPr sz="1900">
              <a:solidFill>
                <a:srgbClr val="212121"/>
              </a:solidFill>
              <a:latin typeface="Poppins SemiBold"/>
              <a:ea typeface="Poppins SemiBold"/>
              <a:cs typeface="Poppins SemiBold"/>
              <a:sym typeface="Poppi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82EC918D-024B-63CC-F7EF-64C76FCA8D41}"/>
              </a:ext>
            </a:extLst>
          </p:cNvPr>
          <p:cNvGraphicFramePr>
            <a:graphicFrameLocks/>
          </p:cNvGraphicFramePr>
          <p:nvPr>
            <p:extLst>
              <p:ext uri="{D42A27DB-BD31-4B8C-83A1-F6EECF244321}">
                <p14:modId xmlns:p14="http://schemas.microsoft.com/office/powerpoint/2010/main" val="1966837903"/>
              </p:ext>
            </p:extLst>
          </p:nvPr>
        </p:nvGraphicFramePr>
        <p:xfrm>
          <a:off x="210003" y="805542"/>
          <a:ext cx="4238626" cy="2561772"/>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34745C1E-97A3-EA03-AE7D-C12B7A51D403}"/>
              </a:ext>
            </a:extLst>
          </p:cNvPr>
          <p:cNvSpPr/>
          <p:nvPr/>
        </p:nvSpPr>
        <p:spPr>
          <a:xfrm>
            <a:off x="210003" y="3497943"/>
            <a:ext cx="8382453" cy="1016000"/>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1200">
                <a:solidFill>
                  <a:schemeClr val="bg1"/>
                </a:solidFill>
                <a:latin typeface="Poppins" panose="00000500000000000000" pitchFamily="2" charset="0"/>
                <a:cs typeface="Poppins" panose="00000500000000000000" pitchFamily="2" charset="0"/>
              </a:rPr>
              <a:t>Chart diatas menunjukkan 10 produk yang memperoleh penjualan tertinggi dan terendah. Dapat dilhat bahwa 5 produk dengan revenue terbesar masuk dalam kategori produk fashion umum (atasan, bawahan, gaun). Sedangkan untuk produk  dengan penjualan terendah, Sebagian besar masuk dalam kategori aksesories. Seperti : Kaus kaki, ikat pinggang, topi, ataupun syal.</a:t>
            </a:r>
            <a:endParaRPr lang="en-ID" sz="1200">
              <a:solidFill>
                <a:schemeClr val="bg1"/>
              </a:solidFill>
              <a:latin typeface="Poppins" panose="00000500000000000000" pitchFamily="2" charset="0"/>
              <a:cs typeface="Poppins" panose="00000500000000000000" pitchFamily="2" charset="0"/>
            </a:endParaRPr>
          </a:p>
        </p:txBody>
      </p:sp>
      <p:graphicFrame>
        <p:nvGraphicFramePr>
          <p:cNvPr id="12" name="Chart 11">
            <a:extLst>
              <a:ext uri="{FF2B5EF4-FFF2-40B4-BE49-F238E27FC236}">
                <a16:creationId xmlns:a16="http://schemas.microsoft.com/office/drawing/2014/main" id="{7A6D3AAA-C495-1768-4775-F51F1B3E1CA1}"/>
              </a:ext>
            </a:extLst>
          </p:cNvPr>
          <p:cNvGraphicFramePr>
            <a:graphicFrameLocks/>
          </p:cNvGraphicFramePr>
          <p:nvPr>
            <p:extLst>
              <p:ext uri="{D42A27DB-BD31-4B8C-83A1-F6EECF244321}">
                <p14:modId xmlns:p14="http://schemas.microsoft.com/office/powerpoint/2010/main" val="3155030307"/>
              </p:ext>
            </p:extLst>
          </p:nvPr>
        </p:nvGraphicFramePr>
        <p:xfrm>
          <a:off x="4521200" y="805542"/>
          <a:ext cx="4049485" cy="256177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49937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265500" y="605016"/>
            <a:ext cx="2965838" cy="14823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300"/>
              <a:buNone/>
            </a:pPr>
            <a:r>
              <a:rPr lang="en-US" sz="2800"/>
              <a:t>Rekomendasi</a:t>
            </a:r>
            <a:endParaRPr sz="2800"/>
          </a:p>
        </p:txBody>
      </p:sp>
      <p:sp>
        <p:nvSpPr>
          <p:cNvPr id="2" name="Rectangle: Rounded Corners 1">
            <a:extLst>
              <a:ext uri="{FF2B5EF4-FFF2-40B4-BE49-F238E27FC236}">
                <a16:creationId xmlns:a16="http://schemas.microsoft.com/office/drawing/2014/main" id="{9682D74F-A7CE-E8BC-C1B2-D6C2501CBEB2}"/>
              </a:ext>
            </a:extLst>
          </p:cNvPr>
          <p:cNvSpPr/>
          <p:nvPr/>
        </p:nvSpPr>
        <p:spPr>
          <a:xfrm>
            <a:off x="3547597" y="605017"/>
            <a:ext cx="5486400" cy="4150322"/>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a:solidFill>
                  <a:schemeClr val="bg1"/>
                </a:solidFill>
                <a:latin typeface="Poppins" panose="00000500000000000000" pitchFamily="2" charset="0"/>
                <a:cs typeface="Poppins" panose="00000500000000000000" pitchFamily="2" charset="0"/>
              </a:rPr>
              <a:t>Untuk menarik pembeli, bisa diatur juga dengan cara mengatur penempatan produk kategori aksesoris. Misalnya diletakkan di bagian promosi utama situs DQFashion, atau di marketplace. Bisa juga dengan display yang lebih menarik di took fisik.</a:t>
            </a:r>
          </a:p>
          <a:p>
            <a:pPr marL="171450" indent="-171450">
              <a:buFont typeface="Arial" panose="020B0604020202020204" pitchFamily="34" charset="0"/>
              <a:buChar char="•"/>
            </a:pPr>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a:solidFill>
                  <a:schemeClr val="bg1"/>
                </a:solidFill>
                <a:latin typeface="Poppins" panose="00000500000000000000" pitchFamily="2" charset="0"/>
                <a:cs typeface="Poppins" panose="00000500000000000000" pitchFamily="2" charset="0"/>
              </a:rPr>
              <a:t>Untuk mengetahui alasan mengapa produk dengan kategori aksesories, penjualannya kurang baik, bisa dilakukan survey untuk mendapatkan umpan balik dari pelanggan. Nantinya feedback yang didapat bisa digunakan untuk memperbaiki produk, atau untuk menentukan strategi pemasaran berikutnya</a:t>
            </a:r>
          </a:p>
          <a:p>
            <a:pPr marL="171450" indent="-171450">
              <a:buFont typeface="Arial" panose="020B0604020202020204" pitchFamily="34" charset="0"/>
              <a:buChar char="•"/>
            </a:pPr>
            <a:endParaRPr lang="en-ID">
              <a:solidFill>
                <a:schemeClr val="bg1"/>
              </a:solidFill>
              <a:latin typeface="Poppins" panose="00000500000000000000" pitchFamily="2" charset="0"/>
              <a:cs typeface="Poppins" panose="00000500000000000000" pitchFamily="2" charset="0"/>
            </a:endParaRPr>
          </a:p>
        </p:txBody>
      </p:sp>
      <p:pic>
        <p:nvPicPr>
          <p:cNvPr id="4" name="Graphic 3" descr="A lightbulb">
            <a:extLst>
              <a:ext uri="{FF2B5EF4-FFF2-40B4-BE49-F238E27FC236}">
                <a16:creationId xmlns:a16="http://schemas.microsoft.com/office/drawing/2014/main" id="{EDB6EA33-CEA0-430B-DF2A-D4A0F9881F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204" y="1007645"/>
            <a:ext cx="4572000" cy="4572000"/>
          </a:xfrm>
          <a:prstGeom prst="rect">
            <a:avLst/>
          </a:prstGeom>
        </p:spPr>
      </p:pic>
    </p:spTree>
    <p:extLst>
      <p:ext uri="{BB962C8B-B14F-4D97-AF65-F5344CB8AC3E}">
        <p14:creationId xmlns:p14="http://schemas.microsoft.com/office/powerpoint/2010/main" val="318615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265500" y="605016"/>
            <a:ext cx="2965838" cy="14823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300"/>
              <a:buNone/>
            </a:pPr>
            <a:r>
              <a:rPr lang="en-US" sz="2800"/>
              <a:t>Rekomendasi</a:t>
            </a:r>
            <a:endParaRPr sz="2800"/>
          </a:p>
        </p:txBody>
      </p:sp>
      <p:sp>
        <p:nvSpPr>
          <p:cNvPr id="2" name="Rectangle: Rounded Corners 1">
            <a:extLst>
              <a:ext uri="{FF2B5EF4-FFF2-40B4-BE49-F238E27FC236}">
                <a16:creationId xmlns:a16="http://schemas.microsoft.com/office/drawing/2014/main" id="{9682D74F-A7CE-E8BC-C1B2-D6C2501CBEB2}"/>
              </a:ext>
            </a:extLst>
          </p:cNvPr>
          <p:cNvSpPr/>
          <p:nvPr/>
        </p:nvSpPr>
        <p:spPr>
          <a:xfrm>
            <a:off x="3547597" y="605017"/>
            <a:ext cx="5486400" cy="4150322"/>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a:solidFill>
                  <a:schemeClr val="bg1"/>
                </a:solidFill>
                <a:latin typeface="Poppins" panose="00000500000000000000" pitchFamily="2" charset="0"/>
                <a:cs typeface="Poppins" panose="00000500000000000000" pitchFamily="2" charset="0"/>
              </a:rPr>
              <a:t>Tingkatkan kualitas ataupun fungsionalitas dari produk aksesori. Pastikan produk memiliki kualitas yang baik dan fungsional, sehingga tahan lama dan memiliki daya guna. </a:t>
            </a:r>
          </a:p>
          <a:p>
            <a:pPr marL="171450" indent="-171450">
              <a:buFont typeface="Arial" panose="020B0604020202020204" pitchFamily="34" charset="0"/>
              <a:buChar char="•"/>
            </a:pPr>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a:solidFill>
                  <a:schemeClr val="bg1"/>
                </a:solidFill>
                <a:latin typeface="Poppins" panose="00000500000000000000" pitchFamily="2" charset="0"/>
                <a:cs typeface="Poppins" panose="00000500000000000000" pitchFamily="2" charset="0"/>
              </a:rPr>
              <a:t>Jika memang produk yang ada sudah tidak bisa menarik pasar lagi, pertimbangkan untuk mengganti variasi desain, warna baru, atau bahkan model baru untuk mengikuti tren terkini</a:t>
            </a:r>
          </a:p>
          <a:p>
            <a:pPr marL="171450" indent="-171450">
              <a:buFont typeface="Arial" panose="020B0604020202020204" pitchFamily="34" charset="0"/>
              <a:buChar char="•"/>
            </a:pPr>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a:solidFill>
                  <a:schemeClr val="bg1"/>
                </a:solidFill>
                <a:latin typeface="Poppins" panose="00000500000000000000" pitchFamily="2" charset="0"/>
                <a:cs typeface="Poppins" panose="00000500000000000000" pitchFamily="2" charset="0"/>
              </a:rPr>
              <a:t>Evalusi kembali tren pasar dan gaya hidup yang mungkin berubah. </a:t>
            </a:r>
          </a:p>
          <a:p>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a:solidFill>
                <a:schemeClr val="bg1"/>
              </a:solidFill>
              <a:latin typeface="Poppins" panose="00000500000000000000" pitchFamily="2" charset="0"/>
              <a:cs typeface="Poppins" panose="00000500000000000000" pitchFamily="2" charset="0"/>
            </a:endParaRPr>
          </a:p>
          <a:p>
            <a:endParaRPr lang="en-US">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D">
              <a:solidFill>
                <a:schemeClr val="bg1"/>
              </a:solidFill>
              <a:latin typeface="Poppins" panose="00000500000000000000" pitchFamily="2" charset="0"/>
              <a:cs typeface="Poppins" panose="00000500000000000000" pitchFamily="2" charset="0"/>
            </a:endParaRPr>
          </a:p>
        </p:txBody>
      </p:sp>
      <p:pic>
        <p:nvPicPr>
          <p:cNvPr id="4" name="Graphic 3" descr="A lightbulb">
            <a:extLst>
              <a:ext uri="{FF2B5EF4-FFF2-40B4-BE49-F238E27FC236}">
                <a16:creationId xmlns:a16="http://schemas.microsoft.com/office/drawing/2014/main" id="{EDB6EA33-CEA0-430B-DF2A-D4A0F9881F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204" y="1007645"/>
            <a:ext cx="4572000" cy="4572000"/>
          </a:xfrm>
          <a:prstGeom prst="rect">
            <a:avLst/>
          </a:prstGeom>
        </p:spPr>
      </p:pic>
    </p:spTree>
    <p:extLst>
      <p:ext uri="{BB962C8B-B14F-4D97-AF65-F5344CB8AC3E}">
        <p14:creationId xmlns:p14="http://schemas.microsoft.com/office/powerpoint/2010/main" val="66075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2" name="Picture 1">
            <a:extLst>
              <a:ext uri="{FF2B5EF4-FFF2-40B4-BE49-F238E27FC236}">
                <a16:creationId xmlns:a16="http://schemas.microsoft.com/office/drawing/2014/main" id="{343A477A-BB26-7C9B-9DC1-E818E6ED545C}"/>
              </a:ext>
            </a:extLst>
          </p:cNvPr>
          <p:cNvPicPr>
            <a:picLocks noChangeAspect="1"/>
          </p:cNvPicPr>
          <p:nvPr/>
        </p:nvPicPr>
        <p:blipFill>
          <a:blip r:embed="rId3"/>
          <a:stretch>
            <a:fillRect/>
          </a:stretch>
        </p:blipFill>
        <p:spPr>
          <a:xfrm>
            <a:off x="1341120" y="184474"/>
            <a:ext cx="6248400" cy="4270264"/>
          </a:xfrm>
          <a:prstGeom prst="rect">
            <a:avLst/>
          </a:prstGeom>
        </p:spPr>
      </p:pic>
    </p:spTree>
    <p:extLst>
      <p:ext uri="{BB962C8B-B14F-4D97-AF65-F5344CB8AC3E}">
        <p14:creationId xmlns:p14="http://schemas.microsoft.com/office/powerpoint/2010/main" val="373074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12" name="Group 11">
            <a:extLst>
              <a:ext uri="{FF2B5EF4-FFF2-40B4-BE49-F238E27FC236}">
                <a16:creationId xmlns:a16="http://schemas.microsoft.com/office/drawing/2014/main" id="{603059C6-C1D0-C728-182F-128BEA852FBC}"/>
              </a:ext>
            </a:extLst>
          </p:cNvPr>
          <p:cNvGrpSpPr/>
          <p:nvPr/>
        </p:nvGrpSpPr>
        <p:grpSpPr>
          <a:xfrm>
            <a:off x="371260" y="777540"/>
            <a:ext cx="8504607" cy="3588419"/>
            <a:chOff x="405636" y="777540"/>
            <a:chExt cx="8504607" cy="3588419"/>
          </a:xfrm>
          <a:solidFill>
            <a:srgbClr val="84A800"/>
          </a:solidFill>
          <a:effectLst/>
        </p:grpSpPr>
        <p:pic>
          <p:nvPicPr>
            <p:cNvPr id="10" name="Picture 9">
              <a:extLst>
                <a:ext uri="{FF2B5EF4-FFF2-40B4-BE49-F238E27FC236}">
                  <a16:creationId xmlns:a16="http://schemas.microsoft.com/office/drawing/2014/main" id="{3308F823-7A73-1282-C2B6-96C2D11F9E38}"/>
                </a:ext>
              </a:extLst>
            </p:cNvPr>
            <p:cNvPicPr>
              <a:picLocks noChangeAspect="1"/>
            </p:cNvPicPr>
            <p:nvPr/>
          </p:nvPicPr>
          <p:blipFill>
            <a:blip r:embed="rId3"/>
            <a:stretch>
              <a:fillRect/>
            </a:stretch>
          </p:blipFill>
          <p:spPr>
            <a:xfrm>
              <a:off x="405636" y="897642"/>
              <a:ext cx="3102202" cy="3348216"/>
            </a:xfrm>
            <a:prstGeom prst="roundRect">
              <a:avLst/>
            </a:prstGeom>
            <a:grpFill/>
            <a:effectLst>
              <a:glow rad="139700">
                <a:schemeClr val="accent6">
                  <a:satMod val="175000"/>
                  <a:alpha val="40000"/>
                </a:schemeClr>
              </a:glow>
            </a:effectLst>
          </p:spPr>
        </p:pic>
        <p:sp>
          <p:nvSpPr>
            <p:cNvPr id="4" name="Rectangle: Rounded Corners 3">
              <a:extLst>
                <a:ext uri="{FF2B5EF4-FFF2-40B4-BE49-F238E27FC236}">
                  <a16:creationId xmlns:a16="http://schemas.microsoft.com/office/drawing/2014/main" id="{065091BD-6634-A9F4-C3CD-FF6C7B053E58}"/>
                </a:ext>
              </a:extLst>
            </p:cNvPr>
            <p:cNvSpPr/>
            <p:nvPr/>
          </p:nvSpPr>
          <p:spPr>
            <a:xfrm>
              <a:off x="3767602" y="777540"/>
              <a:ext cx="5142641" cy="3588419"/>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D">
                <a:solidFill>
                  <a:schemeClr val="bg1"/>
                </a:solidFill>
                <a:latin typeface="Poppins" panose="00000500000000000000" pitchFamily="2" charset="0"/>
                <a:cs typeface="Poppins" panose="00000500000000000000" pitchFamily="2" charset="0"/>
              </a:endParaRPr>
            </a:p>
            <a:p>
              <a:pPr algn="ctr"/>
              <a:endParaRPr lang="en-ID">
                <a:solidFill>
                  <a:schemeClr val="bg1"/>
                </a:solidFill>
                <a:latin typeface="Poppins" panose="00000500000000000000" pitchFamily="2" charset="0"/>
                <a:cs typeface="Poppins" panose="00000500000000000000" pitchFamily="2" charset="0"/>
              </a:endParaRPr>
            </a:p>
            <a:p>
              <a:pPr algn="ctr"/>
              <a:r>
                <a:rPr lang="en-ID" err="1">
                  <a:solidFill>
                    <a:schemeClr val="bg1"/>
                  </a:solidFill>
                  <a:latin typeface="Poppins" panose="00000500000000000000" pitchFamily="2" charset="0"/>
                  <a:cs typeface="Poppins" panose="00000500000000000000" pitchFamily="2" charset="0"/>
                </a:rPr>
                <a:t>DQFashion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adalah</a:t>
              </a:r>
              <a:r>
                <a:rPr lang="en-ID">
                  <a:solidFill>
                    <a:schemeClr val="bg1"/>
                  </a:solidFill>
                  <a:latin typeface="Poppins" panose="00000500000000000000" pitchFamily="2" charset="0"/>
                  <a:cs typeface="Poppins" panose="00000500000000000000" pitchFamily="2" charset="0"/>
                </a:rPr>
                <a:t> toko yang </a:t>
              </a:r>
              <a:r>
                <a:rPr lang="en-ID" err="1">
                  <a:solidFill>
                    <a:schemeClr val="bg1"/>
                  </a:solidFill>
                  <a:latin typeface="Poppins" panose="00000500000000000000" pitchFamily="2" charset="0"/>
                  <a:cs typeface="Poppins" panose="00000500000000000000" pitchFamily="2" charset="0"/>
                </a:rPr>
                <a:t>berfokus</a:t>
              </a:r>
              <a:r>
                <a:rPr lang="en-ID">
                  <a:solidFill>
                    <a:schemeClr val="bg1"/>
                  </a:solidFill>
                  <a:latin typeface="Poppins" panose="00000500000000000000" pitchFamily="2" charset="0"/>
                  <a:cs typeface="Poppins" panose="00000500000000000000" pitchFamily="2" charset="0"/>
                </a:rPr>
                <a:t> pada </a:t>
              </a:r>
              <a:r>
                <a:rPr lang="en-ID" err="1">
                  <a:solidFill>
                    <a:schemeClr val="bg1"/>
                  </a:solidFill>
                  <a:latin typeface="Poppins" panose="00000500000000000000" pitchFamily="2" charset="0"/>
                  <a:cs typeface="Poppins" panose="00000500000000000000" pitchFamily="2" charset="0"/>
                </a:rPr>
                <a:t>bisnis</a:t>
              </a:r>
              <a:r>
                <a:rPr lang="en-ID">
                  <a:solidFill>
                    <a:schemeClr val="bg1"/>
                  </a:solidFill>
                  <a:latin typeface="Poppins" panose="00000500000000000000" pitchFamily="2" charset="0"/>
                  <a:cs typeface="Poppins" panose="00000500000000000000" pitchFamily="2" charset="0"/>
                </a:rPr>
                <a:t> fashion yang </a:t>
              </a:r>
              <a:r>
                <a:rPr lang="en-ID" err="1">
                  <a:solidFill>
                    <a:schemeClr val="bg1"/>
                  </a:solidFill>
                  <a:latin typeface="Poppins" panose="00000500000000000000" pitchFamily="2" charset="0"/>
                  <a:cs typeface="Poppins" panose="00000500000000000000" pitchFamily="2" charset="0"/>
                </a:rPr>
                <a:t>berpusat</a:t>
              </a:r>
              <a:r>
                <a:rPr lang="en-ID">
                  <a:solidFill>
                    <a:schemeClr val="bg1"/>
                  </a:solidFill>
                  <a:latin typeface="Poppins" panose="00000500000000000000" pitchFamily="2" charset="0"/>
                  <a:cs typeface="Poppins" panose="00000500000000000000" pitchFamily="2" charset="0"/>
                </a:rPr>
                <a:t> di Indonesia. Toko </a:t>
              </a:r>
              <a:r>
                <a:rPr lang="en-ID" err="1">
                  <a:solidFill>
                    <a:schemeClr val="bg1"/>
                  </a:solidFill>
                  <a:latin typeface="Poppins" panose="00000500000000000000" pitchFamily="2" charset="0"/>
                  <a:cs typeface="Poppins" panose="00000500000000000000" pitchFamily="2" charset="0"/>
                </a:rPr>
                <a:t>ini</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menawarkan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produk-produk</a:t>
              </a:r>
              <a:r>
                <a:rPr lang="en-ID">
                  <a:solidFill>
                    <a:schemeClr val="bg1"/>
                  </a:solidFill>
                  <a:latin typeface="Poppins" panose="00000500000000000000" pitchFamily="2" charset="0"/>
                  <a:cs typeface="Poppins" panose="00000500000000000000" pitchFamily="2" charset="0"/>
                </a:rPr>
                <a:t> fashion yang </a:t>
              </a:r>
              <a:r>
                <a:rPr lang="en-ID" err="1">
                  <a:solidFill>
                    <a:schemeClr val="bg1"/>
                  </a:solidFill>
                  <a:latin typeface="Poppins" panose="00000500000000000000" pitchFamily="2" charset="0"/>
                  <a:cs typeface="Poppins" panose="00000500000000000000" pitchFamily="2" charset="0"/>
                </a:rPr>
                <a:t>mengikuti</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perkembangan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tren</a:t>
              </a:r>
              <a:r>
                <a:rPr lang="en-ID">
                  <a:solidFill>
                    <a:schemeClr val="bg1"/>
                  </a:solidFill>
                  <a:latin typeface="Poppins" panose="00000500000000000000" pitchFamily="2" charset="0"/>
                  <a:cs typeface="Poppins" panose="00000500000000000000" pitchFamily="2" charset="0"/>
                </a:rPr>
                <a:t> fashion global</a:t>
              </a:r>
            </a:p>
            <a:p>
              <a:pPr algn="ctr"/>
              <a:r>
                <a:rPr lang="en-ID" err="1">
                  <a:solidFill>
                    <a:schemeClr val="bg1"/>
                  </a:solidFill>
                  <a:latin typeface="Poppins" panose="00000500000000000000" pitchFamily="2" charset="0"/>
                  <a:cs typeface="Poppins" panose="00000500000000000000" pitchFamily="2" charset="0"/>
                </a:rPr>
                <a:t>untuk</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gaya</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kasual</a:t>
              </a:r>
              <a:r>
                <a:rPr lang="en-ID">
                  <a:solidFill>
                    <a:schemeClr val="bg1"/>
                  </a:solidFill>
                  <a:latin typeface="Poppins" panose="00000500000000000000" pitchFamily="2" charset="0"/>
                  <a:cs typeface="Poppins" panose="00000500000000000000" pitchFamily="2" charset="0"/>
                </a:rPr>
                <a:t> dan semi-formal. </a:t>
              </a:r>
              <a:r>
                <a:rPr lang="en-ID" err="1">
                  <a:solidFill>
                    <a:schemeClr val="bg1"/>
                  </a:solidFill>
                  <a:latin typeface="Poppins" panose="00000500000000000000" pitchFamily="2" charset="0"/>
                  <a:cs typeface="Poppins" panose="00000500000000000000" pitchFamily="2" charset="0"/>
                </a:rPr>
                <a:t>Produk</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dari</a:t>
              </a:r>
              <a:r>
                <a:rPr lang="en-ID">
                  <a:solidFill>
                    <a:schemeClr val="bg1"/>
                  </a:solidFill>
                  <a:latin typeface="Poppins" panose="00000500000000000000" pitchFamily="2" charset="0"/>
                  <a:cs typeface="Poppins" panose="00000500000000000000" pitchFamily="2" charset="0"/>
                </a:rPr>
                <a:t> DQFashion </a:t>
              </a:r>
              <a:r>
                <a:rPr lang="en-ID" err="1">
                  <a:solidFill>
                    <a:schemeClr val="bg1"/>
                  </a:solidFill>
                  <a:latin typeface="Poppins" panose="00000500000000000000" pitchFamily="2" charset="0"/>
                  <a:cs typeface="Poppins" panose="00000500000000000000" pitchFamily="2" charset="0"/>
                </a:rPr>
                <a:t>ini</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menyasar</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kalangan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muda</a:t>
              </a:r>
              <a:r>
                <a:rPr lang="en-ID">
                  <a:solidFill>
                    <a:schemeClr val="bg1"/>
                  </a:solidFill>
                  <a:latin typeface="Poppins" panose="00000500000000000000" pitchFamily="2" charset="0"/>
                  <a:cs typeface="Poppins" panose="00000500000000000000" pitchFamily="2" charset="0"/>
                </a:rPr>
                <a:t> dan </a:t>
              </a:r>
              <a:r>
                <a:rPr lang="en-ID" err="1">
                  <a:solidFill>
                    <a:schemeClr val="bg1"/>
                  </a:solidFill>
                  <a:latin typeface="Poppins" panose="00000500000000000000" pitchFamily="2" charset="0"/>
                  <a:cs typeface="Poppins" panose="00000500000000000000" pitchFamily="2" charset="0"/>
                </a:rPr>
                <a:t>dewasa</a:t>
              </a:r>
              <a:r>
                <a:rPr lang="en-ID">
                  <a:solidFill>
                    <a:schemeClr val="bg1"/>
                  </a:solidFill>
                  <a:latin typeface="Poppins" panose="00000500000000000000" pitchFamily="2" charset="0"/>
                  <a:cs typeface="Poppins" panose="00000500000000000000" pitchFamily="2" charset="0"/>
                </a:rPr>
                <a:t>. Penjualan dilakukan secara langsung di toko fisik maupun melalui website DQFashion. Sampai </a:t>
              </a:r>
              <a:r>
                <a:rPr lang="en-ID" err="1">
                  <a:solidFill>
                    <a:schemeClr val="bg1"/>
                  </a:solidFill>
                  <a:latin typeface="Poppins" panose="00000500000000000000" pitchFamily="2" charset="0"/>
                  <a:cs typeface="Poppins" panose="00000500000000000000" pitchFamily="2" charset="0"/>
                </a:rPr>
                <a:t>dengan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saat</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ini</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DQFashion</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sudah</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memiliki</a:t>
              </a:r>
              <a:r>
                <a:rPr lang="en-ID">
                  <a:solidFill>
                    <a:schemeClr val="bg1"/>
                  </a:solidFill>
                  <a:latin typeface="Poppins" panose="00000500000000000000" pitchFamily="2" charset="0"/>
                  <a:cs typeface="Poppins" panose="00000500000000000000" pitchFamily="2" charset="0"/>
                </a:rPr>
                <a:t> 4 Cabang di </a:t>
              </a:r>
              <a:r>
                <a:rPr lang="en-ID" err="1">
                  <a:solidFill>
                    <a:schemeClr val="bg1"/>
                  </a:solidFill>
                  <a:latin typeface="Poppins" panose="00000500000000000000" pitchFamily="2" charset="0"/>
                  <a:cs typeface="Poppins" panose="00000500000000000000" pitchFamily="2" charset="0"/>
                </a:rPr>
                <a:t>kota-kota</a:t>
              </a:r>
              <a:r>
                <a:rPr lang="en-ID">
                  <a:solidFill>
                    <a:schemeClr val="bg1"/>
                  </a:solidFill>
                  <a:latin typeface="Poppins" panose="00000500000000000000" pitchFamily="2" charset="0"/>
                  <a:cs typeface="Poppins" panose="00000500000000000000" pitchFamily="2" charset="0"/>
                </a:rPr>
                <a:t> </a:t>
              </a:r>
              <a:r>
                <a:rPr lang="en-ID" err="1">
                  <a:solidFill>
                    <a:schemeClr val="bg1"/>
                  </a:solidFill>
                  <a:latin typeface="Poppins" panose="00000500000000000000" pitchFamily="2" charset="0"/>
                  <a:cs typeface="Poppins" panose="00000500000000000000" pitchFamily="2" charset="0"/>
                </a:rPr>
                <a:t>besar</a:t>
              </a:r>
              <a:r>
                <a:rPr lang="en-ID">
                  <a:solidFill>
                    <a:schemeClr val="bg1"/>
                  </a:solidFill>
                  <a:latin typeface="Poppins" panose="00000500000000000000" pitchFamily="2" charset="0"/>
                  <a:cs typeface="Poppins" panose="00000500000000000000" pitchFamily="2" charset="0"/>
                </a:rPr>
                <a:t> Indonesia.</a:t>
              </a:r>
            </a:p>
            <a:p>
              <a:pPr algn="ctr"/>
              <a:endParaRPr lang="en-ID">
                <a:solidFill>
                  <a:schemeClr val="bg1"/>
                </a:solidFill>
                <a:latin typeface="Poppins" panose="00000500000000000000" pitchFamily="2" charset="0"/>
                <a:cs typeface="Poppins" panose="00000500000000000000" pitchFamily="2" charset="0"/>
              </a:endParaRPr>
            </a:p>
            <a:p>
              <a:pPr algn="ctr"/>
              <a:r>
                <a:rPr lang="en-ID">
                  <a:solidFill>
                    <a:schemeClr val="bg1"/>
                  </a:solidFill>
                  <a:latin typeface="Poppins" panose="00000500000000000000" pitchFamily="2" charset="0"/>
                  <a:cs typeface="Poppins" panose="00000500000000000000" pitchFamily="2" charset="0"/>
                </a:rPr>
                <a:t> </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grpSp>
        <p:nvGrpSpPr>
          <p:cNvPr id="21" name="Group 20">
            <a:extLst>
              <a:ext uri="{FF2B5EF4-FFF2-40B4-BE49-F238E27FC236}">
                <a16:creationId xmlns:a16="http://schemas.microsoft.com/office/drawing/2014/main" id="{2BE0E292-A781-BEF6-235E-0E4AACF63F23}"/>
              </a:ext>
            </a:extLst>
          </p:cNvPr>
          <p:cNvGrpSpPr/>
          <p:nvPr/>
        </p:nvGrpSpPr>
        <p:grpSpPr>
          <a:xfrm>
            <a:off x="752833" y="929869"/>
            <a:ext cx="7638334" cy="2502573"/>
            <a:chOff x="752833" y="764865"/>
            <a:chExt cx="7638334" cy="2502573"/>
          </a:xfrm>
          <a:solidFill>
            <a:schemeClr val="bg2"/>
          </a:solidFill>
        </p:grpSpPr>
        <p:pic>
          <p:nvPicPr>
            <p:cNvPr id="3" name="Graphic 2" descr="Money with solid fill">
              <a:extLst>
                <a:ext uri="{FF2B5EF4-FFF2-40B4-BE49-F238E27FC236}">
                  <a16:creationId xmlns:a16="http://schemas.microsoft.com/office/drawing/2014/main" id="{E6A66FD6-F31F-DDCA-B78D-F8112BFB96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8000" y="1828342"/>
              <a:ext cx="914400" cy="914400"/>
            </a:xfrm>
            <a:prstGeom prst="rect">
              <a:avLst/>
            </a:prstGeom>
          </p:spPr>
        </p:pic>
        <p:sp>
          <p:nvSpPr>
            <p:cNvPr id="5" name="Rectangle: Rounded Corners 4">
              <a:extLst>
                <a:ext uri="{FF2B5EF4-FFF2-40B4-BE49-F238E27FC236}">
                  <a16:creationId xmlns:a16="http://schemas.microsoft.com/office/drawing/2014/main" id="{2CD0925B-37D6-60A4-0E98-88F60EB5BB41}"/>
                </a:ext>
              </a:extLst>
            </p:cNvPr>
            <p:cNvSpPr/>
            <p:nvPr/>
          </p:nvSpPr>
          <p:spPr>
            <a:xfrm>
              <a:off x="752833" y="764865"/>
              <a:ext cx="7638334" cy="749395"/>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a:latin typeface="Poppins" panose="00000500000000000000" pitchFamily="2" charset="0"/>
                  <a:cs typeface="Poppins" panose="00000500000000000000" pitchFamily="2" charset="0"/>
                </a:rPr>
                <a:t>Dataset yang digunakan dalam Analisa ini</a:t>
              </a:r>
              <a:endParaRPr lang="en-ID" sz="1800" b="1">
                <a:latin typeface="Poppins" panose="00000500000000000000" pitchFamily="2" charset="0"/>
                <a:cs typeface="Poppins" panose="00000500000000000000" pitchFamily="2" charset="0"/>
              </a:endParaRPr>
            </a:p>
          </p:txBody>
        </p:sp>
        <p:sp>
          <p:nvSpPr>
            <p:cNvPr id="6" name="Rectangle: Rounded Corners 5">
              <a:extLst>
                <a:ext uri="{FF2B5EF4-FFF2-40B4-BE49-F238E27FC236}">
                  <a16:creationId xmlns:a16="http://schemas.microsoft.com/office/drawing/2014/main" id="{8A2DC8C0-2209-D8CA-8FA4-5BD531A9A586}"/>
                </a:ext>
              </a:extLst>
            </p:cNvPr>
            <p:cNvSpPr/>
            <p:nvPr/>
          </p:nvSpPr>
          <p:spPr>
            <a:xfrm>
              <a:off x="752833" y="2840314"/>
              <a:ext cx="1117218" cy="4254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Poppins" panose="00000500000000000000" pitchFamily="2" charset="0"/>
                  <a:cs typeface="Poppins" panose="00000500000000000000" pitchFamily="2" charset="0"/>
                </a:rPr>
                <a:t>Transaksi Penjualan</a:t>
              </a:r>
              <a:endParaRPr lang="en-ID" sz="1000" b="1">
                <a:latin typeface="Poppins" panose="00000500000000000000" pitchFamily="2" charset="0"/>
                <a:cs typeface="Poppins" panose="00000500000000000000" pitchFamily="2" charset="0"/>
              </a:endParaRPr>
            </a:p>
          </p:txBody>
        </p:sp>
        <p:sp>
          <p:nvSpPr>
            <p:cNvPr id="9" name="Rectangle: Rounded Corners 8">
              <a:extLst>
                <a:ext uri="{FF2B5EF4-FFF2-40B4-BE49-F238E27FC236}">
                  <a16:creationId xmlns:a16="http://schemas.microsoft.com/office/drawing/2014/main" id="{90D6511E-6E98-8E8F-7002-84860756E657}"/>
                </a:ext>
              </a:extLst>
            </p:cNvPr>
            <p:cNvSpPr/>
            <p:nvPr/>
          </p:nvSpPr>
          <p:spPr>
            <a:xfrm>
              <a:off x="2364401" y="2842038"/>
              <a:ext cx="1117218" cy="4254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Poppins" panose="00000500000000000000" pitchFamily="2" charset="0"/>
                  <a:cs typeface="Poppins" panose="00000500000000000000" pitchFamily="2" charset="0"/>
                </a:rPr>
                <a:t>Master Hari Libur 2017</a:t>
              </a:r>
              <a:endParaRPr lang="en-ID" sz="1000" b="1">
                <a:latin typeface="Poppins" panose="00000500000000000000" pitchFamily="2" charset="0"/>
                <a:cs typeface="Poppins" panose="00000500000000000000" pitchFamily="2" charset="0"/>
              </a:endParaRPr>
            </a:p>
          </p:txBody>
        </p:sp>
        <p:pic>
          <p:nvPicPr>
            <p:cNvPr id="11" name="Graphic 10" descr="Daily calendar with solid fill">
              <a:extLst>
                <a:ext uri="{FF2B5EF4-FFF2-40B4-BE49-F238E27FC236}">
                  <a16:creationId xmlns:a16="http://schemas.microsoft.com/office/drawing/2014/main" id="{F6754AD7-A1D4-0936-7E35-9172832DAE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810" y="1901851"/>
              <a:ext cx="914400" cy="914400"/>
            </a:xfrm>
            <a:prstGeom prst="rect">
              <a:avLst/>
            </a:prstGeom>
          </p:spPr>
        </p:pic>
        <p:pic>
          <p:nvPicPr>
            <p:cNvPr id="13" name="Graphic 12" descr="Checklist with solid fill">
              <a:extLst>
                <a:ext uri="{FF2B5EF4-FFF2-40B4-BE49-F238E27FC236}">
                  <a16:creationId xmlns:a16="http://schemas.microsoft.com/office/drawing/2014/main" id="{1DE86A4B-07AB-8DE9-14E4-75925F045E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8202" y="1993347"/>
              <a:ext cx="749395" cy="749395"/>
            </a:xfrm>
            <a:prstGeom prst="rect">
              <a:avLst/>
            </a:prstGeom>
          </p:spPr>
        </p:pic>
        <p:sp>
          <p:nvSpPr>
            <p:cNvPr id="14" name="Rectangle: Rounded Corners 13">
              <a:extLst>
                <a:ext uri="{FF2B5EF4-FFF2-40B4-BE49-F238E27FC236}">
                  <a16:creationId xmlns:a16="http://schemas.microsoft.com/office/drawing/2014/main" id="{3EA337AE-8A46-A169-D088-F9FBCC16DAD6}"/>
                </a:ext>
              </a:extLst>
            </p:cNvPr>
            <p:cNvSpPr/>
            <p:nvPr/>
          </p:nvSpPr>
          <p:spPr>
            <a:xfrm>
              <a:off x="4065403" y="2816251"/>
              <a:ext cx="1117218" cy="4254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Poppins" panose="00000500000000000000" pitchFamily="2" charset="0"/>
                  <a:cs typeface="Poppins" panose="00000500000000000000" pitchFamily="2" charset="0"/>
                </a:rPr>
                <a:t>Master kategori</a:t>
              </a:r>
              <a:endParaRPr lang="en-ID" sz="1000" b="1">
                <a:latin typeface="Poppins" panose="00000500000000000000" pitchFamily="2" charset="0"/>
                <a:cs typeface="Poppins" panose="00000500000000000000" pitchFamily="2" charset="0"/>
              </a:endParaRPr>
            </a:p>
          </p:txBody>
        </p:sp>
        <p:pic>
          <p:nvPicPr>
            <p:cNvPr id="16" name="Graphic 15" descr="Shopping cart with solid fill">
              <a:extLst>
                <a:ext uri="{FF2B5EF4-FFF2-40B4-BE49-F238E27FC236}">
                  <a16:creationId xmlns:a16="http://schemas.microsoft.com/office/drawing/2014/main" id="{E4EA869F-D861-47B6-415E-3258B6C4E0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3820" y="2043246"/>
              <a:ext cx="699496" cy="699496"/>
            </a:xfrm>
            <a:prstGeom prst="rect">
              <a:avLst/>
            </a:prstGeom>
          </p:spPr>
        </p:pic>
        <p:sp>
          <p:nvSpPr>
            <p:cNvPr id="17" name="Rectangle: Rounded Corners 16">
              <a:extLst>
                <a:ext uri="{FF2B5EF4-FFF2-40B4-BE49-F238E27FC236}">
                  <a16:creationId xmlns:a16="http://schemas.microsoft.com/office/drawing/2014/main" id="{B583A16A-8A01-DFF4-968A-CF7A115718FA}"/>
                </a:ext>
              </a:extLst>
            </p:cNvPr>
            <p:cNvSpPr/>
            <p:nvPr/>
          </p:nvSpPr>
          <p:spPr>
            <a:xfrm>
              <a:off x="5624959" y="2816251"/>
              <a:ext cx="1117218" cy="4254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Poppins" panose="00000500000000000000" pitchFamily="2" charset="0"/>
                  <a:cs typeface="Poppins" panose="00000500000000000000" pitchFamily="2" charset="0"/>
                </a:rPr>
                <a:t>Master Produk</a:t>
              </a:r>
              <a:endParaRPr lang="en-ID" sz="1000" b="1">
                <a:latin typeface="Poppins" panose="00000500000000000000" pitchFamily="2" charset="0"/>
                <a:cs typeface="Poppins" panose="00000500000000000000" pitchFamily="2" charset="0"/>
              </a:endParaRPr>
            </a:p>
          </p:txBody>
        </p:sp>
        <p:pic>
          <p:nvPicPr>
            <p:cNvPr id="19" name="Graphic 18" descr="Map with pin with solid fill">
              <a:extLst>
                <a:ext uri="{FF2B5EF4-FFF2-40B4-BE49-F238E27FC236}">
                  <a16:creationId xmlns:a16="http://schemas.microsoft.com/office/drawing/2014/main" id="{A93AF207-6910-40E9-ADD4-F00D9068949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57860" y="1997644"/>
              <a:ext cx="749395" cy="749395"/>
            </a:xfrm>
            <a:prstGeom prst="rect">
              <a:avLst/>
            </a:prstGeom>
          </p:spPr>
        </p:pic>
        <p:sp>
          <p:nvSpPr>
            <p:cNvPr id="20" name="Rectangle: Rounded Corners 19">
              <a:extLst>
                <a:ext uri="{FF2B5EF4-FFF2-40B4-BE49-F238E27FC236}">
                  <a16:creationId xmlns:a16="http://schemas.microsoft.com/office/drawing/2014/main" id="{A82018A7-E15C-AF8F-EB11-4D7932C1DC88}"/>
                </a:ext>
              </a:extLst>
            </p:cNvPr>
            <p:cNvSpPr/>
            <p:nvPr/>
          </p:nvSpPr>
          <p:spPr>
            <a:xfrm>
              <a:off x="7273949" y="2833870"/>
              <a:ext cx="1117218" cy="4254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a:latin typeface="Poppins" panose="00000500000000000000" pitchFamily="2" charset="0"/>
                  <a:cs typeface="Poppins" panose="00000500000000000000" pitchFamily="2" charset="0"/>
                </a:rPr>
                <a:t>Master  Cabang</a:t>
              </a:r>
              <a:endParaRPr lang="en-ID" sz="1000" b="1">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3842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55"/>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B2E0665-77F4-4F2D-83BE-C3FBC5219CE9}"/>
              </a:ext>
            </a:extLst>
          </p:cNvPr>
          <p:cNvSpPr/>
          <p:nvPr/>
        </p:nvSpPr>
        <p:spPr>
          <a:xfrm>
            <a:off x="467738" y="911022"/>
            <a:ext cx="2355292" cy="620235"/>
          </a:xfrm>
          <a:prstGeom prst="roundRect">
            <a:avLst/>
          </a:prstGeom>
          <a:solidFill>
            <a:schemeClr val="accent4">
              <a:lumMod val="75000"/>
            </a:schemeClr>
          </a:solidFill>
          <a:ln w="12700" cap="flat" cmpd="sng" algn="ctr">
            <a:solidFill>
              <a:srgbClr val="4472C4">
                <a:shade val="1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ClrTx/>
            </a:pPr>
            <a:fld id="{297ED139-6B6F-41B6-B1CF-233E9359750B}" type="TxLink">
              <a:rPr lang="en-US" sz="2800" b="1">
                <a:solidFill>
                  <a:sysClr val="window" lastClr="FFFFFF"/>
                </a:solidFill>
                <a:latin typeface="Poppins" panose="00000500000000000000" pitchFamily="2" charset="0"/>
                <a:cs typeface="Poppins" panose="00000500000000000000" pitchFamily="2" charset="0"/>
              </a:rPr>
              <a:pPr algn="ctr">
                <a:buClrTx/>
              </a:pPr>
              <a:t>59,96 M</a:t>
            </a:fld>
            <a:endParaRPr lang="en-ID" sz="2800" b="1">
              <a:solidFill>
                <a:sysClr val="window" lastClr="FFFFFF"/>
              </a:solidFill>
              <a:latin typeface="Poppins" panose="00000500000000000000" pitchFamily="2" charset="0"/>
              <a:cs typeface="Poppins" panose="00000500000000000000" pitchFamily="2" charset="0"/>
            </a:endParaRPr>
          </a:p>
        </p:txBody>
      </p:sp>
      <p:sp>
        <p:nvSpPr>
          <p:cNvPr id="9" name="Google Shape;56;p3">
            <a:extLst>
              <a:ext uri="{FF2B5EF4-FFF2-40B4-BE49-F238E27FC236}">
                <a16:creationId xmlns:a16="http://schemas.microsoft.com/office/drawing/2014/main" id="{0A76BE35-3CCD-3313-27A4-3FAF215A59AF}"/>
              </a:ext>
            </a:extLst>
          </p:cNvPr>
          <p:cNvSpPr txBox="1">
            <a:spLocks/>
          </p:cNvSpPr>
          <p:nvPr/>
        </p:nvSpPr>
        <p:spPr>
          <a:xfrm>
            <a:off x="176613" y="1900949"/>
            <a:ext cx="3639115" cy="2532687"/>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defPPr marR="0" lvl="0" algn="l" rtl="0">
              <a:lnSpc>
                <a:spcPct val="100000"/>
              </a:lnSpc>
              <a:spcBef>
                <a:spcPts val="0"/>
              </a:spcBef>
              <a:spcAft>
                <a:spcPts val="0"/>
              </a:spcAft>
            </a:defPPr>
            <a:lvl1pPr algn="ctr">
              <a:defRPr sz="1800">
                <a:solidFill>
                  <a:schemeClr val="bg1"/>
                </a:solidFill>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a:latin typeface="Poppins" panose="00000500000000000000" pitchFamily="2" charset="0"/>
                <a:cs typeface="Poppins" panose="00000500000000000000" pitchFamily="2" charset="0"/>
              </a:rPr>
              <a:t>Sepanjang tahun 2017, DQFashion memperoleh revenue sebesar 59,96 M, dengan perolehan revenue terbesar berasal dari penjualan produk kategori Gaun, dan Medan menjadi Cabang dengan perolehan revenue terbesar.</a:t>
            </a:r>
          </a:p>
        </p:txBody>
      </p:sp>
      <p:graphicFrame>
        <p:nvGraphicFramePr>
          <p:cNvPr id="13" name="Chart 12">
            <a:extLst>
              <a:ext uri="{FF2B5EF4-FFF2-40B4-BE49-F238E27FC236}">
                <a16:creationId xmlns:a16="http://schemas.microsoft.com/office/drawing/2014/main" id="{6333B3FA-394A-4C7D-89AC-00CF1AAD2E14}"/>
              </a:ext>
            </a:extLst>
          </p:cNvPr>
          <p:cNvGraphicFramePr>
            <a:graphicFrameLocks/>
          </p:cNvGraphicFramePr>
          <p:nvPr>
            <p:extLst>
              <p:ext uri="{D42A27DB-BD31-4B8C-83A1-F6EECF244321}">
                <p14:modId xmlns:p14="http://schemas.microsoft.com/office/powerpoint/2010/main" val="35321661"/>
              </p:ext>
            </p:extLst>
          </p:nvPr>
        </p:nvGraphicFramePr>
        <p:xfrm>
          <a:off x="4114578" y="499235"/>
          <a:ext cx="3898231" cy="1982707"/>
        </p:xfrm>
        <a:graphic>
          <a:graphicData uri="http://schemas.openxmlformats.org/drawingml/2006/chart">
            <c:chart xmlns:c="http://schemas.openxmlformats.org/drawingml/2006/chart" xmlns:r="http://schemas.openxmlformats.org/officeDocument/2006/relationships" r:id="rId5"/>
          </a:graphicData>
        </a:graphic>
      </p:graphicFrame>
      <p:sp>
        <p:nvSpPr>
          <p:cNvPr id="2" name="Rectangle: Rounded Corners 1">
            <a:extLst>
              <a:ext uri="{FF2B5EF4-FFF2-40B4-BE49-F238E27FC236}">
                <a16:creationId xmlns:a16="http://schemas.microsoft.com/office/drawing/2014/main" id="{AC61FED8-EBB5-4401-8B88-D94ECD3AA61F}"/>
              </a:ext>
            </a:extLst>
          </p:cNvPr>
          <p:cNvSpPr/>
          <p:nvPr/>
        </p:nvSpPr>
        <p:spPr>
          <a:xfrm>
            <a:off x="612117" y="709864"/>
            <a:ext cx="1071540" cy="300937"/>
          </a:xfrm>
          <a:prstGeom prst="roundRect">
            <a:avLst/>
          </a:prstGeom>
          <a:solidFill>
            <a:schemeClr val="bg2"/>
          </a:solidFill>
          <a:ln w="12700" cap="flat" cmpd="sng" algn="ctr">
            <a:solidFill>
              <a:srgbClr val="4472C4">
                <a:shade val="1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ysClr val="window" lastClr="FFFFFF"/>
                </a:solidFill>
                <a:effectLst/>
                <a:uLnTx/>
                <a:uFillTx/>
                <a:latin typeface="Poppins" panose="00000500000000000000" pitchFamily="2" charset="0"/>
                <a:cs typeface="Poppins" panose="00000500000000000000" pitchFamily="2" charset="0"/>
              </a:rPr>
              <a:t>Revenue</a:t>
            </a:r>
            <a:endParaRPr kumimoji="0" lang="en-ID" sz="1400" b="1" i="0" u="none" strike="noStrike" kern="0" cap="none" spc="0" normalizeH="0" baseline="0" noProof="0">
              <a:ln>
                <a:noFill/>
              </a:ln>
              <a:solidFill>
                <a:sysClr val="window" lastClr="FFFFFF"/>
              </a:solidFill>
              <a:effectLst/>
              <a:uLnTx/>
              <a:uFillTx/>
              <a:latin typeface="Poppins" panose="00000500000000000000" pitchFamily="2" charset="0"/>
              <a:cs typeface="Poppins" panose="00000500000000000000" pitchFamily="2" charset="0"/>
            </a:endParaRPr>
          </a:p>
        </p:txBody>
      </p:sp>
      <p:graphicFrame>
        <p:nvGraphicFramePr>
          <p:cNvPr id="4" name="Chart 3">
            <a:extLst>
              <a:ext uri="{FF2B5EF4-FFF2-40B4-BE49-F238E27FC236}">
                <a16:creationId xmlns:a16="http://schemas.microsoft.com/office/drawing/2014/main" id="{F8F8F2CB-FD35-99F7-810E-0A8A5CC7EBB2}"/>
              </a:ext>
            </a:extLst>
          </p:cNvPr>
          <p:cNvGraphicFramePr>
            <a:graphicFrameLocks/>
          </p:cNvGraphicFramePr>
          <p:nvPr>
            <p:extLst>
              <p:ext uri="{D42A27DB-BD31-4B8C-83A1-F6EECF244321}">
                <p14:modId xmlns:p14="http://schemas.microsoft.com/office/powerpoint/2010/main" val="3512304209"/>
              </p:ext>
            </p:extLst>
          </p:nvPr>
        </p:nvGraphicFramePr>
        <p:xfrm>
          <a:off x="4114577" y="2571750"/>
          <a:ext cx="3898231" cy="2130018"/>
        </p:xfrm>
        <a:graphic>
          <a:graphicData uri="http://schemas.openxmlformats.org/drawingml/2006/chart">
            <c:chart xmlns:c="http://schemas.openxmlformats.org/drawingml/2006/chart" xmlns:r="http://schemas.openxmlformats.org/officeDocument/2006/relationships" r:id="rId6"/>
          </a:graphicData>
        </a:graphic>
      </p:graphicFrame>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9" name="Google Shape;56;p3">
            <a:extLst>
              <a:ext uri="{FF2B5EF4-FFF2-40B4-BE49-F238E27FC236}">
                <a16:creationId xmlns:a16="http://schemas.microsoft.com/office/drawing/2014/main" id="{0A76BE35-3CCD-3313-27A4-3FAF215A59AF}"/>
              </a:ext>
            </a:extLst>
          </p:cNvPr>
          <p:cNvSpPr txBox="1">
            <a:spLocks/>
          </p:cNvSpPr>
          <p:nvPr/>
        </p:nvSpPr>
        <p:spPr>
          <a:xfrm>
            <a:off x="314117" y="1863177"/>
            <a:ext cx="3570363" cy="2605696"/>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defPPr marR="0" lvl="0" algn="l" rtl="0">
              <a:lnSpc>
                <a:spcPct val="100000"/>
              </a:lnSpc>
              <a:spcBef>
                <a:spcPts val="0"/>
              </a:spcBef>
              <a:spcAft>
                <a:spcPts val="0"/>
              </a:spcAft>
              <a:defRPr/>
            </a:defPPr>
            <a:lvl1pPr algn="ctr">
              <a:defRPr sz="1800">
                <a:solidFill>
                  <a:schemeClr val="bg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a:latin typeface="Poppins" panose="00000500000000000000" pitchFamily="2" charset="0"/>
                <a:cs typeface="Poppins" panose="00000500000000000000" pitchFamily="2" charset="0"/>
              </a:rPr>
              <a:t>Total jumlah produk yang terjual di sepanjang 2017 adalah 236.749. </a:t>
            </a:r>
          </a:p>
          <a:p>
            <a:r>
              <a:rPr lang="en-US" sz="1400">
                <a:latin typeface="Poppins" panose="00000500000000000000" pitchFamily="2" charset="0"/>
                <a:cs typeface="Poppins" panose="00000500000000000000" pitchFamily="2" charset="0"/>
              </a:rPr>
              <a:t>Penjualan terbesar ada di Cabang </a:t>
            </a:r>
            <a:r>
              <a:rPr lang="en-US" sz="1400">
                <a:solidFill>
                  <a:srgbClr val="D67A00"/>
                </a:solidFill>
                <a:latin typeface="Poppins" panose="00000500000000000000" pitchFamily="2" charset="0"/>
                <a:cs typeface="Poppins" panose="00000500000000000000" pitchFamily="2" charset="0"/>
              </a:rPr>
              <a:t>Medan</a:t>
            </a:r>
            <a:r>
              <a:rPr lang="en-US" sz="1400">
                <a:latin typeface="Poppins" panose="00000500000000000000" pitchFamily="2" charset="0"/>
                <a:cs typeface="Poppins" panose="00000500000000000000" pitchFamily="2" charset="0"/>
              </a:rPr>
              <a:t> sebesar 60.226 produk. Hal ini sesuai dengan perolehan revenue di cabang ini. Selanjutnya diikuti oleh cabang Jakarta, Makassar, dan terakhir adalah cabang </a:t>
            </a:r>
            <a:r>
              <a:rPr lang="en-US" sz="1400">
                <a:solidFill>
                  <a:srgbClr val="D67A00"/>
                </a:solidFill>
                <a:latin typeface="Poppins" panose="00000500000000000000" pitchFamily="2" charset="0"/>
                <a:cs typeface="Poppins" panose="00000500000000000000" pitchFamily="2" charset="0"/>
              </a:rPr>
              <a:t>Surabaya</a:t>
            </a:r>
            <a:r>
              <a:rPr lang="en-US" sz="1400">
                <a:latin typeface="Poppins" panose="00000500000000000000" pitchFamily="2" charset="0"/>
                <a:cs typeface="Poppins" panose="00000500000000000000" pitchFamily="2" charset="0"/>
              </a:rPr>
              <a:t>.</a:t>
            </a:r>
          </a:p>
        </p:txBody>
      </p:sp>
      <p:graphicFrame>
        <p:nvGraphicFramePr>
          <p:cNvPr id="2" name="Chart 1">
            <a:extLst>
              <a:ext uri="{FF2B5EF4-FFF2-40B4-BE49-F238E27FC236}">
                <a16:creationId xmlns:a16="http://schemas.microsoft.com/office/drawing/2014/main" id="{6C8900DA-2F38-AD3E-094D-BE81157C08D3}"/>
              </a:ext>
            </a:extLst>
          </p:cNvPr>
          <p:cNvGraphicFramePr>
            <a:graphicFrameLocks/>
          </p:cNvGraphicFramePr>
          <p:nvPr>
            <p:extLst>
              <p:ext uri="{D42A27DB-BD31-4B8C-83A1-F6EECF244321}">
                <p14:modId xmlns:p14="http://schemas.microsoft.com/office/powerpoint/2010/main" val="767593300"/>
              </p:ext>
            </p:extLst>
          </p:nvPr>
        </p:nvGraphicFramePr>
        <p:xfrm>
          <a:off x="4097611" y="1351377"/>
          <a:ext cx="4678613"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Rounded Corners 5">
            <a:extLst>
              <a:ext uri="{FF2B5EF4-FFF2-40B4-BE49-F238E27FC236}">
                <a16:creationId xmlns:a16="http://schemas.microsoft.com/office/drawing/2014/main" id="{5154BD60-03E9-C3A6-C31F-00A768BDF400}"/>
              </a:ext>
            </a:extLst>
          </p:cNvPr>
          <p:cNvSpPr/>
          <p:nvPr/>
        </p:nvSpPr>
        <p:spPr>
          <a:xfrm>
            <a:off x="367776" y="968488"/>
            <a:ext cx="2633196" cy="678884"/>
          </a:xfrm>
          <a:prstGeom prst="roundRect">
            <a:avLst/>
          </a:prstGeom>
          <a:solidFill>
            <a:schemeClr val="accent4">
              <a:lumMod val="75000"/>
            </a:schemeClr>
          </a:solidFill>
          <a:ln w="12700" cap="flat" cmpd="sng" algn="ctr">
            <a:solidFill>
              <a:srgbClr val="4472C4">
                <a:shade val="1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ClrTx/>
            </a:pPr>
            <a:fld id="{28BDF056-BB24-40B3-BD7F-FAF4E3360928}" type="TxLink">
              <a:rPr lang="en-US" sz="2800" b="1">
                <a:solidFill>
                  <a:sysClr val="window" lastClr="FFFFFF"/>
                </a:solidFill>
                <a:latin typeface="Poppins" panose="00000500000000000000" pitchFamily="2" charset="0"/>
                <a:cs typeface="Poppins" panose="00000500000000000000" pitchFamily="2" charset="0"/>
              </a:rPr>
              <a:pPr algn="ctr">
                <a:buClrTx/>
              </a:pPr>
              <a:t> 236.749 </a:t>
            </a:fld>
            <a:endParaRPr lang="en-ID" sz="2800" b="1">
              <a:solidFill>
                <a:sysClr val="window" lastClr="FFFFFF"/>
              </a:solidFill>
              <a:latin typeface="Poppins" panose="00000500000000000000" pitchFamily="2" charset="0"/>
              <a:cs typeface="Poppins" panose="00000500000000000000" pitchFamily="2" charset="0"/>
            </a:endParaRPr>
          </a:p>
        </p:txBody>
      </p:sp>
      <p:sp>
        <p:nvSpPr>
          <p:cNvPr id="5" name="Rectangle: Rounded Corners 4">
            <a:extLst>
              <a:ext uri="{FF2B5EF4-FFF2-40B4-BE49-F238E27FC236}">
                <a16:creationId xmlns:a16="http://schemas.microsoft.com/office/drawing/2014/main" id="{075EEC09-1ACA-65FA-8415-4937E103C601}"/>
              </a:ext>
            </a:extLst>
          </p:cNvPr>
          <p:cNvSpPr/>
          <p:nvPr/>
        </p:nvSpPr>
        <p:spPr>
          <a:xfrm>
            <a:off x="537540" y="819375"/>
            <a:ext cx="1675889" cy="298225"/>
          </a:xfrm>
          <a:prstGeom prst="roundRect">
            <a:avLst/>
          </a:prstGeom>
          <a:solidFill>
            <a:schemeClr val="bg2"/>
          </a:solidFill>
          <a:ln w="12700" cap="flat" cmpd="sng" algn="ctr">
            <a:solidFill>
              <a:srgbClr val="4472C4">
                <a:shade val="15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buClrTx/>
            </a:pPr>
            <a:r>
              <a:rPr lang="en-ID" sz="1400" b="1">
                <a:solidFill>
                  <a:sysClr val="window" lastClr="FFFFFF"/>
                </a:solidFill>
                <a:latin typeface="Poppins" panose="00000500000000000000" pitchFamily="2" charset="0"/>
                <a:cs typeface="Poppins" panose="00000500000000000000" pitchFamily="2" charset="0"/>
              </a:rPr>
              <a:t>Total Penjualan</a:t>
            </a:r>
          </a:p>
        </p:txBody>
      </p:sp>
    </p:spTree>
    <p:extLst>
      <p:ext uri="{BB962C8B-B14F-4D97-AF65-F5344CB8AC3E}">
        <p14:creationId xmlns:p14="http://schemas.microsoft.com/office/powerpoint/2010/main" val="346368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4F742FB-F81D-D055-7BF0-7F967B857014}"/>
              </a:ext>
            </a:extLst>
          </p:cNvPr>
          <p:cNvSpPr/>
          <p:nvPr/>
        </p:nvSpPr>
        <p:spPr>
          <a:xfrm>
            <a:off x="553280" y="3341341"/>
            <a:ext cx="7640827" cy="1320036"/>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latin typeface="Poppins" panose="00000500000000000000" pitchFamily="2" charset="0"/>
                <a:cs typeface="Poppins" panose="00000500000000000000" pitchFamily="2" charset="0"/>
              </a:rPr>
              <a:t>5 Produk dengan penjualan tertinggi di Cabang Medan adalah : Maxi Dress, Jaket, Rok, Celana Jeans, Dress. Dari grafik dapat dilihat bahwa penjualan tertinggi untuk ke-lima produk ini, terjadi di bulan Juni. Di bulan Juni ini, penjualan terbesar terjadi di waktu libur Cuti Bersama Idul Fitri 1438, diikuti dengan waktu libur Hari Raya Idul Fitri 1438 H.</a:t>
            </a:r>
            <a:endParaRPr lang="en-ID">
              <a:solidFill>
                <a:schemeClr val="bg1"/>
              </a:solidFill>
              <a:latin typeface="Poppins" panose="00000500000000000000" pitchFamily="2" charset="0"/>
              <a:cs typeface="Poppins" panose="00000500000000000000" pitchFamily="2" charset="0"/>
            </a:endParaRPr>
          </a:p>
        </p:txBody>
      </p:sp>
      <p:graphicFrame>
        <p:nvGraphicFramePr>
          <p:cNvPr id="10" name="Chart 9">
            <a:extLst>
              <a:ext uri="{FF2B5EF4-FFF2-40B4-BE49-F238E27FC236}">
                <a16:creationId xmlns:a16="http://schemas.microsoft.com/office/drawing/2014/main" id="{0BFFBBDC-F686-23EC-E08D-BDC5D3A295D7}"/>
              </a:ext>
            </a:extLst>
          </p:cNvPr>
          <p:cNvGraphicFramePr>
            <a:graphicFrameLocks/>
          </p:cNvGraphicFramePr>
          <p:nvPr>
            <p:extLst>
              <p:ext uri="{D42A27DB-BD31-4B8C-83A1-F6EECF244321}">
                <p14:modId xmlns:p14="http://schemas.microsoft.com/office/powerpoint/2010/main" val="597186286"/>
              </p:ext>
            </p:extLst>
          </p:nvPr>
        </p:nvGraphicFramePr>
        <p:xfrm>
          <a:off x="268132" y="783769"/>
          <a:ext cx="3994485" cy="2413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06293113-6ECE-D4D3-06B7-BC074690B25F}"/>
              </a:ext>
            </a:extLst>
          </p:cNvPr>
          <p:cNvGraphicFramePr>
            <a:graphicFrameLocks/>
          </p:cNvGraphicFramePr>
          <p:nvPr>
            <p:extLst>
              <p:ext uri="{D42A27DB-BD31-4B8C-83A1-F6EECF244321}">
                <p14:modId xmlns:p14="http://schemas.microsoft.com/office/powerpoint/2010/main" val="725510819"/>
              </p:ext>
            </p:extLst>
          </p:nvPr>
        </p:nvGraphicFramePr>
        <p:xfrm>
          <a:off x="4386370" y="783769"/>
          <a:ext cx="3994485" cy="24131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7356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B4F742FB-F81D-D055-7BF0-7F967B857014}"/>
              </a:ext>
            </a:extLst>
          </p:cNvPr>
          <p:cNvSpPr/>
          <p:nvPr/>
        </p:nvSpPr>
        <p:spPr>
          <a:xfrm>
            <a:off x="553280" y="3341341"/>
            <a:ext cx="7640827" cy="1320036"/>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solidFill>
                  <a:schemeClr val="bg1"/>
                </a:solidFill>
                <a:latin typeface="Poppins" panose="00000500000000000000" pitchFamily="2" charset="0"/>
                <a:cs typeface="Poppins" panose="00000500000000000000" pitchFamily="2" charset="0"/>
              </a:rPr>
              <a:t>Sama hal-nya dengan di Medan, penjualan tertinggi untuk 5 produk paling laris di Surabaya, juga ada di bulan Juni, untuk hari libur yang sama. Produk ini adalah Jumpsuit, Celana Jeans, Maxi Dress, Jaket dan Dress</a:t>
            </a:r>
            <a:endParaRPr lang="en-ID">
              <a:solidFill>
                <a:schemeClr val="bg1"/>
              </a:solidFill>
              <a:latin typeface="Poppins" panose="00000500000000000000" pitchFamily="2" charset="0"/>
              <a:cs typeface="Poppins" panose="00000500000000000000" pitchFamily="2" charset="0"/>
            </a:endParaRPr>
          </a:p>
        </p:txBody>
      </p:sp>
      <p:graphicFrame>
        <p:nvGraphicFramePr>
          <p:cNvPr id="4" name="Chart 3">
            <a:extLst>
              <a:ext uri="{FF2B5EF4-FFF2-40B4-BE49-F238E27FC236}">
                <a16:creationId xmlns:a16="http://schemas.microsoft.com/office/drawing/2014/main" id="{FBBBD7E5-4C8E-4110-916D-E91E8761A467}"/>
              </a:ext>
            </a:extLst>
          </p:cNvPr>
          <p:cNvGraphicFramePr>
            <a:graphicFrameLocks/>
          </p:cNvGraphicFramePr>
          <p:nvPr>
            <p:extLst>
              <p:ext uri="{D42A27DB-BD31-4B8C-83A1-F6EECF244321}">
                <p14:modId xmlns:p14="http://schemas.microsoft.com/office/powerpoint/2010/main" val="2906565126"/>
              </p:ext>
            </p:extLst>
          </p:nvPr>
        </p:nvGraphicFramePr>
        <p:xfrm>
          <a:off x="4496373" y="811273"/>
          <a:ext cx="4018070" cy="247859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Chart 1">
            <a:extLst>
              <a:ext uri="{FF2B5EF4-FFF2-40B4-BE49-F238E27FC236}">
                <a16:creationId xmlns:a16="http://schemas.microsoft.com/office/drawing/2014/main" id="{210A9A47-5B72-4197-940D-334A9EA74F56}"/>
              </a:ext>
            </a:extLst>
          </p:cNvPr>
          <p:cNvGraphicFramePr>
            <a:graphicFrameLocks/>
          </p:cNvGraphicFramePr>
          <p:nvPr>
            <p:extLst>
              <p:ext uri="{D42A27DB-BD31-4B8C-83A1-F6EECF244321}">
                <p14:modId xmlns:p14="http://schemas.microsoft.com/office/powerpoint/2010/main" val="2585325389"/>
              </p:ext>
            </p:extLst>
          </p:nvPr>
        </p:nvGraphicFramePr>
        <p:xfrm>
          <a:off x="244515" y="811273"/>
          <a:ext cx="4121230" cy="247859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77218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6" name="Google Shape;56;p3">
            <a:extLst>
              <a:ext uri="{FF2B5EF4-FFF2-40B4-BE49-F238E27FC236}">
                <a16:creationId xmlns:a16="http://schemas.microsoft.com/office/drawing/2014/main" id="{6E9B954E-13A3-9C54-76BB-FD42C5A6EA21}"/>
              </a:ext>
            </a:extLst>
          </p:cNvPr>
          <p:cNvSpPr txBox="1">
            <a:spLocks/>
          </p:cNvSpPr>
          <p:nvPr/>
        </p:nvSpPr>
        <p:spPr>
          <a:xfrm>
            <a:off x="4723257" y="1138674"/>
            <a:ext cx="4204361" cy="3071548"/>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defPPr marR="0" lvl="0" algn="l" rtl="0">
              <a:lnSpc>
                <a:spcPct val="100000"/>
              </a:lnSpc>
              <a:spcBef>
                <a:spcPts val="0"/>
              </a:spcBef>
              <a:spcAft>
                <a:spcPts val="0"/>
              </a:spcAft>
              <a:defRPr/>
            </a:defPPr>
            <a:lvl1pPr algn="ctr">
              <a:defRPr sz="1800">
                <a:solidFill>
                  <a:schemeClr val="bg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1400">
                <a:latin typeface="Poppins" panose="00000500000000000000" pitchFamily="2" charset="0"/>
                <a:cs typeface="Poppins" panose="00000500000000000000" pitchFamily="2" charset="0"/>
              </a:rPr>
              <a:t>Dari chart sebelumnya, bisa disimpulkan bahwa, produk yang paling laris di libur Cuti Bersama dan Hari Raya Idul Fitri 2017, baik di cabang </a:t>
            </a:r>
            <a:r>
              <a:rPr lang="en-US" sz="1400">
                <a:solidFill>
                  <a:schemeClr val="accent4"/>
                </a:solidFill>
                <a:latin typeface="Poppins" panose="00000500000000000000" pitchFamily="2" charset="0"/>
                <a:cs typeface="Poppins" panose="00000500000000000000" pitchFamily="2" charset="0"/>
              </a:rPr>
              <a:t>Medan</a:t>
            </a:r>
            <a:r>
              <a:rPr lang="en-US" sz="1400">
                <a:latin typeface="Poppins" panose="00000500000000000000" pitchFamily="2" charset="0"/>
                <a:cs typeface="Poppins" panose="00000500000000000000" pitchFamily="2" charset="0"/>
              </a:rPr>
              <a:t> (revenue tertinggi) dan cabang </a:t>
            </a:r>
            <a:r>
              <a:rPr lang="en-US" sz="1400">
                <a:solidFill>
                  <a:schemeClr val="accent4"/>
                </a:solidFill>
                <a:latin typeface="Poppins" panose="00000500000000000000" pitchFamily="2" charset="0"/>
                <a:cs typeface="Poppins" panose="00000500000000000000" pitchFamily="2" charset="0"/>
              </a:rPr>
              <a:t>Surabaya</a:t>
            </a:r>
            <a:r>
              <a:rPr lang="en-US" sz="1400">
                <a:latin typeface="Poppins" panose="00000500000000000000" pitchFamily="2" charset="0"/>
                <a:cs typeface="Poppins" panose="00000500000000000000" pitchFamily="2" charset="0"/>
              </a:rPr>
              <a:t> (revenue terendah) adalah Maxi Dress, Jaket, Jeans, dan Dress.</a:t>
            </a:r>
          </a:p>
          <a:p>
            <a:r>
              <a:rPr lang="en-US" sz="1400">
                <a:latin typeface="Poppins" panose="00000500000000000000" pitchFamily="2" charset="0"/>
                <a:cs typeface="Poppins" panose="00000500000000000000" pitchFamily="2" charset="0"/>
              </a:rPr>
              <a:t>Dari grafik disamping, bisa dilihat penjualan 4 produk tersebut di bulan Juni, meningkatkan revenue hampir 2 kali lipat, dibandingkan penjualan di bulan-bulan lain.</a:t>
            </a:r>
          </a:p>
        </p:txBody>
      </p:sp>
      <p:graphicFrame>
        <p:nvGraphicFramePr>
          <p:cNvPr id="7" name="Chart 6">
            <a:extLst>
              <a:ext uri="{FF2B5EF4-FFF2-40B4-BE49-F238E27FC236}">
                <a16:creationId xmlns:a16="http://schemas.microsoft.com/office/drawing/2014/main" id="{3A61601E-75D2-A7C8-481A-1888F9FC3261}"/>
              </a:ext>
            </a:extLst>
          </p:cNvPr>
          <p:cNvGraphicFramePr>
            <a:graphicFrameLocks/>
          </p:cNvGraphicFramePr>
          <p:nvPr>
            <p:extLst>
              <p:ext uri="{D42A27DB-BD31-4B8C-83A1-F6EECF244321}">
                <p14:modId xmlns:p14="http://schemas.microsoft.com/office/powerpoint/2010/main" val="3185370801"/>
              </p:ext>
            </p:extLst>
          </p:nvPr>
        </p:nvGraphicFramePr>
        <p:xfrm>
          <a:off x="216382" y="1168783"/>
          <a:ext cx="4355618" cy="30113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382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4"/>
          <p:cNvSpPr txBox="1">
            <a:spLocks noGrp="1"/>
          </p:cNvSpPr>
          <p:nvPr>
            <p:ph type="title"/>
          </p:nvPr>
        </p:nvSpPr>
        <p:spPr>
          <a:xfrm>
            <a:off x="265500" y="605016"/>
            <a:ext cx="2965838" cy="14823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300"/>
              <a:buNone/>
            </a:pPr>
            <a:r>
              <a:rPr lang="en-US" sz="2800"/>
              <a:t>Rekomendasi</a:t>
            </a:r>
            <a:endParaRPr sz="2800"/>
          </a:p>
        </p:txBody>
      </p:sp>
      <p:sp>
        <p:nvSpPr>
          <p:cNvPr id="2" name="Rectangle: Rounded Corners 1">
            <a:extLst>
              <a:ext uri="{FF2B5EF4-FFF2-40B4-BE49-F238E27FC236}">
                <a16:creationId xmlns:a16="http://schemas.microsoft.com/office/drawing/2014/main" id="{9682D74F-A7CE-E8BC-C1B2-D6C2501CBEB2}"/>
              </a:ext>
            </a:extLst>
          </p:cNvPr>
          <p:cNvSpPr/>
          <p:nvPr/>
        </p:nvSpPr>
        <p:spPr>
          <a:xfrm>
            <a:off x="3547597" y="605016"/>
            <a:ext cx="5486400" cy="4063237"/>
          </a:xfrm>
          <a:prstGeom prst="roundRect">
            <a:avLst/>
          </a:prstGeom>
          <a:solidFill>
            <a:schemeClr val="bg2"/>
          </a:solidFill>
          <a:ln>
            <a:solidFill>
              <a:schemeClr val="accent6">
                <a:lumMod val="75000"/>
              </a:schemeClr>
            </a:solidFill>
          </a:ln>
          <a:effectLst>
            <a:glow rad="139700">
              <a:schemeClr val="accent6">
                <a:satMod val="175000"/>
                <a:alpha val="40000"/>
              </a:schemeClr>
            </a:glow>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endParaRPr lang="en-US" sz="1200">
              <a:solidFill>
                <a:schemeClr val="bg1"/>
              </a:solidFill>
              <a:latin typeface="Poppins" panose="00000500000000000000" pitchFamily="2" charset="0"/>
              <a:cs typeface="Poppins" panose="00000500000000000000" pitchFamily="2" charset="0"/>
            </a:endParaRPr>
          </a:p>
          <a:p>
            <a:r>
              <a:rPr lang="en-US" sz="1200">
                <a:solidFill>
                  <a:schemeClr val="bg1"/>
                </a:solidFill>
                <a:latin typeface="Poppins" panose="00000500000000000000" pitchFamily="2" charset="0"/>
                <a:cs typeface="Poppins" panose="00000500000000000000" pitchFamily="2" charset="0"/>
              </a:rPr>
              <a:t>Produk fashion, adalah produk yang tren-nya cenderung bergerak dengan cepat. Sehingga, harus bisa dipastikan bahwa stock yang ada harus segera terjual dengan cepat. Dilihat dari grafik, tren penjualan sendiri cenderung statis di bulan tanpa hari libur besar. </a:t>
            </a:r>
          </a:p>
          <a:p>
            <a:pPr marL="171450" indent="-171450">
              <a:buFont typeface="Arial" panose="020B0604020202020204" pitchFamily="34" charset="0"/>
              <a:buChar char="•"/>
            </a:pPr>
            <a:endParaRPr lang="en-US" sz="1200">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solidFill>
                  <a:schemeClr val="bg1"/>
                </a:solidFill>
                <a:latin typeface="Poppins" panose="00000500000000000000" pitchFamily="2" charset="0"/>
                <a:cs typeface="Poppins" panose="00000500000000000000" pitchFamily="2" charset="0"/>
              </a:rPr>
              <a:t>Untuk menghindari stock barang yang tidak habis, bisa buat strategi marketing seperti promo dan diskon atau loyalty program untuk pelanggan yang setia. Perhatikan harga yang kompetitif, tawarkan produk dalam bundel antara produk yang laku dengan produk yang kurang laku, manfaatkan media social, tawarkan pengiriman gratis dengan syarat pembelian minimal</a:t>
            </a:r>
          </a:p>
          <a:p>
            <a:pPr marL="171450" indent="-171450">
              <a:buFont typeface="Arial" panose="020B0604020202020204" pitchFamily="34" charset="0"/>
              <a:buChar char="•"/>
            </a:pPr>
            <a:endParaRPr lang="en-US" sz="1200">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a:solidFill>
                  <a:schemeClr val="bg1"/>
                </a:solidFill>
                <a:latin typeface="Poppins" panose="00000500000000000000" pitchFamily="2" charset="0"/>
                <a:cs typeface="Poppins" panose="00000500000000000000" pitchFamily="2" charset="0"/>
              </a:rPr>
              <a:t>Perluas jangkauan pasar, seperti misalnya membuka cabang baru, atau dengan memaksimalkan pemanfaatan teknologi. Buat konten marketing, lakukan kolaborasi dengan influencer marketing, pertimbangkan untuk melakukan penjualan produk melalui platform e-commerce. </a:t>
            </a:r>
          </a:p>
          <a:p>
            <a:endParaRPr lang="en-US" sz="1200">
              <a:solidFill>
                <a:schemeClr val="bg1"/>
              </a:solidFill>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D" sz="1200">
              <a:solidFill>
                <a:schemeClr val="bg1"/>
              </a:solidFill>
              <a:latin typeface="Poppins" panose="00000500000000000000" pitchFamily="2" charset="0"/>
              <a:cs typeface="Poppins" panose="00000500000000000000" pitchFamily="2" charset="0"/>
            </a:endParaRPr>
          </a:p>
        </p:txBody>
      </p:sp>
      <p:pic>
        <p:nvPicPr>
          <p:cNvPr id="4" name="Graphic 3" descr="A lightbulb">
            <a:extLst>
              <a:ext uri="{FF2B5EF4-FFF2-40B4-BE49-F238E27FC236}">
                <a16:creationId xmlns:a16="http://schemas.microsoft.com/office/drawing/2014/main" id="{EDB6EA33-CEA0-430B-DF2A-D4A0F9881F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2204" y="1007645"/>
            <a:ext cx="4572000" cy="45720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927</TotalTime>
  <Words>768</Words>
  <Application>Microsoft Office PowerPoint</Application>
  <PresentationFormat>On-screen Show (16:9)</PresentationFormat>
  <Paragraphs>82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Poppins</vt:lpstr>
      <vt:lpstr>Poppins SemiBold</vt:lpstr>
      <vt:lpstr>Arial</vt:lpstr>
      <vt:lpstr>Poppins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Rekomendasi</vt:lpstr>
      <vt:lpstr>PowerPoint Presentation</vt:lpstr>
      <vt:lpstr>Rekomendasi</vt:lpstr>
      <vt:lpstr>Rekomendasi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chieKa</dc:creator>
  <cp:lastModifiedBy>Laptop chieKa</cp:lastModifiedBy>
  <cp:revision>62</cp:revision>
  <dcterms:modified xsi:type="dcterms:W3CDTF">2024-10-01T14:59:30Z</dcterms:modified>
</cp:coreProperties>
</file>