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6858000" cy="9994900"/>
  <p:notesSz cx="6858000" cy="9994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98419"/>
            <a:ext cx="5829300" cy="2098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97144"/>
            <a:ext cx="4800600" cy="2498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2900" y="2298827"/>
            <a:ext cx="2983230" cy="6596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31870" y="2298827"/>
            <a:ext cx="2983230" cy="6596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600" y="355600"/>
            <a:ext cx="614680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98827"/>
            <a:ext cx="6172200" cy="6596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31720" y="9295257"/>
            <a:ext cx="2194560" cy="49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2900" y="9295257"/>
            <a:ext cx="1577340" cy="49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937760" y="9295257"/>
            <a:ext cx="1577340" cy="49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hyperlink" Target="https://docs.google.com/spreadsheets/d/1RnbFGxXiWM0pKQr-rTVEu1wRhHr_kQSIlK7WJMxVhLI/edit?usp=sharing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hyperlink" Target="https://docs.google.com/spreadsheets/d/1RnbFGxXiWM0pKQr-rTVEu1wRhHr_kQSIlK7WJMxVhLI/edit?usp=sharing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s://docs.google.com/spreadsheets/d/1dv05NkVAz3oWJpAk6VjtVZBWWc7-F7NdYHbu9pBBJKk/edit?usp=sharing" TargetMode="External"/><Relationship Id="rId6" Type="http://schemas.openxmlformats.org/officeDocument/2006/relationships/hyperlink" Target="https://docs.google.com/document/d/1e2Fy7gq-EdhbtbLM4D-JLczR2PL5BMdsFV8whKIiPFA/edit?usp=sharing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blog.hubspot.com/sales/niche-market" TargetMode="External"/><Relationship Id="rId3" Type="http://schemas.openxmlformats.org/officeDocument/2006/relationships/hyperlink" Target="https://www.forbes.com/sites/steveolenski/2017/11/16/customer-experience-is-everything-when-it-comes-to-real-estate-marketing/" TargetMode="External"/><Relationship Id="rId4" Type="http://schemas.openxmlformats.org/officeDocument/2006/relationships/hyperlink" Target="https://www.softermii.com/blog/technologies-in-real-estate-proptech-trends-the-changing-industry" TargetMode="External"/><Relationship Id="rId5" Type="http://schemas.openxmlformats.org/officeDocument/2006/relationships/hyperlink" Target="https://blog.marketresearch.com/6-ways-to-differentiate-your-business-from-the-competition" TargetMode="External"/><Relationship Id="rId6" Type="http://schemas.openxmlformats.org/officeDocument/2006/relationships/hyperlink" Target="https://www.nar.realtor/about-nar" TargetMode="External"/><Relationship Id="rId7" Type="http://schemas.openxmlformats.org/officeDocument/2006/relationships/hyperlink" Target="https://www.inman.com/2023/02/21/inman-proudly-announces-2023-global-real-estate-influencers-program/" TargetMode="External"/><Relationship Id="rId8" Type="http://schemas.openxmlformats.org/officeDocument/2006/relationships/hyperlink" Target="https://www.getsmarter.com/blog/career-advice/the-big-data-advantage-in-real-estate-analysis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alestatewebsites.in/responsive-design-why-your-real-estate-website-must-be-mobile-friendly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" y="5799735"/>
            <a:ext cx="5860415" cy="26625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20"/>
              </a:spcBef>
            </a:pPr>
            <a:r>
              <a:rPr dirty="0" sz="1050" spc="40" b="1">
                <a:solidFill>
                  <a:srgbClr val="1F1F1F"/>
                </a:solidFill>
                <a:latin typeface="Arial"/>
                <a:cs typeface="Arial"/>
              </a:rPr>
              <a:t>Competitive</a:t>
            </a:r>
            <a:r>
              <a:rPr dirty="0" sz="1050" spc="-35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1F1F1F"/>
                </a:solidFill>
                <a:latin typeface="Arial"/>
                <a:cs typeface="Arial"/>
              </a:rPr>
              <a:t>Analysis</a:t>
            </a:r>
            <a:r>
              <a:rPr dirty="0" sz="1050" spc="-3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45" b="1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dirty="0" sz="1050" spc="-3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30" b="1">
                <a:solidFill>
                  <a:srgbClr val="1F1F1F"/>
                </a:solidFill>
                <a:latin typeface="Arial"/>
                <a:cs typeface="Arial"/>
              </a:rPr>
              <a:t>Selected</a:t>
            </a:r>
            <a:r>
              <a:rPr dirty="0" sz="1050" spc="-3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10" b="1">
                <a:solidFill>
                  <a:srgbClr val="1F1F1F"/>
                </a:solidFill>
                <a:latin typeface="Arial"/>
                <a:cs typeface="Arial"/>
              </a:rPr>
              <a:t>Real</a:t>
            </a:r>
            <a:r>
              <a:rPr dirty="0" sz="1050" spc="-3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20" b="1">
                <a:solidFill>
                  <a:srgbClr val="1F1F1F"/>
                </a:solidFill>
                <a:latin typeface="Arial"/>
                <a:cs typeface="Arial"/>
              </a:rPr>
              <a:t>Estate</a:t>
            </a:r>
            <a:r>
              <a:rPr dirty="0" sz="1050" spc="-3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-10" b="1">
                <a:solidFill>
                  <a:srgbClr val="1F1F1F"/>
                </a:solidFill>
                <a:latin typeface="Arial"/>
                <a:cs typeface="Arial"/>
              </a:rPr>
              <a:t>SaaS</a:t>
            </a:r>
            <a:r>
              <a:rPr dirty="0" sz="1050" spc="-3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30" b="1">
                <a:solidFill>
                  <a:srgbClr val="1F1F1F"/>
                </a:solidFill>
                <a:latin typeface="Arial"/>
                <a:cs typeface="Arial"/>
              </a:rPr>
              <a:t>Platforms</a:t>
            </a:r>
            <a:r>
              <a:rPr dirty="0" sz="1050" spc="-3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35" b="1">
                <a:solidFill>
                  <a:srgbClr val="1F1F1F"/>
                </a:solidFill>
                <a:latin typeface="Arial"/>
                <a:cs typeface="Arial"/>
              </a:rPr>
              <a:t>within</a:t>
            </a:r>
            <a:r>
              <a:rPr dirty="0" sz="1050" spc="-35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1F1F1F"/>
                </a:solidFill>
                <a:latin typeface="Arial"/>
                <a:cs typeface="Arial"/>
              </a:rPr>
              <a:t>EMEA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30100"/>
              </a:lnSpc>
              <a:spcBef>
                <a:spcPts val="1035"/>
              </a:spcBef>
            </a:pPr>
            <a:r>
              <a:rPr dirty="0" sz="1050" spc="35" b="1">
                <a:solidFill>
                  <a:srgbClr val="1F1F1F"/>
                </a:solidFill>
                <a:latin typeface="Arial"/>
                <a:cs typeface="Arial"/>
              </a:rPr>
              <a:t>Client</a:t>
            </a:r>
            <a:r>
              <a:rPr dirty="0" sz="1050" spc="-35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25" b="1">
                <a:solidFill>
                  <a:srgbClr val="1F1F1F"/>
                </a:solidFill>
                <a:latin typeface="Arial"/>
                <a:cs typeface="Arial"/>
              </a:rPr>
              <a:t>Objective:</a:t>
            </a:r>
            <a:r>
              <a:rPr dirty="0" sz="1050" spc="-25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Conduct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204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competitive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analysis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leading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SaaS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platforms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 </a:t>
            </a:r>
            <a:r>
              <a:rPr dirty="0" sz="1050" spc="-31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identify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their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strengths,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weaknesses,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opportunities,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 threats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(SWOT).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I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need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this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help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us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make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informed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decisions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about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our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own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SaaS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platform.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30" b="1">
                <a:solidFill>
                  <a:srgbClr val="1F1F1F"/>
                </a:solidFill>
                <a:latin typeface="Arial"/>
                <a:cs typeface="Arial"/>
              </a:rPr>
              <a:t>Name:</a:t>
            </a:r>
            <a:r>
              <a:rPr dirty="0" sz="1050" spc="-6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30" b="1">
                <a:solidFill>
                  <a:srgbClr val="1F1F1F"/>
                </a:solidFill>
                <a:latin typeface="Arial"/>
                <a:cs typeface="Arial"/>
              </a:rPr>
              <a:t>Chiemerie</a:t>
            </a:r>
            <a:r>
              <a:rPr dirty="0" sz="1050" spc="-55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20" b="1">
                <a:solidFill>
                  <a:srgbClr val="1F1F1F"/>
                </a:solidFill>
                <a:latin typeface="Arial"/>
                <a:cs typeface="Arial"/>
              </a:rPr>
              <a:t>Chibuzor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5" b="1">
                <a:solidFill>
                  <a:srgbClr val="1F1F1F"/>
                </a:solidFill>
                <a:latin typeface="Arial"/>
                <a:cs typeface="Arial"/>
              </a:rPr>
              <a:t>Role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: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Business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Analyst,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Market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research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Analyst,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Analyst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20" b="1">
                <a:solidFill>
                  <a:srgbClr val="1F1F1F"/>
                </a:solidFill>
                <a:latin typeface="Arial"/>
                <a:cs typeface="Arial"/>
              </a:rPr>
              <a:t>Stakeholder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:</a:t>
            </a:r>
            <a:r>
              <a:rPr dirty="0" sz="1050" spc="-7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Product</a:t>
            </a:r>
            <a:r>
              <a:rPr dirty="0" sz="1050" spc="-7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owner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25" b="1">
                <a:solidFill>
                  <a:srgbClr val="1F1F1F"/>
                </a:solidFill>
                <a:latin typeface="Arial"/>
                <a:cs typeface="Arial"/>
              </a:rPr>
              <a:t>T</a:t>
            </a:r>
            <a:r>
              <a:rPr dirty="0" sz="1050" spc="35" b="1">
                <a:solidFill>
                  <a:srgbClr val="1F1F1F"/>
                </a:solidFill>
                <a:latin typeface="Arial"/>
                <a:cs typeface="Arial"/>
              </a:rPr>
              <a:t>imeline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: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80">
                <a:solidFill>
                  <a:srgbClr val="1F1F1F"/>
                </a:solidFill>
                <a:latin typeface="Lucida Sans Unicode"/>
                <a:cs typeface="Lucida Sans Unicode"/>
              </a:rPr>
              <a:t>2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w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eeks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60" b="1">
                <a:solidFill>
                  <a:srgbClr val="1F1F1F"/>
                </a:solidFill>
                <a:latin typeface="Arial"/>
                <a:cs typeface="Arial"/>
              </a:rPr>
              <a:t>Mo</a:t>
            </a:r>
            <a:r>
              <a:rPr dirty="0" sz="1050" spc="45" b="1">
                <a:solidFill>
                  <a:srgbClr val="1F1F1F"/>
                </a:solidFill>
                <a:latin typeface="Arial"/>
                <a:cs typeface="Arial"/>
              </a:rPr>
              <a:t>n</a:t>
            </a:r>
            <a:r>
              <a:rPr dirty="0" sz="1050" spc="65" b="1">
                <a:solidFill>
                  <a:srgbClr val="1F1F1F"/>
                </a:solidFill>
                <a:latin typeface="Arial"/>
                <a:cs typeface="Arial"/>
              </a:rPr>
              <a:t>th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: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N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o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v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ember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2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0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23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900" y="9301629"/>
            <a:ext cx="110363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10" b="1">
                <a:latin typeface="Arial"/>
                <a:cs typeface="Arial"/>
              </a:rPr>
              <a:t>METHODOLOGY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5600" y="355600"/>
            <a:ext cx="6120130" cy="1836420"/>
            <a:chOff x="355600" y="355600"/>
            <a:chExt cx="6120130" cy="1836420"/>
          </a:xfrm>
        </p:grpSpPr>
        <p:sp>
          <p:nvSpPr>
            <p:cNvPr id="5" name="object 5"/>
            <p:cNvSpPr/>
            <p:nvPr/>
          </p:nvSpPr>
          <p:spPr>
            <a:xfrm>
              <a:off x="355600" y="355600"/>
              <a:ext cx="6120130" cy="1836420"/>
            </a:xfrm>
            <a:custGeom>
              <a:avLst/>
              <a:gdLst/>
              <a:ahLst/>
              <a:cxnLst/>
              <a:rect l="l" t="t" r="r" b="b"/>
              <a:pathLst>
                <a:path w="6120130" h="1836420">
                  <a:moveTo>
                    <a:pt x="6119815" y="1835944"/>
                  </a:moveTo>
                  <a:lnTo>
                    <a:pt x="0" y="1835944"/>
                  </a:lnTo>
                  <a:lnTo>
                    <a:pt x="0" y="0"/>
                  </a:lnTo>
                  <a:lnTo>
                    <a:pt x="6119815" y="0"/>
                  </a:lnTo>
                  <a:lnTo>
                    <a:pt x="6119815" y="1835944"/>
                  </a:lnTo>
                  <a:close/>
                </a:path>
              </a:pathLst>
            </a:custGeom>
            <a:solidFill>
              <a:srgbClr val="5D1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14276" y="1174228"/>
              <a:ext cx="734060" cy="731520"/>
            </a:xfrm>
            <a:custGeom>
              <a:avLst/>
              <a:gdLst/>
              <a:ahLst/>
              <a:cxnLst/>
              <a:rect l="l" t="t" r="r" b="b"/>
              <a:pathLst>
                <a:path w="734060" h="731519">
                  <a:moveTo>
                    <a:pt x="733844" y="0"/>
                  </a:moveTo>
                  <a:lnTo>
                    <a:pt x="171335" y="0"/>
                  </a:lnTo>
                  <a:lnTo>
                    <a:pt x="171399" y="249059"/>
                  </a:lnTo>
                  <a:lnTo>
                    <a:pt x="159575" y="287807"/>
                  </a:lnTo>
                  <a:lnTo>
                    <a:pt x="155676" y="327685"/>
                  </a:lnTo>
                  <a:lnTo>
                    <a:pt x="159613" y="367487"/>
                  </a:lnTo>
                  <a:lnTo>
                    <a:pt x="171335" y="405993"/>
                  </a:lnTo>
                  <a:lnTo>
                    <a:pt x="171335" y="499135"/>
                  </a:lnTo>
                  <a:lnTo>
                    <a:pt x="166192" y="496709"/>
                  </a:lnTo>
                  <a:lnTo>
                    <a:pt x="159854" y="497776"/>
                  </a:lnTo>
                  <a:lnTo>
                    <a:pt x="9283" y="662952"/>
                  </a:lnTo>
                  <a:lnTo>
                    <a:pt x="1943" y="675233"/>
                  </a:lnTo>
                  <a:lnTo>
                    <a:pt x="0" y="688886"/>
                  </a:lnTo>
                  <a:lnTo>
                    <a:pt x="3378" y="702284"/>
                  </a:lnTo>
                  <a:lnTo>
                    <a:pt x="36334" y="722960"/>
                  </a:lnTo>
                  <a:lnTo>
                    <a:pt x="43751" y="722223"/>
                  </a:lnTo>
                  <a:lnTo>
                    <a:pt x="50914" y="720001"/>
                  </a:lnTo>
                  <a:lnTo>
                    <a:pt x="57556" y="716292"/>
                  </a:lnTo>
                  <a:lnTo>
                    <a:pt x="63436" y="711111"/>
                  </a:lnTo>
                  <a:lnTo>
                    <a:pt x="171335" y="592683"/>
                  </a:lnTo>
                  <a:lnTo>
                    <a:pt x="171335" y="730973"/>
                  </a:lnTo>
                  <a:lnTo>
                    <a:pt x="733844" y="730973"/>
                  </a:lnTo>
                  <a:lnTo>
                    <a:pt x="733844" y="0"/>
                  </a:lnTo>
                  <a:close/>
                </a:path>
              </a:pathLst>
            </a:custGeom>
            <a:solidFill>
              <a:srgbClr val="E2EC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124127" y="1647945"/>
              <a:ext cx="34925" cy="202565"/>
            </a:xfrm>
            <a:custGeom>
              <a:avLst/>
              <a:gdLst/>
              <a:ahLst/>
              <a:cxnLst/>
              <a:rect l="l" t="t" r="r" b="b"/>
              <a:pathLst>
                <a:path w="34925" h="202564">
                  <a:moveTo>
                    <a:pt x="34446" y="202492"/>
                  </a:moveTo>
                  <a:lnTo>
                    <a:pt x="0" y="202492"/>
                  </a:lnTo>
                  <a:lnTo>
                    <a:pt x="0" y="0"/>
                  </a:lnTo>
                  <a:lnTo>
                    <a:pt x="34446" y="0"/>
                  </a:lnTo>
                  <a:lnTo>
                    <a:pt x="34446" y="202492"/>
                  </a:lnTo>
                  <a:close/>
                </a:path>
              </a:pathLst>
            </a:custGeom>
            <a:solidFill>
              <a:srgbClr val="E15C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54341" y="1700175"/>
              <a:ext cx="34925" cy="150495"/>
            </a:xfrm>
            <a:custGeom>
              <a:avLst/>
              <a:gdLst/>
              <a:ahLst/>
              <a:cxnLst/>
              <a:rect l="l" t="t" r="r" b="b"/>
              <a:pathLst>
                <a:path w="34925" h="150494">
                  <a:moveTo>
                    <a:pt x="34505" y="150263"/>
                  </a:moveTo>
                  <a:lnTo>
                    <a:pt x="0" y="150263"/>
                  </a:lnTo>
                  <a:lnTo>
                    <a:pt x="0" y="0"/>
                  </a:lnTo>
                  <a:lnTo>
                    <a:pt x="34505" y="0"/>
                  </a:lnTo>
                  <a:lnTo>
                    <a:pt x="34505" y="150263"/>
                  </a:lnTo>
                  <a:close/>
                </a:path>
              </a:pathLst>
            </a:custGeom>
            <a:solidFill>
              <a:srgbClr val="FFBF5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140" y="1356792"/>
              <a:ext cx="122396" cy="1876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84626" y="1742913"/>
              <a:ext cx="34925" cy="107950"/>
            </a:xfrm>
            <a:custGeom>
              <a:avLst/>
              <a:gdLst/>
              <a:ahLst/>
              <a:cxnLst/>
              <a:rect l="l" t="t" r="r" b="b"/>
              <a:pathLst>
                <a:path w="34925" h="107950">
                  <a:moveTo>
                    <a:pt x="34505" y="107524"/>
                  </a:moveTo>
                  <a:lnTo>
                    <a:pt x="0" y="107524"/>
                  </a:lnTo>
                  <a:lnTo>
                    <a:pt x="0" y="0"/>
                  </a:lnTo>
                  <a:lnTo>
                    <a:pt x="34505" y="0"/>
                  </a:lnTo>
                  <a:lnTo>
                    <a:pt x="34505" y="107524"/>
                  </a:lnTo>
                  <a:close/>
                </a:path>
              </a:pathLst>
            </a:custGeom>
            <a:solidFill>
              <a:srgbClr val="8BCB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98937" y="1324546"/>
              <a:ext cx="359410" cy="354965"/>
            </a:xfrm>
            <a:custGeom>
              <a:avLst/>
              <a:gdLst/>
              <a:ahLst/>
              <a:cxnLst/>
              <a:rect l="l" t="t" r="r" b="b"/>
              <a:pathLst>
                <a:path w="359410" h="354964">
                  <a:moveTo>
                    <a:pt x="179391" y="354465"/>
                  </a:moveTo>
                  <a:lnTo>
                    <a:pt x="131701" y="348134"/>
                  </a:lnTo>
                  <a:lnTo>
                    <a:pt x="88848" y="330267"/>
                  </a:lnTo>
                  <a:lnTo>
                    <a:pt x="52542" y="302552"/>
                  </a:lnTo>
                  <a:lnTo>
                    <a:pt x="24491" y="266678"/>
                  </a:lnTo>
                  <a:lnTo>
                    <a:pt x="6407" y="224332"/>
                  </a:lnTo>
                  <a:lnTo>
                    <a:pt x="0" y="177203"/>
                  </a:lnTo>
                  <a:lnTo>
                    <a:pt x="6407" y="130099"/>
                  </a:lnTo>
                  <a:lnTo>
                    <a:pt x="24491" y="87769"/>
                  </a:lnTo>
                  <a:lnTo>
                    <a:pt x="52542" y="51905"/>
                  </a:lnTo>
                  <a:lnTo>
                    <a:pt x="88848" y="24195"/>
                  </a:lnTo>
                  <a:lnTo>
                    <a:pt x="131701" y="6330"/>
                  </a:lnTo>
                  <a:lnTo>
                    <a:pt x="179391" y="0"/>
                  </a:lnTo>
                  <a:lnTo>
                    <a:pt x="227106" y="6330"/>
                  </a:lnTo>
                  <a:lnTo>
                    <a:pt x="269976" y="24195"/>
                  </a:lnTo>
                  <a:lnTo>
                    <a:pt x="280526" y="32245"/>
                  </a:lnTo>
                  <a:lnTo>
                    <a:pt x="206202" y="32245"/>
                  </a:lnTo>
                  <a:lnTo>
                    <a:pt x="206202" y="59421"/>
                  </a:lnTo>
                  <a:lnTo>
                    <a:pt x="179391" y="59421"/>
                  </a:lnTo>
                  <a:lnTo>
                    <a:pt x="161281" y="60770"/>
                  </a:lnTo>
                  <a:lnTo>
                    <a:pt x="112867" y="79464"/>
                  </a:lnTo>
                  <a:lnTo>
                    <a:pt x="80211" y="111879"/>
                  </a:lnTo>
                  <a:lnTo>
                    <a:pt x="62381" y="154861"/>
                  </a:lnTo>
                  <a:lnTo>
                    <a:pt x="60191" y="169539"/>
                  </a:lnTo>
                  <a:lnTo>
                    <a:pt x="60191" y="177203"/>
                  </a:lnTo>
                  <a:lnTo>
                    <a:pt x="61364" y="193798"/>
                  </a:lnTo>
                  <a:lnTo>
                    <a:pt x="64778" y="209691"/>
                  </a:lnTo>
                  <a:lnTo>
                    <a:pt x="70279" y="224712"/>
                  </a:lnTo>
                  <a:lnTo>
                    <a:pt x="77710" y="238687"/>
                  </a:lnTo>
                  <a:lnTo>
                    <a:pt x="129814" y="238687"/>
                  </a:lnTo>
                  <a:lnTo>
                    <a:pt x="70194" y="277535"/>
                  </a:lnTo>
                  <a:lnTo>
                    <a:pt x="87452" y="293210"/>
                  </a:lnTo>
                  <a:lnTo>
                    <a:pt x="107052" y="306067"/>
                  </a:lnTo>
                  <a:lnTo>
                    <a:pt x="128671" y="315785"/>
                  </a:lnTo>
                  <a:lnTo>
                    <a:pt x="151988" y="322042"/>
                  </a:lnTo>
                  <a:lnTo>
                    <a:pt x="280753" y="322042"/>
                  </a:lnTo>
                  <a:lnTo>
                    <a:pt x="269976" y="330267"/>
                  </a:lnTo>
                  <a:lnTo>
                    <a:pt x="227106" y="348134"/>
                  </a:lnTo>
                  <a:lnTo>
                    <a:pt x="179391" y="354465"/>
                  </a:lnTo>
                  <a:close/>
                </a:path>
                <a:path w="359410" h="354964">
                  <a:moveTo>
                    <a:pt x="353039" y="219882"/>
                  </a:moveTo>
                  <a:lnTo>
                    <a:pt x="322266" y="219882"/>
                  </a:lnTo>
                  <a:lnTo>
                    <a:pt x="324978" y="209608"/>
                  </a:lnTo>
                  <a:lnTo>
                    <a:pt x="326963" y="199051"/>
                  </a:lnTo>
                  <a:lnTo>
                    <a:pt x="328183" y="188240"/>
                  </a:lnTo>
                  <a:lnTo>
                    <a:pt x="328598" y="177203"/>
                  </a:lnTo>
                  <a:lnTo>
                    <a:pt x="319262" y="125796"/>
                  </a:lnTo>
                  <a:lnTo>
                    <a:pt x="293501" y="82286"/>
                  </a:lnTo>
                  <a:lnTo>
                    <a:pt x="254690" y="49995"/>
                  </a:lnTo>
                  <a:lnTo>
                    <a:pt x="206202" y="32245"/>
                  </a:lnTo>
                  <a:lnTo>
                    <a:pt x="280526" y="32245"/>
                  </a:lnTo>
                  <a:lnTo>
                    <a:pt x="306293" y="51905"/>
                  </a:lnTo>
                  <a:lnTo>
                    <a:pt x="334348" y="87769"/>
                  </a:lnTo>
                  <a:lnTo>
                    <a:pt x="352434" y="130099"/>
                  </a:lnTo>
                  <a:lnTo>
                    <a:pt x="358842" y="177203"/>
                  </a:lnTo>
                  <a:lnTo>
                    <a:pt x="353039" y="219882"/>
                  </a:lnTo>
                  <a:close/>
                </a:path>
                <a:path w="359410" h="354964">
                  <a:moveTo>
                    <a:pt x="312211" y="294985"/>
                  </a:moveTo>
                  <a:lnTo>
                    <a:pt x="179391" y="294985"/>
                  </a:lnTo>
                  <a:lnTo>
                    <a:pt x="211946" y="290547"/>
                  </a:lnTo>
                  <a:lnTo>
                    <a:pt x="241055" y="278051"/>
                  </a:lnTo>
                  <a:lnTo>
                    <a:pt x="265493" y="258725"/>
                  </a:lnTo>
                  <a:lnTo>
                    <a:pt x="284032" y="233795"/>
                  </a:lnTo>
                  <a:lnTo>
                    <a:pt x="179391" y="177203"/>
                  </a:lnTo>
                  <a:lnTo>
                    <a:pt x="179391" y="59421"/>
                  </a:lnTo>
                  <a:lnTo>
                    <a:pt x="206202" y="59421"/>
                  </a:lnTo>
                  <a:lnTo>
                    <a:pt x="206202" y="161050"/>
                  </a:lnTo>
                  <a:lnTo>
                    <a:pt x="322266" y="219882"/>
                  </a:lnTo>
                  <a:lnTo>
                    <a:pt x="353039" y="219882"/>
                  </a:lnTo>
                  <a:lnTo>
                    <a:pt x="352434" y="224332"/>
                  </a:lnTo>
                  <a:lnTo>
                    <a:pt x="334348" y="266678"/>
                  </a:lnTo>
                  <a:lnTo>
                    <a:pt x="312211" y="294985"/>
                  </a:lnTo>
                  <a:close/>
                </a:path>
                <a:path w="359410" h="354964">
                  <a:moveTo>
                    <a:pt x="129814" y="238687"/>
                  </a:moveTo>
                  <a:lnTo>
                    <a:pt x="77710" y="238687"/>
                  </a:lnTo>
                  <a:lnTo>
                    <a:pt x="179391" y="177203"/>
                  </a:lnTo>
                  <a:lnTo>
                    <a:pt x="179391" y="221887"/>
                  </a:lnTo>
                  <a:lnTo>
                    <a:pt x="155599" y="221887"/>
                  </a:lnTo>
                  <a:lnTo>
                    <a:pt x="129814" y="238687"/>
                  </a:lnTo>
                  <a:close/>
                </a:path>
                <a:path w="359410" h="354964">
                  <a:moveTo>
                    <a:pt x="280753" y="322042"/>
                  </a:moveTo>
                  <a:lnTo>
                    <a:pt x="151988" y="322042"/>
                  </a:lnTo>
                  <a:lnTo>
                    <a:pt x="155599" y="221887"/>
                  </a:lnTo>
                  <a:lnTo>
                    <a:pt x="179391" y="221887"/>
                  </a:lnTo>
                  <a:lnTo>
                    <a:pt x="179391" y="294985"/>
                  </a:lnTo>
                  <a:lnTo>
                    <a:pt x="312211" y="294985"/>
                  </a:lnTo>
                  <a:lnTo>
                    <a:pt x="306293" y="302552"/>
                  </a:lnTo>
                  <a:lnTo>
                    <a:pt x="280753" y="322042"/>
                  </a:lnTo>
                  <a:close/>
                </a:path>
              </a:pathLst>
            </a:custGeom>
            <a:solidFill>
              <a:srgbClr val="C2E6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78329" y="1501749"/>
              <a:ext cx="104775" cy="118110"/>
            </a:xfrm>
            <a:custGeom>
              <a:avLst/>
              <a:gdLst/>
              <a:ahLst/>
              <a:cxnLst/>
              <a:rect l="l" t="t" r="r" b="b"/>
              <a:pathLst>
                <a:path w="104775" h="118109">
                  <a:moveTo>
                    <a:pt x="0" y="0"/>
                  </a:moveTo>
                  <a:close/>
                </a:path>
                <a:path w="104775" h="118109">
                  <a:moveTo>
                    <a:pt x="0" y="117781"/>
                  </a:moveTo>
                  <a:lnTo>
                    <a:pt x="0" y="0"/>
                  </a:lnTo>
                  <a:lnTo>
                    <a:pt x="104640" y="56591"/>
                  </a:lnTo>
                  <a:lnTo>
                    <a:pt x="86101" y="81522"/>
                  </a:lnTo>
                  <a:lnTo>
                    <a:pt x="61664" y="100848"/>
                  </a:lnTo>
                  <a:lnTo>
                    <a:pt x="32554" y="113343"/>
                  </a:lnTo>
                  <a:lnTo>
                    <a:pt x="0" y="117781"/>
                  </a:lnTo>
                  <a:close/>
                </a:path>
              </a:pathLst>
            </a:custGeom>
            <a:solidFill>
              <a:srgbClr val="8BCB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14906" y="1809527"/>
              <a:ext cx="34925" cy="41275"/>
            </a:xfrm>
            <a:custGeom>
              <a:avLst/>
              <a:gdLst/>
              <a:ahLst/>
              <a:cxnLst/>
              <a:rect l="l" t="t" r="r" b="b"/>
              <a:pathLst>
                <a:path w="34925" h="41275">
                  <a:moveTo>
                    <a:pt x="34446" y="40911"/>
                  </a:moveTo>
                  <a:lnTo>
                    <a:pt x="0" y="40911"/>
                  </a:lnTo>
                  <a:lnTo>
                    <a:pt x="0" y="0"/>
                  </a:lnTo>
                  <a:lnTo>
                    <a:pt x="34446" y="0"/>
                  </a:lnTo>
                  <a:lnTo>
                    <a:pt x="34446" y="40911"/>
                  </a:lnTo>
                  <a:close/>
                </a:path>
              </a:pathLst>
            </a:custGeom>
            <a:solidFill>
              <a:srgbClr val="52A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45124" y="1705304"/>
              <a:ext cx="34925" cy="146050"/>
            </a:xfrm>
            <a:custGeom>
              <a:avLst/>
              <a:gdLst/>
              <a:ahLst/>
              <a:cxnLst/>
              <a:rect l="l" t="t" r="r" b="b"/>
              <a:pathLst>
                <a:path w="34925" h="146050">
                  <a:moveTo>
                    <a:pt x="34505" y="2527"/>
                  </a:moveTo>
                  <a:lnTo>
                    <a:pt x="20929" y="2527"/>
                  </a:lnTo>
                  <a:lnTo>
                    <a:pt x="20929" y="1257"/>
                  </a:lnTo>
                  <a:lnTo>
                    <a:pt x="7010" y="1257"/>
                  </a:lnTo>
                  <a:lnTo>
                    <a:pt x="701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145757"/>
                  </a:lnTo>
                  <a:lnTo>
                    <a:pt x="34505" y="145757"/>
                  </a:lnTo>
                  <a:lnTo>
                    <a:pt x="34505" y="2527"/>
                  </a:lnTo>
                  <a:close/>
                </a:path>
              </a:pathLst>
            </a:custGeom>
            <a:solidFill>
              <a:srgbClr val="F48B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811804" y="1383968"/>
              <a:ext cx="66675" cy="118110"/>
            </a:xfrm>
            <a:custGeom>
              <a:avLst/>
              <a:gdLst/>
              <a:ahLst/>
              <a:cxnLst/>
              <a:rect l="l" t="t" r="r" b="b"/>
              <a:pathLst>
                <a:path w="66675" h="118109">
                  <a:moveTo>
                    <a:pt x="66524" y="117781"/>
                  </a:moveTo>
                  <a:lnTo>
                    <a:pt x="0" y="20042"/>
                  </a:lnTo>
                  <a:lnTo>
                    <a:pt x="14947" y="11564"/>
                  </a:lnTo>
                  <a:lnTo>
                    <a:pt x="31153" y="5268"/>
                  </a:lnTo>
                  <a:lnTo>
                    <a:pt x="48414" y="1349"/>
                  </a:lnTo>
                  <a:lnTo>
                    <a:pt x="66524" y="0"/>
                  </a:lnTo>
                  <a:lnTo>
                    <a:pt x="66524" y="117781"/>
                  </a:lnTo>
                  <a:close/>
                </a:path>
              </a:pathLst>
            </a:custGeom>
            <a:solidFill>
              <a:srgbClr val="FFA2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61318" y="1404011"/>
              <a:ext cx="117475" cy="97790"/>
            </a:xfrm>
            <a:custGeom>
              <a:avLst/>
              <a:gdLst/>
              <a:ahLst/>
              <a:cxnLst/>
              <a:rect l="l" t="t" r="r" b="b"/>
              <a:pathLst>
                <a:path w="117475" h="97790">
                  <a:moveTo>
                    <a:pt x="117010" y="97738"/>
                  </a:moveTo>
                  <a:lnTo>
                    <a:pt x="0" y="75396"/>
                  </a:lnTo>
                  <a:lnTo>
                    <a:pt x="6806" y="52831"/>
                  </a:lnTo>
                  <a:lnTo>
                    <a:pt x="17829" y="32415"/>
                  </a:lnTo>
                  <a:lnTo>
                    <a:pt x="32559" y="14640"/>
                  </a:lnTo>
                  <a:lnTo>
                    <a:pt x="50485" y="0"/>
                  </a:lnTo>
                  <a:lnTo>
                    <a:pt x="117010" y="97738"/>
                  </a:lnTo>
                  <a:close/>
                </a:path>
              </a:pathLst>
            </a:custGeom>
            <a:solidFill>
              <a:srgbClr val="52A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59129" y="1479407"/>
              <a:ext cx="119380" cy="84455"/>
            </a:xfrm>
            <a:custGeom>
              <a:avLst/>
              <a:gdLst/>
              <a:ahLst/>
              <a:cxnLst/>
              <a:rect l="l" t="t" r="r" b="b"/>
              <a:pathLst>
                <a:path w="119379" h="84455">
                  <a:moveTo>
                    <a:pt x="17518" y="83826"/>
                  </a:moveTo>
                  <a:lnTo>
                    <a:pt x="10087" y="69850"/>
                  </a:lnTo>
                  <a:lnTo>
                    <a:pt x="4586" y="54830"/>
                  </a:lnTo>
                  <a:lnTo>
                    <a:pt x="1172" y="38937"/>
                  </a:lnTo>
                  <a:lnTo>
                    <a:pt x="0" y="22341"/>
                  </a:lnTo>
                  <a:lnTo>
                    <a:pt x="0" y="14678"/>
                  </a:lnTo>
                  <a:lnTo>
                    <a:pt x="710" y="7250"/>
                  </a:lnTo>
                  <a:lnTo>
                    <a:pt x="2189" y="0"/>
                  </a:lnTo>
                  <a:lnTo>
                    <a:pt x="119200" y="22341"/>
                  </a:lnTo>
                  <a:lnTo>
                    <a:pt x="17518" y="83826"/>
                  </a:lnTo>
                  <a:close/>
                </a:path>
              </a:pathLst>
            </a:custGeom>
            <a:solidFill>
              <a:srgbClr val="F48B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69131" y="1546433"/>
              <a:ext cx="85725" cy="100330"/>
            </a:xfrm>
            <a:custGeom>
              <a:avLst/>
              <a:gdLst/>
              <a:ahLst/>
              <a:cxnLst/>
              <a:rect l="l" t="t" r="r" b="b"/>
              <a:pathLst>
                <a:path w="85725" h="100330">
                  <a:moveTo>
                    <a:pt x="81794" y="100155"/>
                  </a:moveTo>
                  <a:lnTo>
                    <a:pt x="58477" y="93897"/>
                  </a:lnTo>
                  <a:lnTo>
                    <a:pt x="36857" y="84180"/>
                  </a:lnTo>
                  <a:lnTo>
                    <a:pt x="17258" y="71323"/>
                  </a:lnTo>
                  <a:lnTo>
                    <a:pt x="0" y="55648"/>
                  </a:lnTo>
                  <a:lnTo>
                    <a:pt x="85404" y="0"/>
                  </a:lnTo>
                  <a:lnTo>
                    <a:pt x="81794" y="100155"/>
                  </a:lnTo>
                  <a:close/>
                </a:path>
              </a:pathLst>
            </a:custGeom>
            <a:solidFill>
              <a:srgbClr val="FFBF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75405" y="1742913"/>
              <a:ext cx="34925" cy="107950"/>
            </a:xfrm>
            <a:custGeom>
              <a:avLst/>
              <a:gdLst/>
              <a:ahLst/>
              <a:cxnLst/>
              <a:rect l="l" t="t" r="r" b="b"/>
              <a:pathLst>
                <a:path w="34925" h="107950">
                  <a:moveTo>
                    <a:pt x="34505" y="107524"/>
                  </a:moveTo>
                  <a:lnTo>
                    <a:pt x="0" y="107524"/>
                  </a:lnTo>
                  <a:lnTo>
                    <a:pt x="0" y="0"/>
                  </a:lnTo>
                  <a:lnTo>
                    <a:pt x="34505" y="0"/>
                  </a:lnTo>
                  <a:lnTo>
                    <a:pt x="34505" y="107524"/>
                  </a:lnTo>
                  <a:close/>
                </a:path>
              </a:pathLst>
            </a:custGeom>
            <a:solidFill>
              <a:srgbClr val="FFA2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93551" y="1643170"/>
              <a:ext cx="58419" cy="59055"/>
            </a:xfrm>
            <a:custGeom>
              <a:avLst/>
              <a:gdLst/>
              <a:ahLst/>
              <a:cxnLst/>
              <a:rect l="l" t="t" r="r" b="b"/>
              <a:pathLst>
                <a:path w="58420" h="59055">
                  <a:moveTo>
                    <a:pt x="24976" y="58714"/>
                  </a:moveTo>
                  <a:lnTo>
                    <a:pt x="0" y="36548"/>
                  </a:lnTo>
                  <a:lnTo>
                    <a:pt x="33321" y="0"/>
                  </a:lnTo>
                  <a:lnTo>
                    <a:pt x="37109" y="3949"/>
                  </a:lnTo>
                  <a:lnTo>
                    <a:pt x="41134" y="7840"/>
                  </a:lnTo>
                  <a:lnTo>
                    <a:pt x="49538" y="15268"/>
                  </a:lnTo>
                  <a:lnTo>
                    <a:pt x="53858" y="18863"/>
                  </a:lnTo>
                  <a:lnTo>
                    <a:pt x="58297" y="22165"/>
                  </a:lnTo>
                  <a:lnTo>
                    <a:pt x="24976" y="58714"/>
                  </a:lnTo>
                  <a:close/>
                </a:path>
              </a:pathLst>
            </a:custGeom>
            <a:solidFill>
              <a:srgbClr val="93B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14277" y="1670936"/>
              <a:ext cx="215265" cy="226695"/>
            </a:xfrm>
            <a:custGeom>
              <a:avLst/>
              <a:gdLst/>
              <a:ahLst/>
              <a:cxnLst/>
              <a:rect l="l" t="t" r="r" b="b"/>
              <a:pathLst>
                <a:path w="215264" h="226694">
                  <a:moveTo>
                    <a:pt x="36340" y="226249"/>
                  </a:moveTo>
                  <a:lnTo>
                    <a:pt x="3382" y="205565"/>
                  </a:lnTo>
                  <a:lnTo>
                    <a:pt x="0" y="192176"/>
                  </a:lnTo>
                  <a:lnTo>
                    <a:pt x="1943" y="178522"/>
                  </a:lnTo>
                  <a:lnTo>
                    <a:pt x="9292" y="166238"/>
                  </a:lnTo>
                  <a:lnTo>
                    <a:pt x="159860" y="1061"/>
                  </a:lnTo>
                  <a:lnTo>
                    <a:pt x="166193" y="0"/>
                  </a:lnTo>
                  <a:lnTo>
                    <a:pt x="172467" y="3006"/>
                  </a:lnTo>
                  <a:lnTo>
                    <a:pt x="173532" y="3654"/>
                  </a:lnTo>
                  <a:lnTo>
                    <a:pt x="208984" y="35193"/>
                  </a:lnTo>
                  <a:lnTo>
                    <a:pt x="214429" y="40026"/>
                  </a:lnTo>
                  <a:lnTo>
                    <a:pt x="63447" y="214400"/>
                  </a:lnTo>
                  <a:lnTo>
                    <a:pt x="43754" y="225508"/>
                  </a:lnTo>
                  <a:lnTo>
                    <a:pt x="36340" y="226249"/>
                  </a:lnTo>
                  <a:close/>
                </a:path>
              </a:pathLst>
            </a:custGeom>
            <a:solidFill>
              <a:srgbClr val="E15C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34087" y="1844543"/>
              <a:ext cx="452755" cy="12065"/>
            </a:xfrm>
            <a:custGeom>
              <a:avLst/>
              <a:gdLst/>
              <a:ahLst/>
              <a:cxnLst/>
              <a:rect l="l" t="t" r="r" b="b"/>
              <a:pathLst>
                <a:path w="452754" h="12064">
                  <a:moveTo>
                    <a:pt x="449645" y="11789"/>
                  </a:moveTo>
                  <a:lnTo>
                    <a:pt x="2651" y="11789"/>
                  </a:lnTo>
                  <a:lnTo>
                    <a:pt x="0" y="9149"/>
                  </a:lnTo>
                  <a:lnTo>
                    <a:pt x="0" y="2640"/>
                  </a:lnTo>
                  <a:lnTo>
                    <a:pt x="2651" y="0"/>
                  </a:lnTo>
                  <a:lnTo>
                    <a:pt x="446378" y="0"/>
                  </a:lnTo>
                  <a:lnTo>
                    <a:pt x="449651" y="0"/>
                  </a:lnTo>
                  <a:lnTo>
                    <a:pt x="452297" y="2640"/>
                  </a:lnTo>
                  <a:lnTo>
                    <a:pt x="452297" y="9149"/>
                  </a:lnTo>
                  <a:lnTo>
                    <a:pt x="449645" y="11789"/>
                  </a:lnTo>
                  <a:close/>
                </a:path>
              </a:pathLst>
            </a:custGeom>
            <a:solidFill>
              <a:srgbClr val="4D72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99061" y="1252333"/>
              <a:ext cx="365760" cy="276225"/>
            </a:xfrm>
            <a:custGeom>
              <a:avLst/>
              <a:gdLst/>
              <a:ahLst/>
              <a:cxnLst/>
              <a:rect l="l" t="t" r="r" b="b"/>
              <a:pathLst>
                <a:path w="365760" h="276225">
                  <a:moveTo>
                    <a:pt x="365594" y="266560"/>
                  </a:moveTo>
                  <a:lnTo>
                    <a:pt x="362940" y="263918"/>
                  </a:lnTo>
                  <a:lnTo>
                    <a:pt x="283438" y="263918"/>
                  </a:lnTo>
                  <a:lnTo>
                    <a:pt x="280784" y="266560"/>
                  </a:lnTo>
                  <a:lnTo>
                    <a:pt x="280784" y="273075"/>
                  </a:lnTo>
                  <a:lnTo>
                    <a:pt x="283438" y="275717"/>
                  </a:lnTo>
                  <a:lnTo>
                    <a:pt x="359676" y="275717"/>
                  </a:lnTo>
                  <a:lnTo>
                    <a:pt x="362953" y="275717"/>
                  </a:lnTo>
                  <a:lnTo>
                    <a:pt x="365594" y="273075"/>
                  </a:lnTo>
                  <a:lnTo>
                    <a:pt x="365594" y="266560"/>
                  </a:lnTo>
                  <a:close/>
                </a:path>
                <a:path w="365760" h="276225">
                  <a:moveTo>
                    <a:pt x="365594" y="220522"/>
                  </a:moveTo>
                  <a:lnTo>
                    <a:pt x="362940" y="217881"/>
                  </a:lnTo>
                  <a:lnTo>
                    <a:pt x="282778" y="217881"/>
                  </a:lnTo>
                  <a:lnTo>
                    <a:pt x="280136" y="220522"/>
                  </a:lnTo>
                  <a:lnTo>
                    <a:pt x="280136" y="227037"/>
                  </a:lnTo>
                  <a:lnTo>
                    <a:pt x="282778" y="229679"/>
                  </a:lnTo>
                  <a:lnTo>
                    <a:pt x="359676" y="229679"/>
                  </a:lnTo>
                  <a:lnTo>
                    <a:pt x="362953" y="229679"/>
                  </a:lnTo>
                  <a:lnTo>
                    <a:pt x="365594" y="227037"/>
                  </a:lnTo>
                  <a:lnTo>
                    <a:pt x="365594" y="220522"/>
                  </a:lnTo>
                  <a:close/>
                </a:path>
                <a:path w="365760" h="276225">
                  <a:moveTo>
                    <a:pt x="365594" y="174485"/>
                  </a:moveTo>
                  <a:lnTo>
                    <a:pt x="362940" y="171843"/>
                  </a:lnTo>
                  <a:lnTo>
                    <a:pt x="271424" y="171843"/>
                  </a:lnTo>
                  <a:lnTo>
                    <a:pt x="268795" y="174485"/>
                  </a:lnTo>
                  <a:lnTo>
                    <a:pt x="268795" y="180987"/>
                  </a:lnTo>
                  <a:lnTo>
                    <a:pt x="271475" y="183629"/>
                  </a:lnTo>
                  <a:lnTo>
                    <a:pt x="359676" y="183629"/>
                  </a:lnTo>
                  <a:lnTo>
                    <a:pt x="362953" y="183629"/>
                  </a:lnTo>
                  <a:lnTo>
                    <a:pt x="365594" y="180987"/>
                  </a:lnTo>
                  <a:lnTo>
                    <a:pt x="365594" y="174485"/>
                  </a:lnTo>
                  <a:close/>
                </a:path>
                <a:path w="365760" h="276225">
                  <a:moveTo>
                    <a:pt x="365594" y="128384"/>
                  </a:moveTo>
                  <a:lnTo>
                    <a:pt x="362940" y="125742"/>
                  </a:lnTo>
                  <a:lnTo>
                    <a:pt x="246976" y="125742"/>
                  </a:lnTo>
                  <a:lnTo>
                    <a:pt x="244322" y="128384"/>
                  </a:lnTo>
                  <a:lnTo>
                    <a:pt x="244322" y="134899"/>
                  </a:lnTo>
                  <a:lnTo>
                    <a:pt x="246976" y="137541"/>
                  </a:lnTo>
                  <a:lnTo>
                    <a:pt x="359676" y="137541"/>
                  </a:lnTo>
                  <a:lnTo>
                    <a:pt x="362953" y="137541"/>
                  </a:lnTo>
                  <a:lnTo>
                    <a:pt x="365594" y="134899"/>
                  </a:lnTo>
                  <a:lnTo>
                    <a:pt x="365594" y="128384"/>
                  </a:lnTo>
                  <a:close/>
                </a:path>
                <a:path w="365760" h="276225">
                  <a:moveTo>
                    <a:pt x="365594" y="74155"/>
                  </a:moveTo>
                  <a:lnTo>
                    <a:pt x="362940" y="71513"/>
                  </a:lnTo>
                  <a:lnTo>
                    <a:pt x="190512" y="71513"/>
                  </a:lnTo>
                  <a:lnTo>
                    <a:pt x="187858" y="74155"/>
                  </a:lnTo>
                  <a:lnTo>
                    <a:pt x="187858" y="80657"/>
                  </a:lnTo>
                  <a:lnTo>
                    <a:pt x="190512" y="83299"/>
                  </a:lnTo>
                  <a:lnTo>
                    <a:pt x="359676" y="83299"/>
                  </a:lnTo>
                  <a:lnTo>
                    <a:pt x="362953" y="83299"/>
                  </a:lnTo>
                  <a:lnTo>
                    <a:pt x="365594" y="80657"/>
                  </a:lnTo>
                  <a:lnTo>
                    <a:pt x="365594" y="74155"/>
                  </a:lnTo>
                  <a:close/>
                </a:path>
                <a:path w="365760" h="276225">
                  <a:moveTo>
                    <a:pt x="365594" y="2641"/>
                  </a:moveTo>
                  <a:lnTo>
                    <a:pt x="362940" y="0"/>
                  </a:lnTo>
                  <a:lnTo>
                    <a:pt x="2654" y="0"/>
                  </a:lnTo>
                  <a:lnTo>
                    <a:pt x="0" y="2641"/>
                  </a:lnTo>
                  <a:lnTo>
                    <a:pt x="0" y="9156"/>
                  </a:lnTo>
                  <a:lnTo>
                    <a:pt x="2654" y="11798"/>
                  </a:lnTo>
                  <a:lnTo>
                    <a:pt x="359676" y="11798"/>
                  </a:lnTo>
                  <a:lnTo>
                    <a:pt x="362953" y="11798"/>
                  </a:lnTo>
                  <a:lnTo>
                    <a:pt x="365594" y="9156"/>
                  </a:lnTo>
                  <a:lnTo>
                    <a:pt x="365594" y="2641"/>
                  </a:lnTo>
                  <a:close/>
                </a:path>
              </a:pathLst>
            </a:custGeom>
            <a:solidFill>
              <a:srgbClr val="93B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669958" y="1297128"/>
              <a:ext cx="416559" cy="410845"/>
            </a:xfrm>
            <a:custGeom>
              <a:avLst/>
              <a:gdLst/>
              <a:ahLst/>
              <a:cxnLst/>
              <a:rect l="l" t="t" r="r" b="b"/>
              <a:pathLst>
                <a:path w="416560" h="410844">
                  <a:moveTo>
                    <a:pt x="209672" y="410474"/>
                  </a:moveTo>
                  <a:lnTo>
                    <a:pt x="150588" y="402427"/>
                  </a:lnTo>
                  <a:lnTo>
                    <a:pt x="103672" y="382620"/>
                  </a:lnTo>
                  <a:lnTo>
                    <a:pt x="64726" y="353882"/>
                  </a:lnTo>
                  <a:lnTo>
                    <a:pt x="33092" y="316044"/>
                  </a:lnTo>
                  <a:lnTo>
                    <a:pt x="3944" y="244579"/>
                  </a:lnTo>
                  <a:lnTo>
                    <a:pt x="0" y="204776"/>
                  </a:lnTo>
                  <a:lnTo>
                    <a:pt x="3901" y="164895"/>
                  </a:lnTo>
                  <a:lnTo>
                    <a:pt x="15721" y="126159"/>
                  </a:lnTo>
                  <a:lnTo>
                    <a:pt x="41955" y="80772"/>
                  </a:lnTo>
                  <a:lnTo>
                    <a:pt x="91865" y="33940"/>
                  </a:lnTo>
                  <a:lnTo>
                    <a:pt x="135605" y="11724"/>
                  </a:lnTo>
                  <a:lnTo>
                    <a:pt x="182669" y="374"/>
                  </a:lnTo>
                  <a:lnTo>
                    <a:pt x="230966" y="0"/>
                  </a:lnTo>
                  <a:lnTo>
                    <a:pt x="278405" y="10707"/>
                  </a:lnTo>
                  <a:lnTo>
                    <a:pt x="312355" y="27418"/>
                  </a:lnTo>
                  <a:lnTo>
                    <a:pt x="208370" y="27418"/>
                  </a:lnTo>
                  <a:lnTo>
                    <a:pt x="160680" y="33748"/>
                  </a:lnTo>
                  <a:lnTo>
                    <a:pt x="117827" y="51613"/>
                  </a:lnTo>
                  <a:lnTo>
                    <a:pt x="81520" y="79323"/>
                  </a:lnTo>
                  <a:lnTo>
                    <a:pt x="53470" y="115187"/>
                  </a:lnTo>
                  <a:lnTo>
                    <a:pt x="35386" y="157517"/>
                  </a:lnTo>
                  <a:lnTo>
                    <a:pt x="28978" y="204621"/>
                  </a:lnTo>
                  <a:lnTo>
                    <a:pt x="35386" y="251750"/>
                  </a:lnTo>
                  <a:lnTo>
                    <a:pt x="53470" y="294096"/>
                  </a:lnTo>
                  <a:lnTo>
                    <a:pt x="81520" y="329970"/>
                  </a:lnTo>
                  <a:lnTo>
                    <a:pt x="117827" y="357685"/>
                  </a:lnTo>
                  <a:lnTo>
                    <a:pt x="160680" y="375552"/>
                  </a:lnTo>
                  <a:lnTo>
                    <a:pt x="208370" y="381883"/>
                  </a:lnTo>
                  <a:lnTo>
                    <a:pt x="312250" y="381883"/>
                  </a:lnTo>
                  <a:lnTo>
                    <a:pt x="292369" y="393098"/>
                  </a:lnTo>
                  <a:lnTo>
                    <a:pt x="251798" y="405986"/>
                  </a:lnTo>
                  <a:lnTo>
                    <a:pt x="209672" y="410474"/>
                  </a:lnTo>
                  <a:close/>
                </a:path>
                <a:path w="416560" h="410844">
                  <a:moveTo>
                    <a:pt x="312250" y="381883"/>
                  </a:moveTo>
                  <a:lnTo>
                    <a:pt x="208370" y="381883"/>
                  </a:lnTo>
                  <a:lnTo>
                    <a:pt x="256085" y="375552"/>
                  </a:lnTo>
                  <a:lnTo>
                    <a:pt x="298955" y="357685"/>
                  </a:lnTo>
                  <a:lnTo>
                    <a:pt x="335272" y="329970"/>
                  </a:lnTo>
                  <a:lnTo>
                    <a:pt x="363327" y="294096"/>
                  </a:lnTo>
                  <a:lnTo>
                    <a:pt x="381413" y="251750"/>
                  </a:lnTo>
                  <a:lnTo>
                    <a:pt x="387821" y="204621"/>
                  </a:lnTo>
                  <a:lnTo>
                    <a:pt x="381413" y="157517"/>
                  </a:lnTo>
                  <a:lnTo>
                    <a:pt x="363327" y="115187"/>
                  </a:lnTo>
                  <a:lnTo>
                    <a:pt x="335272" y="79323"/>
                  </a:lnTo>
                  <a:lnTo>
                    <a:pt x="298955" y="51613"/>
                  </a:lnTo>
                  <a:lnTo>
                    <a:pt x="256085" y="33748"/>
                  </a:lnTo>
                  <a:lnTo>
                    <a:pt x="208370" y="27418"/>
                  </a:lnTo>
                  <a:lnTo>
                    <a:pt x="312355" y="27418"/>
                  </a:lnTo>
                  <a:lnTo>
                    <a:pt x="347871" y="51646"/>
                  </a:lnTo>
                  <a:lnTo>
                    <a:pt x="379358" y="86839"/>
                  </a:lnTo>
                  <a:lnTo>
                    <a:pt x="398875" y="120985"/>
                  </a:lnTo>
                  <a:lnTo>
                    <a:pt x="403801" y="132938"/>
                  </a:lnTo>
                  <a:lnTo>
                    <a:pt x="415165" y="178978"/>
                  </a:lnTo>
                  <a:lnTo>
                    <a:pt x="416060" y="222159"/>
                  </a:lnTo>
                  <a:lnTo>
                    <a:pt x="407767" y="264816"/>
                  </a:lnTo>
                  <a:lnTo>
                    <a:pt x="390196" y="305406"/>
                  </a:lnTo>
                  <a:lnTo>
                    <a:pt x="363259" y="342387"/>
                  </a:lnTo>
                  <a:lnTo>
                    <a:pt x="329989" y="371876"/>
                  </a:lnTo>
                  <a:lnTo>
                    <a:pt x="312250" y="381883"/>
                  </a:lnTo>
                  <a:close/>
                </a:path>
              </a:pathLst>
            </a:custGeom>
            <a:solidFill>
              <a:srgbClr val="4D72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60862" y="1397674"/>
              <a:ext cx="37465" cy="20320"/>
            </a:xfrm>
            <a:custGeom>
              <a:avLst/>
              <a:gdLst/>
              <a:ahLst/>
              <a:cxnLst/>
              <a:rect l="l" t="t" r="r" b="b"/>
              <a:pathLst>
                <a:path w="37465" h="20319">
                  <a:moveTo>
                    <a:pt x="0" y="0"/>
                  </a:moveTo>
                  <a:lnTo>
                    <a:pt x="36950" y="0"/>
                  </a:lnTo>
                  <a:lnTo>
                    <a:pt x="36950" y="19929"/>
                  </a:lnTo>
                  <a:lnTo>
                    <a:pt x="0" y="19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60862" y="1397674"/>
              <a:ext cx="37465" cy="20320"/>
            </a:xfrm>
            <a:custGeom>
              <a:avLst/>
              <a:gdLst/>
              <a:ahLst/>
              <a:cxnLst/>
              <a:rect l="l" t="t" r="r" b="b"/>
              <a:pathLst>
                <a:path w="37465" h="20319">
                  <a:moveTo>
                    <a:pt x="0" y="0"/>
                  </a:moveTo>
                  <a:lnTo>
                    <a:pt x="5773" y="0"/>
                  </a:lnTo>
                  <a:lnTo>
                    <a:pt x="18475" y="0"/>
                  </a:lnTo>
                  <a:lnTo>
                    <a:pt x="31176" y="0"/>
                  </a:lnTo>
                  <a:lnTo>
                    <a:pt x="36950" y="0"/>
                  </a:lnTo>
                  <a:lnTo>
                    <a:pt x="36950" y="19929"/>
                  </a:lnTo>
                  <a:lnTo>
                    <a:pt x="31176" y="19929"/>
                  </a:lnTo>
                  <a:lnTo>
                    <a:pt x="18475" y="19929"/>
                  </a:lnTo>
                  <a:lnTo>
                    <a:pt x="5773" y="19929"/>
                  </a:lnTo>
                  <a:lnTo>
                    <a:pt x="0" y="1992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B5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91646" y="1400783"/>
              <a:ext cx="37465" cy="17145"/>
            </a:xfrm>
            <a:custGeom>
              <a:avLst/>
              <a:gdLst/>
              <a:ahLst/>
              <a:cxnLst/>
              <a:rect l="l" t="t" r="r" b="b"/>
              <a:pathLst>
                <a:path w="37465" h="17144">
                  <a:moveTo>
                    <a:pt x="0" y="0"/>
                  </a:moveTo>
                  <a:lnTo>
                    <a:pt x="36950" y="0"/>
                  </a:lnTo>
                  <a:lnTo>
                    <a:pt x="36950" y="16832"/>
                  </a:lnTo>
                  <a:lnTo>
                    <a:pt x="0" y="16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291646" y="1400783"/>
              <a:ext cx="37465" cy="17145"/>
            </a:xfrm>
            <a:custGeom>
              <a:avLst/>
              <a:gdLst/>
              <a:ahLst/>
              <a:cxnLst/>
              <a:rect l="l" t="t" r="r" b="b"/>
              <a:pathLst>
                <a:path w="37465" h="17144">
                  <a:moveTo>
                    <a:pt x="0" y="0"/>
                  </a:moveTo>
                  <a:lnTo>
                    <a:pt x="5773" y="0"/>
                  </a:lnTo>
                  <a:lnTo>
                    <a:pt x="18475" y="0"/>
                  </a:lnTo>
                  <a:lnTo>
                    <a:pt x="31176" y="0"/>
                  </a:lnTo>
                  <a:lnTo>
                    <a:pt x="36950" y="0"/>
                  </a:lnTo>
                  <a:lnTo>
                    <a:pt x="36950" y="16832"/>
                  </a:lnTo>
                  <a:lnTo>
                    <a:pt x="31176" y="16832"/>
                  </a:lnTo>
                  <a:lnTo>
                    <a:pt x="18475" y="16832"/>
                  </a:lnTo>
                  <a:lnTo>
                    <a:pt x="5773" y="16832"/>
                  </a:lnTo>
                  <a:lnTo>
                    <a:pt x="0" y="1683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B5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21550" y="1404114"/>
              <a:ext cx="37465" cy="13970"/>
            </a:xfrm>
            <a:custGeom>
              <a:avLst/>
              <a:gdLst/>
              <a:ahLst/>
              <a:cxnLst/>
              <a:rect l="l" t="t" r="r" b="b"/>
              <a:pathLst>
                <a:path w="37465" h="13969">
                  <a:moveTo>
                    <a:pt x="0" y="0"/>
                  </a:moveTo>
                  <a:lnTo>
                    <a:pt x="36950" y="0"/>
                  </a:lnTo>
                  <a:lnTo>
                    <a:pt x="36950" y="13490"/>
                  </a:lnTo>
                  <a:lnTo>
                    <a:pt x="0" y="13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21550" y="1404114"/>
              <a:ext cx="37465" cy="13970"/>
            </a:xfrm>
            <a:custGeom>
              <a:avLst/>
              <a:gdLst/>
              <a:ahLst/>
              <a:cxnLst/>
              <a:rect l="l" t="t" r="r" b="b"/>
              <a:pathLst>
                <a:path w="37465" h="13969">
                  <a:moveTo>
                    <a:pt x="0" y="0"/>
                  </a:moveTo>
                  <a:lnTo>
                    <a:pt x="5773" y="0"/>
                  </a:lnTo>
                  <a:lnTo>
                    <a:pt x="18475" y="0"/>
                  </a:lnTo>
                  <a:lnTo>
                    <a:pt x="31176" y="0"/>
                  </a:lnTo>
                  <a:lnTo>
                    <a:pt x="36950" y="0"/>
                  </a:lnTo>
                  <a:lnTo>
                    <a:pt x="36950" y="13490"/>
                  </a:lnTo>
                  <a:lnTo>
                    <a:pt x="31176" y="13490"/>
                  </a:lnTo>
                  <a:lnTo>
                    <a:pt x="18475" y="13490"/>
                  </a:lnTo>
                  <a:lnTo>
                    <a:pt x="5773" y="13490"/>
                  </a:lnTo>
                  <a:lnTo>
                    <a:pt x="0" y="1349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B5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48753" y="1407177"/>
              <a:ext cx="37465" cy="10795"/>
            </a:xfrm>
            <a:custGeom>
              <a:avLst/>
              <a:gdLst/>
              <a:ahLst/>
              <a:cxnLst/>
              <a:rect l="l" t="t" r="r" b="b"/>
              <a:pathLst>
                <a:path w="37465" h="10794">
                  <a:moveTo>
                    <a:pt x="0" y="0"/>
                  </a:moveTo>
                  <a:lnTo>
                    <a:pt x="36950" y="0"/>
                  </a:lnTo>
                  <a:lnTo>
                    <a:pt x="36950" y="10426"/>
                  </a:lnTo>
                  <a:lnTo>
                    <a:pt x="0" y="10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48753" y="1407177"/>
              <a:ext cx="37465" cy="10795"/>
            </a:xfrm>
            <a:custGeom>
              <a:avLst/>
              <a:gdLst/>
              <a:ahLst/>
              <a:cxnLst/>
              <a:rect l="l" t="t" r="r" b="b"/>
              <a:pathLst>
                <a:path w="37465" h="10794">
                  <a:moveTo>
                    <a:pt x="0" y="0"/>
                  </a:moveTo>
                  <a:lnTo>
                    <a:pt x="5773" y="0"/>
                  </a:lnTo>
                  <a:lnTo>
                    <a:pt x="18475" y="0"/>
                  </a:lnTo>
                  <a:lnTo>
                    <a:pt x="31176" y="0"/>
                  </a:lnTo>
                  <a:lnTo>
                    <a:pt x="36950" y="0"/>
                  </a:lnTo>
                  <a:lnTo>
                    <a:pt x="36950" y="10426"/>
                  </a:lnTo>
                  <a:lnTo>
                    <a:pt x="31176" y="10426"/>
                  </a:lnTo>
                  <a:lnTo>
                    <a:pt x="18475" y="10426"/>
                  </a:lnTo>
                  <a:lnTo>
                    <a:pt x="5773" y="10426"/>
                  </a:lnTo>
                  <a:lnTo>
                    <a:pt x="0" y="1042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B5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140273" y="1246735"/>
              <a:ext cx="46355" cy="40640"/>
            </a:xfrm>
            <a:custGeom>
              <a:avLst/>
              <a:gdLst/>
              <a:ahLst/>
              <a:cxnLst/>
              <a:rect l="l" t="t" r="r" b="b"/>
              <a:pathLst>
                <a:path w="46355" h="40640">
                  <a:moveTo>
                    <a:pt x="29681" y="40186"/>
                  </a:moveTo>
                  <a:lnTo>
                    <a:pt x="22731" y="25773"/>
                  </a:lnTo>
                  <a:lnTo>
                    <a:pt x="12784" y="15513"/>
                  </a:lnTo>
                  <a:lnTo>
                    <a:pt x="3866" y="9377"/>
                  </a:lnTo>
                  <a:lnTo>
                    <a:pt x="0" y="7338"/>
                  </a:lnTo>
                  <a:lnTo>
                    <a:pt x="45830" y="0"/>
                  </a:lnTo>
                  <a:lnTo>
                    <a:pt x="29681" y="40186"/>
                  </a:lnTo>
                  <a:close/>
                </a:path>
              </a:pathLst>
            </a:custGeom>
            <a:solidFill>
              <a:srgbClr val="00B5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74853" y="1264216"/>
              <a:ext cx="80645" cy="27305"/>
            </a:xfrm>
            <a:custGeom>
              <a:avLst/>
              <a:gdLst/>
              <a:ahLst/>
              <a:cxnLst/>
              <a:rect l="l" t="t" r="r" b="b"/>
              <a:pathLst>
                <a:path w="80644" h="27305">
                  <a:moveTo>
                    <a:pt x="0" y="26804"/>
                  </a:moveTo>
                  <a:lnTo>
                    <a:pt x="5908" y="25446"/>
                  </a:lnTo>
                  <a:lnTo>
                    <a:pt x="22450" y="20950"/>
                  </a:lnTo>
                  <a:lnTo>
                    <a:pt x="47853" y="12679"/>
                  </a:lnTo>
                  <a:lnTo>
                    <a:pt x="80345" y="0"/>
                  </a:lnTo>
                </a:path>
              </a:pathLst>
            </a:custGeom>
            <a:ln w="6693">
              <a:solidFill>
                <a:srgbClr val="00B59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586" y="1111960"/>
              <a:ext cx="1057569" cy="82240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960173" y="394980"/>
              <a:ext cx="569595" cy="477520"/>
            </a:xfrm>
            <a:custGeom>
              <a:avLst/>
              <a:gdLst/>
              <a:ahLst/>
              <a:cxnLst/>
              <a:rect l="l" t="t" r="r" b="b"/>
              <a:pathLst>
                <a:path w="569595" h="477519">
                  <a:moveTo>
                    <a:pt x="569471" y="477128"/>
                  </a:moveTo>
                  <a:lnTo>
                    <a:pt x="0" y="477128"/>
                  </a:lnTo>
                  <a:lnTo>
                    <a:pt x="0" y="427588"/>
                  </a:lnTo>
                  <a:lnTo>
                    <a:pt x="457116" y="427588"/>
                  </a:lnTo>
                  <a:lnTo>
                    <a:pt x="465789" y="426724"/>
                  </a:lnTo>
                  <a:lnTo>
                    <a:pt x="497155" y="400552"/>
                  </a:lnTo>
                  <a:lnTo>
                    <a:pt x="569471" y="0"/>
                  </a:lnTo>
                  <a:lnTo>
                    <a:pt x="569471" y="477128"/>
                  </a:lnTo>
                  <a:close/>
                </a:path>
                <a:path w="569595" h="477519">
                  <a:moveTo>
                    <a:pt x="352411" y="372463"/>
                  </a:moveTo>
                  <a:lnTo>
                    <a:pt x="173410" y="372463"/>
                  </a:lnTo>
                  <a:lnTo>
                    <a:pt x="173410" y="96149"/>
                  </a:lnTo>
                  <a:lnTo>
                    <a:pt x="352411" y="96149"/>
                  </a:lnTo>
                  <a:lnTo>
                    <a:pt x="352411" y="372463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890837" y="410220"/>
              <a:ext cx="636905" cy="412750"/>
            </a:xfrm>
            <a:custGeom>
              <a:avLst/>
              <a:gdLst/>
              <a:ahLst/>
              <a:cxnLst/>
              <a:rect l="l" t="t" r="r" b="b"/>
              <a:pathLst>
                <a:path w="636904" h="412750">
                  <a:moveTo>
                    <a:pt x="530025" y="412185"/>
                  </a:moveTo>
                  <a:lnTo>
                    <a:pt x="514572" y="407910"/>
                  </a:lnTo>
                  <a:lnTo>
                    <a:pt x="502077" y="398622"/>
                  </a:lnTo>
                  <a:lnTo>
                    <a:pt x="493716" y="385490"/>
                  </a:lnTo>
                  <a:lnTo>
                    <a:pt x="490667" y="369683"/>
                  </a:lnTo>
                  <a:lnTo>
                    <a:pt x="0" y="369683"/>
                  </a:lnTo>
                  <a:lnTo>
                    <a:pt x="8141" y="327031"/>
                  </a:lnTo>
                  <a:lnTo>
                    <a:pt x="66231" y="22954"/>
                  </a:lnTo>
                  <a:lnTo>
                    <a:pt x="67064" y="17519"/>
                  </a:lnTo>
                  <a:lnTo>
                    <a:pt x="68149" y="8465"/>
                  </a:lnTo>
                  <a:lnTo>
                    <a:pt x="68503" y="4821"/>
                  </a:lnTo>
                  <a:lnTo>
                    <a:pt x="68730" y="1189"/>
                  </a:lnTo>
                  <a:lnTo>
                    <a:pt x="636749" y="0"/>
                  </a:lnTo>
                  <a:lnTo>
                    <a:pt x="632660" y="38908"/>
                  </a:lnTo>
                  <a:lnTo>
                    <a:pt x="622652" y="91303"/>
                  </a:lnTo>
                  <a:lnTo>
                    <a:pt x="340938" y="91303"/>
                  </a:lnTo>
                  <a:lnTo>
                    <a:pt x="268143" y="161443"/>
                  </a:lnTo>
                  <a:lnTo>
                    <a:pt x="305013" y="161443"/>
                  </a:lnTo>
                  <a:lnTo>
                    <a:pt x="268143" y="311891"/>
                  </a:lnTo>
                  <a:lnTo>
                    <a:pt x="580518" y="311891"/>
                  </a:lnTo>
                  <a:lnTo>
                    <a:pt x="566492" y="385324"/>
                  </a:lnTo>
                  <a:lnTo>
                    <a:pt x="537649" y="410886"/>
                  </a:lnTo>
                  <a:lnTo>
                    <a:pt x="530025" y="412185"/>
                  </a:lnTo>
                  <a:close/>
                </a:path>
                <a:path w="636904" h="412750">
                  <a:moveTo>
                    <a:pt x="580518" y="311891"/>
                  </a:moveTo>
                  <a:lnTo>
                    <a:pt x="308194" y="311891"/>
                  </a:lnTo>
                  <a:lnTo>
                    <a:pt x="345065" y="161443"/>
                  </a:lnTo>
                  <a:lnTo>
                    <a:pt x="381936" y="161443"/>
                  </a:lnTo>
                  <a:lnTo>
                    <a:pt x="340938" y="91303"/>
                  </a:lnTo>
                  <a:lnTo>
                    <a:pt x="622652" y="91303"/>
                  </a:lnTo>
                  <a:lnTo>
                    <a:pt x="580518" y="311891"/>
                  </a:lnTo>
                  <a:close/>
                </a:path>
              </a:pathLst>
            </a:custGeom>
            <a:solidFill>
              <a:srgbClr val="FFF2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960173" y="357562"/>
              <a:ext cx="607695" cy="514984"/>
            </a:xfrm>
            <a:custGeom>
              <a:avLst/>
              <a:gdLst/>
              <a:ahLst/>
              <a:cxnLst/>
              <a:rect l="l" t="t" r="r" b="b"/>
              <a:pathLst>
                <a:path w="607695" h="514984">
                  <a:moveTo>
                    <a:pt x="606733" y="52658"/>
                  </a:moveTo>
                  <a:lnTo>
                    <a:pt x="0" y="52658"/>
                  </a:lnTo>
                  <a:lnTo>
                    <a:pt x="0" y="28226"/>
                  </a:lnTo>
                  <a:lnTo>
                    <a:pt x="2109" y="17254"/>
                  </a:lnTo>
                  <a:lnTo>
                    <a:pt x="7865" y="8280"/>
                  </a:lnTo>
                  <a:lnTo>
                    <a:pt x="16406" y="2223"/>
                  </a:lnTo>
                  <a:lnTo>
                    <a:pt x="26873" y="0"/>
                  </a:lnTo>
                  <a:lnTo>
                    <a:pt x="588051" y="0"/>
                  </a:lnTo>
                  <a:lnTo>
                    <a:pt x="594792" y="3168"/>
                  </a:lnTo>
                  <a:lnTo>
                    <a:pt x="604511" y="13374"/>
                  </a:lnTo>
                  <a:lnTo>
                    <a:pt x="605003" y="21676"/>
                  </a:lnTo>
                  <a:lnTo>
                    <a:pt x="604991" y="37655"/>
                  </a:lnTo>
                  <a:lnTo>
                    <a:pt x="607250" y="44530"/>
                  </a:lnTo>
                  <a:lnTo>
                    <a:pt x="606733" y="52658"/>
                  </a:lnTo>
                  <a:close/>
                </a:path>
                <a:path w="607695" h="514984">
                  <a:moveTo>
                    <a:pt x="605622" y="514559"/>
                  </a:moveTo>
                  <a:lnTo>
                    <a:pt x="567401" y="514559"/>
                  </a:lnTo>
                  <a:lnTo>
                    <a:pt x="567401" y="52658"/>
                  </a:lnTo>
                  <a:lnTo>
                    <a:pt x="605622" y="52658"/>
                  </a:lnTo>
                  <a:lnTo>
                    <a:pt x="605622" y="514559"/>
                  </a:lnTo>
                  <a:close/>
                </a:path>
                <a:path w="607695" h="514984">
                  <a:moveTo>
                    <a:pt x="115648" y="364536"/>
                  </a:moveTo>
                  <a:lnTo>
                    <a:pt x="75597" y="364536"/>
                  </a:lnTo>
                  <a:lnTo>
                    <a:pt x="99782" y="257868"/>
                  </a:lnTo>
                  <a:lnTo>
                    <a:pt x="62911" y="257868"/>
                  </a:lnTo>
                  <a:lnTo>
                    <a:pt x="135706" y="187728"/>
                  </a:lnTo>
                  <a:lnTo>
                    <a:pt x="176704" y="257868"/>
                  </a:lnTo>
                  <a:lnTo>
                    <a:pt x="139833" y="257868"/>
                  </a:lnTo>
                  <a:lnTo>
                    <a:pt x="115648" y="364536"/>
                  </a:lnTo>
                  <a:close/>
                </a:path>
              </a:pathLst>
            </a:custGeom>
            <a:solidFill>
              <a:srgbClr val="F932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284285" y="450907"/>
              <a:ext cx="122555" cy="271780"/>
            </a:xfrm>
            <a:custGeom>
              <a:avLst/>
              <a:gdLst/>
              <a:ahLst/>
              <a:cxnLst/>
              <a:rect l="l" t="t" r="r" b="b"/>
              <a:pathLst>
                <a:path w="122554" h="271780">
                  <a:moveTo>
                    <a:pt x="40051" y="271204"/>
                  </a:moveTo>
                  <a:lnTo>
                    <a:pt x="0" y="271204"/>
                  </a:lnTo>
                  <a:lnTo>
                    <a:pt x="45580" y="70139"/>
                  </a:lnTo>
                  <a:lnTo>
                    <a:pt x="8709" y="70139"/>
                  </a:lnTo>
                  <a:lnTo>
                    <a:pt x="81504" y="0"/>
                  </a:lnTo>
                  <a:lnTo>
                    <a:pt x="122502" y="70139"/>
                  </a:lnTo>
                  <a:lnTo>
                    <a:pt x="85632" y="70139"/>
                  </a:lnTo>
                  <a:lnTo>
                    <a:pt x="40051" y="271204"/>
                  </a:lnTo>
                  <a:close/>
                </a:path>
              </a:pathLst>
            </a:custGeom>
            <a:solidFill>
              <a:srgbClr val="54D8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836711" y="355684"/>
              <a:ext cx="731520" cy="518795"/>
            </a:xfrm>
            <a:custGeom>
              <a:avLst/>
              <a:gdLst/>
              <a:ahLst/>
              <a:cxnLst/>
              <a:rect l="l" t="t" r="r" b="b"/>
              <a:pathLst>
                <a:path w="731520" h="518794">
                  <a:moveTo>
                    <a:pt x="730978" y="518328"/>
                  </a:moveTo>
                  <a:lnTo>
                    <a:pt x="121568" y="518328"/>
                  </a:lnTo>
                  <a:lnTo>
                    <a:pt x="121568" y="468788"/>
                  </a:lnTo>
                  <a:lnTo>
                    <a:pt x="44861" y="468776"/>
                  </a:lnTo>
                  <a:lnTo>
                    <a:pt x="27451" y="465280"/>
                  </a:lnTo>
                  <a:lnTo>
                    <a:pt x="13170" y="455718"/>
                  </a:lnTo>
                  <a:lnTo>
                    <a:pt x="3534" y="441549"/>
                  </a:lnTo>
                  <a:lnTo>
                    <a:pt x="0" y="424220"/>
                  </a:lnTo>
                  <a:lnTo>
                    <a:pt x="0" y="422341"/>
                  </a:lnTo>
                  <a:lnTo>
                    <a:pt x="52560" y="422341"/>
                  </a:lnTo>
                  <a:lnTo>
                    <a:pt x="118451" y="77378"/>
                  </a:lnTo>
                  <a:lnTo>
                    <a:pt x="119284" y="71955"/>
                  </a:lnTo>
                  <a:lnTo>
                    <a:pt x="120420" y="62563"/>
                  </a:lnTo>
                  <a:lnTo>
                    <a:pt x="120748" y="59032"/>
                  </a:lnTo>
                  <a:lnTo>
                    <a:pt x="120962" y="55626"/>
                  </a:lnTo>
                  <a:lnTo>
                    <a:pt x="121366" y="50416"/>
                  </a:lnTo>
                  <a:lnTo>
                    <a:pt x="121556" y="45081"/>
                  </a:lnTo>
                  <a:lnTo>
                    <a:pt x="121556" y="28539"/>
                  </a:lnTo>
                  <a:lnTo>
                    <a:pt x="123819" y="17439"/>
                  </a:lnTo>
                  <a:lnTo>
                    <a:pt x="129989" y="8366"/>
                  </a:lnTo>
                  <a:lnTo>
                    <a:pt x="139134" y="2245"/>
                  </a:lnTo>
                  <a:lnTo>
                    <a:pt x="150323" y="0"/>
                  </a:lnTo>
                  <a:lnTo>
                    <a:pt x="707247" y="0"/>
                  </a:lnTo>
                  <a:lnTo>
                    <a:pt x="716477" y="1852"/>
                  </a:lnTo>
                  <a:lnTo>
                    <a:pt x="719304" y="3744"/>
                  </a:lnTo>
                  <a:lnTo>
                    <a:pt x="150277" y="3756"/>
                  </a:lnTo>
                  <a:lnTo>
                    <a:pt x="140622" y="5818"/>
                  </a:lnTo>
                  <a:lnTo>
                    <a:pt x="132681" y="11470"/>
                  </a:lnTo>
                  <a:lnTo>
                    <a:pt x="127322" y="19846"/>
                  </a:lnTo>
                  <a:lnTo>
                    <a:pt x="125403" y="29841"/>
                  </a:lnTo>
                  <a:lnTo>
                    <a:pt x="125355" y="52645"/>
                  </a:lnTo>
                  <a:lnTo>
                    <a:pt x="730978" y="52645"/>
                  </a:lnTo>
                  <a:lnTo>
                    <a:pt x="730978" y="56414"/>
                  </a:lnTo>
                  <a:lnTo>
                    <a:pt x="694814" y="56414"/>
                  </a:lnTo>
                  <a:lnTo>
                    <a:pt x="124699" y="56427"/>
                  </a:lnTo>
                  <a:lnTo>
                    <a:pt x="63858" y="383446"/>
                  </a:lnTo>
                  <a:lnTo>
                    <a:pt x="56410" y="422316"/>
                  </a:lnTo>
                  <a:lnTo>
                    <a:pt x="546699" y="422316"/>
                  </a:lnTo>
                  <a:lnTo>
                    <a:pt x="546702" y="424220"/>
                  </a:lnTo>
                  <a:lnTo>
                    <a:pt x="547545" y="432375"/>
                  </a:lnTo>
                  <a:lnTo>
                    <a:pt x="576918" y="464205"/>
                  </a:lnTo>
                  <a:lnTo>
                    <a:pt x="584138" y="464831"/>
                  </a:lnTo>
                  <a:lnTo>
                    <a:pt x="599917" y="464831"/>
                  </a:lnTo>
                  <a:lnTo>
                    <a:pt x="597518" y="466346"/>
                  </a:lnTo>
                  <a:lnTo>
                    <a:pt x="589238" y="468776"/>
                  </a:lnTo>
                  <a:lnTo>
                    <a:pt x="125355" y="468776"/>
                  </a:lnTo>
                  <a:lnTo>
                    <a:pt x="125355" y="514559"/>
                  </a:lnTo>
                  <a:lnTo>
                    <a:pt x="730978" y="514559"/>
                  </a:lnTo>
                  <a:lnTo>
                    <a:pt x="730978" y="518328"/>
                  </a:lnTo>
                  <a:close/>
                </a:path>
                <a:path w="731520" h="518794">
                  <a:moveTo>
                    <a:pt x="730978" y="52645"/>
                  </a:moveTo>
                  <a:lnTo>
                    <a:pt x="727203" y="52645"/>
                  </a:lnTo>
                  <a:lnTo>
                    <a:pt x="727203" y="23542"/>
                  </a:lnTo>
                  <a:lnTo>
                    <a:pt x="725633" y="15849"/>
                  </a:lnTo>
                  <a:lnTo>
                    <a:pt x="721354" y="9559"/>
                  </a:lnTo>
                  <a:lnTo>
                    <a:pt x="715014" y="5314"/>
                  </a:lnTo>
                  <a:lnTo>
                    <a:pt x="707260" y="3756"/>
                  </a:lnTo>
                  <a:lnTo>
                    <a:pt x="666034" y="3756"/>
                  </a:lnTo>
                  <a:lnTo>
                    <a:pt x="719304" y="3744"/>
                  </a:lnTo>
                  <a:lnTo>
                    <a:pt x="724021" y="6901"/>
                  </a:lnTo>
                  <a:lnTo>
                    <a:pt x="729116" y="14413"/>
                  </a:lnTo>
                  <a:lnTo>
                    <a:pt x="730978" y="23542"/>
                  </a:lnTo>
                  <a:lnTo>
                    <a:pt x="730978" y="52645"/>
                  </a:lnTo>
                  <a:close/>
                </a:path>
                <a:path w="731520" h="518794">
                  <a:moveTo>
                    <a:pt x="694814" y="52645"/>
                  </a:moveTo>
                  <a:lnTo>
                    <a:pt x="690850" y="52645"/>
                  </a:lnTo>
                  <a:lnTo>
                    <a:pt x="690903" y="23542"/>
                  </a:lnTo>
                  <a:lnTo>
                    <a:pt x="688972" y="17995"/>
                  </a:lnTo>
                  <a:lnTo>
                    <a:pt x="666741" y="3794"/>
                  </a:lnTo>
                  <a:lnTo>
                    <a:pt x="666274" y="3756"/>
                  </a:lnTo>
                  <a:lnTo>
                    <a:pt x="680298" y="3756"/>
                  </a:lnTo>
                  <a:lnTo>
                    <a:pt x="682494" y="5009"/>
                  </a:lnTo>
                  <a:lnTo>
                    <a:pt x="684551" y="6536"/>
                  </a:lnTo>
                  <a:lnTo>
                    <a:pt x="691822" y="13724"/>
                  </a:lnTo>
                  <a:lnTo>
                    <a:pt x="694814" y="20887"/>
                  </a:lnTo>
                  <a:lnTo>
                    <a:pt x="694814" y="52645"/>
                  </a:lnTo>
                  <a:close/>
                </a:path>
                <a:path w="731520" h="518794">
                  <a:moveTo>
                    <a:pt x="712915" y="52645"/>
                  </a:moveTo>
                  <a:lnTo>
                    <a:pt x="709115" y="52645"/>
                  </a:lnTo>
                  <a:lnTo>
                    <a:pt x="709115" y="23542"/>
                  </a:lnTo>
                  <a:lnTo>
                    <a:pt x="707545" y="15849"/>
                  </a:lnTo>
                  <a:lnTo>
                    <a:pt x="703266" y="9559"/>
                  </a:lnTo>
                  <a:lnTo>
                    <a:pt x="696926" y="5314"/>
                  </a:lnTo>
                  <a:lnTo>
                    <a:pt x="689171" y="3756"/>
                  </a:lnTo>
                  <a:lnTo>
                    <a:pt x="702021" y="3756"/>
                  </a:lnTo>
                  <a:lnTo>
                    <a:pt x="702299" y="3969"/>
                  </a:lnTo>
                  <a:lnTo>
                    <a:pt x="703157" y="4558"/>
                  </a:lnTo>
                  <a:lnTo>
                    <a:pt x="704811" y="5860"/>
                  </a:lnTo>
                  <a:lnTo>
                    <a:pt x="712915" y="22816"/>
                  </a:lnTo>
                  <a:lnTo>
                    <a:pt x="712915" y="52645"/>
                  </a:lnTo>
                  <a:close/>
                </a:path>
                <a:path w="731520" h="518794">
                  <a:moveTo>
                    <a:pt x="712889" y="514559"/>
                  </a:moveTo>
                  <a:lnTo>
                    <a:pt x="709115" y="514559"/>
                  </a:lnTo>
                  <a:lnTo>
                    <a:pt x="709115" y="56414"/>
                  </a:lnTo>
                  <a:lnTo>
                    <a:pt x="712889" y="56414"/>
                  </a:lnTo>
                  <a:lnTo>
                    <a:pt x="712889" y="514559"/>
                  </a:lnTo>
                  <a:close/>
                </a:path>
                <a:path w="731520" h="518794">
                  <a:moveTo>
                    <a:pt x="730978" y="514559"/>
                  </a:moveTo>
                  <a:lnTo>
                    <a:pt x="727191" y="514559"/>
                  </a:lnTo>
                  <a:lnTo>
                    <a:pt x="727191" y="56414"/>
                  </a:lnTo>
                  <a:lnTo>
                    <a:pt x="730978" y="56414"/>
                  </a:lnTo>
                  <a:lnTo>
                    <a:pt x="730978" y="514559"/>
                  </a:lnTo>
                  <a:close/>
                </a:path>
                <a:path w="731520" h="518794">
                  <a:moveTo>
                    <a:pt x="599917" y="464831"/>
                  </a:moveTo>
                  <a:lnTo>
                    <a:pt x="584138" y="464831"/>
                  </a:lnTo>
                  <a:lnTo>
                    <a:pt x="590753" y="464268"/>
                  </a:lnTo>
                  <a:lnTo>
                    <a:pt x="597102" y="462139"/>
                  </a:lnTo>
                  <a:lnTo>
                    <a:pt x="621741" y="423844"/>
                  </a:lnTo>
                  <a:lnTo>
                    <a:pt x="687909" y="56427"/>
                  </a:lnTo>
                  <a:lnTo>
                    <a:pt x="694814" y="56427"/>
                  </a:lnTo>
                  <a:lnTo>
                    <a:pt x="694814" y="92004"/>
                  </a:lnTo>
                  <a:lnTo>
                    <a:pt x="688957" y="92004"/>
                  </a:lnTo>
                  <a:lnTo>
                    <a:pt x="688742" y="93219"/>
                  </a:lnTo>
                  <a:lnTo>
                    <a:pt x="622423" y="440487"/>
                  </a:lnTo>
                  <a:lnTo>
                    <a:pt x="622347" y="440625"/>
                  </a:lnTo>
                  <a:lnTo>
                    <a:pt x="621779" y="442065"/>
                  </a:lnTo>
                  <a:lnTo>
                    <a:pt x="605130" y="461538"/>
                  </a:lnTo>
                  <a:lnTo>
                    <a:pt x="599917" y="464831"/>
                  </a:lnTo>
                  <a:close/>
                </a:path>
                <a:path w="731520" h="518794">
                  <a:moveTo>
                    <a:pt x="694814" y="514559"/>
                  </a:moveTo>
                  <a:lnTo>
                    <a:pt x="688957" y="514559"/>
                  </a:lnTo>
                  <a:lnTo>
                    <a:pt x="688957" y="92004"/>
                  </a:lnTo>
                  <a:lnTo>
                    <a:pt x="694814" y="92004"/>
                  </a:lnTo>
                  <a:lnTo>
                    <a:pt x="694814" y="514559"/>
                  </a:lnTo>
                  <a:close/>
                </a:path>
                <a:path w="731520" h="518794">
                  <a:moveTo>
                    <a:pt x="449934" y="364549"/>
                  </a:moveTo>
                  <a:lnTo>
                    <a:pt x="446046" y="364549"/>
                  </a:lnTo>
                  <a:lnTo>
                    <a:pt x="490768" y="167241"/>
                  </a:lnTo>
                  <a:lnTo>
                    <a:pt x="451600" y="167241"/>
                  </a:lnTo>
                  <a:lnTo>
                    <a:pt x="529482" y="92192"/>
                  </a:lnTo>
                  <a:lnTo>
                    <a:pt x="533017" y="98240"/>
                  </a:lnTo>
                  <a:lnTo>
                    <a:pt x="528649" y="98240"/>
                  </a:lnTo>
                  <a:lnTo>
                    <a:pt x="460941" y="163484"/>
                  </a:lnTo>
                  <a:lnTo>
                    <a:pt x="495515" y="163484"/>
                  </a:lnTo>
                  <a:lnTo>
                    <a:pt x="449934" y="364549"/>
                  </a:lnTo>
                  <a:close/>
                </a:path>
                <a:path w="731520" h="518794">
                  <a:moveTo>
                    <a:pt x="489986" y="364549"/>
                  </a:moveTo>
                  <a:lnTo>
                    <a:pt x="486111" y="364549"/>
                  </a:lnTo>
                  <a:lnTo>
                    <a:pt x="531691" y="163484"/>
                  </a:lnTo>
                  <a:lnTo>
                    <a:pt x="566782" y="163484"/>
                  </a:lnTo>
                  <a:lnTo>
                    <a:pt x="528649" y="98240"/>
                  </a:lnTo>
                  <a:lnTo>
                    <a:pt x="533017" y="98240"/>
                  </a:lnTo>
                  <a:lnTo>
                    <a:pt x="573346" y="167241"/>
                  </a:lnTo>
                  <a:lnTo>
                    <a:pt x="534708" y="167241"/>
                  </a:lnTo>
                  <a:lnTo>
                    <a:pt x="489986" y="364549"/>
                  </a:lnTo>
                  <a:close/>
                </a:path>
                <a:path w="731520" h="518794">
                  <a:moveTo>
                    <a:pt x="555624" y="368306"/>
                  </a:moveTo>
                  <a:lnTo>
                    <a:pt x="127286" y="368306"/>
                  </a:lnTo>
                  <a:lnTo>
                    <a:pt x="174243" y="129935"/>
                  </a:lnTo>
                  <a:lnTo>
                    <a:pt x="177954" y="130662"/>
                  </a:lnTo>
                  <a:lnTo>
                    <a:pt x="131881" y="364549"/>
                  </a:lnTo>
                  <a:lnTo>
                    <a:pt x="555624" y="364549"/>
                  </a:lnTo>
                  <a:lnTo>
                    <a:pt x="555624" y="368306"/>
                  </a:lnTo>
                  <a:close/>
                </a:path>
                <a:path w="731520" h="518794">
                  <a:moveTo>
                    <a:pt x="324679" y="364549"/>
                  </a:moveTo>
                  <a:lnTo>
                    <a:pt x="320767" y="364549"/>
                  </a:lnTo>
                  <a:lnTo>
                    <a:pt x="356716" y="217858"/>
                  </a:lnTo>
                  <a:lnTo>
                    <a:pt x="317586" y="217858"/>
                  </a:lnTo>
                  <a:lnTo>
                    <a:pt x="395467" y="142809"/>
                  </a:lnTo>
                  <a:lnTo>
                    <a:pt x="399003" y="148857"/>
                  </a:lnTo>
                  <a:lnTo>
                    <a:pt x="394647" y="148857"/>
                  </a:lnTo>
                  <a:lnTo>
                    <a:pt x="326939" y="214101"/>
                  </a:lnTo>
                  <a:lnTo>
                    <a:pt x="361550" y="214101"/>
                  </a:lnTo>
                  <a:lnTo>
                    <a:pt x="324679" y="364549"/>
                  </a:lnTo>
                  <a:close/>
                </a:path>
                <a:path w="731520" h="518794">
                  <a:moveTo>
                    <a:pt x="364719" y="364549"/>
                  </a:moveTo>
                  <a:lnTo>
                    <a:pt x="360843" y="364549"/>
                  </a:lnTo>
                  <a:lnTo>
                    <a:pt x="397714" y="214101"/>
                  </a:lnTo>
                  <a:lnTo>
                    <a:pt x="432780" y="214101"/>
                  </a:lnTo>
                  <a:lnTo>
                    <a:pt x="394647" y="148857"/>
                  </a:lnTo>
                  <a:lnTo>
                    <a:pt x="399003" y="148857"/>
                  </a:lnTo>
                  <a:lnTo>
                    <a:pt x="439331" y="217858"/>
                  </a:lnTo>
                  <a:lnTo>
                    <a:pt x="400668" y="217858"/>
                  </a:lnTo>
                  <a:lnTo>
                    <a:pt x="364719" y="364549"/>
                  </a:lnTo>
                  <a:close/>
                </a:path>
                <a:path w="731520" h="518794">
                  <a:moveTo>
                    <a:pt x="201432" y="364549"/>
                  </a:moveTo>
                  <a:lnTo>
                    <a:pt x="197544" y="364549"/>
                  </a:lnTo>
                  <a:lnTo>
                    <a:pt x="220871" y="261637"/>
                  </a:lnTo>
                  <a:lnTo>
                    <a:pt x="181703" y="261637"/>
                  </a:lnTo>
                  <a:lnTo>
                    <a:pt x="259584" y="186588"/>
                  </a:lnTo>
                  <a:lnTo>
                    <a:pt x="263118" y="192637"/>
                  </a:lnTo>
                  <a:lnTo>
                    <a:pt x="258751" y="192637"/>
                  </a:lnTo>
                  <a:lnTo>
                    <a:pt x="191043" y="257880"/>
                  </a:lnTo>
                  <a:lnTo>
                    <a:pt x="225617" y="257880"/>
                  </a:lnTo>
                  <a:lnTo>
                    <a:pt x="201432" y="364549"/>
                  </a:lnTo>
                  <a:close/>
                </a:path>
                <a:path w="731520" h="518794">
                  <a:moveTo>
                    <a:pt x="241458" y="364549"/>
                  </a:moveTo>
                  <a:lnTo>
                    <a:pt x="237596" y="364549"/>
                  </a:lnTo>
                  <a:lnTo>
                    <a:pt x="261781" y="257880"/>
                  </a:lnTo>
                  <a:lnTo>
                    <a:pt x="296884" y="257880"/>
                  </a:lnTo>
                  <a:lnTo>
                    <a:pt x="258751" y="192637"/>
                  </a:lnTo>
                  <a:lnTo>
                    <a:pt x="263118" y="192637"/>
                  </a:lnTo>
                  <a:lnTo>
                    <a:pt x="303423" y="261637"/>
                  </a:lnTo>
                  <a:lnTo>
                    <a:pt x="264785" y="261637"/>
                  </a:lnTo>
                  <a:lnTo>
                    <a:pt x="241458" y="364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9570" rIns="0" bIns="0" rtlCol="0" vert="horz">
            <a:spAutoFit/>
          </a:bodyPr>
          <a:lstStyle/>
          <a:p>
            <a:pPr marL="960755" marR="510540" indent="-443865">
              <a:lnSpc>
                <a:spcPct val="117500"/>
              </a:lnSpc>
              <a:spcBef>
                <a:spcPts val="2910"/>
              </a:spcBef>
            </a:pPr>
            <a:r>
              <a:rPr dirty="0" spc="-110"/>
              <a:t>R</a:t>
            </a:r>
            <a:r>
              <a:rPr dirty="0" spc="90"/>
              <a:t>e</a:t>
            </a:r>
            <a:r>
              <a:rPr dirty="0" spc="5"/>
              <a:t>a</a:t>
            </a:r>
            <a:r>
              <a:rPr dirty="0" spc="-90"/>
              <a:t>l</a:t>
            </a:r>
            <a:r>
              <a:rPr dirty="0" spc="-210"/>
              <a:t> </a:t>
            </a:r>
            <a:r>
              <a:rPr dirty="0" spc="90"/>
              <a:t>e</a:t>
            </a:r>
            <a:r>
              <a:rPr dirty="0" spc="-175"/>
              <a:t>s</a:t>
            </a:r>
            <a:r>
              <a:rPr dirty="0" spc="254"/>
              <a:t>t</a:t>
            </a:r>
            <a:r>
              <a:rPr dirty="0" spc="5"/>
              <a:t>a</a:t>
            </a:r>
            <a:r>
              <a:rPr dirty="0" spc="254"/>
              <a:t>t</a:t>
            </a:r>
            <a:r>
              <a:rPr dirty="0" spc="95"/>
              <a:t>e</a:t>
            </a:r>
            <a:r>
              <a:rPr dirty="0" spc="-210"/>
              <a:t> </a:t>
            </a:r>
            <a:r>
              <a:rPr dirty="0" spc="-85"/>
              <a:t>S</a:t>
            </a:r>
            <a:r>
              <a:rPr dirty="0" spc="40"/>
              <a:t>AA</a:t>
            </a:r>
            <a:r>
              <a:rPr dirty="0" spc="-80"/>
              <a:t>S</a:t>
            </a:r>
            <a:r>
              <a:rPr dirty="0" spc="-210"/>
              <a:t> </a:t>
            </a:r>
            <a:r>
              <a:rPr dirty="0"/>
              <a:t>C</a:t>
            </a:r>
            <a:r>
              <a:rPr dirty="0" spc="25"/>
              <a:t>o</a:t>
            </a:r>
            <a:r>
              <a:rPr dirty="0" spc="60"/>
              <a:t>m</a:t>
            </a:r>
            <a:r>
              <a:rPr dirty="0" spc="65"/>
              <a:t>p</a:t>
            </a:r>
            <a:r>
              <a:rPr dirty="0" spc="90"/>
              <a:t>e</a:t>
            </a:r>
            <a:r>
              <a:rPr dirty="0" spc="254"/>
              <a:t>t</a:t>
            </a:r>
            <a:r>
              <a:rPr dirty="0" spc="-90"/>
              <a:t>i</a:t>
            </a:r>
            <a:r>
              <a:rPr dirty="0" spc="254"/>
              <a:t>t</a:t>
            </a:r>
            <a:r>
              <a:rPr dirty="0" spc="-90"/>
              <a:t>i</a:t>
            </a:r>
            <a:r>
              <a:rPr dirty="0" spc="75"/>
              <a:t>v</a:t>
            </a:r>
            <a:r>
              <a:rPr dirty="0" spc="60"/>
              <a:t>e  </a:t>
            </a:r>
            <a:r>
              <a:rPr dirty="0" spc="40"/>
              <a:t>A</a:t>
            </a:r>
            <a:r>
              <a:rPr dirty="0" spc="-40"/>
              <a:t>n</a:t>
            </a:r>
            <a:r>
              <a:rPr dirty="0" spc="5"/>
              <a:t>a</a:t>
            </a:r>
            <a:r>
              <a:rPr dirty="0" spc="-90"/>
              <a:t>l</a:t>
            </a:r>
            <a:r>
              <a:rPr dirty="0" spc="60"/>
              <a:t>y</a:t>
            </a:r>
            <a:r>
              <a:rPr dirty="0" spc="-175"/>
              <a:t>s</a:t>
            </a:r>
            <a:r>
              <a:rPr dirty="0" spc="-90"/>
              <a:t>i</a:t>
            </a:r>
            <a:r>
              <a:rPr dirty="0" spc="-170"/>
              <a:t>s</a:t>
            </a:r>
            <a:r>
              <a:rPr dirty="0" spc="-210"/>
              <a:t> </a:t>
            </a:r>
            <a:r>
              <a:rPr dirty="0" spc="-5"/>
              <a:t>w</a:t>
            </a:r>
            <a:r>
              <a:rPr dirty="0" spc="-90"/>
              <a:t>i</a:t>
            </a:r>
            <a:r>
              <a:rPr dirty="0" spc="254"/>
              <a:t>t</a:t>
            </a:r>
            <a:r>
              <a:rPr dirty="0" spc="-40"/>
              <a:t>h</a:t>
            </a:r>
            <a:r>
              <a:rPr dirty="0" spc="-90"/>
              <a:t>i</a:t>
            </a:r>
            <a:r>
              <a:rPr dirty="0" spc="-35"/>
              <a:t>n</a:t>
            </a:r>
            <a:r>
              <a:rPr dirty="0" spc="-210"/>
              <a:t> </a:t>
            </a:r>
            <a:r>
              <a:rPr dirty="0" spc="254"/>
              <a:t>t</a:t>
            </a:r>
            <a:r>
              <a:rPr dirty="0" spc="-40"/>
              <a:t>h</a:t>
            </a:r>
            <a:r>
              <a:rPr dirty="0" spc="95"/>
              <a:t>e</a:t>
            </a:r>
            <a:r>
              <a:rPr dirty="0" spc="-210"/>
              <a:t> </a:t>
            </a:r>
            <a:r>
              <a:rPr dirty="0" spc="-50"/>
              <a:t>E</a:t>
            </a:r>
            <a:r>
              <a:rPr dirty="0" spc="150"/>
              <a:t>M</a:t>
            </a:r>
            <a:r>
              <a:rPr dirty="0" spc="-50"/>
              <a:t>E</a:t>
            </a:r>
            <a:r>
              <a:rPr dirty="0" spc="45"/>
              <a:t>A</a:t>
            </a:r>
          </a:p>
        </p:txBody>
      </p:sp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600" y="2327540"/>
            <a:ext cx="6119815" cy="33403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" y="378597"/>
            <a:ext cx="6087745" cy="433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95"/>
              </a:spcBef>
            </a:pPr>
            <a:r>
              <a:rPr dirty="0" sz="1050" spc="45" b="1">
                <a:latin typeface="Arial"/>
                <a:cs typeface="Arial"/>
              </a:rPr>
              <a:t>Data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visualization</a:t>
            </a:r>
            <a:r>
              <a:rPr dirty="0" sz="1050" spc="15">
                <a:latin typeface="Lucida Sans Unicode"/>
                <a:cs typeface="Lucida Sans Unicode"/>
              </a:rPr>
              <a:t>: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Identiﬁcation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top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10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real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estate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0">
                <a:latin typeface="Lucida Sans Unicode"/>
                <a:cs typeface="Lucida Sans Unicode"/>
              </a:rPr>
              <a:t>SaaS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platforms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based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on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market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share,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popularity,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user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reviews</a:t>
            </a:r>
            <a:endParaRPr sz="105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976081"/>
            <a:ext cx="6119815" cy="341941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62356" y="463573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4891" y="4550273"/>
            <a:ext cx="537083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50" b="1">
                <a:latin typeface="Arial"/>
                <a:cs typeface="Arial"/>
              </a:rPr>
              <a:t>Market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Research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Analysis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(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50" b="1">
                <a:latin typeface="Arial"/>
                <a:cs typeface="Arial"/>
              </a:rPr>
              <a:t>Market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share,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Popularity,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key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features,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Target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45" b="1">
                <a:latin typeface="Arial"/>
                <a:cs typeface="Arial"/>
              </a:rPr>
              <a:t>Market)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600" y="4877464"/>
            <a:ext cx="6119815" cy="374838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62356" y="884310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4891" y="8757646"/>
            <a:ext cx="962025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sng" sz="1050" spc="1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4"/>
              </a:rPr>
              <a:t>Lin</a:t>
            </a:r>
            <a:r>
              <a:rPr dirty="0" u="sng" sz="1050" spc="-8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4"/>
              </a:rPr>
              <a:t>k</a:t>
            </a:r>
            <a:r>
              <a:rPr dirty="0" u="sng" sz="1050" spc="-7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4"/>
              </a:rPr>
              <a:t> </a:t>
            </a:r>
            <a:r>
              <a:rPr dirty="0" u="sng" sz="1050" spc="35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4"/>
              </a:rPr>
              <a:t>t</a:t>
            </a:r>
            <a:r>
              <a:rPr dirty="0" u="sng" sz="1050" spc="15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4"/>
              </a:rPr>
              <a:t>o</a:t>
            </a:r>
            <a:r>
              <a:rPr dirty="0" u="sng" sz="1050" spc="-7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4"/>
              </a:rPr>
              <a:t> </a:t>
            </a:r>
            <a:r>
              <a:rPr dirty="0" u="sng" sz="1050" spc="2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4"/>
              </a:rPr>
              <a:t>sheet</a:t>
            </a:r>
            <a:r>
              <a:rPr dirty="0" u="sng" sz="1050" spc="-5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4"/>
              </a:rPr>
              <a:t>s</a:t>
            </a:r>
            <a:r>
              <a:rPr dirty="0" u="sng" sz="1050" spc="-7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4"/>
              </a:rPr>
              <a:t> 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" y="419396"/>
            <a:ext cx="877569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-65" b="1">
                <a:solidFill>
                  <a:srgbClr val="1F1F1F"/>
                </a:solidFill>
                <a:latin typeface="Arial"/>
                <a:cs typeface="Arial"/>
              </a:rPr>
              <a:t>S</a:t>
            </a:r>
            <a:r>
              <a:rPr dirty="0" sz="1050" b="1">
                <a:solidFill>
                  <a:srgbClr val="1F1F1F"/>
                </a:solidFill>
                <a:latin typeface="Arial"/>
                <a:cs typeface="Arial"/>
              </a:rPr>
              <a:t>W</a:t>
            </a:r>
            <a:r>
              <a:rPr dirty="0" sz="1050" spc="-5" b="1">
                <a:solidFill>
                  <a:srgbClr val="1F1F1F"/>
                </a:solidFill>
                <a:latin typeface="Arial"/>
                <a:cs typeface="Arial"/>
              </a:rPr>
              <a:t>O</a:t>
            </a:r>
            <a:r>
              <a:rPr dirty="0" sz="1050" spc="-10" b="1">
                <a:solidFill>
                  <a:srgbClr val="1F1F1F"/>
                </a:solidFill>
                <a:latin typeface="Arial"/>
                <a:cs typeface="Arial"/>
              </a:rPr>
              <a:t>T</a:t>
            </a:r>
            <a:r>
              <a:rPr dirty="0" sz="1050" spc="-4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50" b="1">
                <a:solidFill>
                  <a:srgbClr val="1F1F1F"/>
                </a:solidFill>
                <a:latin typeface="Arial"/>
                <a:cs typeface="Arial"/>
              </a:rPr>
              <a:t>m</a:t>
            </a:r>
            <a:r>
              <a:rPr dirty="0" sz="1050" spc="20" b="1">
                <a:solidFill>
                  <a:srgbClr val="1F1F1F"/>
                </a:solidFill>
                <a:latin typeface="Arial"/>
                <a:cs typeface="Arial"/>
              </a:rPr>
              <a:t>a</a:t>
            </a:r>
            <a:r>
              <a:rPr dirty="0" sz="1050" spc="30" b="1">
                <a:solidFill>
                  <a:srgbClr val="1F1F1F"/>
                </a:solidFill>
                <a:latin typeface="Arial"/>
                <a:cs typeface="Arial"/>
              </a:rPr>
              <a:t>trix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763586"/>
            <a:ext cx="6119815" cy="283041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62356" y="381125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2900" y="3725796"/>
            <a:ext cx="2386965" cy="5207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120"/>
              </a:spcBef>
            </a:pPr>
            <a:r>
              <a:rPr dirty="0" u="sng" sz="1050" spc="1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3"/>
              </a:rPr>
              <a:t>Lin</a:t>
            </a:r>
            <a:r>
              <a:rPr dirty="0" u="sng" sz="1050" spc="-8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3"/>
              </a:rPr>
              <a:t>k</a:t>
            </a:r>
            <a:r>
              <a:rPr dirty="0" u="sng" sz="1050" spc="-7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3"/>
              </a:rPr>
              <a:t> </a:t>
            </a:r>
            <a:r>
              <a:rPr dirty="0" u="sng" sz="1050" spc="35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3"/>
              </a:rPr>
              <a:t>t</a:t>
            </a:r>
            <a:r>
              <a:rPr dirty="0" u="sng" sz="1050" spc="15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3"/>
              </a:rPr>
              <a:t>o</a:t>
            </a:r>
            <a:r>
              <a:rPr dirty="0" u="sng" sz="1050" spc="-7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3"/>
              </a:rPr>
              <a:t> </a:t>
            </a:r>
            <a:r>
              <a:rPr dirty="0" u="sng" sz="1050" spc="15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3"/>
              </a:rPr>
              <a:t>sheets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15" b="1">
                <a:latin typeface="Arial"/>
                <a:cs typeface="Arial"/>
              </a:rPr>
              <a:t>Features</a:t>
            </a:r>
            <a:r>
              <a:rPr dirty="0" sz="1050" spc="-45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Pricing</a:t>
            </a:r>
            <a:r>
              <a:rPr dirty="0" sz="1050" spc="-45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and</a:t>
            </a:r>
            <a:r>
              <a:rPr dirty="0" sz="1050" spc="-45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customer</a:t>
            </a:r>
            <a:r>
              <a:rPr dirty="0" sz="1050" spc="-4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base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600" y="4401477"/>
            <a:ext cx="6119815" cy="272841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62356" y="733864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2356" y="804412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2356" y="830762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2356" y="921709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2900" y="7261690"/>
            <a:ext cx="6089015" cy="2245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120"/>
              </a:spcBef>
            </a:pPr>
            <a:r>
              <a:rPr dirty="0" u="sng" sz="1050" spc="1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5"/>
              </a:rPr>
              <a:t>Lin</a:t>
            </a:r>
            <a:r>
              <a:rPr dirty="0" u="sng" sz="1050" spc="-8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5"/>
              </a:rPr>
              <a:t>k</a:t>
            </a:r>
            <a:r>
              <a:rPr dirty="0" u="sng" sz="1050" spc="-7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5"/>
              </a:rPr>
              <a:t> </a:t>
            </a:r>
            <a:r>
              <a:rPr dirty="0" u="sng" sz="1050" spc="35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5"/>
              </a:rPr>
              <a:t>t</a:t>
            </a:r>
            <a:r>
              <a:rPr dirty="0" u="sng" sz="1050" spc="15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5"/>
              </a:rPr>
              <a:t>o</a:t>
            </a:r>
            <a:r>
              <a:rPr dirty="0" u="sng" sz="1050" spc="-7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5"/>
              </a:rPr>
              <a:t> </a:t>
            </a:r>
            <a:r>
              <a:rPr dirty="0" u="sng" sz="1050" spc="15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5"/>
              </a:rPr>
              <a:t>sheets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15" b="1">
                <a:latin typeface="Arial"/>
                <a:cs typeface="Arial"/>
              </a:rPr>
              <a:t>RECOMMENDATION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284480">
              <a:lnSpc>
                <a:spcPct val="100000"/>
              </a:lnSpc>
            </a:pPr>
            <a:r>
              <a:rPr dirty="0" sz="1050" spc="20" b="1">
                <a:latin typeface="Arial"/>
                <a:cs typeface="Arial"/>
              </a:rPr>
              <a:t>MITIGATING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-40" b="1">
                <a:latin typeface="Arial"/>
                <a:cs typeface="Arial"/>
              </a:rPr>
              <a:t>LIKELY</a:t>
            </a:r>
            <a:r>
              <a:rPr dirty="0" sz="1050" spc="220" b="1">
                <a:latin typeface="Arial"/>
                <a:cs typeface="Arial"/>
              </a:rPr>
              <a:t> </a:t>
            </a:r>
            <a:r>
              <a:rPr dirty="0" sz="1050" spc="-20" b="1">
                <a:latin typeface="Arial"/>
                <a:cs typeface="Arial"/>
              </a:rPr>
              <a:t>THREATS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45" b="1">
                <a:latin typeface="Arial"/>
                <a:cs typeface="Arial"/>
              </a:rPr>
              <a:t>ON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YOUR</a:t>
            </a:r>
            <a:r>
              <a:rPr dirty="0" sz="1050" spc="-35" b="1">
                <a:latin typeface="Arial"/>
                <a:cs typeface="Arial"/>
              </a:rPr>
              <a:t> REAL </a:t>
            </a:r>
            <a:r>
              <a:rPr dirty="0" sz="1050" spc="-55" b="1">
                <a:latin typeface="Arial"/>
                <a:cs typeface="Arial"/>
              </a:rPr>
              <a:t>ESTATE</a:t>
            </a:r>
            <a:r>
              <a:rPr dirty="0" sz="1050" spc="-30" b="1">
                <a:latin typeface="Arial"/>
                <a:cs typeface="Arial"/>
              </a:rPr>
              <a:t> SAAS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PLATFORM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u="sng" sz="1050" spc="2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6"/>
              </a:rPr>
              <a:t>Read</a:t>
            </a:r>
            <a:r>
              <a:rPr dirty="0" u="sng" sz="1050" spc="-65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6"/>
              </a:rPr>
              <a:t> </a:t>
            </a:r>
            <a:r>
              <a:rPr dirty="0" u="sng" sz="1050" spc="2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6"/>
              </a:rPr>
              <a:t>Here</a:t>
            </a:r>
            <a:r>
              <a:rPr dirty="0" u="sng" sz="1050" spc="-70">
                <a:solidFill>
                  <a:srgbClr val="1A61FF"/>
                </a:solidFill>
                <a:uFill>
                  <a:solidFill>
                    <a:srgbClr val="1A61FF"/>
                  </a:solidFill>
                </a:uFill>
                <a:latin typeface="Lucida Sans Unicode"/>
                <a:cs typeface="Lucida Sans Unicode"/>
                <a:hlinkClick r:id="rId6"/>
              </a:rPr>
              <a:t> </a:t>
            </a:r>
            <a:endParaRPr sz="1050">
              <a:latin typeface="Lucida Sans Unicode"/>
              <a:cs typeface="Lucida Sans Unicode"/>
            </a:endParaRPr>
          </a:p>
          <a:p>
            <a:pPr marL="284480">
              <a:lnSpc>
                <a:spcPct val="100000"/>
              </a:lnSpc>
              <a:spcBef>
                <a:spcPts val="815"/>
              </a:spcBef>
            </a:pPr>
            <a:r>
              <a:rPr dirty="0" sz="1050" spc="30" b="1">
                <a:latin typeface="Arial"/>
                <a:cs typeface="Arial"/>
              </a:rPr>
              <a:t>BUILDING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-15" b="1">
                <a:latin typeface="Arial"/>
                <a:cs typeface="Arial"/>
              </a:rPr>
              <a:t>A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COMPETITIVE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-45" b="1">
                <a:latin typeface="Arial"/>
                <a:cs typeface="Arial"/>
              </a:rPr>
              <a:t>STRATEGY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(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PRODUCT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DIFFERENTIATION)</a:t>
            </a:r>
            <a:endParaRPr sz="1050">
              <a:latin typeface="Arial"/>
              <a:cs typeface="Arial"/>
            </a:endParaRPr>
          </a:p>
          <a:p>
            <a:pPr marL="12700" marR="504190">
              <a:lnSpc>
                <a:spcPct val="132800"/>
              </a:lnSpc>
              <a:spcBef>
                <a:spcPts val="1140"/>
              </a:spcBef>
            </a:pPr>
            <a:r>
              <a:rPr dirty="0" sz="1050" spc="-50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stand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out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competitive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SaaS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landscape,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startups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consider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 </a:t>
            </a:r>
            <a:r>
              <a:rPr dirty="0" sz="1050" spc="-31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following</a:t>
            </a:r>
            <a:r>
              <a:rPr dirty="0" sz="1050" spc="-7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strategies: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17500">
              <a:lnSpc>
                <a:spcPct val="100000"/>
              </a:lnSpc>
            </a:pPr>
            <a:r>
              <a:rPr dirty="0" sz="1050" spc="-95">
                <a:solidFill>
                  <a:srgbClr val="1F1F1F"/>
                </a:solidFill>
                <a:latin typeface="Arial Black"/>
                <a:cs typeface="Arial Black"/>
              </a:rPr>
              <a:t>Target </a:t>
            </a:r>
            <a:r>
              <a:rPr dirty="0" sz="1050" spc="-100">
                <a:solidFill>
                  <a:srgbClr val="1F1F1F"/>
                </a:solidFill>
                <a:latin typeface="Arial Black"/>
                <a:cs typeface="Arial Black"/>
              </a:rPr>
              <a:t>a</a:t>
            </a:r>
            <a:r>
              <a:rPr dirty="0" sz="1050" spc="-9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65">
                <a:solidFill>
                  <a:srgbClr val="1F1F1F"/>
                </a:solidFill>
                <a:latin typeface="Arial Black"/>
                <a:cs typeface="Arial Black"/>
              </a:rPr>
              <a:t>Niche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65">
                <a:solidFill>
                  <a:srgbClr val="1F1F1F"/>
                </a:solidFill>
                <a:latin typeface="Arial Black"/>
                <a:cs typeface="Arial Black"/>
              </a:rPr>
              <a:t>Market: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Instead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trying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compete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with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established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platforms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endParaRPr sz="1050">
              <a:latin typeface="Lucida Sans Unicode"/>
              <a:cs typeface="Lucida Sans Unicode"/>
            </a:endParaRPr>
          </a:p>
          <a:p>
            <a:pPr marL="284480">
              <a:lnSpc>
                <a:spcPct val="100000"/>
              </a:lnSpc>
              <a:spcBef>
                <a:spcPts val="215"/>
              </a:spcBef>
            </a:pP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broad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audience,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startups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focus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on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speciﬁc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niche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market,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such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as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FF3131"/>
                </a:solidFill>
                <a:latin typeface="Lucida Sans Unicode"/>
                <a:cs typeface="Lucida Sans Unicode"/>
              </a:rPr>
              <a:t>luxury</a:t>
            </a:r>
            <a:r>
              <a:rPr dirty="0" sz="1050" spc="-65">
                <a:solidFill>
                  <a:srgbClr val="FF3131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FF3131"/>
                </a:solidFill>
                <a:latin typeface="Lucida Sans Unicode"/>
                <a:cs typeface="Lucida Sans Unicode"/>
              </a:rPr>
              <a:t>properties,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891" y="327601"/>
            <a:ext cx="5873750" cy="916305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20955">
              <a:lnSpc>
                <a:spcPct val="119500"/>
              </a:lnSpc>
              <a:spcBef>
                <a:spcPts val="60"/>
              </a:spcBef>
            </a:pPr>
            <a:r>
              <a:rPr dirty="0" sz="1050" spc="-15">
                <a:solidFill>
                  <a:srgbClr val="FF3131"/>
                </a:solidFill>
                <a:latin typeface="Lucida Sans Unicode"/>
                <a:cs typeface="Lucida Sans Unicode"/>
              </a:rPr>
              <a:t>ﬁrst-time</a:t>
            </a:r>
            <a:r>
              <a:rPr dirty="0" sz="1050" spc="-70">
                <a:solidFill>
                  <a:srgbClr val="FF3131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FF3131"/>
                </a:solidFill>
                <a:latin typeface="Lucida Sans Unicode"/>
                <a:cs typeface="Lucida Sans Unicode"/>
              </a:rPr>
              <a:t>homebuyers,</a:t>
            </a:r>
            <a:r>
              <a:rPr dirty="0" sz="1050" spc="-65">
                <a:solidFill>
                  <a:srgbClr val="FF3131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or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FF3131"/>
                </a:solidFill>
                <a:latin typeface="Lucida Sans Unicode"/>
                <a:cs typeface="Lucida Sans Unicode"/>
              </a:rPr>
              <a:t>international</a:t>
            </a:r>
            <a:r>
              <a:rPr dirty="0" sz="1050" spc="-65">
                <a:solidFill>
                  <a:srgbClr val="FF3131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FF3131"/>
                </a:solidFill>
                <a:latin typeface="Lucida Sans Unicode"/>
                <a:cs typeface="Lucida Sans Unicode"/>
              </a:rPr>
              <a:t>investors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.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95">
                <a:solidFill>
                  <a:srgbClr val="1F1F1F"/>
                </a:solidFill>
                <a:latin typeface="Lucida Sans Unicode"/>
                <a:cs typeface="Lucida Sans Unicode"/>
              </a:rPr>
              <a:t>By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tailoring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their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services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features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needs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particular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segment,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startups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establish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themselves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as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experts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that </a:t>
            </a:r>
            <a:r>
              <a:rPr dirty="0" sz="1050" spc="-31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area.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Source: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"How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Find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Niche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Market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Business"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by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HubSpot</a:t>
            </a: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(</a:t>
            </a:r>
            <a:r>
              <a:rPr dirty="0" sz="1050" spc="-15">
                <a:solidFill>
                  <a:srgbClr val="0A57D0"/>
                </a:solidFill>
                <a:latin typeface="Lucida Sans Unicode"/>
                <a:cs typeface="Lucida Sans Unicode"/>
                <a:hlinkClick r:id="rId2"/>
              </a:rPr>
              <a:t>https://blog.hubspot.com/sales/niche-market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12700" marR="9525">
              <a:lnSpc>
                <a:spcPts val="1739"/>
              </a:lnSpc>
              <a:spcBef>
                <a:spcPts val="70"/>
              </a:spcBef>
            </a:pPr>
            <a:r>
              <a:rPr dirty="0" sz="1050" spc="-40">
                <a:solidFill>
                  <a:srgbClr val="1F1F1F"/>
                </a:solidFill>
                <a:latin typeface="Arial Black"/>
                <a:cs typeface="Arial Black"/>
              </a:rPr>
              <a:t>Hyper-focus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35">
                <a:solidFill>
                  <a:srgbClr val="1F1F1F"/>
                </a:solidFill>
                <a:latin typeface="Arial Black"/>
                <a:cs typeface="Arial Black"/>
              </a:rPr>
              <a:t>on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55">
                <a:solidFill>
                  <a:srgbClr val="1F1F1F"/>
                </a:solidFill>
                <a:latin typeface="Arial Black"/>
                <a:cs typeface="Arial Black"/>
              </a:rPr>
              <a:t>Customer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75">
                <a:solidFill>
                  <a:srgbClr val="1F1F1F"/>
                </a:solidFill>
                <a:latin typeface="Arial Black"/>
                <a:cs typeface="Arial Black"/>
              </a:rPr>
              <a:t>Experience:</a:t>
            </a:r>
            <a:r>
              <a:rPr dirty="0" sz="1050" spc="-8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industry,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customer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satisfaction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is </a:t>
            </a:r>
            <a:r>
              <a:rPr dirty="0" sz="1050" spc="-31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paramount.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Startups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differentiate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themselves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by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providing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exceptional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customer</a:t>
            </a: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service,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offering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personalized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recommendations,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addressing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concerns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promptly.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95">
                <a:solidFill>
                  <a:srgbClr val="1F1F1F"/>
                </a:solidFill>
                <a:latin typeface="Lucida Sans Unicode"/>
                <a:cs typeface="Lucida Sans Unicode"/>
              </a:rPr>
              <a:t>By</a:t>
            </a:r>
            <a:endParaRPr sz="1050">
              <a:latin typeface="Lucida Sans Unicode"/>
              <a:cs typeface="Lucida Sans Unicode"/>
            </a:endParaRPr>
          </a:p>
          <a:p>
            <a:pPr marL="12700" marR="157480">
              <a:lnSpc>
                <a:spcPct val="141600"/>
              </a:lnSpc>
              <a:spcBef>
                <a:spcPts val="20"/>
              </a:spcBef>
            </a:pP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prioritizing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customer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experience,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startups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build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 loyal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customer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base and </a:t>
            </a:r>
            <a:r>
              <a:rPr dirty="0" sz="1050" spc="-20">
                <a:solidFill>
                  <a:srgbClr val="1F1F1F"/>
                </a:solidFill>
                <a:latin typeface="Lucida Sans Unicode"/>
                <a:cs typeface="Lucida Sans Unicode"/>
              </a:rPr>
              <a:t>gain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 competitive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edge.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Source: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"The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Importance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Customer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Experience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Estate"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by </a:t>
            </a:r>
            <a:r>
              <a:rPr dirty="0" sz="1050" spc="4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Forbes </a:t>
            </a:r>
            <a:r>
              <a:rPr dirty="0" sz="1050" spc="-30">
                <a:solidFill>
                  <a:srgbClr val="1F1F1F"/>
                </a:solidFill>
                <a:latin typeface="Lucida Sans Unicode"/>
                <a:cs typeface="Lucida Sans Unicode"/>
              </a:rPr>
              <a:t>(</a:t>
            </a:r>
            <a:r>
              <a:rPr dirty="0" sz="1050" spc="-30">
                <a:solidFill>
                  <a:srgbClr val="0A57D0"/>
                </a:solidFill>
                <a:latin typeface="Lucida Sans Unicode"/>
                <a:cs typeface="Lucida Sans Unicode"/>
                <a:hlinkClick r:id="rId3"/>
              </a:rPr>
              <a:t>https://www.forbes.com/sites/steveolenski/2017/11/16/customer-experience-is- </a:t>
            </a:r>
            <a:r>
              <a:rPr dirty="0" sz="1050" spc="-320">
                <a:solidFill>
                  <a:srgbClr val="0A57D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20">
                <a:solidFill>
                  <a:srgbClr val="0A57D0"/>
                </a:solidFill>
                <a:latin typeface="Lucida Sans Unicode"/>
                <a:cs typeface="Lucida Sans Unicode"/>
                <a:hlinkClick r:id="rId3"/>
              </a:rPr>
              <a:t>everything-when-it-comes-to-real-estate-marketing/</a:t>
            </a:r>
            <a:r>
              <a:rPr dirty="0" sz="1050" spc="-20">
                <a:solidFill>
                  <a:srgbClr val="1F1F1F"/>
                </a:solidFill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050" spc="-80">
                <a:solidFill>
                  <a:srgbClr val="1F1F1F"/>
                </a:solidFill>
                <a:latin typeface="Arial Black"/>
                <a:cs typeface="Arial Black"/>
              </a:rPr>
              <a:t>Leverage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55">
                <a:solidFill>
                  <a:srgbClr val="1F1F1F"/>
                </a:solidFill>
                <a:latin typeface="Arial Black"/>
                <a:cs typeface="Arial Black"/>
              </a:rPr>
              <a:t>Innovative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75">
                <a:solidFill>
                  <a:srgbClr val="1F1F1F"/>
                </a:solidFill>
                <a:latin typeface="Arial Black"/>
                <a:cs typeface="Arial Black"/>
              </a:rPr>
              <a:t>Technologies:</a:t>
            </a:r>
            <a:r>
              <a:rPr dirty="0" sz="1050" spc="-8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Technology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plays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crucial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role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modern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estate.</a:t>
            </a:r>
            <a:endParaRPr sz="1050">
              <a:latin typeface="Lucida Sans Unicode"/>
              <a:cs typeface="Lucida Sans Unicode"/>
            </a:endParaRPr>
          </a:p>
          <a:p>
            <a:pPr marL="12700" marR="268605">
              <a:lnSpc>
                <a:spcPts val="1810"/>
              </a:lnSpc>
              <a:spcBef>
                <a:spcPts val="80"/>
              </a:spcBef>
            </a:pP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Startups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differentiate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themselves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by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incorporating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cutting-edge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technologies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20">
                <a:solidFill>
                  <a:srgbClr val="1F1F1F"/>
                </a:solidFill>
                <a:latin typeface="Lucida Sans Unicode"/>
                <a:cs typeface="Lucida Sans Unicode"/>
              </a:rPr>
              <a:t>like </a:t>
            </a:r>
            <a:r>
              <a:rPr dirty="0" sz="1050" spc="-3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artiﬁcial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intelligence,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virtual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reality,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augmented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reality.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These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technologies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</a:t>
            </a:r>
            <a:endParaRPr sz="1050">
              <a:latin typeface="Lucida Sans Unicode"/>
              <a:cs typeface="Lucida Sans Unicode"/>
            </a:endParaRPr>
          </a:p>
          <a:p>
            <a:pPr marL="12700" marR="128270">
              <a:lnSpc>
                <a:spcPts val="1739"/>
              </a:lnSpc>
              <a:spcBef>
                <a:spcPts val="50"/>
              </a:spcBef>
            </a:pP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enhance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property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search,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virtual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tours,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property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management,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providing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superior </a:t>
            </a:r>
            <a:r>
              <a:rPr dirty="0" sz="1050" spc="-31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user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experience.</a:t>
            </a:r>
            <a:r>
              <a:rPr dirty="0" sz="1050" spc="13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Source: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"5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Emerging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Technologies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Transforming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endParaRPr sz="1050">
              <a:latin typeface="Lucida Sans Unicode"/>
              <a:cs typeface="Lucida Sans Unicode"/>
            </a:endParaRPr>
          </a:p>
          <a:p>
            <a:pPr marL="12700" marR="518159">
              <a:lnSpc>
                <a:spcPts val="1810"/>
              </a:lnSpc>
              <a:spcBef>
                <a:spcPts val="10"/>
              </a:spcBef>
            </a:pP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Industry"</a:t>
            </a:r>
            <a:r>
              <a:rPr dirty="0" sz="1050" spc="-4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by</a:t>
            </a:r>
            <a:r>
              <a:rPr dirty="0" sz="1050" spc="-4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Built</a:t>
            </a:r>
            <a:r>
              <a:rPr dirty="0" sz="1050" spc="-4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4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20">
                <a:solidFill>
                  <a:srgbClr val="1F1F1F"/>
                </a:solidFill>
                <a:latin typeface="Lucida Sans Unicode"/>
                <a:cs typeface="Lucida Sans Unicode"/>
              </a:rPr>
              <a:t>(</a:t>
            </a:r>
            <a:r>
              <a:rPr dirty="0" sz="1050" spc="-20">
                <a:solidFill>
                  <a:srgbClr val="0A57D0"/>
                </a:solidFill>
                <a:latin typeface="Lucida Sans Unicode"/>
                <a:cs typeface="Lucida Sans Unicode"/>
                <a:hlinkClick r:id="rId4"/>
              </a:rPr>
              <a:t>https://www.softermii.com/blog/technologies-in-real-estate- </a:t>
            </a:r>
            <a:r>
              <a:rPr dirty="0" sz="1050" spc="-315">
                <a:solidFill>
                  <a:srgbClr val="0A57D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0A57D0"/>
                </a:solidFill>
                <a:latin typeface="Lucida Sans Unicode"/>
                <a:cs typeface="Lucida Sans Unicode"/>
                <a:hlinkClick r:id="rId4"/>
              </a:rPr>
              <a:t>proptech-trends-the-changing-industry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12700" marR="424815">
              <a:lnSpc>
                <a:spcPts val="1739"/>
              </a:lnSpc>
              <a:spcBef>
                <a:spcPts val="50"/>
              </a:spcBef>
            </a:pPr>
            <a:r>
              <a:rPr dirty="0" sz="1050" spc="-40">
                <a:solidFill>
                  <a:srgbClr val="1F1F1F"/>
                </a:solidFill>
                <a:latin typeface="Arial Black"/>
                <a:cs typeface="Arial Black"/>
              </a:rPr>
              <a:t>Offer </a:t>
            </a:r>
            <a:r>
              <a:rPr dirty="0" sz="1050" spc="-50">
                <a:solidFill>
                  <a:srgbClr val="1F1F1F"/>
                </a:solidFill>
                <a:latin typeface="Arial Black"/>
                <a:cs typeface="Arial Black"/>
              </a:rPr>
              <a:t>Unique </a:t>
            </a:r>
            <a:r>
              <a:rPr dirty="0" sz="1050" spc="-75">
                <a:solidFill>
                  <a:srgbClr val="1F1F1F"/>
                </a:solidFill>
                <a:latin typeface="Arial Black"/>
                <a:cs typeface="Arial Black"/>
              </a:rPr>
              <a:t>Features: </a:t>
            </a:r>
            <a:r>
              <a:rPr dirty="0" sz="1050" spc="-50">
                <a:solidFill>
                  <a:srgbClr val="1F1F1F"/>
                </a:solidFill>
                <a:latin typeface="Lucida Sans Unicode"/>
                <a:cs typeface="Lucida Sans Unicode"/>
              </a:rPr>
              <a:t>To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stand out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from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crowd,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startups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 develop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unique </a:t>
            </a:r>
            <a:r>
              <a:rPr dirty="0" sz="1050" spc="-3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features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that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address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speciﬁc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pain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points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or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unmet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needs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market.</a:t>
            </a:r>
            <a:endParaRPr sz="1050">
              <a:latin typeface="Lucida Sans Unicode"/>
              <a:cs typeface="Lucida Sans Unicode"/>
            </a:endParaRPr>
          </a:p>
          <a:p>
            <a:pPr marL="12700" marR="419734">
              <a:lnSpc>
                <a:spcPts val="1810"/>
              </a:lnSpc>
              <a:spcBef>
                <a:spcPts val="15"/>
              </a:spcBef>
              <a:tabLst>
                <a:tab pos="3189605" algn="l"/>
              </a:tabLst>
            </a:pP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These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features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could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include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personalized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property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recommendations,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data-driven </a:t>
            </a:r>
            <a:r>
              <a:rPr dirty="0" sz="1050" spc="-3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insights,</a:t>
            </a:r>
            <a:r>
              <a:rPr dirty="0" sz="1050" spc="-5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or</a:t>
            </a:r>
            <a:r>
              <a:rPr dirty="0" sz="1050" spc="-5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streamlined</a:t>
            </a:r>
            <a:r>
              <a:rPr dirty="0" sz="1050" spc="-4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transaction</a:t>
            </a:r>
            <a:r>
              <a:rPr dirty="0" sz="1050" spc="-5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processes.	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Source:</a:t>
            </a:r>
            <a:r>
              <a:rPr dirty="0" sz="1050" spc="-8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"How</a:t>
            </a:r>
            <a:r>
              <a:rPr dirty="0" sz="1050" spc="-8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8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Differentiate</a:t>
            </a:r>
            <a:r>
              <a:rPr dirty="0" sz="1050" spc="-8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Your</a:t>
            </a:r>
            <a:endParaRPr sz="1050">
              <a:latin typeface="Lucida Sans Unicode"/>
              <a:cs typeface="Lucida Sans Unicode"/>
            </a:endParaRPr>
          </a:p>
          <a:p>
            <a:pPr marL="12700" marR="179070">
              <a:lnSpc>
                <a:spcPts val="1739"/>
              </a:lnSpc>
              <a:spcBef>
                <a:spcPts val="50"/>
              </a:spcBef>
            </a:pP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Business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Competitive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Market"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by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Inc.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20">
                <a:solidFill>
                  <a:srgbClr val="1F1F1F"/>
                </a:solidFill>
                <a:latin typeface="Lucida Sans Unicode"/>
                <a:cs typeface="Lucida Sans Unicode"/>
              </a:rPr>
              <a:t>(</a:t>
            </a:r>
            <a:r>
              <a:rPr dirty="0" sz="1050" spc="-20">
                <a:solidFill>
                  <a:srgbClr val="0A57D0"/>
                </a:solidFill>
                <a:latin typeface="Lucida Sans Unicode"/>
                <a:cs typeface="Lucida Sans Unicode"/>
                <a:hlinkClick r:id="rId5"/>
              </a:rPr>
              <a:t>https://blog.marketresearch.com/6-ways-to- </a:t>
            </a:r>
            <a:r>
              <a:rPr dirty="0" sz="1050" spc="-315">
                <a:solidFill>
                  <a:srgbClr val="0A57D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0A57D0"/>
                </a:solidFill>
                <a:latin typeface="Lucida Sans Unicode"/>
                <a:cs typeface="Lucida Sans Unicode"/>
                <a:hlinkClick r:id="rId5"/>
              </a:rPr>
              <a:t>differentiate-your-business-from-the-competition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050" spc="-70">
                <a:solidFill>
                  <a:srgbClr val="1F1F1F"/>
                </a:solidFill>
                <a:latin typeface="Arial Black"/>
                <a:cs typeface="Arial Black"/>
              </a:rPr>
              <a:t>Emphasize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75">
                <a:solidFill>
                  <a:srgbClr val="1F1F1F"/>
                </a:solidFill>
                <a:latin typeface="Arial Black"/>
                <a:cs typeface="Arial Black"/>
              </a:rPr>
              <a:t>Local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70">
                <a:solidFill>
                  <a:srgbClr val="1F1F1F"/>
                </a:solidFill>
                <a:latin typeface="Arial Black"/>
                <a:cs typeface="Arial Black"/>
              </a:rPr>
              <a:t>Expertise: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business,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local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knowledge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highly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valued.</a:t>
            </a:r>
            <a:endParaRPr sz="1050">
              <a:latin typeface="Lucida Sans Unicode"/>
              <a:cs typeface="Lucida Sans Unicode"/>
            </a:endParaRPr>
          </a:p>
          <a:p>
            <a:pPr marL="12700" marR="68580">
              <a:lnSpc>
                <a:spcPct val="141600"/>
              </a:lnSpc>
              <a:spcBef>
                <a:spcPts val="25"/>
              </a:spcBef>
            </a:pP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Startups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leverage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their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local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expertise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provide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personalized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insights,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tailored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recommendations,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valuable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market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intelligence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clients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their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speciﬁc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areas.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This </a:t>
            </a:r>
            <a:r>
              <a:rPr dirty="0" sz="1050" spc="-3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give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them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edge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over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25">
                <a:solidFill>
                  <a:srgbClr val="1F1F1F"/>
                </a:solidFill>
                <a:latin typeface="Lucida Sans Unicode"/>
                <a:cs typeface="Lucida Sans Unicode"/>
              </a:rPr>
              <a:t>larger,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more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generalized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platforms.</a:t>
            </a:r>
            <a:r>
              <a:rPr dirty="0" sz="1050" spc="20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Source: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"The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Importance </a:t>
            </a:r>
            <a:r>
              <a:rPr dirty="0" sz="1050" spc="-31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7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Local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Expertise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7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Estate"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by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NAR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20">
                <a:solidFill>
                  <a:srgbClr val="1F1F1F"/>
                </a:solidFill>
                <a:latin typeface="Lucida Sans Unicode"/>
                <a:cs typeface="Lucida Sans Unicode"/>
              </a:rPr>
              <a:t>(</a:t>
            </a:r>
            <a:r>
              <a:rPr dirty="0" sz="1050" spc="-20">
                <a:solidFill>
                  <a:srgbClr val="0A57D0"/>
                </a:solidFill>
                <a:latin typeface="Lucida Sans Unicode"/>
                <a:cs typeface="Lucida Sans Unicode"/>
                <a:hlinkClick r:id="rId6"/>
              </a:rPr>
              <a:t>https://www.nar.realtor/about-nar</a:t>
            </a:r>
            <a:r>
              <a:rPr dirty="0" sz="1050" spc="-20">
                <a:solidFill>
                  <a:srgbClr val="1F1F1F"/>
                </a:solidFill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050" spc="-45">
                <a:solidFill>
                  <a:srgbClr val="1F1F1F"/>
                </a:solidFill>
                <a:latin typeface="Arial Black"/>
                <a:cs typeface="Arial Black"/>
              </a:rPr>
              <a:t>Build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75">
                <a:solidFill>
                  <a:srgbClr val="1F1F1F"/>
                </a:solidFill>
                <a:latin typeface="Arial Black"/>
                <a:cs typeface="Arial Black"/>
              </a:rPr>
              <a:t>Strategic</a:t>
            </a:r>
            <a:r>
              <a:rPr dirty="0" sz="1050" spc="-8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60">
                <a:solidFill>
                  <a:srgbClr val="1F1F1F"/>
                </a:solidFill>
                <a:latin typeface="Arial Black"/>
                <a:cs typeface="Arial Black"/>
              </a:rPr>
              <a:t>Partnerships:</a:t>
            </a:r>
            <a:r>
              <a:rPr dirty="0" sz="1050" spc="-7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Collaboration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be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powerful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tool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differentiation.</a:t>
            </a:r>
            <a:endParaRPr sz="1050">
              <a:latin typeface="Lucida Sans Unicode"/>
              <a:cs typeface="Lucida Sans Unicode"/>
            </a:endParaRPr>
          </a:p>
          <a:p>
            <a:pPr marL="12700" marR="80645">
              <a:lnSpc>
                <a:spcPts val="1810"/>
              </a:lnSpc>
              <a:spcBef>
                <a:spcPts val="85"/>
              </a:spcBef>
            </a:pP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Startups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partner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with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complementary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businesses,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such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as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mortgage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lenders,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home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inspectors,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or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interior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designers,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offer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more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comprehensive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suite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services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endParaRPr sz="1050">
              <a:latin typeface="Lucida Sans Unicode"/>
              <a:cs typeface="Lucida Sans Unicode"/>
            </a:endParaRPr>
          </a:p>
          <a:p>
            <a:pPr marL="12700" marR="80645">
              <a:lnSpc>
                <a:spcPts val="1739"/>
              </a:lnSpc>
              <a:spcBef>
                <a:spcPts val="50"/>
              </a:spcBef>
            </a:pP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enhance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overall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customer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experience.</a:t>
            </a:r>
            <a:r>
              <a:rPr dirty="0" sz="1050" spc="14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Source: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"The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Power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Strategic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Partnerships </a:t>
            </a:r>
            <a:r>
              <a:rPr dirty="0" sz="1050" spc="-3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Industry"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by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Inman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35">
                <a:solidFill>
                  <a:srgbClr val="1F1F1F"/>
                </a:solidFill>
                <a:latin typeface="Lucida Sans Unicode"/>
                <a:cs typeface="Lucida Sans Unicode"/>
              </a:rPr>
              <a:t>(</a:t>
            </a:r>
            <a:r>
              <a:rPr dirty="0" sz="1050" spc="-35">
                <a:solidFill>
                  <a:srgbClr val="0A57D0"/>
                </a:solidFill>
                <a:latin typeface="Lucida Sans Unicode"/>
                <a:cs typeface="Lucida Sans Unicode"/>
                <a:hlinkClick r:id="rId7"/>
              </a:rPr>
              <a:t>https://www.inman.com/2023/02/21/inman-</a:t>
            </a: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050" spc="-20">
                <a:solidFill>
                  <a:srgbClr val="0A57D0"/>
                </a:solidFill>
                <a:latin typeface="Lucida Sans Unicode"/>
                <a:cs typeface="Lucida Sans Unicode"/>
                <a:hlinkClick r:id="rId7"/>
              </a:rPr>
              <a:t>proudly-announces-2023-global-real-estate-inﬂuencers-program/</a:t>
            </a:r>
            <a:r>
              <a:rPr dirty="0" sz="1050" spc="-20">
                <a:solidFill>
                  <a:srgbClr val="1F1F1F"/>
                </a:solidFill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050" spc="-75">
                <a:solidFill>
                  <a:srgbClr val="1F1F1F"/>
                </a:solidFill>
                <a:latin typeface="Arial Black"/>
                <a:cs typeface="Arial Black"/>
              </a:rPr>
              <a:t>Embrace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40">
                <a:solidFill>
                  <a:srgbClr val="1F1F1F"/>
                </a:solidFill>
                <a:latin typeface="Arial Black"/>
                <a:cs typeface="Arial Black"/>
              </a:rPr>
              <a:t>Data-Driven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65">
                <a:solidFill>
                  <a:srgbClr val="1F1F1F"/>
                </a:solidFill>
                <a:latin typeface="Arial Black"/>
                <a:cs typeface="Arial Black"/>
              </a:rPr>
              <a:t>Decisions:</a:t>
            </a:r>
            <a:r>
              <a:rPr dirty="0" sz="1050" spc="-8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valuable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asset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market.</a:t>
            </a:r>
            <a:endParaRPr sz="1050">
              <a:latin typeface="Lucida Sans Unicode"/>
              <a:cs typeface="Lucida Sans Unicode"/>
            </a:endParaRPr>
          </a:p>
          <a:p>
            <a:pPr marL="12700" marR="5080">
              <a:lnSpc>
                <a:spcPct val="140800"/>
              </a:lnSpc>
              <a:spcBef>
                <a:spcPts val="35"/>
              </a:spcBef>
            </a:pP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Startups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utilize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analytics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20">
                <a:solidFill>
                  <a:srgbClr val="1F1F1F"/>
                </a:solidFill>
                <a:latin typeface="Lucida Sans Unicode"/>
                <a:cs typeface="Lucida Sans Unicode"/>
              </a:rPr>
              <a:t>gain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insights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into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customer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behavior,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market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trends,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property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valuations.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These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insights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inform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their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product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development,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marketing </a:t>
            </a:r>
            <a:r>
              <a:rPr dirty="0" sz="1050" spc="-3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strategies,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customer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targeting.</a:t>
            </a:r>
            <a:r>
              <a:rPr dirty="0" sz="1050" spc="20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Source: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"The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Role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Analytics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Estate </a:t>
            </a:r>
            <a:r>
              <a:rPr dirty="0" sz="1050" spc="-3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Industry"</a:t>
            </a:r>
            <a:r>
              <a:rPr dirty="0" sz="1050" spc="-8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by</a:t>
            </a:r>
            <a:r>
              <a:rPr dirty="0" sz="1050" spc="-7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Clever</a:t>
            </a:r>
            <a:r>
              <a:rPr dirty="0" sz="1050" spc="-7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7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7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20">
                <a:solidFill>
                  <a:srgbClr val="1F1F1F"/>
                </a:solidFill>
                <a:latin typeface="Lucida Sans Unicode"/>
                <a:cs typeface="Lucida Sans Unicode"/>
              </a:rPr>
              <a:t>(</a:t>
            </a:r>
            <a:r>
              <a:rPr dirty="0" sz="1050" spc="-20">
                <a:solidFill>
                  <a:srgbClr val="0A57D0"/>
                </a:solidFill>
                <a:latin typeface="Lucida Sans Unicode"/>
                <a:cs typeface="Lucida Sans Unicode"/>
                <a:hlinkClick r:id="rId8"/>
              </a:rPr>
              <a:t>https://www.getsmarter.com/blog/career-advice/the-big- </a:t>
            </a:r>
            <a:r>
              <a:rPr dirty="0" sz="1050" spc="-15">
                <a:solidFill>
                  <a:srgbClr val="0A57D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20">
                <a:solidFill>
                  <a:srgbClr val="0A57D0"/>
                </a:solidFill>
                <a:latin typeface="Lucida Sans Unicode"/>
                <a:cs typeface="Lucida Sans Unicode"/>
                <a:hlinkClick r:id="rId8"/>
              </a:rPr>
              <a:t>data-advantage-in-real-estate-analysis/</a:t>
            </a:r>
            <a:r>
              <a:rPr dirty="0" sz="1050" spc="-20">
                <a:solidFill>
                  <a:srgbClr val="1F1F1F"/>
                </a:solidFill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2356" y="121033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2356" y="279978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356" y="438923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2356" y="575769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2356" y="688816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2356" y="8256623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356" y="45385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2356" y="319927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2356" y="419374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356" y="495021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2356" y="594469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2356" y="670116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2356" y="797613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2356" y="847761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2356" y="923409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2900" y="302101"/>
            <a:ext cx="6144260" cy="92817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84480" marR="203200">
              <a:lnSpc>
                <a:spcPct val="140800"/>
              </a:lnSpc>
              <a:spcBef>
                <a:spcPts val="125"/>
              </a:spcBef>
            </a:pPr>
            <a:r>
              <a:rPr dirty="0" sz="1050" spc="-50">
                <a:solidFill>
                  <a:srgbClr val="1F1F1F"/>
                </a:solidFill>
                <a:latin typeface="Arial Black"/>
                <a:cs typeface="Arial Black"/>
              </a:rPr>
              <a:t>Prioritize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40">
                <a:solidFill>
                  <a:srgbClr val="1F1F1F"/>
                </a:solidFill>
                <a:latin typeface="Arial Black"/>
                <a:cs typeface="Arial Black"/>
              </a:rPr>
              <a:t>Mobile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50">
                <a:solidFill>
                  <a:srgbClr val="1F1F1F"/>
                </a:solidFill>
                <a:latin typeface="Arial Black"/>
                <a:cs typeface="Arial Black"/>
              </a:rPr>
              <a:t>Optimization:</a:t>
            </a:r>
            <a:r>
              <a:rPr dirty="0" sz="1050" spc="-8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With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increasing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prevalence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smartphones,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mobile </a:t>
            </a:r>
            <a:r>
              <a:rPr dirty="0" sz="1050" spc="-31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optimization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essential.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Startups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should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ensure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their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platforms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are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user-friendly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responsive,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provide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seamless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mobile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experience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both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buyers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sellers.</a:t>
            </a:r>
            <a:endParaRPr sz="1050">
              <a:latin typeface="Lucida Sans Unicode"/>
              <a:cs typeface="Lucida Sans Unicode"/>
            </a:endParaRPr>
          </a:p>
          <a:p>
            <a:pPr marL="284480" marR="73025">
              <a:lnSpc>
                <a:spcPct val="143400"/>
              </a:lnSpc>
            </a:pP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Source: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"The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Importance of Mobile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Optimization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Real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Estate" by 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RIS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Media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20">
                <a:solidFill>
                  <a:srgbClr val="1F1F1F"/>
                </a:solidFill>
                <a:latin typeface="Lucida Sans Unicode"/>
                <a:cs typeface="Lucida Sans Unicode"/>
              </a:rPr>
              <a:t>(</a:t>
            </a:r>
            <a:r>
              <a:rPr dirty="0" sz="1050" spc="-20">
                <a:solidFill>
                  <a:srgbClr val="0A57D0"/>
                </a:solidFill>
                <a:latin typeface="Lucida Sans Unicode"/>
                <a:cs typeface="Lucida Sans Unicode"/>
                <a:hlinkClick r:id="rId2"/>
              </a:rPr>
              <a:t>https://realestatewebsites.in/responsive-design-why-your-real-estate-website-must-be- </a:t>
            </a:r>
            <a:r>
              <a:rPr dirty="0" sz="1050" spc="-320">
                <a:solidFill>
                  <a:srgbClr val="0A57D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0A57D0"/>
                </a:solidFill>
                <a:latin typeface="Lucida Sans Unicode"/>
                <a:cs typeface="Lucida Sans Unicode"/>
                <a:hlinkClick r:id="rId2"/>
              </a:rPr>
              <a:t>mobile-friendly/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12700" marR="798830" indent="33020">
              <a:lnSpc>
                <a:spcPct val="132800"/>
              </a:lnSpc>
              <a:spcBef>
                <a:spcPts val="1005"/>
              </a:spcBef>
            </a:pPr>
            <a:r>
              <a:rPr dirty="0" sz="1050" spc="95">
                <a:solidFill>
                  <a:srgbClr val="1F1F1F"/>
                </a:solidFill>
                <a:latin typeface="Lucida Sans Unicode"/>
                <a:cs typeface="Lucida Sans Unicode"/>
              </a:rPr>
              <a:t>By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implementing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these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strategies,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startups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carve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out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unique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position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 </a:t>
            </a:r>
            <a:r>
              <a:rPr dirty="0" sz="1050" spc="-31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competitive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SaaS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market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attract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loyal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customer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base.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45720">
              <a:lnSpc>
                <a:spcPct val="100000"/>
              </a:lnSpc>
            </a:pPr>
            <a:r>
              <a:rPr dirty="0" sz="1050" spc="-35" b="1">
                <a:solidFill>
                  <a:srgbClr val="1F1F1F"/>
                </a:solidFill>
                <a:latin typeface="Arial"/>
                <a:cs typeface="Arial"/>
              </a:rPr>
              <a:t>REAL</a:t>
            </a:r>
            <a:r>
              <a:rPr dirty="0" sz="1050" spc="-4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-45" b="1">
                <a:solidFill>
                  <a:srgbClr val="1F1F1F"/>
                </a:solidFill>
                <a:latin typeface="Arial"/>
                <a:cs typeface="Arial"/>
              </a:rPr>
              <a:t>E</a:t>
            </a:r>
            <a:r>
              <a:rPr dirty="0" sz="1050" spc="-55" b="1">
                <a:solidFill>
                  <a:srgbClr val="1F1F1F"/>
                </a:solidFill>
                <a:latin typeface="Arial"/>
                <a:cs typeface="Arial"/>
              </a:rPr>
              <a:t>S</a:t>
            </a:r>
            <a:r>
              <a:rPr dirty="0" sz="1050" spc="-80" b="1">
                <a:solidFill>
                  <a:srgbClr val="1F1F1F"/>
                </a:solidFill>
                <a:latin typeface="Arial"/>
                <a:cs typeface="Arial"/>
              </a:rPr>
              <a:t>T</a:t>
            </a:r>
            <a:r>
              <a:rPr dirty="0" sz="1050" spc="-85" b="1">
                <a:solidFill>
                  <a:srgbClr val="1F1F1F"/>
                </a:solidFill>
                <a:latin typeface="Arial"/>
                <a:cs typeface="Arial"/>
              </a:rPr>
              <a:t>A</a:t>
            </a:r>
            <a:r>
              <a:rPr dirty="0" sz="1050" spc="-30" b="1">
                <a:solidFill>
                  <a:srgbClr val="1F1F1F"/>
                </a:solidFill>
                <a:latin typeface="Arial"/>
                <a:cs typeface="Arial"/>
              </a:rPr>
              <a:t>TE</a:t>
            </a:r>
            <a:r>
              <a:rPr dirty="0" sz="1050" spc="-4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-40" b="1">
                <a:solidFill>
                  <a:srgbClr val="1F1F1F"/>
                </a:solidFill>
                <a:latin typeface="Arial"/>
                <a:cs typeface="Arial"/>
              </a:rPr>
              <a:t>KEY</a:t>
            </a:r>
            <a:r>
              <a:rPr dirty="0" sz="1050" spc="-4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1F1F1F"/>
                </a:solidFill>
                <a:latin typeface="Arial"/>
                <a:cs typeface="Arial"/>
              </a:rPr>
              <a:t>TRENDS</a:t>
            </a:r>
            <a:r>
              <a:rPr dirty="0" sz="1050" spc="-4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-30" b="1">
                <a:solidFill>
                  <a:srgbClr val="1F1F1F"/>
                </a:solidFill>
                <a:latin typeface="Arial"/>
                <a:cs typeface="Arial"/>
              </a:rPr>
              <a:t>T</a:t>
            </a:r>
            <a:r>
              <a:rPr dirty="0" sz="1050" spc="15" b="1">
                <a:solidFill>
                  <a:srgbClr val="1F1F1F"/>
                </a:solidFill>
                <a:latin typeface="Arial"/>
                <a:cs typeface="Arial"/>
              </a:rPr>
              <a:t>O</a:t>
            </a:r>
            <a:r>
              <a:rPr dirty="0" sz="1050" spc="-4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-50" b="1">
                <a:solidFill>
                  <a:srgbClr val="1F1F1F"/>
                </a:solidFill>
                <a:latin typeface="Arial"/>
                <a:cs typeface="Arial"/>
              </a:rPr>
              <a:t>L</a:t>
            </a:r>
            <a:r>
              <a:rPr dirty="0" sz="1050" spc="-10" b="1">
                <a:solidFill>
                  <a:srgbClr val="1F1F1F"/>
                </a:solidFill>
                <a:latin typeface="Arial"/>
                <a:cs typeface="Arial"/>
              </a:rPr>
              <a:t>OOK</a:t>
            </a:r>
            <a:r>
              <a:rPr dirty="0" sz="1050" spc="-4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20" b="1">
                <a:solidFill>
                  <a:srgbClr val="1F1F1F"/>
                </a:solidFill>
                <a:latin typeface="Arial"/>
                <a:cs typeface="Arial"/>
              </a:rPr>
              <a:t>OUT</a:t>
            </a:r>
            <a:r>
              <a:rPr dirty="0" sz="1050" spc="-4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50" spc="-35" b="1">
                <a:solidFill>
                  <a:srgbClr val="1F1F1F"/>
                </a:solidFill>
                <a:latin typeface="Arial"/>
                <a:cs typeface="Arial"/>
              </a:rPr>
              <a:t>F</a:t>
            </a:r>
            <a:r>
              <a:rPr dirty="0" sz="1050" spc="-15" b="1">
                <a:solidFill>
                  <a:srgbClr val="1F1F1F"/>
                </a:solidFill>
                <a:latin typeface="Arial"/>
                <a:cs typeface="Arial"/>
              </a:rPr>
              <a:t>OR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Sure,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here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are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some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key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trends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emerging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technologies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SaaS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market:</a:t>
            </a:r>
            <a:endParaRPr sz="1050">
              <a:latin typeface="Lucida Sans Unicode"/>
              <a:cs typeface="Lucida Sans Unicode"/>
            </a:endParaRPr>
          </a:p>
          <a:p>
            <a:pPr algn="just" marL="284480" marR="5080">
              <a:lnSpc>
                <a:spcPct val="156700"/>
              </a:lnSpc>
              <a:spcBef>
                <a:spcPts val="970"/>
              </a:spcBef>
            </a:pPr>
            <a:r>
              <a:rPr dirty="0" sz="1050" spc="-40">
                <a:solidFill>
                  <a:srgbClr val="1F1F1F"/>
                </a:solidFill>
                <a:latin typeface="Arial Black"/>
                <a:cs typeface="Arial Black"/>
              </a:rPr>
              <a:t>Data-driven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60">
                <a:solidFill>
                  <a:srgbClr val="1F1F1F"/>
                </a:solidFill>
                <a:latin typeface="Arial Black"/>
                <a:cs typeface="Arial Black"/>
              </a:rPr>
              <a:t>decision-making:</a:t>
            </a:r>
            <a:r>
              <a:rPr dirty="0" sz="1050" spc="-8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professionals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are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increasingly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relying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on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 </a:t>
            </a:r>
            <a:r>
              <a:rPr dirty="0" sz="1050" spc="-3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make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informed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decisions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about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everything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from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property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pricing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marketing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strategies.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This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leading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demand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SaaS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platforms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that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provide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real-time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market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data,</a:t>
            </a:r>
            <a:endParaRPr sz="1050">
              <a:latin typeface="Lucida Sans Unicode"/>
              <a:cs typeface="Lucida Sans Unicode"/>
            </a:endParaRPr>
          </a:p>
          <a:p>
            <a:pPr algn="just" marL="284480">
              <a:lnSpc>
                <a:spcPct val="100000"/>
              </a:lnSpc>
              <a:spcBef>
                <a:spcPts val="680"/>
              </a:spcBef>
            </a:pP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analytics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tools,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predictive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insights.</a:t>
            </a:r>
            <a:endParaRPr sz="1050">
              <a:latin typeface="Lucida Sans Unicode"/>
              <a:cs typeface="Lucida Sans Unicode"/>
            </a:endParaRPr>
          </a:p>
          <a:p>
            <a:pPr algn="just" marL="284480">
              <a:lnSpc>
                <a:spcPct val="100000"/>
              </a:lnSpc>
              <a:spcBef>
                <a:spcPts val="745"/>
              </a:spcBef>
            </a:pPr>
            <a:r>
              <a:rPr dirty="0" sz="1050" spc="-55">
                <a:solidFill>
                  <a:srgbClr val="1F1F1F"/>
                </a:solidFill>
                <a:latin typeface="Arial Black"/>
                <a:cs typeface="Arial Black"/>
              </a:rPr>
              <a:t>Artiﬁcial</a:t>
            </a:r>
            <a:r>
              <a:rPr dirty="0" sz="1050" spc="-9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60">
                <a:solidFill>
                  <a:srgbClr val="1F1F1F"/>
                </a:solidFill>
                <a:latin typeface="Arial Black"/>
                <a:cs typeface="Arial Black"/>
              </a:rPr>
              <a:t>intelligence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65">
                <a:solidFill>
                  <a:srgbClr val="1F1F1F"/>
                </a:solidFill>
                <a:latin typeface="Arial Black"/>
                <a:cs typeface="Arial Black"/>
              </a:rPr>
              <a:t>(AI)</a:t>
            </a:r>
            <a:r>
              <a:rPr dirty="0" sz="1050" spc="-9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50">
                <a:solidFill>
                  <a:srgbClr val="1F1F1F"/>
                </a:solidFill>
                <a:latin typeface="Arial Black"/>
                <a:cs typeface="Arial Black"/>
              </a:rPr>
              <a:t>and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65">
                <a:solidFill>
                  <a:srgbClr val="1F1F1F"/>
                </a:solidFill>
                <a:latin typeface="Arial Black"/>
                <a:cs typeface="Arial Black"/>
              </a:rPr>
              <a:t>machine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55">
                <a:solidFill>
                  <a:srgbClr val="1F1F1F"/>
                </a:solidFill>
                <a:latin typeface="Arial Black"/>
                <a:cs typeface="Arial Black"/>
              </a:rPr>
              <a:t>learning</a:t>
            </a:r>
            <a:r>
              <a:rPr dirty="0" sz="1050" spc="-9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55">
                <a:solidFill>
                  <a:srgbClr val="1F1F1F"/>
                </a:solidFill>
                <a:latin typeface="Arial Black"/>
                <a:cs typeface="Arial Black"/>
              </a:rPr>
              <a:t>(ML):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AI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ML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are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being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used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endParaRPr sz="1050">
              <a:latin typeface="Lucida Sans Unicode"/>
              <a:cs typeface="Lucida Sans Unicode"/>
            </a:endParaRPr>
          </a:p>
          <a:p>
            <a:pPr algn="just" marL="284480" marR="28575">
              <a:lnSpc>
                <a:spcPts val="2010"/>
              </a:lnSpc>
              <a:spcBef>
                <a:spcPts val="125"/>
              </a:spcBef>
            </a:pP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automate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tasks,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personalize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user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experiences,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make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more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accurate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predictions.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This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 is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leading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development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more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intelligent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emcient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SaaS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platforms.</a:t>
            </a:r>
            <a:endParaRPr sz="1050">
              <a:latin typeface="Lucida Sans Unicode"/>
              <a:cs typeface="Lucida Sans Unicode"/>
            </a:endParaRPr>
          </a:p>
          <a:p>
            <a:pPr algn="just" marL="284480">
              <a:lnSpc>
                <a:spcPct val="100000"/>
              </a:lnSpc>
              <a:spcBef>
                <a:spcPts val="484"/>
              </a:spcBef>
            </a:pPr>
            <a:r>
              <a:rPr dirty="0" sz="1050" spc="-55">
                <a:solidFill>
                  <a:srgbClr val="1F1F1F"/>
                </a:solidFill>
                <a:latin typeface="Arial Black"/>
                <a:cs typeface="Arial Black"/>
              </a:rPr>
              <a:t>Virtual</a:t>
            </a:r>
            <a:r>
              <a:rPr dirty="0" sz="1050" spc="-9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50">
                <a:solidFill>
                  <a:srgbClr val="1F1F1F"/>
                </a:solidFill>
                <a:latin typeface="Arial Black"/>
                <a:cs typeface="Arial Black"/>
              </a:rPr>
              <a:t>reality</a:t>
            </a:r>
            <a:r>
              <a:rPr dirty="0" sz="1050" spc="-9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75">
                <a:solidFill>
                  <a:srgbClr val="1F1F1F"/>
                </a:solidFill>
                <a:latin typeface="Arial Black"/>
                <a:cs typeface="Arial Black"/>
              </a:rPr>
              <a:t>(VR)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50">
                <a:solidFill>
                  <a:srgbClr val="1F1F1F"/>
                </a:solidFill>
                <a:latin typeface="Arial Black"/>
                <a:cs typeface="Arial Black"/>
              </a:rPr>
              <a:t>and</a:t>
            </a:r>
            <a:r>
              <a:rPr dirty="0" sz="1050" spc="-9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60">
                <a:solidFill>
                  <a:srgbClr val="1F1F1F"/>
                </a:solidFill>
                <a:latin typeface="Arial Black"/>
                <a:cs typeface="Arial Black"/>
              </a:rPr>
              <a:t>augmented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50">
                <a:solidFill>
                  <a:srgbClr val="1F1F1F"/>
                </a:solidFill>
                <a:latin typeface="Arial Black"/>
                <a:cs typeface="Arial Black"/>
              </a:rPr>
              <a:t>reality</a:t>
            </a:r>
            <a:r>
              <a:rPr dirty="0" sz="1050" spc="-9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70">
                <a:solidFill>
                  <a:srgbClr val="1F1F1F"/>
                </a:solidFill>
                <a:latin typeface="Arial Black"/>
                <a:cs typeface="Arial Black"/>
              </a:rPr>
              <a:t>(AR):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35">
                <a:solidFill>
                  <a:srgbClr val="1F1F1F"/>
                </a:solidFill>
                <a:latin typeface="Lucida Sans Unicode"/>
                <a:cs typeface="Lucida Sans Unicode"/>
              </a:rPr>
              <a:t>VR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are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being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used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give</a:t>
            </a:r>
            <a:endParaRPr sz="1050">
              <a:latin typeface="Lucida Sans Unicode"/>
              <a:cs typeface="Lucida Sans Unicode"/>
            </a:endParaRPr>
          </a:p>
          <a:p>
            <a:pPr marL="284480">
              <a:lnSpc>
                <a:spcPct val="100000"/>
              </a:lnSpc>
              <a:spcBef>
                <a:spcPts val="680"/>
              </a:spcBef>
            </a:pP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potential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buyers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renters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more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immersive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experience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properties.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This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leading</a:t>
            </a:r>
            <a:endParaRPr sz="1050">
              <a:latin typeface="Lucida Sans Unicode"/>
              <a:cs typeface="Lucida Sans Unicode"/>
            </a:endParaRPr>
          </a:p>
          <a:p>
            <a:pPr marL="284480" marR="424180">
              <a:lnSpc>
                <a:spcPct val="154000"/>
              </a:lnSpc>
              <a:spcBef>
                <a:spcPts val="70"/>
              </a:spcBef>
            </a:pP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development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virtual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tours,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virtual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staging,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apps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that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allow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users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 </a:t>
            </a:r>
            <a:r>
              <a:rPr dirty="0" sz="1050" spc="-3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visualize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furniture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décor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their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homes.</a:t>
            </a:r>
            <a:endParaRPr sz="1050">
              <a:latin typeface="Lucida Sans Unicode"/>
              <a:cs typeface="Lucida Sans Unicode"/>
            </a:endParaRPr>
          </a:p>
          <a:p>
            <a:pPr marL="284480" marR="293370">
              <a:lnSpc>
                <a:spcPct val="154000"/>
              </a:lnSpc>
              <a:spcBef>
                <a:spcPts val="65"/>
              </a:spcBef>
            </a:pPr>
            <a:r>
              <a:rPr dirty="0" sz="1050" spc="-65">
                <a:solidFill>
                  <a:srgbClr val="1F1F1F"/>
                </a:solidFill>
                <a:latin typeface="Arial Black"/>
                <a:cs typeface="Arial Black"/>
              </a:rPr>
              <a:t>Fractional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60">
                <a:solidFill>
                  <a:srgbClr val="1F1F1F"/>
                </a:solidFill>
                <a:latin typeface="Arial Black"/>
                <a:cs typeface="Arial Black"/>
              </a:rPr>
              <a:t>ownership:</a:t>
            </a:r>
            <a:r>
              <a:rPr dirty="0" sz="1050" spc="-8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Fractional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ownership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platforms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are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25">
                <a:solidFill>
                  <a:srgbClr val="1F1F1F"/>
                </a:solidFill>
                <a:latin typeface="Lucida Sans Unicode"/>
                <a:cs typeface="Lucida Sans Unicode"/>
              </a:rPr>
              <a:t>making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it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possible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more </a:t>
            </a:r>
            <a:r>
              <a:rPr dirty="0" sz="1050" spc="-3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people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invest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estate.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This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leading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demand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SaaS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platforms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that</a:t>
            </a:r>
            <a:endParaRPr sz="1050">
              <a:latin typeface="Lucida Sans Unicode"/>
              <a:cs typeface="Lucida Sans Unicode"/>
            </a:endParaRPr>
          </a:p>
          <a:p>
            <a:pPr marL="284480">
              <a:lnSpc>
                <a:spcPct val="100000"/>
              </a:lnSpc>
              <a:spcBef>
                <a:spcPts val="750"/>
              </a:spcBef>
            </a:pP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support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fractional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ownership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transactions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management.</a:t>
            </a:r>
            <a:endParaRPr sz="1050">
              <a:latin typeface="Lucida Sans Unicode"/>
              <a:cs typeface="Lucida Sans Unicode"/>
            </a:endParaRPr>
          </a:p>
          <a:p>
            <a:pPr marL="284480" marR="50800">
              <a:lnSpc>
                <a:spcPct val="154000"/>
              </a:lnSpc>
            </a:pPr>
            <a:r>
              <a:rPr dirty="0" sz="1050" spc="-75">
                <a:solidFill>
                  <a:srgbClr val="1F1F1F"/>
                </a:solidFill>
                <a:latin typeface="Arial Black"/>
                <a:cs typeface="Arial Black"/>
              </a:rPr>
              <a:t>PropTech</a:t>
            </a:r>
            <a:r>
              <a:rPr dirty="0" sz="1050" spc="-9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75">
                <a:solidFill>
                  <a:srgbClr val="1F1F1F"/>
                </a:solidFill>
                <a:latin typeface="Arial Black"/>
                <a:cs typeface="Arial Black"/>
              </a:rPr>
              <a:t>ecosystems: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PropTech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ecosystems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are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emerging,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with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different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SaaS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platforms </a:t>
            </a:r>
            <a:r>
              <a:rPr dirty="0" sz="1050" spc="-3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integrating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provide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more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seamless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user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experience.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This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leading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endParaRPr sz="1050">
              <a:latin typeface="Lucida Sans Unicode"/>
              <a:cs typeface="Lucida Sans Unicode"/>
            </a:endParaRPr>
          </a:p>
          <a:p>
            <a:pPr marL="284480">
              <a:lnSpc>
                <a:spcPct val="100000"/>
              </a:lnSpc>
              <a:spcBef>
                <a:spcPts val="750"/>
              </a:spcBef>
            </a:pPr>
            <a:r>
              <a:rPr dirty="0" sz="1050" spc="40">
                <a:solidFill>
                  <a:srgbClr val="1F1F1F"/>
                </a:solidFill>
                <a:latin typeface="Lucida Sans Unicode"/>
                <a:cs typeface="Lucida Sans Unicode"/>
              </a:rPr>
              <a:t>de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v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elopme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n</a:t>
            </a:r>
            <a:r>
              <a:rPr dirty="0" sz="1050" spc="45">
                <a:solidFill>
                  <a:srgbClr val="1F1F1F"/>
                </a:solidFill>
                <a:latin typeface="Lucida Sans Unicode"/>
                <a:cs typeface="Lucida Sans Unicode"/>
              </a:rPr>
              <a:t>t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open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APIs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d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200">
                <a:solidFill>
                  <a:srgbClr val="1F1F1F"/>
                </a:solidFill>
                <a:latin typeface="Lucida Sans Unicode"/>
                <a:cs typeface="Lucida Sans Unicode"/>
              </a:rPr>
              <a:t>-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sharing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standa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r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d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s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Lucida Sans Unicode"/>
              <a:cs typeface="Lucida Sans Unicode"/>
            </a:endParaRPr>
          </a:p>
          <a:p>
            <a:pPr algn="just" marL="12700">
              <a:lnSpc>
                <a:spcPct val="100000"/>
              </a:lnSpc>
            </a:pPr>
            <a:r>
              <a:rPr dirty="0" sz="1050" spc="-75">
                <a:solidFill>
                  <a:srgbClr val="1F1F1F"/>
                </a:solidFill>
                <a:latin typeface="Arial Black"/>
                <a:cs typeface="Arial Black"/>
              </a:rPr>
              <a:t>Eme</a:t>
            </a:r>
            <a:r>
              <a:rPr dirty="0" sz="1050" spc="-65">
                <a:solidFill>
                  <a:srgbClr val="1F1F1F"/>
                </a:solidFill>
                <a:latin typeface="Arial Black"/>
                <a:cs typeface="Arial Black"/>
              </a:rPr>
              <a:t>r</a:t>
            </a:r>
            <a:r>
              <a:rPr dirty="0" sz="1050" spc="-75">
                <a:solidFill>
                  <a:srgbClr val="1F1F1F"/>
                </a:solidFill>
                <a:latin typeface="Arial Black"/>
                <a:cs typeface="Arial Black"/>
              </a:rPr>
              <a:t>ging</a:t>
            </a:r>
            <a:r>
              <a:rPr dirty="0" sz="1050" spc="-9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204">
                <a:solidFill>
                  <a:srgbClr val="1F1F1F"/>
                </a:solidFill>
                <a:latin typeface="Arial Black"/>
                <a:cs typeface="Arial Black"/>
              </a:rPr>
              <a:t>T</a:t>
            </a:r>
            <a:r>
              <a:rPr dirty="0" sz="1050" spc="-50">
                <a:solidFill>
                  <a:srgbClr val="1F1F1F"/>
                </a:solidFill>
                <a:latin typeface="Arial Black"/>
                <a:cs typeface="Arial Black"/>
              </a:rPr>
              <a:t>echnol</a:t>
            </a:r>
            <a:r>
              <a:rPr dirty="0" sz="1050" spc="-60">
                <a:solidFill>
                  <a:srgbClr val="1F1F1F"/>
                </a:solidFill>
                <a:latin typeface="Arial Black"/>
                <a:cs typeface="Arial Black"/>
              </a:rPr>
              <a:t>o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gies</a:t>
            </a:r>
            <a:endParaRPr sz="1050">
              <a:latin typeface="Arial Black"/>
              <a:cs typeface="Arial Black"/>
            </a:endParaRPr>
          </a:p>
          <a:p>
            <a:pPr marL="284480" marR="94615">
              <a:lnSpc>
                <a:spcPct val="154000"/>
              </a:lnSpc>
              <a:spcBef>
                <a:spcPts val="1205"/>
              </a:spcBef>
            </a:pPr>
            <a:r>
              <a:rPr dirty="0" sz="1050" spc="-75">
                <a:solidFill>
                  <a:srgbClr val="1F1F1F"/>
                </a:solidFill>
                <a:latin typeface="Arial Black"/>
                <a:cs typeface="Arial Black"/>
              </a:rPr>
              <a:t>Blockchain: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Blockchain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being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used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create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secure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transparent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platforms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 </a:t>
            </a:r>
            <a:r>
              <a:rPr dirty="0" sz="1050" spc="-3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transactions,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title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management,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fractional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ownership.</a:t>
            </a:r>
            <a:endParaRPr sz="1050">
              <a:latin typeface="Lucida Sans Unicode"/>
              <a:cs typeface="Lucida Sans Unicode"/>
            </a:endParaRPr>
          </a:p>
          <a:p>
            <a:pPr marL="284480" marR="52069">
              <a:lnSpc>
                <a:spcPct val="154000"/>
              </a:lnSpc>
              <a:spcBef>
                <a:spcPts val="65"/>
              </a:spcBef>
            </a:pPr>
            <a:r>
              <a:rPr dirty="0" sz="1050" spc="-50">
                <a:solidFill>
                  <a:srgbClr val="1F1F1F"/>
                </a:solidFill>
                <a:latin typeface="Arial Black"/>
                <a:cs typeface="Arial Black"/>
              </a:rPr>
              <a:t>Internet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Arial Black"/>
                <a:cs typeface="Arial Black"/>
              </a:rPr>
              <a:t>of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80">
                <a:solidFill>
                  <a:srgbClr val="1F1F1F"/>
                </a:solidFill>
                <a:latin typeface="Arial Black"/>
                <a:cs typeface="Arial Black"/>
              </a:rPr>
              <a:t>Things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65">
                <a:solidFill>
                  <a:srgbClr val="1F1F1F"/>
                </a:solidFill>
                <a:latin typeface="Arial Black"/>
                <a:cs typeface="Arial Black"/>
              </a:rPr>
              <a:t>(IoT):</a:t>
            </a:r>
            <a:r>
              <a:rPr dirty="0" sz="1050" spc="-8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IoT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devices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are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being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used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1F1F1F"/>
                </a:solidFill>
                <a:latin typeface="Lucida Sans Unicode"/>
                <a:cs typeface="Lucida Sans Unicode"/>
              </a:rPr>
              <a:t>collect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about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properties,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such </a:t>
            </a:r>
            <a:r>
              <a:rPr dirty="0" sz="1050" spc="-3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as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energy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consumption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security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status.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This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be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used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improve</a:t>
            </a:r>
            <a:endParaRPr sz="1050">
              <a:latin typeface="Lucida Sans Unicode"/>
              <a:cs typeface="Lucida Sans Unicode"/>
            </a:endParaRPr>
          </a:p>
          <a:p>
            <a:pPr marL="284480">
              <a:lnSpc>
                <a:spcPct val="100000"/>
              </a:lnSpc>
              <a:spcBef>
                <a:spcPts val="750"/>
              </a:spcBef>
            </a:pP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property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management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tenant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experiences.</a:t>
            </a:r>
            <a:endParaRPr sz="1050">
              <a:latin typeface="Lucida Sans Unicode"/>
              <a:cs typeface="Lucida Sans Unicode"/>
            </a:endParaRPr>
          </a:p>
          <a:p>
            <a:pPr marL="284480" marR="207645">
              <a:lnSpc>
                <a:spcPct val="154000"/>
              </a:lnSpc>
            </a:pP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Voice </a:t>
            </a:r>
            <a:r>
              <a:rPr dirty="0" sz="1050" spc="-75">
                <a:solidFill>
                  <a:srgbClr val="1F1F1F"/>
                </a:solidFill>
                <a:latin typeface="Arial Black"/>
                <a:cs typeface="Arial Black"/>
              </a:rPr>
              <a:t>assistants: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Voice assistants are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being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used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control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smart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homes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 provide </a:t>
            </a:r>
            <a:r>
              <a:rPr dirty="0" sz="1050" spc="-3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about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properties.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This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leading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development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voice-enabled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356" y="70885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16" y="58478"/>
                </a:moveTo>
                <a:lnTo>
                  <a:pt x="25361" y="58478"/>
                </a:lnTo>
                <a:lnTo>
                  <a:pt x="21631" y="57736"/>
                </a:lnTo>
                <a:lnTo>
                  <a:pt x="0" y="33116"/>
                </a:lnTo>
                <a:lnTo>
                  <a:pt x="0" y="25361"/>
                </a:lnTo>
                <a:lnTo>
                  <a:pt x="25361" y="0"/>
                </a:lnTo>
                <a:lnTo>
                  <a:pt x="33116" y="0"/>
                </a:lnTo>
                <a:lnTo>
                  <a:pt x="58478" y="29239"/>
                </a:lnTo>
                <a:lnTo>
                  <a:pt x="58478" y="33116"/>
                </a:lnTo>
                <a:lnTo>
                  <a:pt x="33116" y="5847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2900" y="293602"/>
            <a:ext cx="6053455" cy="347662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8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SaaS</a:t>
            </a:r>
            <a:r>
              <a:rPr dirty="0" sz="1050" spc="-8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platforms.</a:t>
            </a:r>
            <a:endParaRPr sz="1050">
              <a:latin typeface="Lucida Sans Unicode"/>
              <a:cs typeface="Lucida Sans Unicode"/>
            </a:endParaRPr>
          </a:p>
          <a:p>
            <a:pPr marL="284480" marR="351790">
              <a:lnSpc>
                <a:spcPts val="2010"/>
              </a:lnSpc>
              <a:spcBef>
                <a:spcPts val="125"/>
              </a:spcBef>
            </a:pPr>
            <a:r>
              <a:rPr dirty="0" sz="1050" spc="-40">
                <a:solidFill>
                  <a:srgbClr val="1F1F1F"/>
                </a:solidFill>
                <a:latin typeface="Arial Black"/>
                <a:cs typeface="Arial Black"/>
              </a:rPr>
              <a:t>3D</a:t>
            </a:r>
            <a:r>
              <a:rPr dirty="0" sz="1050" spc="-90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45">
                <a:solidFill>
                  <a:srgbClr val="1F1F1F"/>
                </a:solidFill>
                <a:latin typeface="Arial Black"/>
                <a:cs typeface="Arial Black"/>
              </a:rPr>
              <a:t>printing:</a:t>
            </a:r>
            <a:r>
              <a:rPr dirty="0" sz="1050" spc="-85">
                <a:solidFill>
                  <a:srgbClr val="1F1F1F"/>
                </a:solidFill>
                <a:latin typeface="Arial Black"/>
                <a:cs typeface="Arial Black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3D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printing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being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used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create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custom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homes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furniture.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This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is </a:t>
            </a:r>
            <a:r>
              <a:rPr dirty="0" sz="1050" spc="-32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leading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development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3D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printing-enabled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SaaS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platforms.</a:t>
            </a:r>
            <a:endParaRPr sz="1050">
              <a:latin typeface="Lucida Sans Unicode"/>
              <a:cs typeface="Lucida Sans Unicode"/>
            </a:endParaRPr>
          </a:p>
          <a:p>
            <a:pPr marL="12700" marR="5080">
              <a:lnSpc>
                <a:spcPct val="162000"/>
              </a:lnSpc>
              <a:spcBef>
                <a:spcPts val="775"/>
              </a:spcBef>
            </a:pP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These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trends and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technologies are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shaping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future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 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SaaS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market.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Real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professionals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who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adopt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these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technologies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will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be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well-positioned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success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 </a:t>
            </a:r>
            <a:r>
              <a:rPr dirty="0" sz="1050" spc="-31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7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years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come.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20" b="1">
                <a:solidFill>
                  <a:srgbClr val="1F1F1F"/>
                </a:solidFill>
                <a:latin typeface="Arial"/>
                <a:cs typeface="Arial"/>
              </a:rPr>
              <a:t>Deliverables: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284480" indent="-2044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5115" algn="l"/>
              </a:tabLst>
            </a:pP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comprehensive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report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summarizing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ﬁndings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5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competitive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1F1F1F"/>
                </a:solidFill>
                <a:latin typeface="Lucida Sans Unicode"/>
                <a:cs typeface="Lucida Sans Unicode"/>
              </a:rPr>
              <a:t>analysis.</a:t>
            </a:r>
            <a:endParaRPr sz="1050">
              <a:latin typeface="Lucida Sans Unicode"/>
              <a:cs typeface="Lucida Sans Unicode"/>
            </a:endParaRPr>
          </a:p>
          <a:p>
            <a:pPr marL="284480" indent="-20447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285115" algn="l"/>
              </a:tabLst>
            </a:pP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SWOT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matrix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each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top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1F1F1F"/>
                </a:solidFill>
                <a:latin typeface="Lucida Sans Unicode"/>
                <a:cs typeface="Lucida Sans Unicode"/>
              </a:rPr>
              <a:t>10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real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estate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0">
                <a:solidFill>
                  <a:srgbClr val="1F1F1F"/>
                </a:solidFill>
                <a:latin typeface="Lucida Sans Unicode"/>
                <a:cs typeface="Lucida Sans Unicode"/>
              </a:rPr>
              <a:t>SaaS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platforms.</a:t>
            </a:r>
            <a:endParaRPr sz="1050">
              <a:latin typeface="Lucida Sans Unicode"/>
              <a:cs typeface="Lucida Sans Unicode"/>
            </a:endParaRPr>
          </a:p>
          <a:p>
            <a:pPr marL="284480" indent="-204470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285115" algn="l"/>
              </a:tabLst>
            </a:pP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Recommendations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how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startup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differentiate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itself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from</a:t>
            </a:r>
            <a:r>
              <a:rPr dirty="0" sz="1050" spc="-6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its</a:t>
            </a:r>
            <a:r>
              <a:rPr dirty="0" sz="1050" spc="-6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competitors.</a:t>
            </a:r>
            <a:endParaRPr sz="1050">
              <a:latin typeface="Lucida Sans Unicode"/>
              <a:cs typeface="Lucida Sans Unicode"/>
            </a:endParaRPr>
          </a:p>
          <a:p>
            <a:pPr marL="284480" indent="-20447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285115" algn="l"/>
              </a:tabLst>
            </a:pP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Key</a:t>
            </a:r>
            <a:r>
              <a:rPr dirty="0" sz="1050" spc="-7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Lucida Sans Unicode"/>
                <a:cs typeface="Lucida Sans Unicode"/>
              </a:rPr>
              <a:t>Trends</a:t>
            </a:r>
            <a:r>
              <a:rPr dirty="0" sz="1050" spc="-7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1F1F1F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7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1F1F1F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7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1F1F1F"/>
                </a:solidFill>
                <a:latin typeface="Lucida Sans Unicode"/>
                <a:cs typeface="Lucida Sans Unicode"/>
              </a:rPr>
              <a:t>Industry</a:t>
            </a:r>
            <a:endParaRPr sz="1050">
              <a:latin typeface="Lucida Sans Unicode"/>
              <a:cs typeface="Lucida Sans Unicode"/>
            </a:endParaRPr>
          </a:p>
          <a:p>
            <a:pPr marL="284480" indent="-204470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285115" algn="l"/>
              </a:tabLst>
            </a:pP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Additional</a:t>
            </a:r>
            <a:r>
              <a:rPr dirty="0" sz="1050" spc="-8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1F1F1F"/>
                </a:solidFill>
                <a:latin typeface="Lucida Sans Unicode"/>
                <a:cs typeface="Lucida Sans Unicode"/>
              </a:rPr>
              <a:t>Notes:</a:t>
            </a:r>
            <a:r>
              <a:rPr dirty="0" sz="1050" spc="-7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Threats</a:t>
            </a:r>
            <a:r>
              <a:rPr dirty="0" sz="1050" spc="-80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1F1F1F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5">
                <a:solidFill>
                  <a:srgbClr val="1F1F1F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1F1F1F"/>
                </a:solidFill>
                <a:latin typeface="Lucida Sans Unicode"/>
                <a:cs typeface="Lucida Sans Unicode"/>
              </a:rPr>
              <a:t>Mitigations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15">
                <a:latin typeface="Lucida Sans Unicode"/>
                <a:cs typeface="Lucida Sans Unicode"/>
              </a:rPr>
              <a:t>I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hope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grabbed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some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insights!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thank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reading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emeliebuzors</dc:creator>
  <cp:keywords>DAF2B96y9tQ,BADYTRQjUF0</cp:keywords>
  <dc:title>Competitive Analysis of Real Estate SaaS Platforms</dc:title>
  <dcterms:created xsi:type="dcterms:W3CDTF">2024-04-25T12:57:31Z</dcterms:created>
  <dcterms:modified xsi:type="dcterms:W3CDTF">2024-04-25T12:57:31Z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2023-12-05T00:00:00Z</vt:filetime>
  </property>
  <property fmtid="{D5CDD505-2E9C-101B-9397-08002B2CF9AE}" pid="3" name="Creator">
    <vt:lpwstr>Canva</vt:lpwstr>
  </property>
  <property fmtid="{D5CDD505-2E9C-101B-9397-08002B2CF9AE}" pid="4" name="LastSaved">
    <vt:filetime>2024-04-25T00:00:00Z</vt:filetime>
  </property>
</Properties>
</file>