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5" r:id="rId4"/>
    <p:sldId id="259" r:id="rId5"/>
    <p:sldId id="258" r:id="rId6"/>
    <p:sldId id="266"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42" d="100"/>
          <a:sy n="42" d="100"/>
        </p:scale>
        <p:origin x="5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5D584-D147-4910-95D2-ABE08E02DA14}" type="datetimeFigureOut">
              <a:rPr lang="en-US" smtClean="0"/>
              <a:t>10/1/2019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6D7B3-8B57-446D-9770-3999F2C722C3}" type="slidenum">
              <a:rPr lang="en-US" smtClean="0"/>
              <a:t>‹#›</a:t>
            </a:fld>
            <a:endParaRPr lang="en-US"/>
          </a:p>
        </p:txBody>
      </p:sp>
    </p:spTree>
    <p:extLst>
      <p:ext uri="{BB962C8B-B14F-4D97-AF65-F5344CB8AC3E}">
        <p14:creationId xmlns:p14="http://schemas.microsoft.com/office/powerpoint/2010/main" val="298801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PRICE FORECASTING</a:t>
            </a:r>
            <a:endParaRPr lang="en-US" dirty="0"/>
          </a:p>
        </p:txBody>
      </p:sp>
      <p:sp>
        <p:nvSpPr>
          <p:cNvPr id="3" name="Subtitle 2"/>
          <p:cNvSpPr>
            <a:spLocks noGrp="1"/>
          </p:cNvSpPr>
          <p:nvPr>
            <p:ph type="subTitle" idx="1"/>
          </p:nvPr>
        </p:nvSpPr>
        <p:spPr/>
        <p:txBody>
          <a:bodyPr/>
          <a:lstStyle/>
          <a:p>
            <a:r>
              <a:rPr lang="en-US" dirty="0"/>
              <a:t>PRELIMINARIES</a:t>
            </a:r>
          </a:p>
        </p:txBody>
      </p:sp>
      <p:sp>
        <p:nvSpPr>
          <p:cNvPr id="5" name="TextBox 4"/>
          <p:cNvSpPr txBox="1"/>
          <p:nvPr/>
        </p:nvSpPr>
        <p:spPr>
          <a:xfrm>
            <a:off x="457200" y="444500"/>
            <a:ext cx="10299700" cy="1200329"/>
          </a:xfrm>
          <a:prstGeom prst="rect">
            <a:avLst/>
          </a:prstGeom>
          <a:noFill/>
        </p:spPr>
        <p:txBody>
          <a:bodyPr wrap="square" rtlCol="0">
            <a:spAutoFit/>
          </a:bodyPr>
          <a:lstStyle/>
          <a:p>
            <a:r>
              <a:rPr lang="en-US" dirty="0" smtClean="0"/>
              <a:t>CONSIDERATIONS: </a:t>
            </a:r>
          </a:p>
          <a:p>
            <a:r>
              <a:rPr lang="en-US" dirty="0" smtClean="0"/>
              <a:t>Long Short Term Memory  - WHAT TYPE OF DATA IS NECESSARY</a:t>
            </a:r>
          </a:p>
          <a:p>
            <a:r>
              <a:rPr lang="en-US" dirty="0" err="1" smtClean="0"/>
              <a:t>Upcreate</a:t>
            </a:r>
            <a:r>
              <a:rPr lang="en-US" dirty="0" smtClean="0"/>
              <a:t> samples </a:t>
            </a:r>
          </a:p>
          <a:p>
            <a:endParaRPr lang="en-US" dirty="0"/>
          </a:p>
        </p:txBody>
      </p:sp>
    </p:spTree>
    <p:extLst>
      <p:ext uri="{BB962C8B-B14F-4D97-AF65-F5344CB8AC3E}">
        <p14:creationId xmlns:p14="http://schemas.microsoft.com/office/powerpoint/2010/main" val="3413164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206" y="514695"/>
            <a:ext cx="5532328" cy="607847"/>
          </a:xfrm>
        </p:spPr>
        <p:txBody>
          <a:bodyPr/>
          <a:lstStyle/>
          <a:p>
            <a:r>
              <a:rPr lang="en-US" dirty="0" smtClean="0"/>
              <a:t>Decision Trees</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451206" y="1122542"/>
            <a:ext cx="5524404" cy="4911622"/>
          </a:xfrm>
        </p:spPr>
        <p:txBody>
          <a:bodyPr>
            <a:normAutofit/>
          </a:bodyPr>
          <a:lstStyle/>
          <a:p>
            <a:r>
              <a:rPr lang="en-US" dirty="0" smtClean="0"/>
              <a:t>Pros: Simple to understand and interpret, require little data preparation, can handle many different types of data and large data sets – </a:t>
            </a:r>
          </a:p>
          <a:p>
            <a:r>
              <a:rPr lang="en-US" dirty="0" smtClean="0"/>
              <a:t>In financial trading contexts: No need to scale input data, methods are robust to outliers and missing values/ noisy data, high correlation between features does not affect the prediction results, methods are hierarchical – can learn the interactions terms BETWEEN factors on their own </a:t>
            </a:r>
          </a:p>
          <a:p>
            <a:r>
              <a:rPr lang="en-US" dirty="0" smtClean="0"/>
              <a:t>Cons: Very prone to overfitting – thus combining them together will </a:t>
            </a:r>
            <a:r>
              <a:rPr lang="en-US" dirty="0" err="1" smtClean="0"/>
              <a:t>lovwer</a:t>
            </a:r>
            <a:r>
              <a:rPr lang="en-US" dirty="0" smtClean="0"/>
              <a:t> this overfitting at the expense of interpretability</a:t>
            </a:r>
          </a:p>
        </p:txBody>
      </p:sp>
    </p:spTree>
    <p:extLst>
      <p:ext uri="{BB962C8B-B14F-4D97-AF65-F5344CB8AC3E}">
        <p14:creationId xmlns:p14="http://schemas.microsoft.com/office/powerpoint/2010/main" val="75600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329" y="245593"/>
            <a:ext cx="5532328" cy="485927"/>
          </a:xfrm>
        </p:spPr>
        <p:txBody>
          <a:bodyPr>
            <a:normAutofit fontScale="90000"/>
          </a:bodyPr>
          <a:lstStyle/>
          <a:p>
            <a:r>
              <a:rPr lang="en-US" dirty="0" err="1" smtClean="0"/>
              <a:t>Ensembling</a:t>
            </a:r>
            <a:r>
              <a:rPr lang="en-US" dirty="0" smtClean="0"/>
              <a:t> Methods: </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450329" y="731520"/>
            <a:ext cx="5524404" cy="4418214"/>
          </a:xfrm>
        </p:spPr>
        <p:txBody>
          <a:bodyPr/>
          <a:lstStyle/>
          <a:p>
            <a:endParaRPr lang="en-US" dirty="0"/>
          </a:p>
        </p:txBody>
      </p:sp>
    </p:spTree>
    <p:extLst>
      <p:ext uri="{BB962C8B-B14F-4D97-AF65-F5344CB8AC3E}">
        <p14:creationId xmlns:p14="http://schemas.microsoft.com/office/powerpoint/2010/main" val="166690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PRICE FORECASTING? </a:t>
            </a:r>
            <a:endParaRPr lang="en-US" dirty="0"/>
          </a:p>
        </p:txBody>
      </p:sp>
      <p:sp>
        <p:nvSpPr>
          <p:cNvPr id="3" name="Content Placeholder 2"/>
          <p:cNvSpPr>
            <a:spLocks noGrp="1"/>
          </p:cNvSpPr>
          <p:nvPr>
            <p:ph idx="1"/>
          </p:nvPr>
        </p:nvSpPr>
        <p:spPr/>
        <p:txBody>
          <a:bodyPr/>
          <a:lstStyle/>
          <a:p>
            <a:pPr marL="0" indent="0">
              <a:buNone/>
            </a:pPr>
            <a:r>
              <a:rPr lang="en-US" dirty="0" smtClean="0"/>
              <a:t>Process: </a:t>
            </a:r>
          </a:p>
          <a:p>
            <a:pPr>
              <a:buFontTx/>
              <a:buChar char="-"/>
            </a:pPr>
            <a:r>
              <a:rPr lang="en-US" dirty="0" smtClean="0"/>
              <a:t>Train a learning algorithm on historic data</a:t>
            </a:r>
          </a:p>
          <a:p>
            <a:pPr>
              <a:buFontTx/>
              <a:buChar char="-"/>
            </a:pPr>
            <a:r>
              <a:rPr lang="en-US" dirty="0" smtClean="0"/>
              <a:t>Understand the problem and the data set(s) available to work with … then decide on best methods for preprocessing and data organization</a:t>
            </a:r>
          </a:p>
          <a:p>
            <a:pPr>
              <a:buFontTx/>
              <a:buChar char="-"/>
            </a:pPr>
            <a:endParaRPr lang="en-US" dirty="0" smtClean="0"/>
          </a:p>
          <a:p>
            <a:pPr>
              <a:buFontTx/>
              <a:buChar char="-"/>
            </a:pP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768922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206" y="1129513"/>
            <a:ext cx="5532328" cy="760247"/>
          </a:xfrm>
        </p:spPr>
        <p:txBody>
          <a:bodyPr>
            <a:normAutofit fontScale="90000"/>
          </a:bodyPr>
          <a:lstStyle/>
          <a:p>
            <a:r>
              <a:rPr lang="en-US" dirty="0" smtClean="0"/>
              <a:t>There is problem that involves evaluating data to make predictions </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450329" y="2118360"/>
            <a:ext cx="5524404" cy="3031374"/>
          </a:xfrm>
        </p:spPr>
        <p:txBody>
          <a:bodyPr/>
          <a:lstStyle/>
          <a:p>
            <a:r>
              <a:rPr lang="en-US" dirty="0" smtClean="0"/>
              <a:t>In order to solve, there are ALGORITHMS used as tools (</a:t>
            </a:r>
            <a:r>
              <a:rPr lang="en-US" dirty="0" err="1" smtClean="0"/>
              <a:t>ie</a:t>
            </a:r>
            <a:r>
              <a:rPr lang="en-US" dirty="0" smtClean="0"/>
              <a:t> decision trees, linear regression, lasso regression)</a:t>
            </a:r>
          </a:p>
          <a:p>
            <a:pPr marL="285750" indent="-285750">
              <a:buFontTx/>
              <a:buChar char="-"/>
            </a:pPr>
            <a:r>
              <a:rPr lang="en-US" dirty="0" smtClean="0"/>
              <a:t>BUT HOW TO KNOW WHICH TOOL WORKS BEST? </a:t>
            </a:r>
          </a:p>
          <a:p>
            <a:pPr marL="285750" indent="-285750">
              <a:buFontTx/>
              <a:buChar char="-"/>
            </a:pPr>
            <a:r>
              <a:rPr lang="en-US" dirty="0" smtClean="0"/>
              <a:t>We also have various measurement tools that provide performance metrics</a:t>
            </a:r>
          </a:p>
          <a:p>
            <a:pPr marL="285750" indent="-285750">
              <a:buFontTx/>
              <a:buChar char="-"/>
            </a:pPr>
            <a:endParaRPr lang="en-US" dirty="0"/>
          </a:p>
        </p:txBody>
      </p:sp>
    </p:spTree>
    <p:extLst>
      <p:ext uri="{BB962C8B-B14F-4D97-AF65-F5344CB8AC3E}">
        <p14:creationId xmlns:p14="http://schemas.microsoft.com/office/powerpoint/2010/main" val="49408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397000"/>
            <a:ext cx="9143850" cy="2862322"/>
          </a:xfrm>
          <a:prstGeom prst="rect">
            <a:avLst/>
          </a:prstGeom>
          <a:noFill/>
        </p:spPr>
        <p:txBody>
          <a:bodyPr wrap="none" rtlCol="0">
            <a:spAutoFit/>
          </a:bodyPr>
          <a:lstStyle/>
          <a:p>
            <a:r>
              <a:rPr lang="en-US" dirty="0" smtClean="0"/>
              <a:t>- What is the current strategy being used? </a:t>
            </a:r>
          </a:p>
          <a:p>
            <a:r>
              <a:rPr lang="en-US" dirty="0" smtClean="0"/>
              <a:t>- Is there any particular method you have set up in place for implementing optimization results? </a:t>
            </a:r>
          </a:p>
          <a:p>
            <a:endParaRPr lang="en-US" dirty="0"/>
          </a:p>
          <a:p>
            <a:r>
              <a:rPr lang="en-US" dirty="0" smtClean="0"/>
              <a:t>WHAT IS THE GOAL OF THE FORECASTING?? What questions do we want to answer? </a:t>
            </a:r>
          </a:p>
          <a:p>
            <a:endParaRPr lang="en-US" dirty="0"/>
          </a:p>
          <a:p>
            <a:r>
              <a:rPr lang="en-US" dirty="0" smtClean="0"/>
              <a:t>EXAMPLEs include: </a:t>
            </a:r>
          </a:p>
          <a:p>
            <a:pPr marL="285750" indent="-285750">
              <a:buFontTx/>
              <a:buChar char="-"/>
            </a:pPr>
            <a:r>
              <a:rPr lang="en-US" dirty="0" smtClean="0"/>
              <a:t>How </a:t>
            </a:r>
            <a:r>
              <a:rPr lang="en-US" dirty="0"/>
              <a:t>much money to spend on each asset? </a:t>
            </a:r>
            <a:endParaRPr lang="en-US" dirty="0" smtClean="0"/>
          </a:p>
          <a:p>
            <a:pPr marL="285750" indent="-285750">
              <a:buFontTx/>
              <a:buChar char="-"/>
            </a:pPr>
            <a:r>
              <a:rPr lang="en-US" dirty="0" smtClean="0"/>
              <a:t>When do we spend this money?</a:t>
            </a:r>
            <a:endParaRPr lang="en-US" dirty="0"/>
          </a:p>
          <a:p>
            <a:pPr marL="285750" indent="-285750">
              <a:buFontTx/>
              <a:buChar char="-"/>
            </a:pPr>
            <a:r>
              <a:rPr lang="en-US" dirty="0" smtClean="0"/>
              <a:t>What </a:t>
            </a:r>
            <a:r>
              <a:rPr lang="en-US" dirty="0"/>
              <a:t>risk constraints to impose? </a:t>
            </a:r>
          </a:p>
          <a:p>
            <a:endParaRPr lang="en-US" dirty="0"/>
          </a:p>
        </p:txBody>
      </p:sp>
    </p:spTree>
    <p:extLst>
      <p:ext uri="{BB962C8B-B14F-4D97-AF65-F5344CB8AC3E}">
        <p14:creationId xmlns:p14="http://schemas.microsoft.com/office/powerpoint/2010/main" val="3472071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6718" y="792178"/>
            <a:ext cx="5546329" cy="7017306"/>
          </a:xfrm>
          <a:prstGeom prst="rect">
            <a:avLst/>
          </a:prstGeom>
          <a:noFill/>
        </p:spPr>
        <p:txBody>
          <a:bodyPr wrap="square" rtlCol="0">
            <a:spAutoFit/>
          </a:bodyPr>
          <a:lstStyle/>
          <a:p>
            <a:r>
              <a:rPr lang="en-US" u="sng" dirty="0" smtClean="0"/>
              <a:t>Potential features (____? ) to determine “trading” strategy</a:t>
            </a:r>
          </a:p>
          <a:p>
            <a:endParaRPr lang="en-US" dirty="0" smtClean="0"/>
          </a:p>
          <a:p>
            <a:r>
              <a:rPr lang="en-US" dirty="0"/>
              <a:t>Fundamental Information: </a:t>
            </a:r>
          </a:p>
          <a:p>
            <a:r>
              <a:rPr lang="en-US" dirty="0"/>
              <a:t>PE Ratio is the Price Per Share / SUM (Separate Earnings per Share over 4 quarters) -- &gt; LOWER NUMBER IS BETTER (good earnings, pricing is low), </a:t>
            </a:r>
          </a:p>
          <a:p>
            <a:r>
              <a:rPr lang="en-US" dirty="0"/>
              <a:t>Price per share (PPS)</a:t>
            </a:r>
          </a:p>
          <a:p>
            <a:r>
              <a:rPr lang="en-US" dirty="0"/>
              <a:t>Sales per share (does not incur production costs)</a:t>
            </a:r>
          </a:p>
          <a:p>
            <a:r>
              <a:rPr lang="en-US" dirty="0"/>
              <a:t>Earnings per share (does incur production costs) (EPS)</a:t>
            </a:r>
          </a:p>
          <a:p>
            <a:r>
              <a:rPr lang="en-US" dirty="0"/>
              <a:t>Dividends per share </a:t>
            </a:r>
            <a:endParaRPr lang="en-US" dirty="0" smtClean="0"/>
          </a:p>
          <a:p>
            <a:r>
              <a:rPr lang="en-US" dirty="0"/>
              <a:t>PE Ratio is the Price Per Share / SUM (Separate Earnings per Share over 4 quarters)</a:t>
            </a:r>
            <a:endParaRPr lang="en-US" dirty="0" smtClean="0"/>
          </a:p>
          <a:p>
            <a:endParaRPr lang="en-US" dirty="0"/>
          </a:p>
          <a:p>
            <a:r>
              <a:rPr lang="en-US" u="sng" dirty="0" smtClean="0"/>
              <a:t>POTENTIAL METRICS TO USE TO ASSESS PERFORMANCE: </a:t>
            </a:r>
            <a:endParaRPr lang="en-US" u="sng" dirty="0"/>
          </a:p>
          <a:p>
            <a:r>
              <a:rPr lang="en-US" dirty="0" smtClean="0"/>
              <a:t>FOR RISK??? </a:t>
            </a:r>
            <a:endParaRPr lang="en-US" dirty="0"/>
          </a:p>
          <a:p>
            <a:r>
              <a:rPr lang="en-US" dirty="0" smtClean="0"/>
              <a:t>MSE, RMSE, R-Squared, MAE, Accuracy, </a:t>
            </a:r>
            <a:r>
              <a:rPr lang="en-US" dirty="0" err="1" smtClean="0"/>
              <a:t>LogLoss</a:t>
            </a:r>
            <a:r>
              <a:rPr lang="en-US" dirty="0" smtClean="0"/>
              <a:t>, AUC</a:t>
            </a:r>
          </a:p>
          <a:p>
            <a:endParaRPr lang="en-US" dirty="0"/>
          </a:p>
          <a:p>
            <a:endParaRPr lang="en-US" dirty="0" smtClean="0"/>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91391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6190569" cy="511667"/>
          </a:xfrm>
        </p:spPr>
        <p:txBody>
          <a:bodyPr/>
          <a:lstStyle/>
          <a:p>
            <a:endParaRPr lang="en-US" dirty="0"/>
          </a:p>
        </p:txBody>
      </p:sp>
      <p:sp>
        <p:nvSpPr>
          <p:cNvPr id="3" name="Content Placeholder 2"/>
          <p:cNvSpPr>
            <a:spLocks noGrp="1"/>
          </p:cNvSpPr>
          <p:nvPr>
            <p:ph idx="1"/>
          </p:nvPr>
        </p:nvSpPr>
        <p:spPr>
          <a:xfrm>
            <a:off x="7848600" y="798974"/>
            <a:ext cx="3207584" cy="4658826"/>
          </a:xfrm>
        </p:spPr>
        <p:txBody>
          <a:bodyPr/>
          <a:lstStyle/>
          <a:p>
            <a:endParaRPr lang="en-US" dirty="0"/>
          </a:p>
        </p:txBody>
      </p:sp>
      <p:sp>
        <p:nvSpPr>
          <p:cNvPr id="4" name="Text Placeholder 3"/>
          <p:cNvSpPr>
            <a:spLocks noGrp="1"/>
          </p:cNvSpPr>
          <p:nvPr>
            <p:ph type="body" sz="half" idx="2"/>
          </p:nvPr>
        </p:nvSpPr>
        <p:spPr>
          <a:xfrm>
            <a:off x="1444671" y="1463041"/>
            <a:ext cx="6190569" cy="3990632"/>
          </a:xfrm>
        </p:spPr>
        <p:txBody>
          <a:bodyPr/>
          <a:lstStyle/>
          <a:p>
            <a:r>
              <a:rPr lang="en-US" dirty="0" smtClean="0"/>
              <a:t>High Recall (good for focusing on preventing FALSE NEGATIVES) </a:t>
            </a:r>
          </a:p>
          <a:p>
            <a:r>
              <a:rPr lang="en-US" dirty="0" smtClean="0"/>
              <a:t>High Precision (good for preventing </a:t>
            </a:r>
            <a:r>
              <a:rPr lang="en-US" smtClean="0"/>
              <a:t>False Positives)</a:t>
            </a:r>
            <a:endParaRPr lang="en-US" dirty="0"/>
          </a:p>
        </p:txBody>
      </p:sp>
    </p:spTree>
    <p:extLst>
      <p:ext uri="{BB962C8B-B14F-4D97-AF65-F5344CB8AC3E}">
        <p14:creationId xmlns:p14="http://schemas.microsoft.com/office/powerpoint/2010/main" val="202780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4200" y="1511300"/>
            <a:ext cx="11163300" cy="2031325"/>
          </a:xfrm>
          <a:prstGeom prst="rect">
            <a:avLst/>
          </a:prstGeom>
          <a:noFill/>
        </p:spPr>
        <p:txBody>
          <a:bodyPr wrap="square" rtlCol="0">
            <a:spAutoFit/>
          </a:bodyPr>
          <a:lstStyle/>
          <a:p>
            <a:r>
              <a:rPr lang="en-US" dirty="0" smtClean="0"/>
              <a:t>Methodology / algorithms: </a:t>
            </a:r>
          </a:p>
          <a:p>
            <a:r>
              <a:rPr lang="en-US" dirty="0" smtClean="0"/>
              <a:t>Depends on the goal of the project and on the nature of the data we have available. </a:t>
            </a:r>
            <a:endParaRPr lang="en-US" dirty="0"/>
          </a:p>
          <a:p>
            <a:r>
              <a:rPr lang="en-US" dirty="0" smtClean="0"/>
              <a:t>Portfolio Analysis</a:t>
            </a:r>
            <a:endParaRPr lang="en-US" dirty="0"/>
          </a:p>
          <a:p>
            <a:r>
              <a:rPr lang="en-US" dirty="0"/>
              <a:t>Hypothesis Testing</a:t>
            </a:r>
          </a:p>
          <a:p>
            <a:r>
              <a:rPr lang="en-US" dirty="0"/>
              <a:t>Alpha or signal, </a:t>
            </a:r>
            <a:r>
              <a:rPr lang="en-US" dirty="0" err="1"/>
              <a:t>evaluatng</a:t>
            </a:r>
            <a:r>
              <a:rPr lang="en-US" dirty="0"/>
              <a:t> what assets under what times </a:t>
            </a:r>
          </a:p>
          <a:p>
            <a:r>
              <a:rPr lang="en-US" dirty="0"/>
              <a:t>BACKTESTING (</a:t>
            </a:r>
            <a:r>
              <a:rPr lang="en-US" dirty="0" err="1"/>
              <a:t>ie</a:t>
            </a:r>
            <a:r>
              <a:rPr lang="en-US" dirty="0"/>
              <a:t> machine learning over historical data and validating) </a:t>
            </a:r>
          </a:p>
          <a:p>
            <a:endParaRPr lang="en-US" dirty="0"/>
          </a:p>
        </p:txBody>
      </p:sp>
    </p:spTree>
    <p:extLst>
      <p:ext uri="{BB962C8B-B14F-4D97-AF65-F5344CB8AC3E}">
        <p14:creationId xmlns:p14="http://schemas.microsoft.com/office/powerpoint/2010/main" val="24982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900" y="406400"/>
            <a:ext cx="10604500" cy="3693319"/>
          </a:xfrm>
          <a:prstGeom prst="rect">
            <a:avLst/>
          </a:prstGeom>
          <a:noFill/>
        </p:spPr>
        <p:txBody>
          <a:bodyPr wrap="square" rtlCol="0">
            <a:spAutoFit/>
          </a:bodyPr>
          <a:lstStyle/>
          <a:p>
            <a:r>
              <a:rPr lang="en-US" dirty="0" smtClean="0"/>
              <a:t>Personally what I'd like is not the exact stock market price for the next day, but </a:t>
            </a:r>
            <a:r>
              <a:rPr lang="en-US" i="1" dirty="0" smtClean="0"/>
              <a:t>would the stock market prices go up or down in the next 30 days</a:t>
            </a:r>
            <a:r>
              <a:rPr lang="en-US" dirty="0" smtClean="0"/>
              <a:t>. Try to do this, and you will expose the incapability of the EMA method.</a:t>
            </a:r>
          </a:p>
          <a:p>
            <a:endParaRPr lang="en-US" dirty="0"/>
          </a:p>
          <a:p>
            <a:endParaRPr lang="en-US" dirty="0" smtClean="0"/>
          </a:p>
          <a:p>
            <a:r>
              <a:rPr lang="en-US" dirty="0"/>
              <a:t>Now, you'll calculate the loss. However, you should note that there is a unique characteristic when calculating the loss. For each batch of predictions and true outputs, you calculate the Mean Squared Error</a:t>
            </a:r>
            <a:r>
              <a:rPr lang="en-US" dirty="0" smtClean="0"/>
              <a:t>.</a:t>
            </a:r>
          </a:p>
          <a:p>
            <a:endParaRPr lang="en-US" dirty="0"/>
          </a:p>
          <a:p>
            <a:r>
              <a:rPr lang="en-US" dirty="0"/>
              <a:t>Though not perfect, LSTMs seem to be able to predict stock price behavior correctly most of the time. Note that you are making predictions roughly in the range of 0 and 1.0 (that is, not the true stock prices). This is okay, because you're predicting the stock price movement, not the prices themselves.</a:t>
            </a:r>
          </a:p>
          <a:p>
            <a:r>
              <a:rPr lang="en-US" dirty="0"/>
              <a:t/>
            </a:r>
            <a:br>
              <a:rPr lang="en-US" dirty="0"/>
            </a:br>
            <a:endParaRPr lang="en-US" dirty="0" smtClean="0"/>
          </a:p>
          <a:p>
            <a:endParaRPr lang="en-US" dirty="0"/>
          </a:p>
        </p:txBody>
      </p:sp>
      <p:sp>
        <p:nvSpPr>
          <p:cNvPr id="3" name="Rectangle 1"/>
          <p:cNvSpPr>
            <a:spLocks noChangeArrowheads="1"/>
          </p:cNvSpPr>
          <p:nvPr/>
        </p:nvSpPr>
        <p:spPr bwMode="auto">
          <a:xfrm>
            <a:off x="0" y="0"/>
            <a:ext cx="12192000" cy="457200"/>
          </a:xfrm>
          <a:prstGeom prst="rect">
            <a:avLst/>
          </a:prstGeom>
          <a:solidFill>
            <a:srgbClr val="002B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3D4251"/>
                </a:solidFill>
                <a:effectLst/>
                <a:latin typeface="Lora"/>
              </a:rPr>
              <a:t>Now, you'll calculate the loss. However, you should note that there is a unique characteristic when calculating the loss. For each batch of predictions and true outputs, you calculate the Mean Squared Error. And you sum (not average) all these mean squared losses together. Finally, you define the optimizer you're going to use to optimize the neural network. In this case, you can use Adam, which is a very recent and well-performing optimizer.</a:t>
            </a:r>
            <a:endParaRPr kumimoji="0" lang="en-US" altLang="en-US" sz="9000" b="0" i="0" u="none" strike="noStrike" cap="none" normalizeH="0" baseline="0" smtClean="0">
              <a:ln>
                <a:noFill/>
              </a:ln>
              <a:solidFill>
                <a:srgbClr val="686F75"/>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0" b="0" i="0" u="none" strike="noStrike" cap="none" normalizeH="0" baseline="0" smtClean="0">
                <a:ln>
                  <a:noFill/>
                </a:ln>
                <a:solidFill>
                  <a:srgbClr val="686F75"/>
                </a:solidFill>
                <a:effectLst/>
                <a:latin typeface="Roboto Mono"/>
              </a:rPr>
              <a:t/>
            </a:r>
            <a:br>
              <a:rPr kumimoji="0" lang="en-US" altLang="en-US" sz="9000" b="0" i="0" u="none" strike="noStrike" cap="none" normalizeH="0" baseline="0" smtClean="0">
                <a:ln>
                  <a:noFill/>
                </a:ln>
                <a:solidFill>
                  <a:srgbClr val="686F75"/>
                </a:solidFill>
                <a:effectLst/>
                <a:latin typeface="Roboto Mono"/>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637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8312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305</TotalTime>
  <Words>561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Lora</vt:lpstr>
      <vt:lpstr>Roboto Mono</vt:lpstr>
      <vt:lpstr>Gallery</vt:lpstr>
      <vt:lpstr>PRICE FORECASTING</vt:lpstr>
      <vt:lpstr>WHAT IS PRICE FORECASTING? </vt:lpstr>
      <vt:lpstr>There is problem that involves evaluating data to make predictions </vt:lpstr>
      <vt:lpstr>PowerPoint Presentation</vt:lpstr>
      <vt:lpstr>PowerPoint Presentation</vt:lpstr>
      <vt:lpstr>PowerPoint Presentation</vt:lpstr>
      <vt:lpstr>PowerPoint Presentation</vt:lpstr>
      <vt:lpstr>PowerPoint Presentation</vt:lpstr>
      <vt:lpstr>PowerPoint Presentation</vt:lpstr>
      <vt:lpstr>Decision Trees</vt:lpstr>
      <vt:lpstr>Ensembling Methods: </vt:lpstr>
    </vt:vector>
  </TitlesOfParts>
  <Company>Tesla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FORECASTING</dc:title>
  <dc:creator>Chiemi Kato [I]</dc:creator>
  <cp:lastModifiedBy>Chiemi Kato [I]</cp:lastModifiedBy>
  <cp:revision>11</cp:revision>
  <dcterms:created xsi:type="dcterms:W3CDTF">2019-09-30T03:46:41Z</dcterms:created>
  <dcterms:modified xsi:type="dcterms:W3CDTF">2019-10-01T17:21:41Z</dcterms:modified>
</cp:coreProperties>
</file>