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Quicksand"/>
      <p:regular r:id="rId15"/>
      <p:bold r:id="rId16"/>
    </p:embeddedFont>
    <p:embeddedFont>
      <p:font typeface="Cinzel"/>
      <p:regular r:id="rId17"/>
      <p:bold r:id="rId18"/>
    </p:embeddedFont>
    <p:embeddedFont>
      <p:font typeface="Quicksand Medium"/>
      <p:regular r:id="rId19"/>
      <p:bold r:id="rId20"/>
    </p:embeddedFont>
    <p:embeddedFont>
      <p:font typeface="Quicksand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Medium-bold.fntdata"/><Relationship Id="rId11" Type="http://schemas.openxmlformats.org/officeDocument/2006/relationships/slide" Target="slides/slide7.xml"/><Relationship Id="rId22" Type="http://schemas.openxmlformats.org/officeDocument/2006/relationships/font" Target="fonts/QuicksandLight-bold.fntdata"/><Relationship Id="rId10" Type="http://schemas.openxmlformats.org/officeDocument/2006/relationships/slide" Target="slides/slide6.xml"/><Relationship Id="rId21" Type="http://schemas.openxmlformats.org/officeDocument/2006/relationships/font" Target="fonts/Quicksand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10.xml"/><Relationship Id="rId17" Type="http://schemas.openxmlformats.org/officeDocument/2006/relationships/font" Target="fonts/Cinzel-regular.fntdata"/><Relationship Id="rId16" Type="http://schemas.openxmlformats.org/officeDocument/2006/relationships/font" Target="fonts/Quicksand-bold.fntdata"/><Relationship Id="rId5" Type="http://schemas.openxmlformats.org/officeDocument/2006/relationships/slide" Target="slides/slide1.xml"/><Relationship Id="rId19" Type="http://schemas.openxmlformats.org/officeDocument/2006/relationships/font" Target="fonts/QuicksandMedium-regular.fntdata"/><Relationship Id="rId6" Type="http://schemas.openxmlformats.org/officeDocument/2006/relationships/slide" Target="slides/slide2.xml"/><Relationship Id="rId18" Type="http://schemas.openxmlformats.org/officeDocument/2006/relationships/font" Target="fonts/Cinz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11b54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11b54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583d1edee3faef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583d1edee3faef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711b54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711b54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11b544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11b544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11b54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11b54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11b54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11b54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583d1edee3faef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583d1edee3faef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583d1edee3faef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583d1edee3faef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b8763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b8763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173838" y="4585425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897538" y="4585425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17075" y="4643775"/>
            <a:ext cx="8667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9B8F1"/>
                </a:solidFill>
                <a:latin typeface="Quicksand"/>
                <a:ea typeface="Quicksand"/>
                <a:cs typeface="Quicksand"/>
                <a:sym typeface="Quicksand"/>
              </a:rPr>
              <a:t>Learnings from Competing in First Hackathon – Nov 1st, 2017</a:t>
            </a:r>
            <a:endParaRPr b="1" sz="2200">
              <a:solidFill>
                <a:srgbClr val="79B8F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/>
        </p:nvSpPr>
        <p:spPr>
          <a:xfrm>
            <a:off x="2262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24269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6276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6854588" y="4543800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28575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440613" y="45936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4716813" y="4593600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HACK SOLN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7181913" y="4593600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LEARNINGS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2905627" y="4593600"/>
            <a:ext cx="125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EVENT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04800" y="212400"/>
            <a:ext cx="9144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KEY</a:t>
            </a: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Learnings</a:t>
            </a:r>
            <a:endParaRPr b="1" sz="25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2"/>
          <p:cNvSpPr txBox="1"/>
          <p:nvPr/>
        </p:nvSpPr>
        <p:spPr>
          <a:xfrm>
            <a:off x="882125" y="1361175"/>
            <a:ext cx="7142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Automation’s impact on labour market is a big issue!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Collab of Business &amp; Technical minded people to solve problem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Hackathons are effective if done right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70600" y="13611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370600" y="21608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370600" y="30181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III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26263" y="4543800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269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276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854588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40613" y="45936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16813" y="4593600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HACK SOLN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181913" y="4593600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LEARNINGS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05613" y="4593600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EVENT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4800" y="212400"/>
            <a:ext cx="9144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Hackathon </a:t>
            </a:r>
            <a:r>
              <a:rPr b="1" lang="en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1" sz="2200">
              <a:solidFill>
                <a:srgbClr val="999999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900"/>
            <a:ext cx="1441500" cy="14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60500" y="1416450"/>
            <a:ext cx="3508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$500M </a:t>
            </a: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invested over next 10 years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Preparing young CDN for Future of work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Addressing</a:t>
            </a: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: experience, skills, and networking gaps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289100" y="1076550"/>
            <a:ext cx="31788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Largest Philanthropy Investment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25" y="2522925"/>
            <a:ext cx="705777" cy="7057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289100" y="2524750"/>
            <a:ext cx="31788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Research &amp; Subject Expertise 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400" y="1118550"/>
            <a:ext cx="1441500" cy="1306800"/>
          </a:xfrm>
          <a:prstGeom prst="rect">
            <a:avLst/>
          </a:prstGeom>
          <a:noFill/>
          <a:ln cap="flat" cmpd="sng" w="1905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6">
            <a:alphaModFix/>
          </a:blip>
          <a:srcRect b="20821" l="0" r="0" t="10117"/>
          <a:stretch/>
        </p:blipFill>
        <p:spPr>
          <a:xfrm>
            <a:off x="5516400" y="2728974"/>
            <a:ext cx="1441500" cy="1306800"/>
          </a:xfrm>
          <a:prstGeom prst="rect">
            <a:avLst/>
          </a:prstGeom>
          <a:noFill/>
          <a:ln cap="flat" cmpd="sng" w="1905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4"/>
          <p:cNvSpPr txBox="1"/>
          <p:nvPr/>
        </p:nvSpPr>
        <p:spPr>
          <a:xfrm>
            <a:off x="7041275" y="972000"/>
            <a:ext cx="1664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Matt Thomas</a:t>
            </a:r>
            <a:endParaRPr b="1">
              <a:solidFill>
                <a:srgbClr val="A1EDA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Co-organizer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CEO of Paddle HR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David Rockefeller fellow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064825" y="2677150"/>
            <a:ext cx="1664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Lisa Deacon</a:t>
            </a:r>
            <a:endParaRPr b="1">
              <a:solidFill>
                <a:srgbClr val="A1EDA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Co-organizer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Organizer of Datafest Ottawa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925" y="3474200"/>
            <a:ext cx="623433" cy="5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060500" y="2827725"/>
            <a:ext cx="3508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McKinsey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○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McKinsey Global Institute (MGI), and Centre for Gov (MCG)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○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Interest in outcome for research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Trilateral Commission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○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Non-government, policy oriented forum for open dialogue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○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Interest in solution + judging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262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426963" y="4543800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28575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6276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854588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40613" y="45936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716813" y="4593600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HACK SOLN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7181913" y="4593600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LEARNINGS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905627" y="4593600"/>
            <a:ext cx="125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EVENT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04800" y="212400"/>
            <a:ext cx="9144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Hack Schedule + Topics </a:t>
            </a:r>
            <a:r>
              <a:rPr b="1" lang="en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@Ottawa Datafest</a:t>
            </a:r>
            <a:endParaRPr b="1" sz="2200">
              <a:solidFill>
                <a:srgbClr val="999999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354725" y="832900"/>
            <a:ext cx="38028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Friday, October 13th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54725" y="2317950"/>
            <a:ext cx="38028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Saturday, October 14th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54725" y="3455775"/>
            <a:ext cx="38028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Sunday</a:t>
            </a: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, October 15th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50075" y="1084450"/>
            <a:ext cx="36897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6pm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– Kickoff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6:30pm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– 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Project Champion Pitches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7pm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– Participants circulate + formation of teams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Midnight 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– Venue closed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26125" y="2661725"/>
            <a:ext cx="36897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9a</a:t>
            </a: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– Venue Opens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1-3pm 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– End users available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Midnight 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– Venue closed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52400" y="3815150"/>
            <a:ext cx="2972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Noon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– Hack ends, demos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</a:pP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b="1"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pm </a:t>
            </a:r>
            <a:r>
              <a:rPr lang="en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– Closing remarks</a:t>
            </a:r>
            <a:endParaRPr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25" y="3830725"/>
            <a:ext cx="385938" cy="38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250" y="1272525"/>
            <a:ext cx="355201" cy="35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098" y="1704975"/>
            <a:ext cx="3552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900" y="2767850"/>
            <a:ext cx="355199" cy="3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074000" y="7248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79B8F1"/>
                </a:solidFill>
                <a:latin typeface="Quicksand"/>
                <a:ea typeface="Quicksand"/>
                <a:cs typeface="Quicksand"/>
                <a:sym typeface="Quicksand"/>
              </a:rPr>
              <a:t>Project Topics</a:t>
            </a:r>
            <a:endParaRPr b="1" sz="1600" u="sng">
              <a:solidFill>
                <a:srgbClr val="79B8F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155450" y="1067675"/>
            <a:ext cx="34680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PPL + Skill = Match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Training Day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Employee Challenges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Reskill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Mentor Me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Future Jobs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Auto-Vulnerable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Digital Union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I Want To Be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Target: Non Traditional Candidate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Good Decision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Newcomers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Do You Speak Labour Market?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Gig to Live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C97F"/>
              </a:buClr>
              <a:buSzPts val="1400"/>
              <a:buFont typeface="Quicksand"/>
              <a:buAutoNum type="arabicPeriod"/>
            </a:pPr>
            <a:r>
              <a:rPr b="1" lang="en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Workforce Shift</a:t>
            </a:r>
            <a:endParaRPr b="1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311700" y="268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Workforce Business Intelligence Tool</a:t>
            </a:r>
            <a:endParaRPr b="1" sz="16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Eric, Simon, Trevor, Tony, Yuji, Yuhan</a:t>
            </a:r>
            <a:endParaRPr sz="1200">
              <a:solidFill>
                <a:srgbClr val="66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Hack Proj #15: Enterprise WFM  </a:t>
            </a:r>
            <a:endParaRPr sz="1200">
              <a:solidFill>
                <a:srgbClr val="66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Oct 15th, 2017</a:t>
            </a:r>
            <a:endParaRPr sz="120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18188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18888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619588" y="4535625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28575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846513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68238" y="4585425"/>
            <a:ext cx="1600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708738" y="4585425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HACK SOLN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7173838" y="4585425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LEARNINGS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897538" y="4585425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EVENT</a:t>
            </a:r>
            <a:endParaRPr/>
          </a:p>
        </p:txBody>
      </p:sp>
      <p:pic>
        <p:nvPicPr>
          <p:cNvPr descr="Logo.png"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575" y="1618425"/>
            <a:ext cx="3079525" cy="1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218188" y="4535625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418888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619588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846513" y="453562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68238" y="4585425"/>
            <a:ext cx="1600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708738" y="4585425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DEMO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173838" y="4585425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897538" y="4585425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25" y="1019728"/>
            <a:ext cx="4111401" cy="3086297"/>
          </a:xfrm>
          <a:prstGeom prst="rect">
            <a:avLst/>
          </a:prstGeom>
          <a:noFill/>
          <a:ln cap="flat" cmpd="sng" w="28575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6" name="Google Shape;136;p17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228600" y="212400"/>
            <a:ext cx="9144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Team</a:t>
            </a: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2500">
              <a:solidFill>
                <a:srgbClr val="999999"/>
              </a:solidFill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24" y="887100"/>
            <a:ext cx="1152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049" y="887100"/>
            <a:ext cx="11525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6974" y="887100"/>
            <a:ext cx="11525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0924" y="2649225"/>
            <a:ext cx="11525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6974" y="2639700"/>
            <a:ext cx="11525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929250" y="1912900"/>
            <a:ext cx="1122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Tony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Proj Lead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211300" y="1921350"/>
            <a:ext cx="1122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Yuhan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Developer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569550" y="1921350"/>
            <a:ext cx="1122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Simon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Developer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929250" y="3759750"/>
            <a:ext cx="1122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Yuji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Statistician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9750" y="2594076"/>
            <a:ext cx="1152525" cy="11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6269313" y="3778950"/>
            <a:ext cx="1122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Trevor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Designer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533200" y="3778950"/>
            <a:ext cx="1392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Eric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Designer/Dev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226263" y="4543800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4269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627663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854588" y="45438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40613" y="45936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716813" y="4593600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DEMO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7181913" y="4593600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2905613" y="4593600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04625" y="1050000"/>
            <a:ext cx="3304500" cy="32136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963875" y="3046350"/>
            <a:ext cx="2079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-Cognitive Computing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39925" y="3485647"/>
            <a:ext cx="1927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-Advanced Analytics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-666475" y="1935450"/>
            <a:ext cx="5235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-Artificial INTELLIGENCE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993275" y="2401250"/>
            <a:ext cx="1927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-Robotics Process Automation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136200"/>
            <a:ext cx="9144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Holistic </a:t>
            </a: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WFM Tool</a:t>
            </a:r>
            <a:r>
              <a:rPr b="1" lang="en" sz="2500">
                <a:solidFill>
                  <a:srgbClr val="79B8F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to Navigate the new Automation Wave</a:t>
            </a:r>
            <a:endParaRPr b="1" sz="2500">
              <a:solidFill>
                <a:srgbClr val="999999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561575" y="976600"/>
            <a:ext cx="3178800" cy="3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Cost Savings from Efficiency Gains</a:t>
            </a:r>
            <a:endParaRPr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534875" y="2358950"/>
            <a:ext cx="3178800" cy="3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Human Capital Management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534875" y="3588900"/>
            <a:ext cx="3178800" cy="3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Opportunities for New Value Adds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534875" y="1366175"/>
            <a:ext cx="3437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332975" y="1416450"/>
            <a:ext cx="3437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Structural Cost Transformation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Efficiency from automation of workflow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Lean thinking, process improvements &amp; problem solving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332975" y="2826900"/>
            <a:ext cx="34374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Investments in adaptive skills training, cost severances &amp; outplacements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Better management of talent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329375" y="4035000"/>
            <a:ext cx="3437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Quicksand"/>
              <a:buChar char="●"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Fuel more mid-senior level openings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10425" y="1493250"/>
            <a:ext cx="2696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Disruptive Tech Trends</a:t>
            </a:r>
            <a:endParaRPr b="1"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864875" y="1814863"/>
            <a:ext cx="218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endCxn id="168" idx="1"/>
          </p:cNvCxnSpPr>
          <p:nvPr/>
        </p:nvCxnSpPr>
        <p:spPr>
          <a:xfrm flipH="1" rot="10800000">
            <a:off x="3306475" y="1172950"/>
            <a:ext cx="2255100" cy="498000"/>
          </a:xfrm>
          <a:prstGeom prst="straightConnector1">
            <a:avLst/>
          </a:prstGeom>
          <a:noFill/>
          <a:ln cap="flat" cmpd="sng" w="19050">
            <a:solidFill>
              <a:srgbClr val="FFC97F"/>
            </a:solidFill>
            <a:prstDash val="lgDashDot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>
            <a:endCxn id="169" idx="1"/>
          </p:cNvCxnSpPr>
          <p:nvPr/>
        </p:nvCxnSpPr>
        <p:spPr>
          <a:xfrm flipH="1" rot="10800000">
            <a:off x="3609175" y="2555300"/>
            <a:ext cx="1925700" cy="69900"/>
          </a:xfrm>
          <a:prstGeom prst="straightConnector1">
            <a:avLst/>
          </a:prstGeom>
          <a:noFill/>
          <a:ln cap="flat" cmpd="sng" w="19050">
            <a:solidFill>
              <a:srgbClr val="FFC97F"/>
            </a:solidFill>
            <a:prstDash val="lgDashDot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>
            <a:endCxn id="170" idx="1"/>
          </p:cNvCxnSpPr>
          <p:nvPr/>
        </p:nvCxnSpPr>
        <p:spPr>
          <a:xfrm>
            <a:off x="3227275" y="3654750"/>
            <a:ext cx="2307600" cy="130500"/>
          </a:xfrm>
          <a:prstGeom prst="straightConnector1">
            <a:avLst/>
          </a:prstGeom>
          <a:noFill/>
          <a:ln cap="flat" cmpd="sng" w="19050">
            <a:solidFill>
              <a:srgbClr val="FFC97F"/>
            </a:solidFill>
            <a:prstDash val="lgDash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218188" y="45373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418888" y="4537300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619588" y="45373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846513" y="4537300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32538" y="4587100"/>
            <a:ext cx="166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4708738" y="4587100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DEMO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7173838" y="4587100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2897538" y="4587100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30950" y="205200"/>
            <a:ext cx="8882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Analytics + Visualization for </a:t>
            </a: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Improved</a:t>
            </a: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Decision Making</a:t>
            </a:r>
            <a:endParaRPr b="1" sz="2500">
              <a:solidFill>
                <a:srgbClr val="999999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370600" y="973475"/>
            <a:ext cx="3965400" cy="3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Features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534875" y="1366175"/>
            <a:ext cx="3437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014800" y="3250275"/>
            <a:ext cx="3202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Interactive Visualizations and Analytics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Screen Shot 2017-10-14 at 10.09.26 PM.png"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875" y="973901"/>
            <a:ext cx="3276952" cy="209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9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creen Shot 2017-10-14 at 10.09.31 PM.png"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350" y="3007578"/>
            <a:ext cx="3437402" cy="13763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/>
          <p:nvPr/>
        </p:nvSpPr>
        <p:spPr>
          <a:xfrm>
            <a:off x="370600" y="15135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70600" y="2080825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70600" y="26480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III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70600" y="321531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IV</a:t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370600" y="3782563"/>
            <a:ext cx="4485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1005475" y="1598900"/>
            <a:ext cx="3062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Big Data aggregation from multiple sources</a:t>
            </a:r>
            <a:endParaRPr sz="11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1008650" y="2111863"/>
            <a:ext cx="3062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Intelligent search engine</a:t>
            </a:r>
            <a:endParaRPr sz="11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1008650" y="2679125"/>
            <a:ext cx="3062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User friendly UI and Customizations</a:t>
            </a:r>
            <a:endParaRPr sz="11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1005475" y="3783913"/>
            <a:ext cx="300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Open source Web API</a:t>
            </a:r>
            <a:endParaRPr sz="11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/>
          <p:nvPr/>
        </p:nvSpPr>
        <p:spPr>
          <a:xfrm>
            <a:off x="0" y="0"/>
            <a:ext cx="9144000" cy="1200900"/>
          </a:xfrm>
          <a:prstGeom prst="rect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88D8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   MVP Prototype</a:t>
            </a:r>
            <a:endParaRPr b="1" sz="30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821775" y="4061875"/>
            <a:ext cx="394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Thank you.</a:t>
            </a:r>
            <a:endParaRPr b="1" sz="36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218188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359563" y="4597875"/>
            <a:ext cx="1666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418888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897538" y="4597875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4708738" y="4597875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SOLUTION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4619588" y="4548075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4708738" y="4597875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DEMO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6846513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7173838" y="4597875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253550" y="2024025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3674125" y="2656300"/>
            <a:ext cx="394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...but it works!</a:t>
            </a:r>
            <a:endParaRPr sz="36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903225" y="1833700"/>
            <a:ext cx="3945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It’s not that sexy... </a:t>
            </a:r>
            <a:br>
              <a:rPr lang="en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sz="36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218175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418875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4619575" y="4548075"/>
            <a:ext cx="2079300" cy="454800"/>
          </a:xfrm>
          <a:prstGeom prst="rect">
            <a:avLst/>
          </a:prstGeom>
          <a:solidFill>
            <a:srgbClr val="79B8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6846500" y="4548075"/>
            <a:ext cx="2079300" cy="454800"/>
          </a:xfrm>
          <a:prstGeom prst="rect">
            <a:avLst/>
          </a:prstGeom>
          <a:solidFill>
            <a:srgbClr val="79B8F1"/>
          </a:solidFill>
          <a:ln cap="flat" cmpd="sng" w="38100">
            <a:solidFill>
              <a:srgbClr val="FFC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468225" y="4597875"/>
            <a:ext cx="1600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4708725" y="4597875"/>
            <a:ext cx="1927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DEMO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7173825" y="4597875"/>
            <a:ext cx="14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NEXT STEPS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2897525" y="4597875"/>
            <a:ext cx="1122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PRODUCT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358275" y="916300"/>
            <a:ext cx="673200" cy="4548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8FE492"/>
          </a:solidFill>
          <a:ln cap="flat" cmpd="sng" w="9525">
            <a:solidFill>
              <a:srgbClr val="BFFF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 rot="10800000">
            <a:off x="8176413" y="3866400"/>
            <a:ext cx="673200" cy="4548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8FE492"/>
          </a:solidFill>
          <a:ln cap="flat" cmpd="sng" w="9525">
            <a:solidFill>
              <a:srgbClr val="BFFF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278525" y="205200"/>
            <a:ext cx="8789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Predictive</a:t>
            </a:r>
            <a:r>
              <a:rPr b="1" lang="en" sz="25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Analytics from ML Algorithm </a:t>
            </a:r>
            <a:endParaRPr b="1" sz="2500">
              <a:solidFill>
                <a:srgbClr val="999999"/>
              </a:solidFill>
            </a:endParaRPr>
          </a:p>
        </p:txBody>
      </p:sp>
      <p:cxnSp>
        <p:nvCxnSpPr>
          <p:cNvPr id="242" name="Google Shape;242;p21"/>
          <p:cNvCxnSpPr/>
          <p:nvPr/>
        </p:nvCxnSpPr>
        <p:spPr>
          <a:xfrm>
            <a:off x="354725" y="740750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1"/>
          <p:cNvSpPr txBox="1"/>
          <p:nvPr/>
        </p:nvSpPr>
        <p:spPr>
          <a:xfrm>
            <a:off x="882125" y="1637875"/>
            <a:ext cx="55062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Learnings + Improving capabilities 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Ingesting from more data sources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7F"/>
                </a:solidFill>
                <a:latin typeface="Quicksand"/>
                <a:ea typeface="Quicksand"/>
                <a:cs typeface="Quicksand"/>
                <a:sym typeface="Quicksand"/>
              </a:rPr>
              <a:t>POC approach to partner with enterprises</a:t>
            </a:r>
            <a:endParaRPr b="1" sz="1800">
              <a:solidFill>
                <a:srgbClr val="FFC97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58325" y="1589300"/>
            <a:ext cx="4476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75" y="1592850"/>
            <a:ext cx="447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/>
          <p:nvPr/>
        </p:nvSpPr>
        <p:spPr>
          <a:xfrm>
            <a:off x="358325" y="2219650"/>
            <a:ext cx="4476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358325" y="2774838"/>
            <a:ext cx="447600" cy="454800"/>
          </a:xfrm>
          <a:prstGeom prst="ellipse">
            <a:avLst/>
          </a:prstGeom>
          <a:solidFill>
            <a:srgbClr val="A1EDA0">
              <a:alpha val="93850"/>
            </a:srgbClr>
          </a:solidFill>
          <a:ln cap="flat" cmpd="sng" w="9525">
            <a:solidFill>
              <a:srgbClr val="A1E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8" y="221965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300" y="2803288"/>
            <a:ext cx="447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5890425" y="3753000"/>
            <a:ext cx="2286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1EDA0"/>
                </a:solidFill>
                <a:latin typeface="Quicksand"/>
                <a:ea typeface="Quicksand"/>
                <a:cs typeface="Quicksand"/>
                <a:sym typeface="Quicksand"/>
              </a:rPr>
              <a:t>...Any Questions?</a:t>
            </a:r>
            <a:endParaRPr b="1" sz="2000">
              <a:solidFill>
                <a:srgbClr val="A1EDA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