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Libre Franklin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faT28HwL+w7KAj1qXrbwVshHO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-regular.fntdata"/><Relationship Id="rId25" Type="http://schemas.openxmlformats.org/officeDocument/2006/relationships/slide" Target="slides/slide21.xml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2ac0e7ee7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d2ac0e7ee7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d2ac0e7ee7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d25cba7f8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cd25cba7f8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d25cba7f8_1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cd25cba7f8_1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cd25cba7f8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1cd25cba7f8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cd25cba7f8_1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1cd25cba7f8_1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cd25cba7f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1cd25cba7f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d25cba7f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1cd25cba7f8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cd25cba7f8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cd25cba7f8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cd25cba7f8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d25cba7f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d25cba7f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cd25cba7f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d25cba7f8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cd25cba7f8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d25cba7f8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cd25cba7f8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d25cba7f8_1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cd25cba7f8_1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2" name="Google Shape;22;p9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Google Shape;23;p9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2" name="Google Shape;42;p12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4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1" name="Google Shape;71;p1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0" name="Google Shape;80;p1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" name="Google Shape;15;p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learn.microsoft.com/zh-tw/office/vba/api/access.form.keydown" TargetMode="External"/><Relationship Id="rId4" Type="http://schemas.openxmlformats.org/officeDocument/2006/relationships/hyperlink" Target="https://sites.google.com/site/changsmallyi/news/vbjianpanshijiankeydown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www.blueshop.com.tw/board/fum20050124192253inm/BRD20091119183410594.html" TargetMode="External"/><Relationship Id="rId6" Type="http://schemas.openxmlformats.org/officeDocument/2006/relationships/hyperlink" Target="https://www.blueshop.com.tw/board/show.asp?subcde=BRD200911200317304BG&amp;fumcde=FUM20050124192253INM&amp;rplcnt=2" TargetMode="External"/><Relationship Id="rId7" Type="http://schemas.openxmlformats.org/officeDocument/2006/relationships/hyperlink" Target="https://discord.com/channels/1043533913580126238/1043917856858968134/1056487175887269888" TargetMode="External"/><Relationship Id="rId8" Type="http://schemas.openxmlformats.org/officeDocument/2006/relationships/hyperlink" Target="https://www.vbforums.com/showthread.php?420938-RESOLVED-stretch-resize-background-image-for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1621500" y="1788450"/>
            <a:ext cx="8949000" cy="23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MingLiu"/>
              <a:buNone/>
            </a:pPr>
            <a:r>
              <a:rPr b="1"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《COOKING MASTER》企劃書</a:t>
            </a:r>
            <a:br>
              <a:rPr lang="zh-TW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1485900" y="3906600"/>
            <a:ext cx="29502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zh-TW" sz="2800">
                <a:latin typeface="Microsoft JhengHei"/>
                <a:ea typeface="Microsoft JhengHei"/>
                <a:cs typeface="Microsoft JhengHei"/>
                <a:sym typeface="Microsoft JhengHei"/>
              </a:rPr>
              <a:t>組員 :</a:t>
            </a:r>
            <a:endParaRPr b="1" sz="2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zh-TW" sz="2800">
                <a:latin typeface="Microsoft JhengHei"/>
                <a:ea typeface="Microsoft JhengHei"/>
                <a:cs typeface="Microsoft JhengHei"/>
                <a:sym typeface="Microsoft JhengHei"/>
              </a:rPr>
              <a:t> 1104527 羅偉辰1104532 張嘉祐1104530 朱培熏1104529 黃建程1104561 余筱筑1104564 陳英禎</a:t>
            </a:r>
            <a:endParaRPr b="1" sz="2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145250" y="172925"/>
            <a:ext cx="4200600" cy="4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039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2500"/>
              <a:buChar char="■"/>
            </a:pPr>
            <a:r>
              <a:rPr b="1" lang="zh-TW" sz="2700">
                <a:solidFill>
                  <a:srgbClr val="8F6B17"/>
                </a:solidFill>
              </a:rPr>
              <a:t>訂單</a:t>
            </a:r>
            <a:r>
              <a:rPr lang="zh-TW" sz="2500"/>
              <a:t> 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進入遊戲後每過5秒會給出1張訂單，訂單上會有所需食材以及烹調方式。</a:t>
            </a:r>
            <a:endParaRPr sz="2500"/>
          </a:p>
          <a:p>
            <a:pPr indent="-39039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F6B17"/>
              </a:buClr>
              <a:buSzPts val="2500"/>
              <a:buChar char="■"/>
            </a:pPr>
            <a:r>
              <a:rPr b="1" lang="zh-TW" sz="2700">
                <a:solidFill>
                  <a:srgbClr val="8F6B17"/>
                </a:solidFill>
              </a:rPr>
              <a:t>餐點</a:t>
            </a:r>
            <a:r>
              <a:rPr lang="zh-TW" sz="2500"/>
              <a:t> 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/>
              <a:t>準備餐點的流程會有兩個要件，分別為</a:t>
            </a:r>
            <a:r>
              <a:rPr lang="zh-TW" sz="2500">
                <a:latin typeface="PMingLiU"/>
                <a:ea typeface="PMingLiU"/>
                <a:cs typeface="PMingLiU"/>
                <a:sym typeface="PMingLiU"/>
              </a:rPr>
              <a:t>「</a:t>
            </a:r>
            <a:r>
              <a:rPr b="1" lang="zh-TW" sz="2500">
                <a:solidFill>
                  <a:srgbClr val="5E6834"/>
                </a:solidFill>
              </a:rPr>
              <a:t>食材</a:t>
            </a:r>
            <a:r>
              <a:rPr lang="zh-TW" sz="2500">
                <a:latin typeface="PMingLiu"/>
                <a:ea typeface="PMingLiu"/>
                <a:cs typeface="PMingLiu"/>
                <a:sym typeface="PMingLiu"/>
              </a:rPr>
              <a:t>」</a:t>
            </a:r>
            <a:r>
              <a:rPr lang="zh-TW" sz="2500"/>
              <a:t>和</a:t>
            </a:r>
            <a:r>
              <a:rPr lang="zh-TW" sz="2500">
                <a:latin typeface="PMingLiU"/>
                <a:ea typeface="PMingLiU"/>
                <a:cs typeface="PMingLiU"/>
                <a:sym typeface="PMingLiU"/>
              </a:rPr>
              <a:t>「</a:t>
            </a:r>
            <a:r>
              <a:rPr b="1" lang="zh-TW" sz="2500">
                <a:solidFill>
                  <a:srgbClr val="5E6834"/>
                </a:solidFill>
              </a:rPr>
              <a:t>烹調方式</a:t>
            </a:r>
            <a:r>
              <a:rPr lang="zh-TW" sz="2500">
                <a:latin typeface="PMingLiu"/>
                <a:ea typeface="PMingLiu"/>
                <a:cs typeface="PMingLiu"/>
                <a:sym typeface="PMingLiu"/>
              </a:rPr>
              <a:t>」</a:t>
            </a:r>
            <a:r>
              <a:rPr lang="zh-TW" sz="2500"/>
              <a:t>，人物必須要去取得食材並做出相對應的烹調方式，最後再組合在盤子上送出餐點才算完成。Ex : 鮮魚壽司 : 白飯、鮮魚(砧板切魚)、海苔→盤子。</a:t>
            </a:r>
            <a:endParaRPr sz="2500"/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7625" y="1945024"/>
            <a:ext cx="6315001" cy="374675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7246450" y="1544825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訂單</a:t>
            </a:r>
            <a:endParaRPr b="0" i="0" sz="1400" u="none" cap="none" strike="noStrik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5572201" y="1945024"/>
            <a:ext cx="3996000" cy="10149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10080686" y="3618300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B0F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食材箱</a:t>
            </a:r>
            <a:endParaRPr b="0" i="0" sz="1400" u="none" cap="none" strike="noStrike">
              <a:solidFill>
                <a:srgbClr val="00B0F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7060676" y="2960016"/>
            <a:ext cx="4997400" cy="7353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10005272" y="4912976"/>
            <a:ext cx="1071300" cy="8751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10187760" y="4513865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92D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烹調點</a:t>
            </a:r>
            <a:endParaRPr b="0" i="0" sz="1400" u="none" cap="none" strike="noStrike">
              <a:solidFill>
                <a:srgbClr val="92D05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2ac0e7ee7_1_1"/>
          <p:cNvSpPr txBox="1"/>
          <p:nvPr>
            <p:ph idx="1" type="body"/>
          </p:nvPr>
        </p:nvSpPr>
        <p:spPr>
          <a:xfrm>
            <a:off x="1077500" y="286650"/>
            <a:ext cx="4200600" cy="4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039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2500"/>
              <a:buChar char="■"/>
            </a:pPr>
            <a:r>
              <a:rPr b="1" lang="zh-TW" sz="2700">
                <a:solidFill>
                  <a:srgbClr val="8F6B17"/>
                </a:solidFill>
              </a:rPr>
              <a:t>烹調點</a:t>
            </a:r>
            <a:r>
              <a:rPr lang="zh-TW" sz="2500"/>
              <a:t> 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將需要處理的食材放進去後，經過特定秒數，食材樣態改變 。</a:t>
            </a:r>
            <a:endParaRPr sz="2500"/>
          </a:p>
          <a:p>
            <a:pPr indent="-39039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F6B17"/>
              </a:buClr>
              <a:buSzPts val="2500"/>
              <a:buChar char="■"/>
            </a:pPr>
            <a:r>
              <a:rPr b="1" lang="zh-TW" sz="2700">
                <a:solidFill>
                  <a:srgbClr val="8F6B17"/>
                </a:solidFill>
              </a:rPr>
              <a:t>盤子</a:t>
            </a:r>
            <a:r>
              <a:rPr lang="zh-TW" sz="2500"/>
              <a:t> 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/>
              <a:t>將餐點所需的元素</a:t>
            </a:r>
            <a:r>
              <a:rPr b="1" lang="zh-TW" sz="2500">
                <a:solidFill>
                  <a:srgbClr val="5E6834"/>
                </a:solidFill>
              </a:rPr>
              <a:t>依照順序</a:t>
            </a:r>
            <a:r>
              <a:rPr lang="zh-TW" sz="2500"/>
              <a:t>擺上盤子後，餐點會合而為一。</a:t>
            </a:r>
            <a:endParaRPr sz="2500"/>
          </a:p>
          <a:p>
            <a:pPr indent="-40309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F6B17"/>
              </a:buClr>
              <a:buSzPts val="2700"/>
              <a:buChar char="■"/>
            </a:pPr>
            <a:r>
              <a:rPr b="1" lang="zh-TW" sz="2700">
                <a:solidFill>
                  <a:srgbClr val="8F6B17"/>
                </a:solidFill>
              </a:rPr>
              <a:t>出餐口 </a:t>
            </a:r>
            <a:endParaRPr sz="2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/>
              <a:t>把做好的餐點放置在出餐口後，若檢測到有此訂單，則該訂單會消失並獲得分數。</a:t>
            </a:r>
            <a:endParaRPr sz="2500"/>
          </a:p>
        </p:txBody>
      </p:sp>
      <p:grpSp>
        <p:nvGrpSpPr>
          <p:cNvPr id="193" name="Google Shape;193;g1d2ac0e7ee7_1_1"/>
          <p:cNvGrpSpPr/>
          <p:nvPr/>
        </p:nvGrpSpPr>
        <p:grpSpPr>
          <a:xfrm>
            <a:off x="5572201" y="1544815"/>
            <a:ext cx="7757935" cy="4243243"/>
            <a:chOff x="5572201" y="1544815"/>
            <a:chExt cx="7757935" cy="4243243"/>
          </a:xfrm>
        </p:grpSpPr>
        <p:pic>
          <p:nvPicPr>
            <p:cNvPr id="194" name="Google Shape;194;g1d2ac0e7ee7_1_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57625" y="1945024"/>
              <a:ext cx="6315001" cy="37467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g1d2ac0e7ee7_1_1"/>
            <p:cNvSpPr txBox="1"/>
            <p:nvPr/>
          </p:nvSpPr>
          <p:spPr>
            <a:xfrm>
              <a:off x="7246450" y="1544825"/>
              <a:ext cx="119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訂單</a:t>
              </a:r>
              <a:endParaRPr b="0" i="0" sz="14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6" name="Google Shape;196;g1d2ac0e7ee7_1_1"/>
            <p:cNvSpPr/>
            <p:nvPr/>
          </p:nvSpPr>
          <p:spPr>
            <a:xfrm>
              <a:off x="5572201" y="1945024"/>
              <a:ext cx="3996006" cy="1014992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1d2ac0e7ee7_1_1"/>
            <p:cNvSpPr txBox="1"/>
            <p:nvPr/>
          </p:nvSpPr>
          <p:spPr>
            <a:xfrm>
              <a:off x="10080686" y="3618300"/>
              <a:ext cx="119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B0F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食材箱</a:t>
              </a:r>
              <a:endParaRPr b="0" i="0" sz="1400" u="none" cap="none" strike="noStrike">
                <a:solidFill>
                  <a:srgbClr val="00B0F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8" name="Google Shape;198;g1d2ac0e7ee7_1_1"/>
            <p:cNvSpPr/>
            <p:nvPr/>
          </p:nvSpPr>
          <p:spPr>
            <a:xfrm>
              <a:off x="7060676" y="2960016"/>
              <a:ext cx="4997374" cy="735291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1d2ac0e7ee7_1_1"/>
            <p:cNvSpPr/>
            <p:nvPr/>
          </p:nvSpPr>
          <p:spPr>
            <a:xfrm>
              <a:off x="10005272" y="4912976"/>
              <a:ext cx="1071223" cy="875082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1d2ac0e7ee7_1_1"/>
            <p:cNvSpPr txBox="1"/>
            <p:nvPr/>
          </p:nvSpPr>
          <p:spPr>
            <a:xfrm>
              <a:off x="10187760" y="4513865"/>
              <a:ext cx="119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92D05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烹調點</a:t>
              </a:r>
              <a:endParaRPr b="0" i="0" sz="1400" u="none" cap="none" strike="noStrike">
                <a:solidFill>
                  <a:srgbClr val="92D05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id="201" name="Google Shape;201;g1d2ac0e7ee7_1_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972800" y="1848763"/>
              <a:ext cx="2357336" cy="875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g1d2ac0e7ee7_1_1"/>
            <p:cNvSpPr txBox="1"/>
            <p:nvPr/>
          </p:nvSpPr>
          <p:spPr>
            <a:xfrm>
              <a:off x="11076510" y="1544815"/>
              <a:ext cx="119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>
                  <a:solidFill>
                    <a:srgbClr val="FF99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出餐口</a:t>
              </a:r>
              <a:endParaRPr b="0" i="0" sz="1400" u="none" cap="none" strike="noStrike">
                <a:solidFill>
                  <a:srgbClr val="FF990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1225" y="4450888"/>
            <a:ext cx="249555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613" y="4446113"/>
            <a:ext cx="25431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1090925" y="478775"/>
            <a:ext cx="4200600" cy="4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039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2500"/>
              <a:buChar char="■"/>
            </a:pPr>
            <a:r>
              <a:rPr b="1" lang="zh-TW" sz="2700">
                <a:solidFill>
                  <a:srgbClr val="8F6B17"/>
                </a:solidFill>
              </a:rPr>
              <a:t>垃圾桶</a:t>
            </a:r>
            <a:r>
              <a:rPr b="1" lang="zh-TW" sz="2500">
                <a:solidFill>
                  <a:srgbClr val="8F6B17"/>
                </a:solidFill>
              </a:rPr>
              <a:t> 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人物無法同時拿著多樣的食材，因此如果拿錯了則必須先將手中的食材丟入垃圾桶。</a:t>
            </a:r>
            <a:endParaRPr sz="2500"/>
          </a:p>
          <a:p>
            <a:pPr indent="-39039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F6B17"/>
              </a:buClr>
              <a:buSzPts val="2500"/>
              <a:buChar char="■"/>
            </a:pPr>
            <a:r>
              <a:rPr b="1" lang="zh-TW" sz="2700">
                <a:solidFill>
                  <a:srgbClr val="8F6B17"/>
                </a:solidFill>
              </a:rPr>
              <a:t>Z鍵</a:t>
            </a:r>
            <a:r>
              <a:rPr lang="zh-TW" sz="2500"/>
              <a:t> 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/>
              <a:t>若餐點的元素</a:t>
            </a:r>
            <a:r>
              <a:rPr b="1" lang="zh-TW" sz="2500">
                <a:solidFill>
                  <a:srgbClr val="5E6834"/>
                </a:solidFill>
              </a:rPr>
              <a:t>沒有照順序</a:t>
            </a:r>
            <a:r>
              <a:rPr lang="zh-TW" sz="2500"/>
              <a:t>擺上盤子，餐點不能被合成，因此要透過Z按鍵來將盤子上</a:t>
            </a:r>
            <a:r>
              <a:rPr b="1" lang="zh-TW" sz="2500">
                <a:solidFill>
                  <a:srgbClr val="5E6834"/>
                </a:solidFill>
              </a:rPr>
              <a:t>所有</a:t>
            </a:r>
            <a:r>
              <a:rPr lang="zh-TW" sz="2500"/>
              <a:t>食材清除。此過程會浪費相當多時間，因此十分考驗玩家細心程度</a:t>
            </a:r>
            <a:r>
              <a:rPr lang="zh-TW" sz="2600"/>
              <a:t>。</a:t>
            </a:r>
            <a:endParaRPr sz="2600"/>
          </a:p>
        </p:txBody>
      </p:sp>
      <p:pic>
        <p:nvPicPr>
          <p:cNvPr id="211" name="Google Shape;21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7625" y="478787"/>
            <a:ext cx="6315001" cy="374675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4260525" y="6174750"/>
            <a:ext cx="13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餐點擺放錯誤</a:t>
            </a:r>
            <a:endParaRPr b="0" i="0" sz="1400" u="none" cap="none" strike="noStrik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5540526" y="5560050"/>
            <a:ext cx="1678500" cy="10149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9098950" y="5528250"/>
            <a:ext cx="2065800" cy="10785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8145250" y="3244063"/>
            <a:ext cx="953700" cy="10149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8219035" y="2933678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垃圾桶</a:t>
            </a:r>
            <a:endParaRPr b="0" i="0" sz="1400" u="none" cap="none" strike="noStrike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8326310" y="6006453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按Z鍵後</a:t>
            </a:r>
            <a:endParaRPr b="0" i="0" sz="1400" u="none" cap="none" strike="noStrike">
              <a:solidFill>
                <a:srgbClr val="00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550" y="3618300"/>
            <a:ext cx="11466438" cy="32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1371601" y="685800"/>
            <a:ext cx="4807500" cy="4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67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2600"/>
              <a:buChar char="■"/>
            </a:pPr>
            <a:r>
              <a:rPr b="1" lang="zh-TW" sz="2800">
                <a:solidFill>
                  <a:srgbClr val="8F6B17"/>
                </a:solidFill>
              </a:rPr>
              <a:t>剩餘時間</a:t>
            </a:r>
            <a:r>
              <a:rPr b="1" lang="zh-TW" sz="2600">
                <a:solidFill>
                  <a:srgbClr val="8F6B17"/>
                </a:solidFill>
              </a:rPr>
              <a:t> 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/>
              <a:t>時間到了則跳往結算畫面 。</a:t>
            </a:r>
            <a:endParaRPr sz="2600"/>
          </a:p>
          <a:p>
            <a:pPr indent="-409447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F6B17"/>
              </a:buClr>
              <a:buSzPts val="2800"/>
              <a:buChar char="■"/>
            </a:pPr>
            <a:r>
              <a:rPr b="1" lang="zh-TW" sz="2800">
                <a:solidFill>
                  <a:srgbClr val="8F6B17"/>
                </a:solidFill>
              </a:rPr>
              <a:t>分數</a:t>
            </a:r>
            <a:r>
              <a:rPr lang="zh-TW" sz="2800"/>
              <a:t> 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600"/>
              <a:t>顯示目前分數。</a:t>
            </a:r>
            <a:endParaRPr sz="2600"/>
          </a:p>
        </p:txBody>
      </p:sp>
      <p:sp>
        <p:nvSpPr>
          <p:cNvPr id="225" name="Google Shape;225;p22"/>
          <p:cNvSpPr txBox="1"/>
          <p:nvPr/>
        </p:nvSpPr>
        <p:spPr>
          <a:xfrm>
            <a:off x="6691575" y="3295100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剩餘時間</a:t>
            </a:r>
            <a:endParaRPr b="0" i="0" sz="1400" u="none" cap="none" strike="noStrik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6626400" y="3695300"/>
            <a:ext cx="1192200" cy="510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10999811" y="3182750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rgbClr val="00B0F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分數</a:t>
            </a:r>
            <a:endParaRPr b="0" i="0" sz="1400" u="none" cap="none" strike="noStrike">
              <a:solidFill>
                <a:srgbClr val="00B0F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10972800" y="3695300"/>
            <a:ext cx="699000" cy="6231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d25cba7f8_1_44"/>
          <p:cNvSpPr txBox="1"/>
          <p:nvPr>
            <p:ph type="title"/>
          </p:nvPr>
        </p:nvSpPr>
        <p:spPr>
          <a:xfrm>
            <a:off x="4631525" y="2286000"/>
            <a:ext cx="49659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5E6834"/>
              </a:buClr>
              <a:buSzPts val="4800"/>
              <a:buFont typeface="Libre Franklin"/>
              <a:buNone/>
            </a:pPr>
            <a:r>
              <a:rPr b="1" lang="zh-TW" sz="8200">
                <a:solidFill>
                  <a:srgbClr val="5E6834"/>
                </a:solidFill>
              </a:rPr>
              <a:t>介面介紹</a:t>
            </a:r>
            <a:endParaRPr b="1" sz="8200">
              <a:solidFill>
                <a:srgbClr val="5E6834"/>
              </a:solidFill>
            </a:endParaRPr>
          </a:p>
        </p:txBody>
      </p:sp>
      <p:pic>
        <p:nvPicPr>
          <p:cNvPr descr="傳送 以實心填滿" id="234" name="Google Shape;234;g1cd25cba7f8_1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5423" y="2786479"/>
            <a:ext cx="1170750" cy="11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576" y="1716225"/>
            <a:ext cx="6134224" cy="36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7"/>
          <p:cNvSpPr txBox="1"/>
          <p:nvPr>
            <p:ph idx="1" type="body"/>
          </p:nvPr>
        </p:nvSpPr>
        <p:spPr>
          <a:xfrm>
            <a:off x="1055821" y="1329040"/>
            <a:ext cx="4200600" cy="4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2800"/>
              <a:buChar char="■"/>
            </a:pPr>
            <a:r>
              <a:rPr b="1" lang="zh-TW" sz="2800">
                <a:solidFill>
                  <a:srgbClr val="8F6B17"/>
                </a:solidFill>
              </a:rPr>
              <a:t>主選單 </a:t>
            </a:r>
            <a:endParaRPr sz="28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剛進入程式會先看到此畫面，有開始遊戲，結束遊戲，和音量開關三個控制項，其中音量開關對應到後續遊戲內的背景音樂，三個不同的關卡有各自的背景主題音樂。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cd25cba7f8_1_56"/>
          <p:cNvSpPr txBox="1"/>
          <p:nvPr>
            <p:ph idx="1" type="body"/>
          </p:nvPr>
        </p:nvSpPr>
        <p:spPr>
          <a:xfrm>
            <a:off x="1054725" y="785250"/>
            <a:ext cx="4422600" cy="5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4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3090"/>
              <a:buChar char="■"/>
            </a:pPr>
            <a:r>
              <a:rPr b="1" lang="zh-TW" sz="2800">
                <a:solidFill>
                  <a:srgbClr val="8F6B17"/>
                </a:solidFill>
              </a:rPr>
              <a:t>人物選擇 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在此可以選擇控制的角色。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1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2890"/>
              <a:buChar char="■"/>
            </a:pPr>
            <a:r>
              <a:rPr b="1" lang="zh-TW" sz="2800">
                <a:solidFill>
                  <a:srgbClr val="8F6B17"/>
                </a:solidFill>
              </a:rPr>
              <a:t>關卡選擇</a:t>
            </a:r>
            <a:r>
              <a:rPr b="1" lang="zh-TW" sz="2600">
                <a:solidFill>
                  <a:srgbClr val="8F6B17"/>
                </a:solidFill>
              </a:rPr>
              <a:t> 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/>
              <a:t>在此可以選擇關卡，分別是日式壽司餐廳、美式漢堡餐廳，跟英式下午茶店。</a:t>
            </a:r>
            <a:endParaRPr sz="2600"/>
          </a:p>
          <a:p>
            <a:pPr indent="-4121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2890"/>
              <a:buChar char="■"/>
            </a:pPr>
            <a:r>
              <a:rPr b="1" lang="zh-TW" sz="2800">
                <a:solidFill>
                  <a:srgbClr val="8F6B17"/>
                </a:solidFill>
              </a:rPr>
              <a:t>時間選擇</a:t>
            </a:r>
            <a:r>
              <a:rPr b="1" lang="zh-TW" sz="2600">
                <a:solidFill>
                  <a:srgbClr val="8F6B17"/>
                </a:solidFill>
              </a:rPr>
              <a:t> 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/>
              <a:t>可以調整遊戲的時長以獲得不同緊張感。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0"/>
          </a:p>
        </p:txBody>
      </p:sp>
      <p:pic>
        <p:nvPicPr>
          <p:cNvPr id="246" name="Google Shape;246;g1cd25cba7f8_1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975" y="1962238"/>
            <a:ext cx="5662302" cy="33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cd25cba7f8_1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3976" y="1907499"/>
            <a:ext cx="5798865" cy="349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cd25cba7f8_0_11"/>
          <p:cNvSpPr txBox="1"/>
          <p:nvPr>
            <p:ph idx="1" type="body"/>
          </p:nvPr>
        </p:nvSpPr>
        <p:spPr>
          <a:xfrm>
            <a:off x="964175" y="1010600"/>
            <a:ext cx="3540000" cy="51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2800"/>
              <a:buChar char="■"/>
            </a:pPr>
            <a:r>
              <a:rPr b="1" lang="zh-TW" sz="2800">
                <a:solidFill>
                  <a:srgbClr val="8F6B17"/>
                </a:solidFill>
              </a:rPr>
              <a:t>結算畫面</a:t>
            </a:r>
            <a:endParaRPr b="1" sz="2800">
              <a:solidFill>
                <a:srgbClr val="8F6B1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/>
              <a:t>這裡會顯示玩家獲得的分數，根據不同的得分，會獲得不同的星等，但不管得幾分派大星都會癡癡的望著你。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53" name="Google Shape;253;g1cd25cba7f8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0238" y="0"/>
            <a:ext cx="3980249" cy="24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1cd25cba7f8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0375" y="4308950"/>
            <a:ext cx="3980225" cy="238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cd25cba7f8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8000" y="2150750"/>
            <a:ext cx="3996113" cy="24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cd25cba7f8_1_67"/>
          <p:cNvSpPr txBox="1"/>
          <p:nvPr>
            <p:ph type="title"/>
          </p:nvPr>
        </p:nvSpPr>
        <p:spPr>
          <a:xfrm>
            <a:off x="4631525" y="2286000"/>
            <a:ext cx="49659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5E6834"/>
              </a:buClr>
              <a:buSzPts val="4800"/>
              <a:buFont typeface="Libre Franklin"/>
              <a:buNone/>
            </a:pPr>
            <a:r>
              <a:rPr b="1" lang="zh-TW" sz="8200">
                <a:solidFill>
                  <a:srgbClr val="5E6834"/>
                </a:solidFill>
              </a:rPr>
              <a:t>未來展望</a:t>
            </a:r>
            <a:endParaRPr b="1" sz="8200">
              <a:solidFill>
                <a:srgbClr val="5E6834"/>
              </a:solidFill>
            </a:endParaRPr>
          </a:p>
        </p:txBody>
      </p:sp>
      <p:pic>
        <p:nvPicPr>
          <p:cNvPr descr="傳送 以實心填滿" id="261" name="Google Shape;261;g1cd25cba7f8_1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5423" y="2786479"/>
            <a:ext cx="1170750" cy="11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d25cba7f8_0_20"/>
          <p:cNvSpPr txBox="1"/>
          <p:nvPr>
            <p:ph idx="1" type="body"/>
          </p:nvPr>
        </p:nvSpPr>
        <p:spPr>
          <a:xfrm>
            <a:off x="2477050" y="931200"/>
            <a:ext cx="8736000" cy="4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latin typeface="Microsoft JhengHei"/>
                <a:ea typeface="Microsoft JhengHei"/>
                <a:cs typeface="Microsoft JhengHei"/>
                <a:sym typeface="Microsoft JhengHei"/>
              </a:rPr>
              <a:t>可以將單人遊戲進階成雙人遊玩，增添趣味度以及默契考驗。</a:t>
            </a:r>
            <a:endParaRPr sz="2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latin typeface="Microsoft JhengHei"/>
                <a:ea typeface="Microsoft JhengHei"/>
                <a:cs typeface="Microsoft JhengHei"/>
                <a:sym typeface="Microsoft JhengHei"/>
              </a:rPr>
              <a:t>增加人物的斜向移動功能。</a:t>
            </a:r>
            <a:endParaRPr sz="2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latin typeface="Microsoft JhengHei"/>
                <a:ea typeface="Microsoft JhengHei"/>
                <a:cs typeface="Microsoft JhengHei"/>
                <a:sym typeface="Microsoft JhengHei"/>
              </a:rPr>
              <a:t>人物與地圖物件的碰撞。</a:t>
            </a:r>
            <a:endParaRPr sz="2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latin typeface="Microsoft JhengHei"/>
                <a:ea typeface="Microsoft JhengHei"/>
                <a:cs typeface="Microsoft JhengHei"/>
                <a:sym typeface="Microsoft JhengHei"/>
              </a:rPr>
              <a:t>增加人物烹飪時的音效。</a:t>
            </a:r>
            <a:endParaRPr sz="2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latin typeface="Microsoft JhengHei"/>
                <a:ea typeface="Microsoft JhengHei"/>
                <a:cs typeface="Microsoft JhengHei"/>
                <a:sym typeface="Microsoft JhengHei"/>
              </a:rPr>
              <a:t>增加訂單放置太久，顧客生氣會扣分的功能。</a:t>
            </a:r>
            <a:endParaRPr sz="2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latin typeface="Microsoft JhengHei"/>
                <a:ea typeface="Microsoft JhengHei"/>
                <a:cs typeface="Microsoft JhengHei"/>
                <a:sym typeface="Microsoft JhengHei"/>
              </a:rPr>
              <a:t>讓餐點在組合時更擬真。</a:t>
            </a:r>
            <a:endParaRPr sz="2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67" name="Google Shape;267;g1cd25cba7f8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725" y="818025"/>
            <a:ext cx="619950" cy="6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cd25cba7f8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725" y="2285337"/>
            <a:ext cx="619950" cy="6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cd25cba7f8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725" y="2961500"/>
            <a:ext cx="619950" cy="6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cd25cba7f8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725" y="3695162"/>
            <a:ext cx="619950" cy="6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cd25cba7f8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725" y="4400075"/>
            <a:ext cx="619950" cy="6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cd25cba7f8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725" y="5105000"/>
            <a:ext cx="619950" cy="6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傳送 以實心填滿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117" y="311868"/>
            <a:ext cx="747862" cy="74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8126" y="5492941"/>
            <a:ext cx="747850" cy="753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0167" y="1321258"/>
            <a:ext cx="743776" cy="749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0179" y="4481542"/>
            <a:ext cx="743776" cy="749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0167" y="3407096"/>
            <a:ext cx="743776" cy="74987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3111600" y="285600"/>
            <a:ext cx="255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Libre Franklin"/>
                <a:ea typeface="Libre Franklin"/>
                <a:cs typeface="Libre Franklin"/>
                <a:sym typeface="Libre Franklin"/>
              </a:rPr>
              <a:t>創作理念</a:t>
            </a:r>
            <a:endParaRPr sz="4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3111600" y="1296000"/>
            <a:ext cx="339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Libre Franklin"/>
                <a:ea typeface="Libre Franklin"/>
                <a:cs typeface="Libre Franklin"/>
                <a:sym typeface="Libre Franklin"/>
              </a:rPr>
              <a:t>遊戲內容介紹</a:t>
            </a:r>
            <a:endParaRPr sz="4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3111600" y="2306413"/>
            <a:ext cx="255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Libre Franklin"/>
                <a:ea typeface="Libre Franklin"/>
                <a:cs typeface="Libre Franklin"/>
                <a:sym typeface="Libre Franklin"/>
              </a:rPr>
              <a:t>遊戲流程</a:t>
            </a:r>
            <a:endParaRPr sz="4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3111600" y="3381813"/>
            <a:ext cx="255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Libre Franklin"/>
                <a:ea typeface="Libre Franklin"/>
                <a:cs typeface="Libre Franklin"/>
                <a:sym typeface="Libre Franklin"/>
              </a:rPr>
              <a:t>遊戲玩法</a:t>
            </a:r>
            <a:endParaRPr sz="4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3111600" y="4457225"/>
            <a:ext cx="255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Libre Franklin"/>
                <a:ea typeface="Libre Franklin"/>
                <a:cs typeface="Libre Franklin"/>
                <a:sym typeface="Libre Franklin"/>
              </a:rPr>
              <a:t>介面介紹</a:t>
            </a:r>
            <a:endParaRPr sz="4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111600" y="5467650"/>
            <a:ext cx="535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Libre Franklin"/>
                <a:ea typeface="Libre Franklin"/>
                <a:cs typeface="Libre Franklin"/>
                <a:sym typeface="Libre Franklin"/>
              </a:rPr>
              <a:t>未來展望與資料參考</a:t>
            </a:r>
            <a:endParaRPr sz="4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0167" y="2332656"/>
            <a:ext cx="743776" cy="74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cd25cba7f8_0_26"/>
          <p:cNvSpPr txBox="1"/>
          <p:nvPr>
            <p:ph type="title"/>
          </p:nvPr>
        </p:nvSpPr>
        <p:spPr>
          <a:xfrm>
            <a:off x="1877276" y="571197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5E6834"/>
              </a:buClr>
              <a:buSzPts val="4800"/>
              <a:buFont typeface="Libre Franklin"/>
              <a:buNone/>
            </a:pPr>
            <a:r>
              <a:rPr b="1" lang="zh-TW" sz="4800">
                <a:solidFill>
                  <a:srgbClr val="5E6834"/>
                </a:solidFill>
              </a:rPr>
              <a:t>資料參考</a:t>
            </a:r>
            <a:endParaRPr b="1"/>
          </a:p>
        </p:txBody>
      </p:sp>
      <p:sp>
        <p:nvSpPr>
          <p:cNvPr id="278" name="Google Shape;278;g1cd25cba7f8_0_26"/>
          <p:cNvSpPr txBox="1"/>
          <p:nvPr>
            <p:ph idx="1" type="body"/>
          </p:nvPr>
        </p:nvSpPr>
        <p:spPr>
          <a:xfrm>
            <a:off x="1485900" y="1696875"/>
            <a:ext cx="9486900" cy="4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新觀念 Microsoft Visual Basic 2017 程式設計</a:t>
            </a:r>
            <a:endParaRPr sz="170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https://learn.microsoft.com/zh-tw/office/vba/api/access.form.keydown</a:t>
            </a:r>
            <a:endParaRPr sz="180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https://sites.google.com/site/changsmallyi/news/vbjianpanshijiankeydown</a:t>
            </a:r>
            <a:endParaRPr sz="180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u="sng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https://www.blueshop.com.tw/board/fum20050124192253inm/BRD20091119183410594.html</a:t>
            </a:r>
            <a:endParaRPr sz="180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u="sng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https://www.blueshop.com.tw/board/show.asp?subcde=BRD200911200317304BG&amp;fumcde=FUM20050124192253INM&amp;rplcnt=2</a:t>
            </a:r>
            <a:endParaRPr sz="180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7"/>
              </a:rPr>
              <a:t>https://discord.com/channels/1043533913580126238/1043917856858968134/1056487175887269888</a:t>
            </a:r>
            <a:endParaRPr sz="180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8"/>
              </a:rPr>
              <a:t>https://www.vbforums.com/showthread.php?420938-RESOLVED-stretch-resize-background-image-form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傳送 以實心填滿" id="279" name="Google Shape;279;g1cd25cba7f8_0_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32925" y="458050"/>
            <a:ext cx="809875" cy="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cd25cba7f8_0_31"/>
          <p:cNvSpPr txBox="1"/>
          <p:nvPr>
            <p:ph type="title"/>
          </p:nvPr>
        </p:nvSpPr>
        <p:spPr>
          <a:xfrm>
            <a:off x="3501650" y="2889750"/>
            <a:ext cx="60951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>
                <a:solidFill>
                  <a:srgbClr val="5E6834"/>
                </a:solidFill>
              </a:rPr>
              <a:t>Thanks for watching !</a:t>
            </a:r>
            <a:endParaRPr sz="4600">
              <a:solidFill>
                <a:srgbClr val="5E68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4631525" y="2286000"/>
            <a:ext cx="49659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5E6834"/>
              </a:buClr>
              <a:buSzPts val="4800"/>
              <a:buFont typeface="Libre Franklin"/>
              <a:buNone/>
            </a:pPr>
            <a:r>
              <a:rPr b="1" lang="zh-TW" sz="8200">
                <a:solidFill>
                  <a:srgbClr val="5E6834"/>
                </a:solidFill>
              </a:rPr>
              <a:t>創作理念</a:t>
            </a:r>
            <a:endParaRPr b="1" sz="7800"/>
          </a:p>
        </p:txBody>
      </p:sp>
      <p:pic>
        <p:nvPicPr>
          <p:cNvPr descr="傳送 以實心填滿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5423" y="2786479"/>
            <a:ext cx="1170750" cy="11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d25cba7f8_1_0"/>
          <p:cNvSpPr txBox="1"/>
          <p:nvPr>
            <p:ph idx="1" type="body"/>
          </p:nvPr>
        </p:nvSpPr>
        <p:spPr>
          <a:xfrm>
            <a:off x="1371600" y="1544425"/>
            <a:ext cx="10126200" cy="44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67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3000"/>
              <a:buChar char="■"/>
            </a:pPr>
            <a:r>
              <a:rPr lang="zh-TW" sz="3000"/>
              <a:t>我們參考的對象</a:t>
            </a:r>
            <a:r>
              <a:rPr lang="zh-TW" sz="3000">
                <a:latin typeface="PMingLiU"/>
                <a:ea typeface="PMingLiU"/>
                <a:cs typeface="PMingLiU"/>
                <a:sym typeface="PMingLiU"/>
              </a:rPr>
              <a:t>「</a:t>
            </a:r>
            <a:r>
              <a:rPr b="1" lang="zh-TW" sz="3000">
                <a:solidFill>
                  <a:srgbClr val="BF9000"/>
                </a:solidFill>
              </a:rPr>
              <a:t>overcooked</a:t>
            </a:r>
            <a:r>
              <a:rPr lang="zh-TW" sz="3000">
                <a:solidFill>
                  <a:srgbClr val="5E6834"/>
                </a:solidFill>
                <a:latin typeface="PMingLiu"/>
                <a:ea typeface="PMingLiu"/>
                <a:cs typeface="PMingLiu"/>
                <a:sym typeface="PMingLiu"/>
              </a:rPr>
              <a:t>」</a:t>
            </a:r>
            <a:r>
              <a:rPr lang="zh-TW" sz="3000"/>
              <a:t>是一款玩法新奇的遊戲，藉由菜單、場地的變化，總能產生許多意想不到的意外和挑戰。</a:t>
            </a:r>
            <a:endParaRPr sz="3000"/>
          </a:p>
          <a:p>
            <a:pPr indent="-3967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3000"/>
              <a:buChar char="■"/>
            </a:pPr>
            <a:r>
              <a:rPr lang="zh-TW" sz="3000"/>
              <a:t>我們想透過製作此有一定複雜度的遊戲，來提高我們對</a:t>
            </a:r>
            <a:r>
              <a:rPr lang="zh-TW" sz="3000">
                <a:solidFill>
                  <a:srgbClr val="8F6B17"/>
                </a:solidFill>
              </a:rPr>
              <a:t>Visual Basic </a:t>
            </a:r>
            <a:r>
              <a:rPr lang="zh-TW" sz="3000"/>
              <a:t>的熟練度。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d25cba7f8_1_13"/>
          <p:cNvSpPr txBox="1"/>
          <p:nvPr>
            <p:ph type="title"/>
          </p:nvPr>
        </p:nvSpPr>
        <p:spPr>
          <a:xfrm>
            <a:off x="3635625" y="2286000"/>
            <a:ext cx="63414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5E6834"/>
              </a:buClr>
              <a:buSzPts val="4800"/>
              <a:buFont typeface="Libre Franklin"/>
              <a:buNone/>
            </a:pPr>
            <a:r>
              <a:rPr b="1" lang="zh-TW" sz="8000">
                <a:solidFill>
                  <a:srgbClr val="5E6834"/>
                </a:solidFill>
              </a:rPr>
              <a:t>遊戲內容介紹</a:t>
            </a:r>
            <a:endParaRPr b="1" sz="7800">
              <a:solidFill>
                <a:srgbClr val="5E6834"/>
              </a:solidFill>
            </a:endParaRPr>
          </a:p>
        </p:txBody>
      </p:sp>
      <p:pic>
        <p:nvPicPr>
          <p:cNvPr descr="傳送 以實心填滿" id="132" name="Google Shape;132;g1cd25cba7f8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148" y="2786479"/>
            <a:ext cx="1170750" cy="11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1054725" y="785250"/>
            <a:ext cx="4422600" cy="5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062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90"/>
              <a:buChar char="■"/>
            </a:pPr>
            <a:r>
              <a:rPr lang="zh-TW" sz="2690"/>
              <a:t>單人經營模擬遊戲，畫面採用2D俯視固定視角。</a:t>
            </a:r>
            <a:endParaRPr sz="2690"/>
          </a:p>
          <a:p>
            <a:pPr indent="-377062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90"/>
              <a:buChar char="■"/>
            </a:pPr>
            <a:r>
              <a:rPr lang="zh-TW" sz="2690"/>
              <a:t>玩家必須在</a:t>
            </a:r>
            <a:r>
              <a:rPr b="1" lang="zh-TW" sz="2690">
                <a:solidFill>
                  <a:srgbClr val="8F6B17"/>
                </a:solidFill>
              </a:rPr>
              <a:t>時間內</a:t>
            </a:r>
            <a:r>
              <a:rPr lang="zh-TW" sz="2690"/>
              <a:t>完成餐點的製作並交付以獲得分數。每道料理有其特定的製作過程，若沒按照流程則餐點無法生成。</a:t>
            </a:r>
            <a:endParaRPr sz="2690"/>
          </a:p>
          <a:p>
            <a:pPr indent="-377062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90"/>
              <a:buChar char="■"/>
            </a:pPr>
            <a:r>
              <a:rPr lang="zh-TW" sz="2690"/>
              <a:t>不同的關卡地圖上也會有不同的擺設和不同的食材與烹飪方式，主要考驗玩家們的「</a:t>
            </a:r>
            <a:r>
              <a:rPr b="1" lang="zh-TW" sz="2690">
                <a:solidFill>
                  <a:srgbClr val="7F6000"/>
                </a:solidFill>
              </a:rPr>
              <a:t>細心</a:t>
            </a:r>
            <a:r>
              <a:rPr lang="zh-TW" sz="2690"/>
              <a:t>」。</a:t>
            </a:r>
            <a:endParaRPr sz="2690"/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5150" y="1836386"/>
            <a:ext cx="6109526" cy="318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d25cba7f8_1_18"/>
          <p:cNvSpPr txBox="1"/>
          <p:nvPr>
            <p:ph type="title"/>
          </p:nvPr>
        </p:nvSpPr>
        <p:spPr>
          <a:xfrm>
            <a:off x="4631525" y="2286000"/>
            <a:ext cx="49659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5E6834"/>
              </a:buClr>
              <a:buSzPts val="4800"/>
              <a:buFont typeface="Libre Franklin"/>
              <a:buNone/>
            </a:pPr>
            <a:r>
              <a:rPr b="1" lang="zh-TW" sz="8200">
                <a:solidFill>
                  <a:srgbClr val="5E6834"/>
                </a:solidFill>
              </a:rPr>
              <a:t>遊戲流程</a:t>
            </a:r>
            <a:endParaRPr b="1" sz="7800"/>
          </a:p>
        </p:txBody>
      </p:sp>
      <p:pic>
        <p:nvPicPr>
          <p:cNvPr descr="傳送 以實心填滿" id="144" name="Google Shape;144;g1cd25cba7f8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5423" y="2786479"/>
            <a:ext cx="1170750" cy="11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1007250" y="1799250"/>
            <a:ext cx="1245600" cy="744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8F6B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zh-TW" sz="21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主畫面</a:t>
            </a:r>
            <a:endParaRPr b="1" i="0" sz="22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2922725" y="2585450"/>
            <a:ext cx="1245600" cy="672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8F6B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zh-TW" sz="2000" u="none" cap="none" strike="noStrike">
                <a:solidFill>
                  <a:srgbClr val="000000"/>
                </a:solidFill>
              </a:rPr>
              <a:t>結束遊戲</a:t>
            </a:r>
            <a:endParaRPr b="1" i="0" sz="2100" u="none" cap="none" strike="noStrike">
              <a:solidFill>
                <a:srgbClr val="000000"/>
              </a:solidFill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2922725" y="1081138"/>
            <a:ext cx="1245600" cy="672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8F6B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zh-TW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開始遊戲</a:t>
            </a:r>
            <a:endParaRPr b="1" i="0" sz="21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4966175" y="1081153"/>
            <a:ext cx="1245600" cy="672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8F6B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zh-TW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選擇角色</a:t>
            </a:r>
            <a:endParaRPr b="1" i="0" sz="21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6903388" y="1081153"/>
            <a:ext cx="1245600" cy="672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8F6B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zh-TW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選擇關卡</a:t>
            </a:r>
            <a:endParaRPr b="1" i="0" sz="20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zh-TW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選擇時間</a:t>
            </a:r>
            <a:endParaRPr b="1" i="0" sz="20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" name="Google Shape;155;p5"/>
          <p:cNvSpPr/>
          <p:nvPr/>
        </p:nvSpPr>
        <p:spPr>
          <a:xfrm rot="8098186">
            <a:off x="2445439" y="2546598"/>
            <a:ext cx="401990" cy="379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 rot="3558017">
            <a:off x="2445471" y="1430849"/>
            <a:ext cx="401928" cy="3795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 rot="5400000">
            <a:off x="4437341" y="1227562"/>
            <a:ext cx="402000" cy="379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 rot="5400000">
            <a:off x="6417350" y="1224250"/>
            <a:ext cx="386700" cy="386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 rot="5400000">
            <a:off x="8293791" y="1227562"/>
            <a:ext cx="402000" cy="379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8840600" y="1031050"/>
            <a:ext cx="1245600" cy="672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8F6B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zh-TW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進入遊戲</a:t>
            </a:r>
            <a:endParaRPr b="1" i="0" sz="20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1" name="Google Shape;161;p5"/>
          <p:cNvSpPr/>
          <p:nvPr/>
        </p:nvSpPr>
        <p:spPr>
          <a:xfrm rot="5400000">
            <a:off x="10256229" y="1227562"/>
            <a:ext cx="402000" cy="379500"/>
          </a:xfrm>
          <a:prstGeom prst="upArrow">
            <a:avLst>
              <a:gd fmla="val 50000" name="adj1"/>
              <a:gd fmla="val 62434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10828275" y="1081150"/>
            <a:ext cx="1245600" cy="672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8F6B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zh-TW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結算畫面</a:t>
            </a:r>
            <a:endParaRPr b="1" i="0" sz="20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250" y="3412400"/>
            <a:ext cx="2802124" cy="168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8025" y="4920988"/>
            <a:ext cx="3087325" cy="1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5">
            <a:alphaModFix/>
          </a:blip>
          <a:srcRect b="-9530" l="-1270" r="1269" t="9530"/>
          <a:stretch/>
        </p:blipFill>
        <p:spPr>
          <a:xfrm>
            <a:off x="4661800" y="2997950"/>
            <a:ext cx="3140075" cy="20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3750" y="4937563"/>
            <a:ext cx="3087326" cy="185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13563" y="3012900"/>
            <a:ext cx="3087324" cy="186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d25cba7f8_1_39"/>
          <p:cNvSpPr txBox="1"/>
          <p:nvPr>
            <p:ph type="title"/>
          </p:nvPr>
        </p:nvSpPr>
        <p:spPr>
          <a:xfrm>
            <a:off x="4631525" y="2286000"/>
            <a:ext cx="49659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5E6834"/>
              </a:buClr>
              <a:buSzPts val="4800"/>
              <a:buFont typeface="Libre Franklin"/>
              <a:buNone/>
            </a:pPr>
            <a:r>
              <a:rPr b="1" lang="zh-TW" sz="8200">
                <a:solidFill>
                  <a:srgbClr val="5E6834"/>
                </a:solidFill>
              </a:rPr>
              <a:t>遊戲</a:t>
            </a:r>
            <a:r>
              <a:rPr b="1" lang="zh-TW" sz="8200">
                <a:solidFill>
                  <a:srgbClr val="5E6834"/>
                </a:solidFill>
              </a:rPr>
              <a:t>玩法</a:t>
            </a:r>
            <a:endParaRPr b="1" sz="8200">
              <a:solidFill>
                <a:srgbClr val="5E6834"/>
              </a:solidFill>
            </a:endParaRPr>
          </a:p>
        </p:txBody>
      </p:sp>
      <p:pic>
        <p:nvPicPr>
          <p:cNvPr descr="傳送 以實心填滿" id="173" name="Google Shape;173;g1cd25cba7f8_1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5423" y="2786479"/>
            <a:ext cx="1170750" cy="11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裁剪">
  <a:themeElements>
    <a:clrScheme name="裁剪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2022-09-28T18:42:23Z</dcterms:created>
  <dc:creator>英禎 陳</dc:creator>
</cp:coreProperties>
</file>