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5" r:id="rId3"/>
    <p:sldId id="326" r:id="rId4"/>
    <p:sldId id="260" r:id="rId5"/>
    <p:sldId id="268" r:id="rId6"/>
    <p:sldId id="273" r:id="rId7"/>
    <p:sldId id="275" r:id="rId8"/>
    <p:sldId id="272" r:id="rId9"/>
    <p:sldId id="276" r:id="rId10"/>
    <p:sldId id="323" r:id="rId11"/>
    <p:sldId id="279" r:id="rId12"/>
    <p:sldId id="281" r:id="rId13"/>
    <p:sldId id="271" r:id="rId14"/>
    <p:sldId id="324" r:id="rId15"/>
    <p:sldId id="285" r:id="rId16"/>
    <p:sldId id="283" r:id="rId17"/>
    <p:sldId id="317" r:id="rId18"/>
    <p:sldId id="288" r:id="rId19"/>
    <p:sldId id="316" r:id="rId20"/>
    <p:sldId id="318" r:id="rId21"/>
    <p:sldId id="289" r:id="rId22"/>
    <p:sldId id="319" r:id="rId23"/>
    <p:sldId id="321" r:id="rId24"/>
    <p:sldId id="322" r:id="rId25"/>
    <p:sldId id="266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CCFF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3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PHÒNG NHÂN SỰ VIỆT NAM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411CE-C258-497D-A50D-ABFCB345F72C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48DA-A585-4712-BD2E-47F5BBF32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PHÒNG NHÂN SỰ VIỆT NAM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036B2-FB1F-4A12-B891-9D6E0866D416}" type="datetimeFigureOut">
              <a:rPr lang="en-US" smtClean="0"/>
              <a:pPr/>
              <a:t>26/04/2018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EC9E2-7033-4E30-941A-B18D5A7D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2286000"/>
            <a:ext cx="5181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05200" y="3886200"/>
            <a:ext cx="5181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8A542-52C2-48B6-A090-AF395C1270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4F77C-EB92-4F11-9918-DEB3612C735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D1FA8-F44C-47B7-8584-D926BE7B01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8856F-25EE-4740-ABBB-FAC0B90F57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987C8-0D90-4755-B00B-04ECEB8E0CB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A1C83-7EDD-43F4-90D5-060E7E433A9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8D6B7-D394-46D1-A3AA-19A23DDAC12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43D2-8168-4426-8A5B-134481C5885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7102-0192-4CD4-97A1-83BEF2A96B1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E27FE-3A4A-4A29-B050-5971D7DEEA9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7DCC6-A07F-47E2-BAD0-7EAC0C4E1FF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TW" smtClean="0"/>
              <a:t>TẬP ĐOÀN KHKT HON HAI PHÒNG NHÂN SỰ VIỆT NAM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B4ADAA-AEFF-4C5E-ACDE-4818AC0919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748118" y="2786058"/>
            <a:ext cx="5181600" cy="1752600"/>
          </a:xfrm>
        </p:spPr>
        <p:txBody>
          <a:bodyPr/>
          <a:lstStyle/>
          <a:p>
            <a:r>
              <a:rPr lang="zh-CN" altLang="en-US" u="sng" dirty="0" smtClean="0">
                <a:latin typeface="DFKai-SB" pitchFamily="65" charset="-120"/>
                <a:ea typeface="DFKai-SB" pitchFamily="65" charset="-120"/>
              </a:rPr>
              <a:t>中央周邊</a:t>
            </a:r>
            <a:r>
              <a:rPr lang="en-US" altLang="zh-CN" u="sng" dirty="0" smtClean="0"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u="sng" dirty="0" smtClean="0">
                <a:latin typeface="DFKai-SB" pitchFamily="65" charset="-120"/>
                <a:ea typeface="DFKai-SB" pitchFamily="65" charset="-120"/>
              </a:rPr>
              <a:t>系統操作指引</a:t>
            </a:r>
            <a:endParaRPr lang="en-US" u="sng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3" y="0"/>
            <a:ext cx="2214547" cy="43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8A542-52C2-48B6-A090-AF395C127054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072206"/>
            <a:ext cx="2895600" cy="457200"/>
          </a:xfrm>
        </p:spPr>
        <p:txBody>
          <a:bodyPr/>
          <a:lstStyle/>
          <a:p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pPr lvl="0"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三、文件編號原則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871598" y="1357298"/>
            <a:ext cx="812955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VN+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部門代碼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日期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序號（三位）”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例如</a:t>
            </a:r>
            <a:r>
              <a:rPr lang="zh-CN" alt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中央人資：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VN-CHR-20180419-001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備註：由</a:t>
            </a:r>
            <a:r>
              <a:rPr lang="zh-CN" altLang="en-US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中央人資</a:t>
            </a:r>
            <a:r>
              <a:rPr lang="en-US" altLang="zh-CN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SOP</a:t>
            </a:r>
            <a:r>
              <a:rPr lang="zh-CN" altLang="en-US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管理窗口收到各單位</a:t>
            </a:r>
            <a:endParaRPr lang="en-US" altLang="zh-CN" sz="3200" kern="0" dirty="0" smtClean="0">
              <a:solidFill>
                <a:srgbClr val="3333FF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zh-CN" altLang="en-US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申請后統一按編碼原則在系統填寫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29396"/>
            <a:ext cx="1905000" cy="428604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86520"/>
            <a:ext cx="2895600" cy="57148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</a:t>
            </a: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r>
              <a:rPr lang="zh-CN" altLang="en-US" sz="3200" dirty="0" smtClean="0"/>
              <a:t>四、文件發行申請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43702" y="3786190"/>
            <a:ext cx="642942" cy="7143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286644" y="3929066"/>
            <a:ext cx="428628" cy="4905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6" y="4643446"/>
            <a:ext cx="35719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0958" y="4643446"/>
            <a:ext cx="428628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pic>
        <p:nvPicPr>
          <p:cNvPr id="15" name="Picture 14" descr="don xin phat hanh van b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857232"/>
            <a:ext cx="8001056" cy="52864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7" name="Rectangular Callout 16"/>
          <p:cNvSpPr/>
          <p:nvPr/>
        </p:nvSpPr>
        <p:spPr bwMode="auto">
          <a:xfrm>
            <a:off x="4071934" y="1214422"/>
            <a:ext cx="3286148" cy="428628"/>
          </a:xfrm>
          <a:prstGeom prst="wedgeRectCallout">
            <a:avLst>
              <a:gd name="adj1" fmla="val -82364"/>
              <a:gd name="adj2" fmla="val -3064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</a:t>
            </a:r>
            <a:r>
              <a:rPr kumimoji="1" lang="en-US" altLang="zh-CN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 1</a:t>
            </a:r>
            <a:r>
              <a:rPr kumimoji="1" lang="zh-CN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：選擇“文件發行申請”</a:t>
            </a: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71406" y="4572008"/>
            <a:ext cx="3500462" cy="428628"/>
          </a:xfrm>
          <a:prstGeom prst="wedgeRectCallout">
            <a:avLst>
              <a:gd name="adj1" fmla="val 96851"/>
              <a:gd name="adj2" fmla="val 21273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：選擇并點擊“文件編號”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r>
              <a:rPr lang="zh-CN" altLang="en-US" sz="3200" dirty="0" smtClean="0"/>
              <a:t>四、文件發行申請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4" name="Picture 13" descr="don xin phat hanh vb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785794"/>
            <a:ext cx="8215370" cy="5400675"/>
          </a:xfrm>
          <a:prstGeom prst="rect">
            <a:avLst/>
          </a:prstGeom>
        </p:spPr>
      </p:pic>
      <p:sp>
        <p:nvSpPr>
          <p:cNvPr id="15" name="椭圆 22"/>
          <p:cNvSpPr/>
          <p:nvPr/>
        </p:nvSpPr>
        <p:spPr bwMode="auto">
          <a:xfrm>
            <a:off x="2571736" y="5286388"/>
            <a:ext cx="2286016" cy="7858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000464" y="857232"/>
            <a:ext cx="4929254" cy="357190"/>
          </a:xfrm>
          <a:prstGeom prst="wedgeRectCallout">
            <a:avLst>
              <a:gd name="adj1" fmla="val -83224"/>
              <a:gd name="adj2" fmla="val 127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3:</a:t>
            </a:r>
            <a:r>
              <a:rPr lang="zh-CN" altLang="en-US" sz="2000" dirty="0" smtClean="0"/>
              <a:t>申請文件編號時已上傳，再次確認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071934" y="1928802"/>
            <a:ext cx="4929222" cy="428628"/>
          </a:xfrm>
          <a:prstGeom prst="wedgeRectCallout">
            <a:avLst>
              <a:gd name="adj1" fmla="val -74681"/>
              <a:gd name="adj2" fmla="val 22188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4:</a:t>
            </a:r>
            <a:r>
              <a:rPr lang="zh-CN" altLang="en-US" sz="1800" dirty="0" smtClean="0"/>
              <a:t>上傳附件表單（如管理辦法有相關表單）</a:t>
            </a:r>
            <a:endParaRPr lang="en-US" altLang="zh-CN" sz="1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3714712" y="3143248"/>
            <a:ext cx="5429288" cy="642942"/>
          </a:xfrm>
          <a:prstGeom prst="wedgeRectCallout">
            <a:avLst>
              <a:gd name="adj1" fmla="val -71816"/>
              <a:gd name="adj2" fmla="val 18241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5:</a:t>
            </a:r>
            <a:r>
              <a:rPr lang="zh-CN" altLang="en-US" sz="1800" dirty="0" smtClean="0"/>
              <a:t>上傳文件的</a:t>
            </a:r>
            <a:r>
              <a:rPr lang="en-US" altLang="zh-CN" sz="1800" dirty="0" smtClean="0"/>
              <a:t>PDF</a:t>
            </a:r>
            <a:r>
              <a:rPr lang="zh-CN" altLang="en-US" sz="1800" dirty="0" smtClean="0"/>
              <a:t>檔（必須是各位主管已簽核完成的</a:t>
            </a:r>
            <a:r>
              <a:rPr lang="en-US" altLang="zh-CN" sz="1800" dirty="0" smtClean="0"/>
              <a:t>PDF</a:t>
            </a:r>
            <a:r>
              <a:rPr lang="zh-CN" altLang="en-US" sz="1800" dirty="0" smtClean="0"/>
              <a:t>檔）</a:t>
            </a:r>
            <a:endParaRPr lang="en-US" altLang="zh-CN" sz="1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" name="椭圆 20"/>
          <p:cNvSpPr/>
          <p:nvPr/>
        </p:nvSpPr>
        <p:spPr bwMode="auto">
          <a:xfrm>
            <a:off x="642910" y="1071546"/>
            <a:ext cx="3000396" cy="6429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" name="椭圆 21"/>
          <p:cNvSpPr/>
          <p:nvPr/>
        </p:nvSpPr>
        <p:spPr bwMode="auto">
          <a:xfrm>
            <a:off x="1214414" y="2928934"/>
            <a:ext cx="2062178" cy="7143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6" name="椭圆 22"/>
          <p:cNvSpPr/>
          <p:nvPr/>
        </p:nvSpPr>
        <p:spPr bwMode="auto">
          <a:xfrm>
            <a:off x="857224" y="4500570"/>
            <a:ext cx="2286016" cy="7858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4714876" y="4786322"/>
            <a:ext cx="2214578" cy="428628"/>
          </a:xfrm>
          <a:prstGeom prst="wedgeRectCallout">
            <a:avLst>
              <a:gd name="adj1" fmla="val -70592"/>
              <a:gd name="adj2" fmla="val 11276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6</a:t>
            </a:r>
            <a:r>
              <a:rPr lang="en-US" altLang="zh-CN" sz="1800" smtClean="0"/>
              <a:t>: </a:t>
            </a:r>
            <a:r>
              <a:rPr lang="zh-CN" altLang="en-US" sz="1800" smtClean="0"/>
              <a:t>點選“存儲”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785818"/>
          </a:xfrm>
        </p:spPr>
        <p:txBody>
          <a:bodyPr/>
          <a:lstStyle/>
          <a:p>
            <a:r>
              <a:rPr lang="zh-CN" altLang="en-US" sz="3200" dirty="0" smtClean="0"/>
              <a:t>四、文件發行申請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357958"/>
            <a:ext cx="1905000" cy="500042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8" name="Picture 17" descr="don xin phat hanh van ban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928934"/>
            <a:ext cx="8001056" cy="3429000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 bwMode="auto">
          <a:xfrm>
            <a:off x="2714612" y="3643314"/>
            <a:ext cx="2571768" cy="357190"/>
          </a:xfrm>
          <a:prstGeom prst="wedgeRectCallout">
            <a:avLst>
              <a:gd name="adj1" fmla="val -53253"/>
              <a:gd name="adj2" fmla="val 19350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8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填寫意見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4143372" y="5643578"/>
            <a:ext cx="2714644" cy="428628"/>
          </a:xfrm>
          <a:prstGeom prst="wedgeRectCallout">
            <a:avLst>
              <a:gd name="adj1" fmla="val -71601"/>
              <a:gd name="adj2" fmla="val -1673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9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點選“同意”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24" name="Picture 23" descr="don xin huy ma van ban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714356"/>
            <a:ext cx="8072494" cy="2214578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4857752" y="1357298"/>
            <a:ext cx="2571768" cy="428628"/>
          </a:xfrm>
          <a:prstGeom prst="wedgeRectCallout">
            <a:avLst>
              <a:gd name="adj1" fmla="val -53253"/>
              <a:gd name="adj2" fmla="val 14542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7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點選“確認”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86520"/>
            <a:ext cx="2895600" cy="57148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785818"/>
          </a:xfrm>
        </p:spPr>
        <p:txBody>
          <a:bodyPr/>
          <a:lstStyle/>
          <a:p>
            <a:r>
              <a:rPr lang="zh-CN" altLang="en-US" sz="3200" dirty="0" smtClean="0"/>
              <a:t>四、附件表單編碼原則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871598" y="1357298"/>
            <a:ext cx="812955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部門代碼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日期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序號（四位）”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例如</a:t>
            </a:r>
            <a:r>
              <a:rPr lang="zh-CN" altLang="en-US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中央人資：</a:t>
            </a:r>
            <a:r>
              <a:rPr lang="en-US" altLang="zh-CN" sz="32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F-CHR-20180419-0001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備註：系統已根據</a:t>
            </a:r>
            <a:r>
              <a:rPr lang="zh-CN" altLang="en-US" sz="3200" kern="0" baseline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編碼原則自動定義，添加</a:t>
            </a:r>
            <a:endParaRPr lang="en-US" altLang="zh-CN" sz="3200" kern="0" baseline="0" dirty="0" smtClean="0">
              <a:solidFill>
                <a:srgbClr val="3333FF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zh-CN" altLang="en-US" sz="3200" kern="0" baseline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表單時將自動編碼，無需各單位窗口</a:t>
            </a:r>
            <a:endParaRPr lang="en-US" altLang="zh-CN" sz="3200" kern="0" baseline="0" dirty="0" smtClean="0">
              <a:solidFill>
                <a:srgbClr val="3333FF"/>
              </a:solidFill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            </a:t>
            </a:r>
            <a:r>
              <a:rPr lang="zh-CN" altLang="en-US" sz="3200" kern="0" baseline="0" dirty="0" smtClean="0">
                <a:solidFill>
                  <a:srgbClr val="3333FF"/>
                </a:solidFill>
                <a:latin typeface="+mj-lt"/>
                <a:ea typeface="+mj-ea"/>
                <a:cs typeface="+mj-cs"/>
              </a:rPr>
              <a:t>填寫</a:t>
            </a:r>
            <a:endParaRPr lang="en-US" sz="3200" kern="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357958"/>
            <a:ext cx="1905000" cy="500042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 bwMode="auto">
          <a:xfrm>
            <a:off x="6934200" y="6357958"/>
            <a:ext cx="1905000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B8856F-25EE-4740-ABBB-FAC0B90F578A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PMingLiU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86520"/>
            <a:ext cx="2895600" cy="57148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五、文件編號取消申請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4" name="Oval 13"/>
          <p:cNvSpPr/>
          <p:nvPr/>
        </p:nvSpPr>
        <p:spPr bwMode="auto">
          <a:xfrm flipH="1" flipV="1">
            <a:off x="2643174" y="3000372"/>
            <a:ext cx="1500198" cy="5000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6" name="Picture 15" descr="don xin huy ma van ban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785794"/>
            <a:ext cx="8072494" cy="5429288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 bwMode="auto">
          <a:xfrm>
            <a:off x="3428992" y="2571744"/>
            <a:ext cx="3571900" cy="428628"/>
          </a:xfrm>
          <a:prstGeom prst="wedgeRectCallout">
            <a:avLst>
              <a:gd name="adj1" fmla="val -67832"/>
              <a:gd name="adj2" fmla="val 16766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</a:t>
            </a:r>
            <a:r>
              <a:rPr kumimoji="1" lang="en-US" altLang="zh-CN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 1</a:t>
            </a:r>
            <a:r>
              <a:rPr kumimoji="1" lang="zh-CN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：選擇“文件編號取消申請”</a:t>
            </a: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142844" y="4572008"/>
            <a:ext cx="4000528" cy="428628"/>
          </a:xfrm>
          <a:prstGeom prst="wedgeRectCallout">
            <a:avLst>
              <a:gd name="adj1" fmla="val 70017"/>
              <a:gd name="adj2" fmla="val 21950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2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：選擇想要取消的“文件編號”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71438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五、文件編號取消申請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500958" y="3786190"/>
            <a:ext cx="642942" cy="7143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43900" y="3938590"/>
            <a:ext cx="428628" cy="419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3834" y="4643446"/>
            <a:ext cx="35719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86776" y="4643446"/>
            <a:ext cx="42862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4" name="Picture 13" descr="don xin huy ma van ban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785794"/>
            <a:ext cx="8001056" cy="528641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3786182" y="4214818"/>
            <a:ext cx="2714644" cy="500066"/>
          </a:xfrm>
          <a:prstGeom prst="wedgeRectCallout">
            <a:avLst>
              <a:gd name="adj1" fmla="val -57048"/>
              <a:gd name="adj2" fmla="val 13169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3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：選擇“存儲”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78581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五、文件編號取消申請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8" name="Picture 17" descr="don xin phat hanh van ban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57496"/>
            <a:ext cx="8001056" cy="3357586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 bwMode="auto">
          <a:xfrm>
            <a:off x="2285984" y="3286124"/>
            <a:ext cx="2571768" cy="357190"/>
          </a:xfrm>
          <a:prstGeom prst="wedgeRectCallout">
            <a:avLst>
              <a:gd name="adj1" fmla="val -53253"/>
              <a:gd name="adj2" fmla="val 19350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5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：填寫意見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3857620" y="5429264"/>
            <a:ext cx="2714644" cy="428628"/>
          </a:xfrm>
          <a:prstGeom prst="wedgeRectCallout">
            <a:avLst>
              <a:gd name="adj1" fmla="val -71601"/>
              <a:gd name="adj2" fmla="val -1673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6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：點選“同意”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24" name="Picture 23" descr="don xin huy ma van ban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785794"/>
            <a:ext cx="8072494" cy="2071702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4857752" y="1142984"/>
            <a:ext cx="2571768" cy="428628"/>
          </a:xfrm>
          <a:prstGeom prst="wedgeRectCallout">
            <a:avLst>
              <a:gd name="adj1" fmla="val -53253"/>
              <a:gd name="adj2" fmla="val 14542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4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：點選“確認”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48400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-24"/>
            <a:ext cx="7500990" cy="85725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六、文件報廢申請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12" name="Oval 11"/>
          <p:cNvSpPr/>
          <p:nvPr/>
        </p:nvSpPr>
        <p:spPr bwMode="auto">
          <a:xfrm>
            <a:off x="4214810" y="1928802"/>
            <a:ext cx="642942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357818" y="4643446"/>
            <a:ext cx="1785950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6" name="Picture 15" descr="don xin phe bo van b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785794"/>
            <a:ext cx="8286776" cy="5429288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 bwMode="auto">
          <a:xfrm>
            <a:off x="3143240" y="3000372"/>
            <a:ext cx="3357586" cy="428628"/>
          </a:xfrm>
          <a:prstGeom prst="wedgeRectCallout">
            <a:avLst>
              <a:gd name="adj1" fmla="val -67832"/>
              <a:gd name="adj2" fmla="val 16766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</a:t>
            </a:r>
            <a:r>
              <a:rPr kumimoji="1" lang="en-US" altLang="zh-CN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 1</a:t>
            </a:r>
            <a:r>
              <a:rPr kumimoji="1" lang="zh-CN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：選擇“文件</a:t>
            </a:r>
            <a:r>
              <a:rPr lang="zh-CN" altLang="en-US" sz="1800" smtClean="0"/>
              <a:t>報廢</a:t>
            </a:r>
            <a:r>
              <a:rPr kumimoji="1" lang="zh-CN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申請”</a:t>
            </a: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928662" y="4857760"/>
            <a:ext cx="2928958" cy="428628"/>
          </a:xfrm>
          <a:prstGeom prst="wedgeRectCallout">
            <a:avLst>
              <a:gd name="adj1" fmla="val 55079"/>
              <a:gd name="adj2" fmla="val 12259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2</a:t>
            </a:r>
            <a:r>
              <a: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：選擇“申請單編號”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48400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-24"/>
            <a:ext cx="7500990" cy="78581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六、文件報廢申請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48400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7" name="Picture 16" descr="don xin bao phe vb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857232"/>
            <a:ext cx="8358214" cy="5000660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 bwMode="auto">
          <a:xfrm>
            <a:off x="4857752" y="4071942"/>
            <a:ext cx="2714644" cy="500066"/>
          </a:xfrm>
          <a:prstGeom prst="wedgeRectCallout">
            <a:avLst>
              <a:gd name="adj1" fmla="val -57048"/>
              <a:gd name="adj2" fmla="val 13169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4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：選擇“存儲”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2928926" y="3143248"/>
            <a:ext cx="3214710" cy="500066"/>
          </a:xfrm>
          <a:prstGeom prst="wedgeRectCallout">
            <a:avLst>
              <a:gd name="adj1" fmla="val -57280"/>
              <a:gd name="adj2" fmla="val 13942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3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：填寫文件報廢原因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643174" y="4857760"/>
            <a:ext cx="2500330" cy="7143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857232"/>
            <a:ext cx="7986714" cy="5572164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系統功能：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   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為中央周邊各部門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文件提供電子管理平臺，避免文件丟失；統一規範管理中央周邊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文件編碼，為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查找提供便利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 SOP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系統使用原則：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    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各部門保留現有的紙檔簽核手續（先在系統中申請文件編碼后方能呈簽），在紙檔呈簽流程完成后需上傳至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系統</a:t>
            </a: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endParaRPr lang="en-US" sz="28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72396" y="6248400"/>
            <a:ext cx="1285884" cy="457200"/>
          </a:xfrm>
          <a:prstGeom prst="rect">
            <a:avLst/>
          </a:prstGeom>
        </p:spPr>
        <p:txBody>
          <a:bodyPr/>
          <a:lstStyle/>
          <a:p>
            <a:pPr algn="r"/>
            <a:fld id="{A808A542-52C2-48B6-A090-AF395C127054}" type="slidenum">
              <a:rPr lang="en-US" altLang="zh-TW" sz="1400" smtClean="0"/>
              <a:pPr algn="r"/>
              <a:t>2</a:t>
            </a:fld>
            <a:endParaRPr lang="en-US" altLang="zh-TW" sz="1400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072206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78581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六、文件報廢申請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8" name="Picture 17" descr="don xin phat hanh van ban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857496"/>
            <a:ext cx="8001056" cy="3357586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 bwMode="auto">
          <a:xfrm>
            <a:off x="2428860" y="3357562"/>
            <a:ext cx="2571768" cy="357190"/>
          </a:xfrm>
          <a:prstGeom prst="wedgeRectCallout">
            <a:avLst>
              <a:gd name="adj1" fmla="val -53253"/>
              <a:gd name="adj2" fmla="val 19350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6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：填寫意見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3857620" y="5429264"/>
            <a:ext cx="2714644" cy="428628"/>
          </a:xfrm>
          <a:prstGeom prst="wedgeRectCallout">
            <a:avLst>
              <a:gd name="adj1" fmla="val -71601"/>
              <a:gd name="adj2" fmla="val -1673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7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：點選“同意”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24" name="Picture 23" descr="don xin huy ma van ban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714356"/>
            <a:ext cx="8072494" cy="2071702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5500694" y="1214422"/>
            <a:ext cx="2571768" cy="428628"/>
          </a:xfrm>
          <a:prstGeom prst="wedgeRectCallout">
            <a:avLst>
              <a:gd name="adj1" fmla="val -53253"/>
              <a:gd name="adj2" fmla="val 14542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5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：點選“確認”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-24"/>
            <a:ext cx="7500990" cy="71438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七、文件修改申請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643042" y="2928934"/>
            <a:ext cx="1214446" cy="2143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14876" y="5357826"/>
            <a:ext cx="642942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2" name="Picture 11" descr="don xin sua chua van b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785794"/>
            <a:ext cx="8286776" cy="5429288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 bwMode="auto">
          <a:xfrm>
            <a:off x="3143240" y="3000372"/>
            <a:ext cx="3357586" cy="428628"/>
          </a:xfrm>
          <a:prstGeom prst="wedgeRectCallout">
            <a:avLst>
              <a:gd name="adj1" fmla="val -66298"/>
              <a:gd name="adj2" fmla="val 23076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</a:t>
            </a:r>
            <a:r>
              <a:rPr kumimoji="1" lang="en-US" altLang="zh-CN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 1</a:t>
            </a:r>
            <a:r>
              <a:rPr kumimoji="1" lang="zh-CN" alt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：選擇“文件修改申請”</a:t>
            </a: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928662" y="5143512"/>
            <a:ext cx="2928958" cy="428628"/>
          </a:xfrm>
          <a:prstGeom prst="wedgeRectCallout">
            <a:avLst>
              <a:gd name="adj1" fmla="val 53320"/>
              <a:gd name="adj2" fmla="val 83533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2</a:t>
            </a:r>
            <a:r>
              <a: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：選擇“申請單編號”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357958"/>
            <a:ext cx="1905000" cy="500042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329386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500990" cy="71438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七、文件修改申請</a:t>
            </a:r>
            <a:endParaRPr lang="en-US" sz="3200" dirty="0"/>
          </a:p>
        </p:txBody>
      </p:sp>
      <p:pic>
        <p:nvPicPr>
          <p:cNvPr id="14" name="Picture 13" descr="don xin sua vb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857232"/>
            <a:ext cx="8286776" cy="5357850"/>
          </a:xfrm>
          <a:prstGeom prst="rect">
            <a:avLst/>
          </a:prstGeom>
        </p:spPr>
      </p:pic>
      <p:sp>
        <p:nvSpPr>
          <p:cNvPr id="15" name="Rectangular Callout 15"/>
          <p:cNvSpPr/>
          <p:nvPr/>
        </p:nvSpPr>
        <p:spPr bwMode="auto">
          <a:xfrm>
            <a:off x="4572000" y="928670"/>
            <a:ext cx="2857520" cy="500066"/>
          </a:xfrm>
          <a:prstGeom prst="wedgeRectCallout">
            <a:avLst>
              <a:gd name="adj1" fmla="val -119063"/>
              <a:gd name="adj2" fmla="val 1780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3: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上傳文件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Word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檔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" name="Rectangular Callout 16"/>
          <p:cNvSpPr/>
          <p:nvPr/>
        </p:nvSpPr>
        <p:spPr bwMode="auto">
          <a:xfrm>
            <a:off x="3929058" y="1857364"/>
            <a:ext cx="4929222" cy="428628"/>
          </a:xfrm>
          <a:prstGeom prst="wedgeRectCallout">
            <a:avLst>
              <a:gd name="adj1" fmla="val -70876"/>
              <a:gd name="adj2" fmla="val 22184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4:</a:t>
            </a:r>
            <a:r>
              <a:rPr lang="zh-CN" altLang="en-US" sz="1800" dirty="0" smtClean="0"/>
              <a:t>上傳附件表單（如管理辦法有附件表單）</a:t>
            </a:r>
            <a:endParaRPr lang="en-US" altLang="zh-CN" sz="1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" name="Rectangular Callout 17"/>
          <p:cNvSpPr/>
          <p:nvPr/>
        </p:nvSpPr>
        <p:spPr bwMode="auto">
          <a:xfrm>
            <a:off x="3286116" y="4143380"/>
            <a:ext cx="5572164" cy="571504"/>
          </a:xfrm>
          <a:prstGeom prst="wedgeRectCallout">
            <a:avLst>
              <a:gd name="adj1" fmla="val -64249"/>
              <a:gd name="adj2" fmla="val 11735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5:</a:t>
            </a:r>
            <a:r>
              <a:rPr lang="zh-CN" altLang="en-US" sz="1800" dirty="0" smtClean="0"/>
              <a:t>上傳文件</a:t>
            </a:r>
            <a:r>
              <a:rPr lang="en-US" altLang="zh-CN" sz="1800" dirty="0" smtClean="0"/>
              <a:t>PDF</a:t>
            </a:r>
            <a:r>
              <a:rPr lang="zh-CN" altLang="en-US" sz="1800" dirty="0" smtClean="0"/>
              <a:t>檔（必須是各位主管已簽核完成的</a:t>
            </a:r>
            <a:r>
              <a:rPr lang="en-US" altLang="zh-CN" sz="1800" dirty="0" smtClean="0"/>
              <a:t>PDF</a:t>
            </a:r>
            <a:r>
              <a:rPr lang="zh-CN" altLang="en-US" sz="1800" dirty="0" smtClean="0"/>
              <a:t>檔）</a:t>
            </a:r>
            <a:endParaRPr lang="en-US" altLang="zh-CN" sz="1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椭圆 21"/>
          <p:cNvSpPr/>
          <p:nvPr/>
        </p:nvSpPr>
        <p:spPr bwMode="auto">
          <a:xfrm>
            <a:off x="857224" y="785794"/>
            <a:ext cx="2071702" cy="6429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" name="椭圆 22"/>
          <p:cNvSpPr/>
          <p:nvPr/>
        </p:nvSpPr>
        <p:spPr bwMode="auto">
          <a:xfrm>
            <a:off x="1214414" y="2928934"/>
            <a:ext cx="2214578" cy="7143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6" name="椭圆 23"/>
          <p:cNvSpPr/>
          <p:nvPr/>
        </p:nvSpPr>
        <p:spPr bwMode="auto">
          <a:xfrm>
            <a:off x="1000100" y="5072074"/>
            <a:ext cx="2000264" cy="5715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7" name="椭圆 23"/>
          <p:cNvSpPr/>
          <p:nvPr/>
        </p:nvSpPr>
        <p:spPr bwMode="auto">
          <a:xfrm>
            <a:off x="2786050" y="5715016"/>
            <a:ext cx="2143140" cy="5715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4572000" y="5072074"/>
            <a:ext cx="2214578" cy="428628"/>
          </a:xfrm>
          <a:prstGeom prst="wedgeRectCallout">
            <a:avLst>
              <a:gd name="adj1" fmla="val -68626"/>
              <a:gd name="adj2" fmla="val 13308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6</a:t>
            </a:r>
            <a:r>
              <a:rPr lang="en-US" altLang="zh-CN" sz="1800" smtClean="0"/>
              <a:t>:</a:t>
            </a:r>
            <a:r>
              <a:rPr lang="zh-CN" altLang="en-US" sz="1800" smtClean="0"/>
              <a:t>點選“存儲”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11" name="Oval 10"/>
          <p:cNvSpPr/>
          <p:nvPr/>
        </p:nvSpPr>
        <p:spPr bwMode="auto">
          <a:xfrm>
            <a:off x="6643702" y="2857496"/>
            <a:ext cx="857256" cy="3571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8" name="Picture 17" descr="don xin phat hanh van ban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786058"/>
            <a:ext cx="8001056" cy="3429000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 bwMode="auto">
          <a:xfrm>
            <a:off x="2571736" y="3357562"/>
            <a:ext cx="2571768" cy="357190"/>
          </a:xfrm>
          <a:prstGeom prst="wedgeRectCallout">
            <a:avLst>
              <a:gd name="adj1" fmla="val -61154"/>
              <a:gd name="adj2" fmla="val 156933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8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填寫意見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3786182" y="5357826"/>
            <a:ext cx="2714644" cy="428628"/>
          </a:xfrm>
          <a:prstGeom prst="wedgeRectCallout">
            <a:avLst>
              <a:gd name="adj1" fmla="val -71601"/>
              <a:gd name="adj2" fmla="val -1673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9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點選“同意”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24" name="Picture 23" descr="don xin huy ma van ban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714356"/>
            <a:ext cx="8072494" cy="2000264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 bwMode="auto">
          <a:xfrm>
            <a:off x="5143504" y="1142984"/>
            <a:ext cx="2571768" cy="428628"/>
          </a:xfrm>
          <a:prstGeom prst="wedgeRectCallout">
            <a:avLst>
              <a:gd name="adj1" fmla="val -53253"/>
              <a:gd name="adj2" fmla="val 14542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 </a:t>
            </a:r>
            <a:r>
              <a:rPr kumimoji="1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7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</a:t>
            </a:r>
            <a:r>
              <a: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點選“確認”</a:t>
            </a: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28662" y="71414"/>
            <a:ext cx="7500990" cy="71438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七、文件修改申請</a:t>
            </a:r>
            <a:endParaRPr lang="en-US" sz="3200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329386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42976" y="1428736"/>
            <a:ext cx="78247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rgbClr val="3333FF"/>
                </a:solidFill>
              </a:rPr>
              <a:t>SOP</a:t>
            </a:r>
            <a:r>
              <a:rPr lang="zh-TW" altLang="en-US" sz="2800" dirty="0" smtClean="0">
                <a:solidFill>
                  <a:srgbClr val="3333FF"/>
                </a:solidFill>
              </a:rPr>
              <a:t>管理</a:t>
            </a:r>
            <a:r>
              <a:rPr lang="zh-TW" altLang="en-US" sz="2800" dirty="0">
                <a:solidFill>
                  <a:srgbClr val="3333FF"/>
                </a:solidFill>
              </a:rPr>
              <a:t>系統使用咨詢窗口</a:t>
            </a:r>
            <a:r>
              <a:rPr lang="en-US" altLang="zh-TW" sz="2800" dirty="0">
                <a:solidFill>
                  <a:srgbClr val="3333FF"/>
                </a:solidFill>
              </a:rPr>
              <a:t>﹕</a:t>
            </a:r>
            <a:r>
              <a:rPr lang="vi-VN" altLang="zh-TW" sz="2800" dirty="0">
                <a:solidFill>
                  <a:srgbClr val="3333FF"/>
                </a:solidFill>
              </a:rPr>
              <a:t/>
            </a:r>
            <a:br>
              <a:rPr lang="vi-VN" altLang="zh-TW" sz="2800" dirty="0">
                <a:solidFill>
                  <a:srgbClr val="3333FF"/>
                </a:solidFill>
              </a:rPr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 </a:t>
            </a:r>
            <a:r>
              <a:rPr lang="zh-CN" altLang="en-US" sz="2200" dirty="0" smtClean="0"/>
              <a:t>阮氏日麗 </a:t>
            </a:r>
            <a:r>
              <a:rPr lang="zh-CN" altLang="en-US" sz="2000" dirty="0" smtClean="0"/>
              <a:t> </a:t>
            </a:r>
            <a:r>
              <a:rPr lang="en-US" altLang="zh-TW" sz="2000" dirty="0"/>
              <a:t>EXT: </a:t>
            </a:r>
            <a:r>
              <a:rPr lang="en-US" altLang="zh-TW" sz="2000" dirty="0" smtClean="0"/>
              <a:t>20222</a:t>
            </a:r>
            <a:r>
              <a:rPr lang="en-US" altLang="zh-CN" sz="2000" dirty="0" smtClean="0"/>
              <a:t>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E-mail:</a:t>
            </a:r>
            <a:r>
              <a:rPr lang="en-US" altLang="zh-CN" sz="2000" dirty="0"/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PMingLiU" pitchFamily="18" charset="-120"/>
              </a:rPr>
              <a:t>chr-vn-planning-01@mail.foxconn.com</a:t>
            </a:r>
            <a:r>
              <a:rPr lang="en-US" altLang="zh-TW" sz="2000" dirty="0">
                <a:solidFill>
                  <a:schemeClr val="tx2"/>
                </a:solidFill>
                <a:ea typeface="PMingLiU" pitchFamily="18" charset="-120"/>
              </a:rPr>
              <a:t>,</a:t>
            </a:r>
            <a:endParaRPr lang="en-US" altLang="zh-TW" sz="2400" dirty="0">
              <a:solidFill>
                <a:schemeClr val="tx2"/>
              </a:solidFill>
              <a:ea typeface="PMingLiU" pitchFamily="18" charset="-120"/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329386"/>
            <a:ext cx="2895600" cy="45720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728" y="2214555"/>
            <a:ext cx="69194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72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謝謝</a:t>
            </a:r>
            <a:r>
              <a:rPr lang="en-US" sz="72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sz="7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072206"/>
            <a:ext cx="289560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071546"/>
            <a:ext cx="8129590" cy="4071966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SOP</a:t>
            </a:r>
            <a:r>
              <a:rPr lang="zh-CN" altLang="en-US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>系統簽核流程：</a:t>
            </a:r>
            <a: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3.1 </a:t>
            </a:r>
            <a:r>
              <a:rPr lang="zh-CN" altLang="en-US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“文件發行申請”、“文件修改申請”功能：</a:t>
            </a: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各部門行政窗口提出申請     中央人資</a:t>
            </a:r>
            <a:r>
              <a:rPr lang="en-US" altLang="zh-CN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DCC</a:t>
            </a:r>
            <a:r>
              <a:rPr lang="zh-CN" altLang="en-US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窗口確認并結案 </a:t>
            </a:r>
            <a:r>
              <a:rPr lang="en-US" altLang="zh-CN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3.2 </a:t>
            </a:r>
            <a:r>
              <a:rPr lang="zh-CN" altLang="en-US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“文件編號申請”、 “文件編號取消申請”、“文件報廢申請”功能：</a:t>
            </a: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r>
              <a:rPr lang="en-US" altLang="zh-CN" sz="20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>   </a:t>
            </a:r>
            <a:r>
              <a:rPr lang="zh-CN" altLang="en-US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各部門行政窗口提出申請    各部門權限主管簽核    中央人資</a:t>
            </a:r>
            <a:r>
              <a:rPr lang="en-US" altLang="zh-CN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DCC</a:t>
            </a:r>
            <a:r>
              <a:rPr lang="zh-CN" altLang="en-US" sz="20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窗口確認并結案</a:t>
            </a:r>
            <a:r>
              <a:rPr lang="zh-CN" altLang="en-US" sz="1800" b="1" dirty="0" smtClean="0">
                <a:solidFill>
                  <a:srgbClr val="3333FF"/>
                </a:solidFill>
                <a:latin typeface="DFKai-SB" pitchFamily="65" charset="-120"/>
                <a:ea typeface="DFKai-SB" pitchFamily="65" charset="-12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b="1" dirty="0" smtClean="0">
                <a:solidFill>
                  <a:srgbClr val="002060"/>
                </a:solidFill>
                <a:latin typeface="DFKai-SB" pitchFamily="65" charset="-120"/>
                <a:ea typeface="DFKai-SB" pitchFamily="65" charset="-120"/>
              </a:rPr>
            </a:br>
            <a:endParaRPr lang="en-US" sz="1800" dirty="0">
              <a:latin typeface="DFKai-SB" pitchFamily="65" charset="-120"/>
              <a:ea typeface="DFKai-SB" pitchFamily="65" charset="-12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143372" y="2498718"/>
            <a:ext cx="500066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4071934" y="4356106"/>
            <a:ext cx="500066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6929454" y="4356106"/>
            <a:ext cx="500066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572396" y="6248400"/>
            <a:ext cx="1285884" cy="457200"/>
          </a:xfrm>
          <a:prstGeom prst="rect">
            <a:avLst/>
          </a:prstGeom>
        </p:spPr>
        <p:txBody>
          <a:bodyPr/>
          <a:lstStyle/>
          <a:p>
            <a:pPr algn="r"/>
            <a:fld id="{A808A542-52C2-48B6-A090-AF395C127054}" type="slidenum">
              <a:rPr lang="en-US" altLang="zh-TW" sz="1400" smtClean="0"/>
              <a:pPr algn="r"/>
              <a:t>3</a:t>
            </a:fld>
            <a:endParaRPr lang="en-US" altLang="zh-TW" sz="1400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072206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18" y="71414"/>
            <a:ext cx="7772400" cy="85725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一、系統登入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71538" y="1071546"/>
            <a:ext cx="7791480" cy="5143536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1:</a:t>
            </a:r>
            <a:r>
              <a:rPr lang="zh-CN" altLang="en-US" sz="1800" dirty="0" smtClean="0"/>
              <a:t>對於</a:t>
            </a:r>
            <a:r>
              <a:rPr lang="en-US" sz="1800" dirty="0" smtClean="0"/>
              <a:t>window7</a:t>
            </a:r>
            <a:r>
              <a:rPr lang="zh-CN" altLang="en-US" sz="1800" dirty="0" smtClean="0"/>
              <a:t>系統選擇“</a:t>
            </a:r>
            <a:r>
              <a:rPr lang="en-US" sz="1800" dirty="0" smtClean="0"/>
              <a:t>Internet Explorer </a:t>
            </a:r>
            <a:r>
              <a:rPr lang="zh-CN" altLang="en-US" sz="1800" dirty="0" smtClean="0"/>
              <a:t>”進入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</a:t>
            </a:r>
          </a:p>
          <a:p>
            <a:pPr>
              <a:buNone/>
            </a:pPr>
            <a:r>
              <a:rPr lang="zh-CN" altLang="en-US" sz="1800" dirty="0" smtClean="0"/>
              <a:t>          對於</a:t>
            </a:r>
            <a:r>
              <a:rPr lang="en-US" sz="1800" dirty="0" err="1" smtClean="0"/>
              <a:t>windowXP</a:t>
            </a:r>
            <a:r>
              <a:rPr lang="zh-CN" altLang="en-US" sz="1800" dirty="0" smtClean="0"/>
              <a:t>系統選擇“</a:t>
            </a:r>
            <a:r>
              <a:rPr lang="en-US" sz="1800" dirty="0" smtClean="0"/>
              <a:t>Google Chrome </a:t>
            </a:r>
            <a:r>
              <a:rPr lang="zh-CN" altLang="en-US" sz="1800" dirty="0" smtClean="0"/>
              <a:t>”進入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2: </a:t>
            </a:r>
            <a:r>
              <a:rPr lang="zh-CN" altLang="en-US" sz="1800" dirty="0" smtClean="0"/>
              <a:t>輸入系統地址</a:t>
            </a:r>
            <a:r>
              <a:rPr lang="en-US" sz="1800" dirty="0" smtClean="0"/>
              <a:t>- </a:t>
            </a:r>
            <a:r>
              <a:rPr lang="en-US" sz="1800" b="1" dirty="0" smtClean="0">
                <a:solidFill>
                  <a:srgbClr val="FF0000"/>
                </a:solidFill>
              </a:rPr>
              <a:t>http://10.224.69.53</a:t>
            </a:r>
          </a:p>
          <a:p>
            <a:pPr>
              <a:buNone/>
            </a:pPr>
            <a:r>
              <a:rPr lang="en-US" sz="1800" dirty="0" smtClean="0"/>
              <a:t>3: </a:t>
            </a:r>
            <a:r>
              <a:rPr lang="zh-CN" altLang="en-US" sz="1800" dirty="0" smtClean="0"/>
              <a:t>登入帳號、密碼（均為使用者工號，</a:t>
            </a:r>
            <a:r>
              <a:rPr lang="zh-CN" altLang="en-US" sz="1800" dirty="0" smtClean="0">
                <a:solidFill>
                  <a:srgbClr val="FF0000"/>
                </a:solidFill>
              </a:rPr>
              <a:t>“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”需大寫</a:t>
            </a:r>
            <a:r>
              <a:rPr lang="zh-CN" altLang="en-US" sz="1800" dirty="0" smtClean="0"/>
              <a:t>）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	 	</a:t>
            </a:r>
            <a:endParaRPr lang="en-US" sz="1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142984"/>
            <a:ext cx="121444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banm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3786190"/>
            <a:ext cx="5286413" cy="20717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143116"/>
            <a:ext cx="121444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15082"/>
            <a:ext cx="2895600" cy="314324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二、系統主頁面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12" name="Content Placeholder 11" descr="banmian 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857232"/>
            <a:ext cx="8143932" cy="5357850"/>
          </a:xfrm>
          <a:ln>
            <a:solidFill>
              <a:srgbClr val="002060"/>
            </a:solidFill>
          </a:ln>
        </p:spPr>
      </p:pic>
      <p:sp>
        <p:nvSpPr>
          <p:cNvPr id="16" name="Rectangular Callout 15"/>
          <p:cNvSpPr/>
          <p:nvPr/>
        </p:nvSpPr>
        <p:spPr bwMode="auto">
          <a:xfrm>
            <a:off x="3929059" y="3000372"/>
            <a:ext cx="2357454" cy="430735"/>
          </a:xfrm>
          <a:prstGeom prst="wedgeRectCallout">
            <a:avLst>
              <a:gd name="adj1" fmla="val -119026"/>
              <a:gd name="adj2" fmla="val -64390"/>
            </a:avLst>
          </a:prstGeom>
          <a:solidFill>
            <a:srgbClr val="FFC00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所有申請功能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643438" y="5500703"/>
            <a:ext cx="2857520" cy="428628"/>
          </a:xfrm>
          <a:prstGeom prst="wedgeRectCallout">
            <a:avLst>
              <a:gd name="adj1" fmla="val -133684"/>
              <a:gd name="adj2" fmla="val 50671"/>
            </a:avLst>
          </a:prstGeom>
          <a:solidFill>
            <a:srgbClr val="FFC00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所有查詢功能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15082"/>
            <a:ext cx="2895600" cy="314324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z="1800" dirty="0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z="1800" dirty="0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z="1800" dirty="0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sz="1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71414"/>
            <a:ext cx="7772400" cy="85725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三、文件編號申請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857356" y="3071810"/>
            <a:ext cx="1071570" cy="5000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2" name="Picture 11" descr="don xin m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000108"/>
            <a:ext cx="8072494" cy="507209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Rectangular Callout 12"/>
          <p:cNvSpPr/>
          <p:nvPr/>
        </p:nvSpPr>
        <p:spPr bwMode="auto">
          <a:xfrm>
            <a:off x="3643306" y="1785926"/>
            <a:ext cx="3071834" cy="428628"/>
          </a:xfrm>
          <a:prstGeom prst="wedgeRectCallout">
            <a:avLst>
              <a:gd name="adj1" fmla="val -90504"/>
              <a:gd name="adj2" fmla="val -6341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Step1</a:t>
            </a:r>
            <a:r>
              <a: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：點選“文件編號申請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6215074" y="5357826"/>
            <a:ext cx="2428892" cy="428628"/>
          </a:xfrm>
          <a:prstGeom prst="wedgeRectCallout">
            <a:avLst>
              <a:gd name="adj1" fmla="val -95512"/>
              <a:gd name="adj2" fmla="val -932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smtClean="0"/>
              <a:t>Step2</a:t>
            </a:r>
            <a:r>
              <a:rPr lang="zh-CN" altLang="en-US" sz="1800" smtClean="0"/>
              <a:t>：點選“新增”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00892" y="3786190"/>
            <a:ext cx="642942" cy="7143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43438" y="3786190"/>
            <a:ext cx="571504" cy="71438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14376" y="-24"/>
            <a:ext cx="77724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三、文件編號申請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 descr="don xin ma vb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714356"/>
            <a:ext cx="8143932" cy="5357850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4357686" y="2000240"/>
            <a:ext cx="2714644" cy="357190"/>
          </a:xfrm>
          <a:prstGeom prst="wedgeRectCallout">
            <a:avLst>
              <a:gd name="adj1" fmla="val -112034"/>
              <a:gd name="adj2" fmla="val 7331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smtClean="0"/>
              <a:t>Step3</a:t>
            </a:r>
            <a:r>
              <a:rPr lang="zh-CN" altLang="en-US" sz="1800" smtClean="0"/>
              <a:t>：</a:t>
            </a:r>
            <a:r>
              <a: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填寫“文件名稱”</a:t>
            </a: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5000628" y="3071810"/>
            <a:ext cx="3071834" cy="357190"/>
          </a:xfrm>
          <a:prstGeom prst="wedgeRectCallout">
            <a:avLst>
              <a:gd name="adj1" fmla="val -112034"/>
              <a:gd name="adj2" fmla="val 7331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smtClean="0"/>
              <a:t>Step4</a:t>
            </a:r>
            <a:r>
              <a:rPr lang="zh-CN" altLang="en-US" sz="1800" dirty="0" smtClean="0"/>
              <a:t>：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導入文件</a:t>
            </a: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Word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檔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5214942" y="4143380"/>
            <a:ext cx="2643206" cy="357190"/>
          </a:xfrm>
          <a:prstGeom prst="wedgeRectCallout">
            <a:avLst>
              <a:gd name="adj1" fmla="val -112034"/>
              <a:gd name="adj2" fmla="val 7331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smtClean="0"/>
              <a:t>Step5</a:t>
            </a:r>
            <a:r>
              <a:rPr lang="zh-CN" altLang="en-US" sz="1800" dirty="0" smtClean="0"/>
              <a:t>：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填寫預計結案日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2214546" y="4929198"/>
            <a:ext cx="2143140" cy="357190"/>
          </a:xfrm>
          <a:prstGeom prst="wedgeRectCallout">
            <a:avLst>
              <a:gd name="adj1" fmla="val 99661"/>
              <a:gd name="adj2" fmla="val 4533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 smtClean="0"/>
              <a:t>Step6</a:t>
            </a:r>
            <a:r>
              <a:rPr lang="zh-CN" altLang="en-US" sz="1800" dirty="0" smtClean="0"/>
              <a:t>：點擊存儲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500166" y="3143248"/>
            <a:ext cx="1857388" cy="7858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143504" y="5072074"/>
            <a:ext cx="1643074" cy="6429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856F-25EE-4740-ABBB-FAC0B90F578A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357290" y="3786190"/>
            <a:ext cx="1643074" cy="7143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3" name="Picture 12" descr="don xin ma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857232"/>
            <a:ext cx="8143932" cy="528641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Rectangular Callout 10"/>
          <p:cNvSpPr/>
          <p:nvPr/>
        </p:nvSpPr>
        <p:spPr bwMode="auto">
          <a:xfrm>
            <a:off x="5000628" y="4071942"/>
            <a:ext cx="3286148" cy="428628"/>
          </a:xfrm>
          <a:prstGeom prst="wedgeRectCallout">
            <a:avLst>
              <a:gd name="adj1" fmla="val -93900"/>
              <a:gd name="adj2" fmla="val 2328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Step7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：點擊存儲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14376" y="-24"/>
            <a:ext cx="77724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三、文件編號申請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2"/>
            <a:ext cx="1285851" cy="25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76" y="-24"/>
            <a:ext cx="7772400" cy="857256"/>
          </a:xfrm>
        </p:spPr>
        <p:txBody>
          <a:bodyPr/>
          <a:lstStyle/>
          <a:p>
            <a:pPr lvl="0">
              <a:defRPr/>
            </a:pPr>
            <a:r>
              <a:rPr lang="zh-CN" altLang="en-US" sz="3200" b="1" dirty="0" smtClean="0">
                <a:solidFill>
                  <a:srgbClr val="002060"/>
                </a:solidFill>
                <a:ea typeface="新細明體" pitchFamily="18" charset="-120"/>
              </a:rPr>
              <a:t>三、文件編號申請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29396"/>
            <a:ext cx="1905000" cy="428604"/>
          </a:xfrm>
        </p:spPr>
        <p:txBody>
          <a:bodyPr/>
          <a:lstStyle/>
          <a:p>
            <a:fld id="{3BB8856F-25EE-4740-ABBB-FAC0B90F578A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286520"/>
            <a:ext cx="2895600" cy="571480"/>
          </a:xfrm>
        </p:spPr>
        <p:txBody>
          <a:bodyPr/>
          <a:lstStyle/>
          <a:p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鴻</a:t>
            </a: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海集團越南廠區</a:t>
            </a:r>
            <a:r>
              <a:rPr lang="en-US" altLang="zh-CN" smtClean="0">
                <a:latin typeface="DFKai-SB" pitchFamily="65" charset="-120"/>
                <a:ea typeface="DFKai-SB" pitchFamily="65" charset="-120"/>
              </a:rPr>
              <a:t/>
            </a:r>
            <a:br>
              <a:rPr lang="en-US" altLang="zh-CN" smtClean="0">
                <a:latin typeface="DFKai-SB" pitchFamily="65" charset="-120"/>
                <a:ea typeface="DFKai-SB" pitchFamily="65" charset="-120"/>
              </a:rPr>
            </a:br>
            <a:r>
              <a:rPr lang="zh-CN" altLang="en-US" smtClean="0">
                <a:latin typeface="DFKai-SB" pitchFamily="65" charset="-120"/>
                <a:ea typeface="DFKai-SB" pitchFamily="65" charset="-120"/>
              </a:rPr>
              <a:t>越南人資部員工關係課</a:t>
            </a:r>
            <a:endParaRPr lang="en-US" altLang="zh-TW" dirty="0">
              <a:latin typeface="DFKai-SB" pitchFamily="65" charset="-120"/>
              <a:ea typeface="DFKai-SB" pitchFamily="65" charset="-120"/>
            </a:endParaRPr>
          </a:p>
        </p:txBody>
      </p:sp>
      <p:pic>
        <p:nvPicPr>
          <p:cNvPr id="11" name="Picture 10" descr="don xin ma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857232"/>
            <a:ext cx="7858180" cy="23574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Rectangular Callout 12"/>
          <p:cNvSpPr/>
          <p:nvPr/>
        </p:nvSpPr>
        <p:spPr bwMode="auto">
          <a:xfrm>
            <a:off x="4786314" y="2071678"/>
            <a:ext cx="2857520" cy="500066"/>
          </a:xfrm>
          <a:prstGeom prst="wedgeRectCallout">
            <a:avLst>
              <a:gd name="adj1" fmla="val -52117"/>
              <a:gd name="adj2" fmla="val 10370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Step8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：點擊確認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16" name="Picture 15" descr="don xin huy ma van ban 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357562"/>
            <a:ext cx="7786742" cy="2928958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 bwMode="auto">
          <a:xfrm>
            <a:off x="2571736" y="3429000"/>
            <a:ext cx="2214578" cy="357190"/>
          </a:xfrm>
          <a:prstGeom prst="wedgeRectCallout">
            <a:avLst>
              <a:gd name="adj1" fmla="val -64463"/>
              <a:gd name="adj2" fmla="val 19711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Step9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：填寫意見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429124" y="4000504"/>
            <a:ext cx="2428892" cy="428628"/>
          </a:xfrm>
          <a:prstGeom prst="wedgeRectCallout">
            <a:avLst>
              <a:gd name="adj1" fmla="val -73650"/>
              <a:gd name="adj2" fmla="val 16465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Step10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PMingLiU" pitchFamily="18" charset="-120"/>
              </a:rPr>
              <a:t>：選擇“同意”</a:t>
            </a: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006020A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PMingLiU"/>
        <a:cs typeface=""/>
      </a:majorFont>
      <a:minorFont>
        <a:latin typeface="Times New Roman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99CC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CAE2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12006020A</Template>
  <TotalTime>2859</TotalTime>
  <Words>1099</Words>
  <Application>Microsoft PowerPoint</Application>
  <PresentationFormat>On-screen Show (4:3)</PresentationFormat>
  <Paragraphs>159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12006020A</vt:lpstr>
      <vt:lpstr>Slide 1</vt:lpstr>
      <vt:lpstr>1、SOP系統功能：    為中央周邊各部門SOP文件提供電子管理平臺，避免文件丟失；統一規範管理中央周邊SOP文件編碼，為SOP查找提供便利  2、 SOP系統使用原則：     各部門保留現有的紙檔簽核手續（先在系統中申請文件編碼后方能呈簽），在紙檔呈簽流程完成后需上傳至SOP系統 </vt:lpstr>
      <vt:lpstr>3、SOP系統簽核流程：  3.1 “文件發行申請”、“文件修改申請”功能：    各部門行政窗口提出申請     中央人資DCC窗口確認并結案    3.2 “文件編號申請”、 “文件編號取消申請”、“文件報廢申請”功能：     各部門行政窗口提出申請    各部門權限主管簽核    中央人資DCC窗口確認并結案  </vt:lpstr>
      <vt:lpstr>一、系統登入</vt:lpstr>
      <vt:lpstr>二、系統主頁面</vt:lpstr>
      <vt:lpstr>三、文件編號申請</vt:lpstr>
      <vt:lpstr>Slide 7</vt:lpstr>
      <vt:lpstr>Slide 8</vt:lpstr>
      <vt:lpstr>三、文件編號申請</vt:lpstr>
      <vt:lpstr>三、文件編號原則</vt:lpstr>
      <vt:lpstr>四、文件發行申請</vt:lpstr>
      <vt:lpstr>四、文件發行申請</vt:lpstr>
      <vt:lpstr>四、文件發行申請</vt:lpstr>
      <vt:lpstr>四、附件表單編碼原則</vt:lpstr>
      <vt:lpstr>五、文件編號取消申請</vt:lpstr>
      <vt:lpstr>五、文件編號取消申請</vt:lpstr>
      <vt:lpstr>五、文件編號取消申請</vt:lpstr>
      <vt:lpstr>六、文件報廢申請</vt:lpstr>
      <vt:lpstr>六、文件報廢申請</vt:lpstr>
      <vt:lpstr>六、文件報廢申請</vt:lpstr>
      <vt:lpstr>七、文件修改申請</vt:lpstr>
      <vt:lpstr>七、文件修改申請</vt:lpstr>
      <vt:lpstr>七、文件修改申請</vt:lpstr>
      <vt:lpstr>Slide 24</vt:lpstr>
      <vt:lpstr>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v0500215</dc:creator>
  <cp:lastModifiedBy>v0500798</cp:lastModifiedBy>
  <cp:revision>185</cp:revision>
  <dcterms:created xsi:type="dcterms:W3CDTF">2016-10-04T04:21:42Z</dcterms:created>
  <dcterms:modified xsi:type="dcterms:W3CDTF">2018-04-26T07:57:03Z</dcterms:modified>
</cp:coreProperties>
</file>