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68" r:id="rId4"/>
    <p:sldId id="269" r:id="rId5"/>
    <p:sldId id="270" r:id="rId6"/>
    <p:sldId id="271" r:id="rId7"/>
    <p:sldId id="266" r:id="rId8"/>
    <p:sldId id="272" r:id="rId9"/>
    <p:sldId id="273" r:id="rId10"/>
    <p:sldId id="274" r:id="rId11"/>
    <p:sldId id="275" r:id="rId12"/>
    <p:sldId id="265"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8330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79230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a:ln w="3175" cmpd="sng">
                  <a:noFill/>
                </a:ln>
                <a:solidFill>
                  <a:srgbClr val="5FCBEF">
                    <a:lumMod val="60000"/>
                    <a:lumOff val="40000"/>
                  </a:srgbClr>
                </a:solidFill>
                <a:effectLst/>
                <a:uLnTx/>
                <a:uFillTx/>
                <a:latin typeface="Arial"/>
                <a:ea typeface="+mn-ea"/>
                <a:cs typeface="+mn-cs"/>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a:ln w="3175" cmpd="sng">
                  <a:noFill/>
                </a:ln>
                <a:solidFill>
                  <a:srgbClr val="5FCBEF">
                    <a:lumMod val="60000"/>
                    <a:lumOff val="40000"/>
                  </a:srgbClr>
                </a:solidFill>
                <a:effectLst/>
                <a:uLnTx/>
                <a:uFillTx/>
                <a:latin typeface="Arial"/>
                <a:ea typeface="+mn-ea"/>
                <a:cs typeface="+mn-cs"/>
              </a:rPr>
              <a:t>”</a:t>
            </a:r>
          </a:p>
        </p:txBody>
      </p:sp>
    </p:spTree>
    <p:extLst>
      <p:ext uri="{BB962C8B-B14F-4D97-AF65-F5344CB8AC3E}">
        <p14:creationId xmlns:p14="http://schemas.microsoft.com/office/powerpoint/2010/main" val="2088900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997379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a:ln w="3175" cmpd="sng">
                  <a:noFill/>
                </a:ln>
                <a:solidFill>
                  <a:srgbClr val="5FCBEF">
                    <a:lumMod val="60000"/>
                    <a:lumOff val="40000"/>
                  </a:srgbClr>
                </a:solidFill>
                <a:effectLst/>
                <a:uLnTx/>
                <a:uFillTx/>
                <a:latin typeface="Arial"/>
                <a:ea typeface="+mn-ea"/>
                <a:cs typeface="+mn-cs"/>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a:ln w="3175" cmpd="sng">
                  <a:noFill/>
                </a:ln>
                <a:solidFill>
                  <a:srgbClr val="5FCBEF">
                    <a:lumMod val="60000"/>
                    <a:lumOff val="40000"/>
                  </a:srgbClr>
                </a:solidFill>
                <a:effectLst/>
                <a:uLnTx/>
                <a:uFillTx/>
                <a:latin typeface="Arial"/>
                <a:ea typeface="+mn-ea"/>
                <a:cs typeface="+mn-cs"/>
              </a:rPr>
              <a:t>”</a:t>
            </a:r>
          </a:p>
        </p:txBody>
      </p:sp>
    </p:spTree>
    <p:extLst>
      <p:ext uri="{BB962C8B-B14F-4D97-AF65-F5344CB8AC3E}">
        <p14:creationId xmlns:p14="http://schemas.microsoft.com/office/powerpoint/2010/main" val="4012232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091153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C6B4A9-1611-4792-9094-5F34BCA07E0B}"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9333C77-0158-454C-844F-B7AB9BD7DAD4}"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756737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60340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A54C80-263E-416B-A8E0-580EDEADCBDC}"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9954A3-9DFD-4C44-94BA-B95130A3BA1C}"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40680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20995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A54C80-263E-416B-A8E0-580EDEADCBDC}"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9954A3-9DFD-4C44-94BA-B95130A3BA1C}"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0500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47700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36050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11164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A54C80-263E-416B-A8E0-580EDEADCBDC}"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9954A3-9DFD-4C44-94BA-B95130A3BA1C}"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04987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34585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5FCBEF"/>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468521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cs/default.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C48DD9-02FB-4F5E-9BB9-F28332E1C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36" y="296276"/>
            <a:ext cx="1680363" cy="1680363"/>
          </a:xfrm>
          <a:prstGeom prst="rect">
            <a:avLst/>
          </a:prstGeom>
        </p:spPr>
      </p:pic>
      <p:sp>
        <p:nvSpPr>
          <p:cNvPr id="5" name="Rectangle 4"/>
          <p:cNvSpPr/>
          <p:nvPr/>
        </p:nvSpPr>
        <p:spPr>
          <a:xfrm>
            <a:off x="2534194" y="597848"/>
            <a:ext cx="7227025" cy="83099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effectLst/>
                <a:uLnTx/>
                <a:uFillTx/>
                <a:latin typeface="Times New Roman" panose="02020603050405020304" pitchFamily="18" charset="0"/>
                <a:ea typeface="+mn-ea"/>
                <a:cs typeface="Times New Roman" panose="02020603050405020304" pitchFamily="18" charset="0"/>
              </a:rPr>
              <a:t>TRƯỜNG ĐẠI HỌC VINH</a:t>
            </a:r>
            <a:br>
              <a:rPr kumimoji="0" lang="en-US" sz="2400" b="1" i="0" u="none" strike="noStrike" kern="1200" cap="none" spc="0" normalizeH="0" baseline="0" noProof="0">
                <a:ln>
                  <a:noFill/>
                </a:ln>
                <a:effectLst/>
                <a:uLnTx/>
                <a:uFillTx/>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a:ln>
                  <a:noFill/>
                </a:ln>
                <a:effectLst/>
                <a:uLnTx/>
                <a:uFillTx/>
                <a:latin typeface="Times New Roman" panose="02020603050405020304" pitchFamily="18" charset="0"/>
                <a:ea typeface="+mn-ea"/>
                <a:cs typeface="Times New Roman" panose="02020603050405020304" pitchFamily="18" charset="0"/>
              </a:rPr>
              <a:t>VIỆN KĨ THUẬT VÀ CÔNG NGHỆ</a:t>
            </a:r>
            <a:endParaRPr kumimoji="0" lang="en-US" sz="2400" b="0" i="0" u="none" strike="noStrike" kern="1200" cap="none" spc="0" normalizeH="0" baseline="0" noProof="0">
              <a:ln>
                <a:noFill/>
              </a:ln>
              <a:effectLst/>
              <a:uLnTx/>
              <a:uFillTx/>
              <a:latin typeface="Trebuchet MS" panose="020B0603020202020204"/>
              <a:ea typeface="+mn-ea"/>
            </a:endParaRPr>
          </a:p>
        </p:txBody>
      </p:sp>
      <p:sp>
        <p:nvSpPr>
          <p:cNvPr id="6" name="Rectangle 5"/>
          <p:cNvSpPr/>
          <p:nvPr/>
        </p:nvSpPr>
        <p:spPr>
          <a:xfrm>
            <a:off x="2419200" y="1892601"/>
            <a:ext cx="7675124" cy="461665"/>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BÁO CÁO ĐỀ TÀI</a:t>
            </a:r>
            <a:endParaRPr kumimoji="0" lang="en-US" sz="2800" b="0" i="0" u="none" strike="noStrike" kern="1200" cap="none" spc="0" normalizeH="0" baseline="0" noProof="0">
              <a:ln>
                <a:noFill/>
              </a:ln>
              <a:solidFill>
                <a:srgbClr val="FF0000"/>
              </a:solidFill>
              <a:effectLst/>
              <a:uLnTx/>
              <a:uFillTx/>
              <a:latin typeface="Trebuchet MS" panose="020B0603020202020204"/>
              <a:ea typeface="+mn-ea"/>
            </a:endParaRPr>
          </a:p>
        </p:txBody>
      </p:sp>
      <p:sp>
        <p:nvSpPr>
          <p:cNvPr id="7" name="Rectangle 6"/>
          <p:cNvSpPr/>
          <p:nvPr/>
        </p:nvSpPr>
        <p:spPr>
          <a:xfrm>
            <a:off x="2419199" y="2785153"/>
            <a:ext cx="7560824" cy="3406061"/>
          </a:xfrm>
          <a:prstGeom prst="rect">
            <a:avLst/>
          </a:prstGeom>
        </p:spPr>
        <p:txBody>
          <a:bodyPr wrap="square">
            <a:spAutoFit/>
          </a:bodyPr>
          <a:lstStyle/>
          <a:p>
            <a:pPr marL="57785" marR="15240" algn="ctr">
              <a:lnSpc>
                <a:spcPct val="150000"/>
              </a:lnSpc>
              <a:spcBef>
                <a:spcPts val="290"/>
              </a:spcBef>
              <a:spcAft>
                <a:spcPts val="0"/>
              </a:spcAft>
            </a:pPr>
            <a:r>
              <a:rPr lang="vi-VN" sz="2000" b="1">
                <a:latin typeface="Times New Roman" panose="02020603050405020304" pitchFamily="18" charset="0"/>
                <a:ea typeface="Times New Roman" panose="02020603050405020304" pitchFamily="18" charset="0"/>
              </a:rPr>
              <a:t>THIẾT KẾ VÀ XÂY DỰNG PHẦN MỀM </a:t>
            </a:r>
            <a:endParaRPr lang="vi-VN" sz="1600">
              <a:latin typeface="Times New Roman" panose="02020603050405020304" pitchFamily="18" charset="0"/>
              <a:ea typeface="Times New Roman" panose="02020603050405020304" pitchFamily="18" charset="0"/>
            </a:endParaRPr>
          </a:p>
          <a:p>
            <a:pPr algn="just"/>
            <a:r>
              <a:rPr lang="vi-VN" sz="2000" b="1">
                <a:latin typeface="Times New Roman" panose="02020603050405020304" pitchFamily="18" charset="0"/>
                <a:ea typeface="Times New Roman" panose="02020603050405020304" pitchFamily="18" charset="0"/>
              </a:rPr>
              <a:t>	QUẢN LÝ ĐIỂM HỌC SINH THPT ĐÔ LƯƠNG I</a:t>
            </a:r>
            <a:r>
              <a:rPr kumimoji="0" lang="en-US" sz="16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6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600" b="0"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229360" marR="612775">
              <a:spcBef>
                <a:spcPts val="950"/>
              </a:spcBef>
              <a:spcAft>
                <a:spcPts val="0"/>
              </a:spcAft>
            </a:pPr>
            <a:r>
              <a:rPr lang="en-US" sz="2000" err="1">
                <a:effectLst/>
                <a:latin typeface="Times New Roman" panose="02020603050405020304" pitchFamily="18" charset="0"/>
                <a:ea typeface="Times New Roman" panose="02020603050405020304" pitchFamily="18" charset="0"/>
              </a:rPr>
              <a:t>Học</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phần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Công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nghệ</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phần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mềm</a:t>
            </a:r>
            <a:endParaRPr lang="en-US" sz="1600">
              <a:latin typeface="Times New Roman" panose="02020603050405020304" pitchFamily="18" charset="0"/>
              <a:ea typeface="Times New Roman" panose="02020603050405020304" pitchFamily="18" charset="0"/>
            </a:endParaRPr>
          </a:p>
          <a:p>
            <a:pPr marL="1229360" marR="612775">
              <a:spcBef>
                <a:spcPts val="950"/>
              </a:spcBef>
              <a:spcAft>
                <a:spcPts val="0"/>
              </a:spcAft>
            </a:pPr>
            <a:r>
              <a:rPr lang="vi-VN" sz="2000" err="1">
                <a:effectLst/>
                <a:latin typeface="Times New Roman" panose="02020603050405020304" pitchFamily="18" charset="0"/>
                <a:ea typeface="Times New Roman" panose="02020603050405020304" pitchFamily="18" charset="0"/>
              </a:rPr>
              <a:t>Giảng</a:t>
            </a:r>
            <a:r>
              <a:rPr lang="vi-VN" sz="2000">
                <a:effectLst/>
                <a:latin typeface="Times New Roman" panose="02020603050405020304" pitchFamily="18" charset="0"/>
                <a:ea typeface="Times New Roman" panose="02020603050405020304" pitchFamily="18" charset="0"/>
              </a:rPr>
              <a:t> viên: TS. CAO THANH SƠN </a:t>
            </a:r>
            <a:r>
              <a:rPr lang="en-US" sz="2000">
                <a:effectLst/>
                <a:latin typeface="Times New Roman" panose="02020603050405020304" pitchFamily="18" charset="0"/>
                <a:ea typeface="Times New Roman" panose="02020603050405020304" pitchFamily="18" charset="0"/>
              </a:rPr>
              <a:t>           </a:t>
            </a:r>
          </a:p>
          <a:p>
            <a:pPr marL="1229360" marR="612775">
              <a:spcBef>
                <a:spcPts val="950"/>
              </a:spcBef>
              <a:spcAft>
                <a:spcPts val="0"/>
              </a:spcAft>
            </a:pPr>
            <a:r>
              <a:rPr lang="vi-VN" sz="2000">
                <a:effectLst/>
                <a:latin typeface="Times New Roman" panose="02020603050405020304" pitchFamily="18" charset="0"/>
                <a:ea typeface="Times New Roman" panose="02020603050405020304" pitchFamily="18" charset="0"/>
              </a:rPr>
              <a:t>Sinh viên: </a:t>
            </a:r>
            <a:r>
              <a:rPr lang="en-US" sz="2000">
                <a:effectLst/>
                <a:latin typeface="Times New Roman" panose="02020603050405020304" pitchFamily="18" charset="0"/>
                <a:ea typeface="Times New Roman" panose="02020603050405020304" pitchFamily="18" charset="0"/>
              </a:rPr>
              <a:t>NGUYỄN VĂN CHIẾN               </a:t>
            </a:r>
            <a:r>
              <a:rPr lang="vi-VN" sz="2000">
                <a:effectLst/>
                <a:latin typeface="Times New Roman" panose="02020603050405020304" pitchFamily="18" charset="0"/>
                <a:ea typeface="Times New Roman" panose="02020603050405020304" pitchFamily="18" charset="0"/>
              </a:rPr>
              <a:t> </a:t>
            </a:r>
            <a:endParaRPr lang="en-US" sz="2000">
              <a:effectLst/>
              <a:latin typeface="Times New Roman" panose="02020603050405020304" pitchFamily="18" charset="0"/>
              <a:ea typeface="Times New Roman" panose="02020603050405020304" pitchFamily="18" charset="0"/>
            </a:endParaRPr>
          </a:p>
          <a:p>
            <a:pPr marL="1229360" marR="612775">
              <a:spcBef>
                <a:spcPts val="950"/>
              </a:spcBef>
              <a:spcAft>
                <a:spcPts val="0"/>
              </a:spcAft>
            </a:pPr>
            <a:r>
              <a:rPr lang="vi-VN" sz="2000" err="1">
                <a:effectLst/>
                <a:latin typeface="Times New Roman" panose="02020603050405020304" pitchFamily="18" charset="0"/>
                <a:ea typeface="Times New Roman" panose="02020603050405020304" pitchFamily="18" charset="0"/>
              </a:rPr>
              <a:t>Mã</a:t>
            </a:r>
            <a:r>
              <a:rPr lang="vi-VN" sz="2000">
                <a:effectLst/>
                <a:latin typeface="Times New Roman" panose="02020603050405020304" pitchFamily="18" charset="0"/>
                <a:ea typeface="Times New Roman" panose="02020603050405020304" pitchFamily="18" charset="0"/>
              </a:rPr>
              <a:t> sinh viên: </a:t>
            </a:r>
            <a:r>
              <a:rPr lang="en-US" sz="2000">
                <a:effectLst/>
                <a:latin typeface="Times New Roman" panose="02020603050405020304" pitchFamily="18" charset="0"/>
                <a:ea typeface="Times New Roman" panose="02020603050405020304" pitchFamily="18" charset="0"/>
              </a:rPr>
              <a:t>165TDV200114</a:t>
            </a:r>
            <a:endParaRPr lang="en-US" sz="16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4581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77334" y="2142308"/>
            <a:ext cx="9237376" cy="4323805"/>
          </a:xfrm>
        </p:spPr>
        <p:txBody>
          <a:bodyPr>
            <a:normAutofit fontScale="25000" lnSpcReduction="20000"/>
          </a:bodyPr>
          <a:lstStyle/>
          <a:p>
            <a:pPr lvl="0" algn="just">
              <a:lnSpc>
                <a:spcPct val="150000"/>
              </a:lnSpc>
              <a:spcBef>
                <a:spcPts val="0"/>
              </a:spcBef>
              <a:buFont typeface="Wingdings" panose="05000000000000000000" pitchFamily="2" charset="2"/>
              <a:buChar char="v"/>
            </a:pPr>
            <a:r>
              <a:rPr lang="en-US" sz="12000" err="1">
                <a:solidFill>
                  <a:srgbClr val="FF0000"/>
                </a:solidFill>
                <a:latin typeface="Times New Roman" panose="02020603050405020304" pitchFamily="18" charset="0"/>
                <a:cs typeface="Times New Roman" panose="02020603050405020304" pitchFamily="18" charset="0"/>
              </a:rPr>
              <a:t>Sản</a:t>
            </a:r>
            <a:r>
              <a:rPr lang="en-US" sz="12000">
                <a:solidFill>
                  <a:srgbClr val="FF0000"/>
                </a:solidFill>
                <a:latin typeface="Times New Roman" panose="02020603050405020304" pitchFamily="18" charset="0"/>
                <a:cs typeface="Times New Roman" panose="02020603050405020304" pitchFamily="18" charset="0"/>
              </a:rPr>
              <a:t> </a:t>
            </a:r>
            <a:r>
              <a:rPr lang="en-US" sz="12000" err="1">
                <a:solidFill>
                  <a:srgbClr val="FF0000"/>
                </a:solidFill>
                <a:latin typeface="Times New Roman" panose="02020603050405020304" pitchFamily="18" charset="0"/>
                <a:cs typeface="Times New Roman" panose="02020603050405020304" pitchFamily="18" charset="0"/>
              </a:rPr>
              <a:t>phẩm</a:t>
            </a:r>
            <a:r>
              <a:rPr lang="en-US" sz="8000">
                <a:solidFill>
                  <a:srgbClr val="FF0000"/>
                </a:solidFill>
                <a:latin typeface="Times New Roman" panose="02020603050405020304" pitchFamily="18" charset="0"/>
                <a:cs typeface="Times New Roman" panose="02020603050405020304" pitchFamily="18" charset="0"/>
              </a:rPr>
              <a:t>:</a:t>
            </a:r>
          </a:p>
          <a:p>
            <a:pPr algn="just">
              <a:lnSpc>
                <a:spcPct val="150000"/>
              </a:lnSpc>
              <a:spcBef>
                <a:spcPts val="0"/>
              </a:spcBef>
            </a:pPr>
            <a:r>
              <a:rPr lang="en-US" sz="8800">
                <a:latin typeface="Times New Roman" panose="02020603050405020304" pitchFamily="18" charset="0"/>
                <a:cs typeface="Times New Roman" panose="02020603050405020304" pitchFamily="18" charset="0"/>
              </a:rPr>
              <a:t>Tìm hiểu xây dựng nền tảng ứng dụng bằng Winform</a:t>
            </a:r>
          </a:p>
          <a:p>
            <a:pPr lvl="0" algn="just">
              <a:lnSpc>
                <a:spcPct val="150000"/>
              </a:lnSpc>
              <a:spcBef>
                <a:spcPts val="0"/>
              </a:spcBef>
            </a:pPr>
            <a:r>
              <a:rPr lang="en-US" sz="8800">
                <a:latin typeface="Times New Roman" panose="02020603050405020304" pitchFamily="18" charset="0"/>
                <a:cs typeface="Times New Roman" panose="02020603050405020304" pitchFamily="18" charset="0"/>
              </a:rPr>
              <a:t>Xây </a:t>
            </a:r>
            <a:r>
              <a:rPr lang="en-US" sz="8800" err="1">
                <a:latin typeface="Times New Roman" panose="02020603050405020304" pitchFamily="18" charset="0"/>
                <a:cs typeface="Times New Roman" panose="02020603050405020304" pitchFamily="18" charset="0"/>
              </a:rPr>
              <a:t>dựng</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cài</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đặt</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một</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hệ</a:t>
            </a:r>
            <a:r>
              <a:rPr lang="en-US" sz="8800">
                <a:latin typeface="Times New Roman" panose="02020603050405020304" pitchFamily="18" charset="0"/>
                <a:cs typeface="Times New Roman" panose="02020603050405020304" pitchFamily="18" charset="0"/>
              </a:rPr>
              <a:t> thống quản lý đơn giản dễ dùng</a:t>
            </a:r>
          </a:p>
          <a:p>
            <a:pPr algn="just">
              <a:lnSpc>
                <a:spcPct val="150000"/>
              </a:lnSpc>
              <a:spcBef>
                <a:spcPts val="0"/>
              </a:spcBef>
              <a:buFont typeface="Wingdings" panose="05000000000000000000" pitchFamily="2" charset="2"/>
              <a:buChar char="v"/>
            </a:pPr>
            <a:r>
              <a:rPr lang="en-US" sz="12000">
                <a:solidFill>
                  <a:srgbClr val="FF0000"/>
                </a:solidFill>
                <a:latin typeface="Times New Roman" panose="02020603050405020304" pitchFamily="18" charset="0"/>
                <a:cs typeface="Times New Roman" panose="02020603050405020304" pitchFamily="18" charset="0"/>
              </a:rPr>
              <a:t>Hạn chế:</a:t>
            </a:r>
          </a:p>
          <a:p>
            <a:pPr lvl="0" algn="just">
              <a:lnSpc>
                <a:spcPct val="150000"/>
              </a:lnSpc>
              <a:spcBef>
                <a:spcPts val="0"/>
              </a:spcBef>
            </a:pPr>
            <a:r>
              <a:rPr lang="en-US" sz="8800">
                <a:latin typeface="Times New Roman" panose="02020603050405020304" pitchFamily="18" charset="0"/>
                <a:cs typeface="Times New Roman" panose="02020603050405020304" pitchFamily="18" charset="0"/>
              </a:rPr>
              <a:t>Trong </a:t>
            </a:r>
            <a:r>
              <a:rPr lang="en-US" sz="8800" err="1">
                <a:latin typeface="Times New Roman" panose="02020603050405020304" pitchFamily="18" charset="0"/>
                <a:cs typeface="Times New Roman" panose="02020603050405020304" pitchFamily="18" charset="0"/>
              </a:rPr>
              <a:t>thời</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gian</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ngắn</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và</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hiểu</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biết</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chưa</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nhiều</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nên</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vẫn</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chưa</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thể</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xây</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dựng</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được</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hoàn</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chỉnh</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một</a:t>
            </a:r>
            <a:r>
              <a:rPr lang="en-US" sz="8800">
                <a:latin typeface="Times New Roman" panose="02020603050405020304" pitchFamily="18" charset="0"/>
                <a:cs typeface="Times New Roman" panose="02020603050405020304" pitchFamily="18" charset="0"/>
              </a:rPr>
              <a:t> số hệ </a:t>
            </a:r>
            <a:r>
              <a:rPr lang="en-US" sz="8800" err="1">
                <a:latin typeface="Times New Roman" panose="02020603050405020304" pitchFamily="18" charset="0"/>
                <a:cs typeface="Times New Roman" panose="02020603050405020304" pitchFamily="18" charset="0"/>
              </a:rPr>
              <a:t>thống</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quản</a:t>
            </a:r>
            <a:r>
              <a:rPr lang="en-US" sz="8800">
                <a:latin typeface="Times New Roman" panose="02020603050405020304" pitchFamily="18" charset="0"/>
                <a:cs typeface="Times New Roman" panose="02020603050405020304" pitchFamily="18" charset="0"/>
              </a:rPr>
              <a:t> lý</a:t>
            </a:r>
          </a:p>
          <a:p>
            <a:pPr algn="just">
              <a:lnSpc>
                <a:spcPct val="150000"/>
              </a:lnSpc>
              <a:spcBef>
                <a:spcPts val="0"/>
              </a:spcBef>
            </a:pPr>
            <a:r>
              <a:rPr lang="en-US" sz="8800" err="1">
                <a:latin typeface="Times New Roman" panose="02020603050405020304" pitchFamily="18" charset="0"/>
                <a:cs typeface="Times New Roman" panose="02020603050405020304" pitchFamily="18" charset="0"/>
              </a:rPr>
              <a:t>Một</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số</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chức</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năng</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còn</a:t>
            </a:r>
            <a:r>
              <a:rPr lang="en-US" sz="8800">
                <a:latin typeface="Times New Roman" panose="02020603050405020304" pitchFamily="18" charset="0"/>
                <a:cs typeface="Times New Roman" panose="02020603050405020304" pitchFamily="18" charset="0"/>
              </a:rPr>
              <a:t> </a:t>
            </a:r>
            <a:r>
              <a:rPr lang="en-US" sz="8800" err="1">
                <a:latin typeface="Times New Roman" panose="02020603050405020304" pitchFamily="18" charset="0"/>
                <a:cs typeface="Times New Roman" panose="02020603050405020304" pitchFamily="18" charset="0"/>
              </a:rPr>
              <a:t>chưa</a:t>
            </a:r>
            <a:r>
              <a:rPr lang="en-US" sz="8800">
                <a:latin typeface="Times New Roman" panose="02020603050405020304" pitchFamily="18" charset="0"/>
                <a:cs typeface="Times New Roman" panose="02020603050405020304" pitchFamily="18" charset="0"/>
              </a:rPr>
              <a:t> được kiểm thử và hoàn thành</a:t>
            </a:r>
            <a:endParaRPr lang="en-US" sz="800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8000"/>
          </a:p>
          <a:p>
            <a:pPr marL="0" indent="0" algn="just">
              <a:lnSpc>
                <a:spcPct val="150000"/>
              </a:lnSpc>
              <a:spcBef>
                <a:spcPts val="0"/>
              </a:spcBef>
              <a:buNone/>
            </a:pPr>
            <a:endParaRPr lang="en-US" sz="8000"/>
          </a:p>
          <a:p>
            <a:pPr marL="0" indent="0" algn="just">
              <a:lnSpc>
                <a:spcPct val="150000"/>
              </a:lnSpc>
              <a:spcBef>
                <a:spcPts val="0"/>
              </a:spcBef>
              <a:buNone/>
            </a:pPr>
            <a:r>
              <a:rPr lang="en-US" sz="8000"/>
              <a:t> </a:t>
            </a:r>
          </a:p>
          <a:p>
            <a:pPr algn="just">
              <a:lnSpc>
                <a:spcPct val="150000"/>
              </a:lnSpc>
              <a:spcBef>
                <a:spcPts val="0"/>
              </a:spcBef>
            </a:pPr>
            <a:endParaRPr lang="en-US"/>
          </a:p>
        </p:txBody>
      </p:sp>
      <p:sp>
        <p:nvSpPr>
          <p:cNvPr id="5" name="Rectangle: Rounded Corners 5">
            <a:extLst>
              <a:ext uri="{FF2B5EF4-FFF2-40B4-BE49-F238E27FC236}">
                <a16:creationId xmlns:a16="http://schemas.microsoft.com/office/drawing/2014/main" id="{DB82D85C-2854-4103-8390-D2F926B6DD24}"/>
              </a:ext>
            </a:extLst>
          </p:cNvPr>
          <p:cNvSpPr>
            <a:spLocks noGrp="1"/>
          </p:cNvSpPr>
          <p:nvPr>
            <p:ph type="title"/>
          </p:nvPr>
        </p:nvSpPr>
        <p:spPr>
          <a:xfrm>
            <a:off x="677334" y="609600"/>
            <a:ext cx="8596668" cy="92377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QUÁ TRÌNH, KHÓ KHĂN</a:t>
            </a:r>
          </a:p>
        </p:txBody>
      </p:sp>
    </p:spTree>
    <p:extLst>
      <p:ext uri="{BB962C8B-B14F-4D97-AF65-F5344CB8AC3E}">
        <p14:creationId xmlns:p14="http://schemas.microsoft.com/office/powerpoint/2010/main" val="280688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p:cTn id="28"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p:cTn id="35"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 calcmode="lin" valueType="num">
                                      <p:cBhvr>
                                        <p:cTn id="42"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p:cTn id="49"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5">
            <a:extLst>
              <a:ext uri="{FF2B5EF4-FFF2-40B4-BE49-F238E27FC236}">
                <a16:creationId xmlns:a16="http://schemas.microsoft.com/office/drawing/2014/main" id="{DB82D85C-2854-4103-8390-D2F926B6DD24}"/>
              </a:ext>
            </a:extLst>
          </p:cNvPr>
          <p:cNvSpPr>
            <a:spLocks noGrp="1"/>
          </p:cNvSpPr>
          <p:nvPr>
            <p:ph type="title"/>
          </p:nvPr>
        </p:nvSpPr>
        <p:spPr>
          <a:xfrm>
            <a:off x="677334" y="609600"/>
            <a:ext cx="8596668" cy="92377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TÀI LIỆU THAM KHẢO</a:t>
            </a:r>
          </a:p>
        </p:txBody>
      </p:sp>
      <p:graphicFrame>
        <p:nvGraphicFramePr>
          <p:cNvPr id="3" name="Bảng 2">
            <a:extLst>
              <a:ext uri="{FF2B5EF4-FFF2-40B4-BE49-F238E27FC236}">
                <a16:creationId xmlns:a16="http://schemas.microsoft.com/office/drawing/2014/main" id="{E1E92E13-0B15-4665-BFDE-409C17F87FD7}"/>
              </a:ext>
            </a:extLst>
          </p:cNvPr>
          <p:cNvGraphicFramePr>
            <a:graphicFrameLocks noGrp="1"/>
          </p:cNvGraphicFramePr>
          <p:nvPr>
            <p:extLst>
              <p:ext uri="{D42A27DB-BD31-4B8C-83A1-F6EECF244321}">
                <p14:modId xmlns:p14="http://schemas.microsoft.com/office/powerpoint/2010/main" val="4129523372"/>
              </p:ext>
            </p:extLst>
          </p:nvPr>
        </p:nvGraphicFramePr>
        <p:xfrm>
          <a:off x="1083513" y="1955409"/>
          <a:ext cx="7784309" cy="2418232"/>
        </p:xfrm>
        <a:graphic>
          <a:graphicData uri="http://schemas.openxmlformats.org/drawingml/2006/table">
            <a:tbl>
              <a:tblPr firstRow="1" firstCol="1" bandRow="1">
                <a:tableStyleId>{5C22544A-7EE6-4342-B048-85BDC9FD1C3A}</a:tableStyleId>
              </a:tblPr>
              <a:tblGrid>
                <a:gridCol w="506613">
                  <a:extLst>
                    <a:ext uri="{9D8B030D-6E8A-4147-A177-3AD203B41FA5}">
                      <a16:colId xmlns:a16="http://schemas.microsoft.com/office/drawing/2014/main" val="2246414190"/>
                    </a:ext>
                  </a:extLst>
                </a:gridCol>
                <a:gridCol w="7277696">
                  <a:extLst>
                    <a:ext uri="{9D8B030D-6E8A-4147-A177-3AD203B41FA5}">
                      <a16:colId xmlns:a16="http://schemas.microsoft.com/office/drawing/2014/main" val="2111009145"/>
                    </a:ext>
                  </a:extLst>
                </a:gridCol>
              </a:tblGrid>
              <a:tr h="790673">
                <a:tc>
                  <a:txBody>
                    <a:bodyPr/>
                    <a:lstStyle/>
                    <a:p>
                      <a:pPr algn="just">
                        <a:lnSpc>
                          <a:spcPct val="150000"/>
                        </a:lnSpc>
                        <a:spcAft>
                          <a:spcPts val="0"/>
                        </a:spcAft>
                      </a:pPr>
                      <a:r>
                        <a:rPr lang="en-US" sz="2000">
                          <a:effectLst/>
                          <a:latin typeface="Times New Roman" panose="02020603050405020304" pitchFamily="18" charset="0"/>
                          <a:cs typeface="Times New Roman" panose="02020603050405020304" pitchFamily="18" charset="0"/>
                        </a:rPr>
                        <a:t>[1]</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400" indent="12700" algn="just">
                        <a:lnSpc>
                          <a:spcPct val="150000"/>
                        </a:lnSpc>
                        <a:spcAft>
                          <a:spcPts val="0"/>
                        </a:spcAft>
                      </a:pPr>
                      <a:r>
                        <a:rPr lang="en-US" sz="2000" b="0">
                          <a:solidFill>
                            <a:schemeClr val="tx1"/>
                          </a:solidFill>
                          <a:effectLst/>
                          <a:latin typeface="Times New Roman" panose="02020603050405020304" pitchFamily="18" charset="0"/>
                          <a:cs typeface="Times New Roman" panose="02020603050405020304" pitchFamily="18" charset="0"/>
                        </a:rPr>
                        <a:t>Phạm Công Ngô, Lập trình C# cơ bản đến nâng cao, NXB Hà Nội, 2007</a:t>
                      </a:r>
                      <a:endParaRPr lang="vi-VN" sz="2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483483835"/>
                  </a:ext>
                </a:extLst>
              </a:tr>
              <a:tr h="779316">
                <a:tc>
                  <a:txBody>
                    <a:bodyPr/>
                    <a:lstStyle/>
                    <a:p>
                      <a:pPr algn="just">
                        <a:lnSpc>
                          <a:spcPct val="150000"/>
                        </a:lnSpc>
                        <a:spcAft>
                          <a:spcPts val="0"/>
                        </a:spcAft>
                      </a:pPr>
                      <a:r>
                        <a:rPr lang="en-US" sz="2000">
                          <a:effectLst/>
                          <a:latin typeface="Times New Roman" panose="02020603050405020304" pitchFamily="18" charset="0"/>
                          <a:cs typeface="Times New Roman" panose="02020603050405020304" pitchFamily="18" charset="0"/>
                        </a:rPr>
                        <a:t>[2]</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400" indent="12700" algn="just">
                        <a:lnSpc>
                          <a:spcPct val="150000"/>
                        </a:lnSpc>
                        <a:spcAft>
                          <a:spcPts val="0"/>
                        </a:spcAft>
                      </a:pPr>
                      <a:r>
                        <a:rPr lang="en-US" sz="2000">
                          <a:effectLst/>
                          <a:latin typeface="Times New Roman" panose="02020603050405020304" pitchFamily="18" charset="0"/>
                          <a:cs typeface="Times New Roman" panose="02020603050405020304" pitchFamily="18" charset="0"/>
                        </a:rPr>
                        <a:t>C# Tutorial link https://vi.wikipedia.org </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tint val="40000"/>
                      </a:schemeClr>
                    </a:solidFill>
                  </a:tcPr>
                </a:tc>
                <a:extLst>
                  <a:ext uri="{0D108BD9-81ED-4DB2-BD59-A6C34878D82A}">
                    <a16:rowId xmlns:a16="http://schemas.microsoft.com/office/drawing/2014/main" val="3672668855"/>
                  </a:ext>
                </a:extLst>
              </a:tr>
              <a:tr h="779316">
                <a:tc>
                  <a:txBody>
                    <a:bodyPr/>
                    <a:lstStyle/>
                    <a:p>
                      <a:pPr algn="just">
                        <a:lnSpc>
                          <a:spcPct val="150000"/>
                        </a:lnSpc>
                        <a:spcAft>
                          <a:spcPts val="0"/>
                        </a:spcAft>
                      </a:pPr>
                      <a:r>
                        <a:rPr lang="en-US" sz="2000">
                          <a:effectLst/>
                          <a:latin typeface="Times New Roman" panose="02020603050405020304" pitchFamily="18" charset="0"/>
                          <a:cs typeface="Times New Roman" panose="02020603050405020304" pitchFamily="18" charset="0"/>
                        </a:rPr>
                        <a:t>[3]</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400" indent="12700" algn="just">
                        <a:lnSpc>
                          <a:spcPct val="150000"/>
                        </a:lnSpc>
                        <a:spcAft>
                          <a:spcPts val="0"/>
                        </a:spcAft>
                      </a:pPr>
                      <a:r>
                        <a:rPr lang="en-US" sz="2000">
                          <a:effectLst/>
                          <a:latin typeface="Times New Roman" panose="02020603050405020304" pitchFamily="18" charset="0"/>
                          <a:cs typeface="Times New Roman" panose="02020603050405020304" pitchFamily="18" charset="0"/>
                        </a:rPr>
                        <a:t>C# Tutorial, link </a:t>
                      </a:r>
                      <a:r>
                        <a:rPr lang="vi-VN" sz="2000" u="sng">
                          <a:effectLst/>
                          <a:latin typeface="Times New Roman" panose="02020603050405020304" pitchFamily="18" charset="0"/>
                          <a:cs typeface="Times New Roman" panose="02020603050405020304" pitchFamily="18" charset="0"/>
                          <a:hlinkClick r:id="rId2"/>
                        </a:rPr>
                        <a:t>https://www.w3schools.com/cs/default.asp</a:t>
                      </a:r>
                      <a:endParaRPr lang="vi-V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tint val="20000"/>
                      </a:schemeClr>
                    </a:solidFill>
                  </a:tcPr>
                </a:tc>
                <a:extLst>
                  <a:ext uri="{0D108BD9-81ED-4DB2-BD59-A6C34878D82A}">
                    <a16:rowId xmlns:a16="http://schemas.microsoft.com/office/drawing/2014/main" val="3169384361"/>
                  </a:ext>
                </a:extLst>
              </a:tr>
            </a:tbl>
          </a:graphicData>
        </a:graphic>
      </p:graphicFrame>
    </p:spTree>
    <p:extLst>
      <p:ext uri="{BB962C8B-B14F-4D97-AF65-F5344CB8AC3E}">
        <p14:creationId xmlns:p14="http://schemas.microsoft.com/office/powerpoint/2010/main" val="286892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847081"/>
            <a:ext cx="9535259" cy="1653765"/>
          </a:xfrm>
        </p:spPr>
        <p:txBody>
          <a:bodyPr>
            <a:noAutofit/>
          </a:bodyPr>
          <a:lstStyle/>
          <a:p>
            <a:pPr marL="0" indent="0" algn="ctr">
              <a:buNone/>
            </a:pPr>
            <a:r>
              <a:rPr lang="en-US" sz="4000" b="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Xin chân thành cảm </a:t>
            </a:r>
            <a:r>
              <a:rPr lang="vi-VN" sz="4000" b="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4000" b="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Thầy Cô </a:t>
            </a:r>
          </a:p>
          <a:p>
            <a:pPr marL="0" indent="0" algn="ctr">
              <a:buNone/>
            </a:pPr>
            <a:r>
              <a:rPr lang="en-US" sz="4000" b="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 các bạn đã chú ý lắng nghe!</a:t>
            </a:r>
          </a:p>
          <a:p>
            <a:endParaRPr lang="en-US" sz="4000"/>
          </a:p>
        </p:txBody>
      </p:sp>
    </p:spTree>
    <p:extLst>
      <p:ext uri="{BB962C8B-B14F-4D97-AF65-F5344CB8AC3E}">
        <p14:creationId xmlns:p14="http://schemas.microsoft.com/office/powerpoint/2010/main" val="201345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753393-3A2F-496E-B9E6-EEDC69FE5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4" y="0"/>
            <a:ext cx="12328987" cy="6858000"/>
          </a:xfrm>
          <a:prstGeom prst="rect">
            <a:avLst/>
          </a:prstGeom>
        </p:spPr>
      </p:pic>
    </p:spTree>
    <p:extLst>
      <p:ext uri="{BB962C8B-B14F-4D97-AF65-F5344CB8AC3E}">
        <p14:creationId xmlns:p14="http://schemas.microsoft.com/office/powerpoint/2010/main" val="412736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601836D-EFA3-4988-AF11-4D2F628DD86C}"/>
              </a:ext>
            </a:extLst>
          </p:cNvPr>
          <p:cNvSpPr>
            <a:spLocks noGrp="1"/>
          </p:cNvSpPr>
          <p:nvPr>
            <p:ph type="title"/>
          </p:nvPr>
        </p:nvSpPr>
        <p:spPr>
          <a:xfrm>
            <a:off x="677334" y="525194"/>
            <a:ext cx="8596668" cy="93784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NỘI DUNG BÁO CÁO</a:t>
            </a:r>
          </a:p>
        </p:txBody>
      </p:sp>
      <p:sp>
        <p:nvSpPr>
          <p:cNvPr id="8" name="Arrow: Pentagon 6">
            <a:extLst>
              <a:ext uri="{FF2B5EF4-FFF2-40B4-BE49-F238E27FC236}">
                <a16:creationId xmlns:a16="http://schemas.microsoft.com/office/drawing/2014/main" id="{42C33AA0-6D12-40AA-A6D2-D02901E33DF4}"/>
              </a:ext>
            </a:extLst>
          </p:cNvPr>
          <p:cNvSpPr/>
          <p:nvPr/>
        </p:nvSpPr>
        <p:spPr>
          <a:xfrm>
            <a:off x="265041" y="2350607"/>
            <a:ext cx="4837046" cy="673948"/>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a:latin typeface="Times New Roman" panose="02020603050405020304" pitchFamily="18" charset="0"/>
                <a:cs typeface="Times New Roman" panose="02020603050405020304" pitchFamily="18" charset="0"/>
              </a:rPr>
              <a:t>1. ĐẶT VẤN ĐỀ</a:t>
            </a:r>
          </a:p>
        </p:txBody>
      </p:sp>
      <p:sp>
        <p:nvSpPr>
          <p:cNvPr id="10" name="Arrow: Pentagon 8">
            <a:extLst>
              <a:ext uri="{FF2B5EF4-FFF2-40B4-BE49-F238E27FC236}">
                <a16:creationId xmlns:a16="http://schemas.microsoft.com/office/drawing/2014/main" id="{53FAF695-2DA6-4205-BD51-8449ACA6510A}"/>
              </a:ext>
            </a:extLst>
          </p:cNvPr>
          <p:cNvSpPr/>
          <p:nvPr/>
        </p:nvSpPr>
        <p:spPr>
          <a:xfrm>
            <a:off x="5883965" y="2341978"/>
            <a:ext cx="4837046" cy="682578"/>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a:latin typeface="Times New Roman" panose="02020603050405020304" pitchFamily="18" charset="0"/>
                <a:cs typeface="Times New Roman" panose="02020603050405020304" pitchFamily="18" charset="0"/>
              </a:rPr>
              <a:t>2. GIỚI THIỆU ĐỀ TÀI</a:t>
            </a:r>
          </a:p>
        </p:txBody>
      </p:sp>
      <p:sp>
        <p:nvSpPr>
          <p:cNvPr id="11" name="Arrow: Pentagon 9">
            <a:extLst>
              <a:ext uri="{FF2B5EF4-FFF2-40B4-BE49-F238E27FC236}">
                <a16:creationId xmlns:a16="http://schemas.microsoft.com/office/drawing/2014/main" id="{9D76EF12-C07C-46A9-A298-756DDA7D6C4C}"/>
              </a:ext>
            </a:extLst>
          </p:cNvPr>
          <p:cNvSpPr/>
          <p:nvPr/>
        </p:nvSpPr>
        <p:spPr>
          <a:xfrm>
            <a:off x="283782" y="3466690"/>
            <a:ext cx="4818305" cy="673948"/>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a:latin typeface="Times New Roman" panose="02020603050405020304" pitchFamily="18" charset="0"/>
                <a:cs typeface="Times New Roman" panose="02020603050405020304" pitchFamily="18" charset="0"/>
              </a:rPr>
              <a:t>3. THIẾT KẾ ĐỀ TÀI</a:t>
            </a:r>
          </a:p>
        </p:txBody>
      </p:sp>
      <p:sp>
        <p:nvSpPr>
          <p:cNvPr id="13" name="Arrow: Pentagon 11">
            <a:extLst>
              <a:ext uri="{FF2B5EF4-FFF2-40B4-BE49-F238E27FC236}">
                <a16:creationId xmlns:a16="http://schemas.microsoft.com/office/drawing/2014/main" id="{5873F487-2AD9-42D3-B714-59F02FB0E2AC}"/>
              </a:ext>
            </a:extLst>
          </p:cNvPr>
          <p:cNvSpPr/>
          <p:nvPr/>
        </p:nvSpPr>
        <p:spPr>
          <a:xfrm>
            <a:off x="5909903" y="3449521"/>
            <a:ext cx="4803537" cy="673948"/>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a:latin typeface="Times New Roman" panose="02020603050405020304" pitchFamily="18" charset="0"/>
                <a:cs typeface="Times New Roman" panose="02020603050405020304" pitchFamily="18" charset="0"/>
              </a:rPr>
              <a:t>4. GIAO DIỆN</a:t>
            </a:r>
          </a:p>
        </p:txBody>
      </p:sp>
      <p:sp>
        <p:nvSpPr>
          <p:cNvPr id="14" name="Arrow: Pentagon 12">
            <a:extLst>
              <a:ext uri="{FF2B5EF4-FFF2-40B4-BE49-F238E27FC236}">
                <a16:creationId xmlns:a16="http://schemas.microsoft.com/office/drawing/2014/main" id="{38DEE19E-F32D-421A-A3D1-E17F80C677AA}"/>
              </a:ext>
            </a:extLst>
          </p:cNvPr>
          <p:cNvSpPr/>
          <p:nvPr/>
        </p:nvSpPr>
        <p:spPr>
          <a:xfrm>
            <a:off x="315209" y="4582773"/>
            <a:ext cx="4790662" cy="673948"/>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a:latin typeface="Times New Roman" panose="02020603050405020304" pitchFamily="18" charset="0"/>
                <a:cs typeface="Times New Roman" panose="02020603050405020304" pitchFamily="18" charset="0"/>
              </a:rPr>
              <a:t>5</a:t>
            </a:r>
            <a:r>
              <a:rPr lang="en-US" sz="2800">
                <a:latin typeface="Times New Roman" panose="02020603050405020304" pitchFamily="18" charset="0"/>
                <a:cs typeface="Times New Roman" panose="02020603050405020304" pitchFamily="18" charset="0"/>
              </a:rPr>
              <a:t>. QUÁ TRÌNH, KHÓ KHĂN </a:t>
            </a:r>
          </a:p>
        </p:txBody>
      </p:sp>
      <p:sp>
        <p:nvSpPr>
          <p:cNvPr id="16" name="Arrow: Pentagon 12">
            <a:extLst>
              <a:ext uri="{FF2B5EF4-FFF2-40B4-BE49-F238E27FC236}">
                <a16:creationId xmlns:a16="http://schemas.microsoft.com/office/drawing/2014/main" id="{38DEE19E-F32D-421A-A3D1-E17F80C677AA}"/>
              </a:ext>
            </a:extLst>
          </p:cNvPr>
          <p:cNvSpPr/>
          <p:nvPr/>
        </p:nvSpPr>
        <p:spPr>
          <a:xfrm>
            <a:off x="5907157" y="4582772"/>
            <a:ext cx="4790662" cy="682579"/>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a:latin typeface="Times New Roman" panose="02020603050405020304" pitchFamily="18" charset="0"/>
                <a:cs typeface="Times New Roman" panose="02020603050405020304" pitchFamily="18" charset="0"/>
              </a:rPr>
              <a:t>6. TÀI LIỆU THAM KHẢO</a:t>
            </a:r>
          </a:p>
        </p:txBody>
      </p:sp>
    </p:spTree>
    <p:extLst>
      <p:ext uri="{BB962C8B-B14F-4D97-AF65-F5344CB8AC3E}">
        <p14:creationId xmlns:p14="http://schemas.microsoft.com/office/powerpoint/2010/main" val="145673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435">
                                          <p:stCondLst>
                                            <p:cond delay="0"/>
                                          </p:stCondLst>
                                        </p:cTn>
                                        <p:tgtEl>
                                          <p:spTgt spid="8"/>
                                        </p:tgtEl>
                                      </p:cBhvr>
                                    </p:animEffect>
                                    <p:anim calcmode="lin" valueType="num">
                                      <p:cBhvr>
                                        <p:cTn id="14"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7"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8"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9" dur="20">
                                          <p:stCondLst>
                                            <p:cond delay="487"/>
                                          </p:stCondLst>
                                        </p:cTn>
                                        <p:tgtEl>
                                          <p:spTgt spid="8"/>
                                        </p:tgtEl>
                                      </p:cBhvr>
                                      <p:to x="100000" y="60000"/>
                                    </p:animScale>
                                    <p:animScale>
                                      <p:cBhvr>
                                        <p:cTn id="20" dur="124" decel="50000">
                                          <p:stCondLst>
                                            <p:cond delay="507"/>
                                          </p:stCondLst>
                                        </p:cTn>
                                        <p:tgtEl>
                                          <p:spTgt spid="8"/>
                                        </p:tgtEl>
                                      </p:cBhvr>
                                      <p:to x="100000" y="100000"/>
                                    </p:animScale>
                                    <p:animScale>
                                      <p:cBhvr>
                                        <p:cTn id="21" dur="20">
                                          <p:stCondLst>
                                            <p:cond delay="984"/>
                                          </p:stCondLst>
                                        </p:cTn>
                                        <p:tgtEl>
                                          <p:spTgt spid="8"/>
                                        </p:tgtEl>
                                      </p:cBhvr>
                                      <p:to x="100000" y="80000"/>
                                    </p:animScale>
                                    <p:animScale>
                                      <p:cBhvr>
                                        <p:cTn id="22" dur="124" decel="50000">
                                          <p:stCondLst>
                                            <p:cond delay="1004"/>
                                          </p:stCondLst>
                                        </p:cTn>
                                        <p:tgtEl>
                                          <p:spTgt spid="8"/>
                                        </p:tgtEl>
                                      </p:cBhvr>
                                      <p:to x="100000" y="100000"/>
                                    </p:animScale>
                                    <p:animScale>
                                      <p:cBhvr>
                                        <p:cTn id="23" dur="20">
                                          <p:stCondLst>
                                            <p:cond delay="1231"/>
                                          </p:stCondLst>
                                        </p:cTn>
                                        <p:tgtEl>
                                          <p:spTgt spid="8"/>
                                        </p:tgtEl>
                                      </p:cBhvr>
                                      <p:to x="100000" y="90000"/>
                                    </p:animScale>
                                    <p:animScale>
                                      <p:cBhvr>
                                        <p:cTn id="24" dur="124" decel="50000">
                                          <p:stCondLst>
                                            <p:cond delay="1251"/>
                                          </p:stCondLst>
                                        </p:cTn>
                                        <p:tgtEl>
                                          <p:spTgt spid="8"/>
                                        </p:tgtEl>
                                      </p:cBhvr>
                                      <p:to x="100000" y="100000"/>
                                    </p:animScale>
                                    <p:animScale>
                                      <p:cBhvr>
                                        <p:cTn id="25" dur="20">
                                          <p:stCondLst>
                                            <p:cond delay="1356"/>
                                          </p:stCondLst>
                                        </p:cTn>
                                        <p:tgtEl>
                                          <p:spTgt spid="8"/>
                                        </p:tgtEl>
                                      </p:cBhvr>
                                      <p:to x="100000" y="95000"/>
                                    </p:animScale>
                                    <p:animScale>
                                      <p:cBhvr>
                                        <p:cTn id="26" dur="124" decel="50000">
                                          <p:stCondLst>
                                            <p:cond delay="1376"/>
                                          </p:stCondLst>
                                        </p:cTn>
                                        <p:tgtEl>
                                          <p:spTgt spid="8"/>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435">
                                          <p:stCondLst>
                                            <p:cond delay="0"/>
                                          </p:stCondLst>
                                        </p:cTn>
                                        <p:tgtEl>
                                          <p:spTgt spid="10"/>
                                        </p:tgtEl>
                                      </p:cBhvr>
                                    </p:animEffect>
                                    <p:anim calcmode="lin" valueType="num">
                                      <p:cBhvr>
                                        <p:cTn id="32"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3"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4"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35"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36"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37" dur="20">
                                          <p:stCondLst>
                                            <p:cond delay="487"/>
                                          </p:stCondLst>
                                        </p:cTn>
                                        <p:tgtEl>
                                          <p:spTgt spid="10"/>
                                        </p:tgtEl>
                                      </p:cBhvr>
                                      <p:to x="100000" y="60000"/>
                                    </p:animScale>
                                    <p:animScale>
                                      <p:cBhvr>
                                        <p:cTn id="38" dur="124" decel="50000">
                                          <p:stCondLst>
                                            <p:cond delay="507"/>
                                          </p:stCondLst>
                                        </p:cTn>
                                        <p:tgtEl>
                                          <p:spTgt spid="10"/>
                                        </p:tgtEl>
                                      </p:cBhvr>
                                      <p:to x="100000" y="100000"/>
                                    </p:animScale>
                                    <p:animScale>
                                      <p:cBhvr>
                                        <p:cTn id="39" dur="20">
                                          <p:stCondLst>
                                            <p:cond delay="984"/>
                                          </p:stCondLst>
                                        </p:cTn>
                                        <p:tgtEl>
                                          <p:spTgt spid="10"/>
                                        </p:tgtEl>
                                      </p:cBhvr>
                                      <p:to x="100000" y="80000"/>
                                    </p:animScale>
                                    <p:animScale>
                                      <p:cBhvr>
                                        <p:cTn id="40" dur="124" decel="50000">
                                          <p:stCondLst>
                                            <p:cond delay="1004"/>
                                          </p:stCondLst>
                                        </p:cTn>
                                        <p:tgtEl>
                                          <p:spTgt spid="10"/>
                                        </p:tgtEl>
                                      </p:cBhvr>
                                      <p:to x="100000" y="100000"/>
                                    </p:animScale>
                                    <p:animScale>
                                      <p:cBhvr>
                                        <p:cTn id="41" dur="20">
                                          <p:stCondLst>
                                            <p:cond delay="1231"/>
                                          </p:stCondLst>
                                        </p:cTn>
                                        <p:tgtEl>
                                          <p:spTgt spid="10"/>
                                        </p:tgtEl>
                                      </p:cBhvr>
                                      <p:to x="100000" y="90000"/>
                                    </p:animScale>
                                    <p:animScale>
                                      <p:cBhvr>
                                        <p:cTn id="42" dur="124" decel="50000">
                                          <p:stCondLst>
                                            <p:cond delay="1251"/>
                                          </p:stCondLst>
                                        </p:cTn>
                                        <p:tgtEl>
                                          <p:spTgt spid="10"/>
                                        </p:tgtEl>
                                      </p:cBhvr>
                                      <p:to x="100000" y="100000"/>
                                    </p:animScale>
                                    <p:animScale>
                                      <p:cBhvr>
                                        <p:cTn id="43" dur="20">
                                          <p:stCondLst>
                                            <p:cond delay="1356"/>
                                          </p:stCondLst>
                                        </p:cTn>
                                        <p:tgtEl>
                                          <p:spTgt spid="10"/>
                                        </p:tgtEl>
                                      </p:cBhvr>
                                      <p:to x="100000" y="95000"/>
                                    </p:animScale>
                                    <p:animScale>
                                      <p:cBhvr>
                                        <p:cTn id="44" dur="124" decel="50000">
                                          <p:stCondLst>
                                            <p:cond delay="1376"/>
                                          </p:stCondLst>
                                        </p:cTn>
                                        <p:tgtEl>
                                          <p:spTgt spid="10"/>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435">
                                          <p:stCondLst>
                                            <p:cond delay="0"/>
                                          </p:stCondLst>
                                        </p:cTn>
                                        <p:tgtEl>
                                          <p:spTgt spid="11"/>
                                        </p:tgtEl>
                                      </p:cBhvr>
                                    </p:animEffect>
                                    <p:anim calcmode="lin" valueType="num">
                                      <p:cBhvr>
                                        <p:cTn id="50" dur="1367"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1" dur="498"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2" dur="498" tmFilter="0, 0; 0.125,0.2665; 0.25,0.4; 0.375,0.465; 0.5,0.5;  0.625,0.535; 0.75,0.6; 0.875,0.7335; 1,1">
                                          <p:stCondLst>
                                            <p:cond delay="498"/>
                                          </p:stCondLst>
                                        </p:cTn>
                                        <p:tgtEl>
                                          <p:spTgt spid="11"/>
                                        </p:tgtEl>
                                        <p:attrNameLst>
                                          <p:attrName>ppt_y</p:attrName>
                                        </p:attrNameLst>
                                      </p:cBhvr>
                                      <p:tavLst>
                                        <p:tav tm="0" fmla="#ppt_y-sin(pi*$)/9">
                                          <p:val>
                                            <p:fltVal val="0"/>
                                          </p:val>
                                        </p:tav>
                                        <p:tav tm="100000">
                                          <p:val>
                                            <p:fltVal val="1"/>
                                          </p:val>
                                        </p:tav>
                                      </p:tavLst>
                                    </p:anim>
                                    <p:anim calcmode="lin" valueType="num">
                                      <p:cBhvr>
                                        <p:cTn id="53" dur="249" tmFilter="0, 0; 0.125,0.2665; 0.25,0.4; 0.375,0.465; 0.5,0.5;  0.625,0.535; 0.75,0.6; 0.875,0.7335; 1,1">
                                          <p:stCondLst>
                                            <p:cond delay="993"/>
                                          </p:stCondLst>
                                        </p:cTn>
                                        <p:tgtEl>
                                          <p:spTgt spid="11"/>
                                        </p:tgtEl>
                                        <p:attrNameLst>
                                          <p:attrName>ppt_y</p:attrName>
                                        </p:attrNameLst>
                                      </p:cBhvr>
                                      <p:tavLst>
                                        <p:tav tm="0" fmla="#ppt_y-sin(pi*$)/27">
                                          <p:val>
                                            <p:fltVal val="0"/>
                                          </p:val>
                                        </p:tav>
                                        <p:tav tm="100000">
                                          <p:val>
                                            <p:fltVal val="1"/>
                                          </p:val>
                                        </p:tav>
                                      </p:tavLst>
                                    </p:anim>
                                    <p:anim calcmode="lin" valueType="num">
                                      <p:cBhvr>
                                        <p:cTn id="54" dur="123" tmFilter="0, 0; 0.125,0.2665; 0.25,0.4; 0.375,0.465; 0.5,0.5;  0.625,0.535; 0.75,0.6; 0.875,0.7335; 1,1">
                                          <p:stCondLst>
                                            <p:cond delay="1242"/>
                                          </p:stCondLst>
                                        </p:cTn>
                                        <p:tgtEl>
                                          <p:spTgt spid="11"/>
                                        </p:tgtEl>
                                        <p:attrNameLst>
                                          <p:attrName>ppt_y</p:attrName>
                                        </p:attrNameLst>
                                      </p:cBhvr>
                                      <p:tavLst>
                                        <p:tav tm="0" fmla="#ppt_y-sin(pi*$)/81">
                                          <p:val>
                                            <p:fltVal val="0"/>
                                          </p:val>
                                        </p:tav>
                                        <p:tav tm="100000">
                                          <p:val>
                                            <p:fltVal val="1"/>
                                          </p:val>
                                        </p:tav>
                                      </p:tavLst>
                                    </p:anim>
                                    <p:animScale>
                                      <p:cBhvr>
                                        <p:cTn id="55" dur="20">
                                          <p:stCondLst>
                                            <p:cond delay="487"/>
                                          </p:stCondLst>
                                        </p:cTn>
                                        <p:tgtEl>
                                          <p:spTgt spid="11"/>
                                        </p:tgtEl>
                                      </p:cBhvr>
                                      <p:to x="100000" y="60000"/>
                                    </p:animScale>
                                    <p:animScale>
                                      <p:cBhvr>
                                        <p:cTn id="56" dur="124" decel="50000">
                                          <p:stCondLst>
                                            <p:cond delay="507"/>
                                          </p:stCondLst>
                                        </p:cTn>
                                        <p:tgtEl>
                                          <p:spTgt spid="11"/>
                                        </p:tgtEl>
                                      </p:cBhvr>
                                      <p:to x="100000" y="100000"/>
                                    </p:animScale>
                                    <p:animScale>
                                      <p:cBhvr>
                                        <p:cTn id="57" dur="20">
                                          <p:stCondLst>
                                            <p:cond delay="984"/>
                                          </p:stCondLst>
                                        </p:cTn>
                                        <p:tgtEl>
                                          <p:spTgt spid="11"/>
                                        </p:tgtEl>
                                      </p:cBhvr>
                                      <p:to x="100000" y="80000"/>
                                    </p:animScale>
                                    <p:animScale>
                                      <p:cBhvr>
                                        <p:cTn id="58" dur="124" decel="50000">
                                          <p:stCondLst>
                                            <p:cond delay="1004"/>
                                          </p:stCondLst>
                                        </p:cTn>
                                        <p:tgtEl>
                                          <p:spTgt spid="11"/>
                                        </p:tgtEl>
                                      </p:cBhvr>
                                      <p:to x="100000" y="100000"/>
                                    </p:animScale>
                                    <p:animScale>
                                      <p:cBhvr>
                                        <p:cTn id="59" dur="20">
                                          <p:stCondLst>
                                            <p:cond delay="1231"/>
                                          </p:stCondLst>
                                        </p:cTn>
                                        <p:tgtEl>
                                          <p:spTgt spid="11"/>
                                        </p:tgtEl>
                                      </p:cBhvr>
                                      <p:to x="100000" y="90000"/>
                                    </p:animScale>
                                    <p:animScale>
                                      <p:cBhvr>
                                        <p:cTn id="60" dur="124" decel="50000">
                                          <p:stCondLst>
                                            <p:cond delay="1251"/>
                                          </p:stCondLst>
                                        </p:cTn>
                                        <p:tgtEl>
                                          <p:spTgt spid="11"/>
                                        </p:tgtEl>
                                      </p:cBhvr>
                                      <p:to x="100000" y="100000"/>
                                    </p:animScale>
                                    <p:animScale>
                                      <p:cBhvr>
                                        <p:cTn id="61" dur="20">
                                          <p:stCondLst>
                                            <p:cond delay="1356"/>
                                          </p:stCondLst>
                                        </p:cTn>
                                        <p:tgtEl>
                                          <p:spTgt spid="11"/>
                                        </p:tgtEl>
                                      </p:cBhvr>
                                      <p:to x="100000" y="95000"/>
                                    </p:animScale>
                                    <p:animScale>
                                      <p:cBhvr>
                                        <p:cTn id="62" dur="124" decel="50000">
                                          <p:stCondLst>
                                            <p:cond delay="1376"/>
                                          </p:stCondLst>
                                        </p:cTn>
                                        <p:tgtEl>
                                          <p:spTgt spid="11"/>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down)">
                                      <p:cBhvr>
                                        <p:cTn id="67" dur="435">
                                          <p:stCondLst>
                                            <p:cond delay="0"/>
                                          </p:stCondLst>
                                        </p:cTn>
                                        <p:tgtEl>
                                          <p:spTgt spid="13"/>
                                        </p:tgtEl>
                                      </p:cBhvr>
                                    </p:animEffect>
                                    <p:anim calcmode="lin" valueType="num">
                                      <p:cBhvr>
                                        <p:cTn id="6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6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7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7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73" dur="20">
                                          <p:stCondLst>
                                            <p:cond delay="487"/>
                                          </p:stCondLst>
                                        </p:cTn>
                                        <p:tgtEl>
                                          <p:spTgt spid="13"/>
                                        </p:tgtEl>
                                      </p:cBhvr>
                                      <p:to x="100000" y="60000"/>
                                    </p:animScale>
                                    <p:animScale>
                                      <p:cBhvr>
                                        <p:cTn id="74" dur="124" decel="50000">
                                          <p:stCondLst>
                                            <p:cond delay="507"/>
                                          </p:stCondLst>
                                        </p:cTn>
                                        <p:tgtEl>
                                          <p:spTgt spid="13"/>
                                        </p:tgtEl>
                                      </p:cBhvr>
                                      <p:to x="100000" y="100000"/>
                                    </p:animScale>
                                    <p:animScale>
                                      <p:cBhvr>
                                        <p:cTn id="75" dur="20">
                                          <p:stCondLst>
                                            <p:cond delay="984"/>
                                          </p:stCondLst>
                                        </p:cTn>
                                        <p:tgtEl>
                                          <p:spTgt spid="13"/>
                                        </p:tgtEl>
                                      </p:cBhvr>
                                      <p:to x="100000" y="80000"/>
                                    </p:animScale>
                                    <p:animScale>
                                      <p:cBhvr>
                                        <p:cTn id="76" dur="124" decel="50000">
                                          <p:stCondLst>
                                            <p:cond delay="1004"/>
                                          </p:stCondLst>
                                        </p:cTn>
                                        <p:tgtEl>
                                          <p:spTgt spid="13"/>
                                        </p:tgtEl>
                                      </p:cBhvr>
                                      <p:to x="100000" y="100000"/>
                                    </p:animScale>
                                    <p:animScale>
                                      <p:cBhvr>
                                        <p:cTn id="77" dur="20">
                                          <p:stCondLst>
                                            <p:cond delay="1231"/>
                                          </p:stCondLst>
                                        </p:cTn>
                                        <p:tgtEl>
                                          <p:spTgt spid="13"/>
                                        </p:tgtEl>
                                      </p:cBhvr>
                                      <p:to x="100000" y="90000"/>
                                    </p:animScale>
                                    <p:animScale>
                                      <p:cBhvr>
                                        <p:cTn id="78" dur="124" decel="50000">
                                          <p:stCondLst>
                                            <p:cond delay="1251"/>
                                          </p:stCondLst>
                                        </p:cTn>
                                        <p:tgtEl>
                                          <p:spTgt spid="13"/>
                                        </p:tgtEl>
                                      </p:cBhvr>
                                      <p:to x="100000" y="100000"/>
                                    </p:animScale>
                                    <p:animScale>
                                      <p:cBhvr>
                                        <p:cTn id="79" dur="20">
                                          <p:stCondLst>
                                            <p:cond delay="1356"/>
                                          </p:stCondLst>
                                        </p:cTn>
                                        <p:tgtEl>
                                          <p:spTgt spid="13"/>
                                        </p:tgtEl>
                                      </p:cBhvr>
                                      <p:to x="100000" y="95000"/>
                                    </p:animScale>
                                    <p:animScale>
                                      <p:cBhvr>
                                        <p:cTn id="80" dur="124" decel="50000">
                                          <p:stCondLst>
                                            <p:cond delay="1376"/>
                                          </p:stCondLst>
                                        </p:cTn>
                                        <p:tgtEl>
                                          <p:spTgt spid="13"/>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wipe(down)">
                                      <p:cBhvr>
                                        <p:cTn id="85" dur="580">
                                          <p:stCondLst>
                                            <p:cond delay="0"/>
                                          </p:stCondLst>
                                        </p:cTn>
                                        <p:tgtEl>
                                          <p:spTgt spid="14"/>
                                        </p:tgtEl>
                                      </p:cBhvr>
                                    </p:animEffect>
                                    <p:anim calcmode="lin" valueType="num">
                                      <p:cBhvr>
                                        <p:cTn id="8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91" dur="26">
                                          <p:stCondLst>
                                            <p:cond delay="650"/>
                                          </p:stCondLst>
                                        </p:cTn>
                                        <p:tgtEl>
                                          <p:spTgt spid="14"/>
                                        </p:tgtEl>
                                      </p:cBhvr>
                                      <p:to x="100000" y="60000"/>
                                    </p:animScale>
                                    <p:animScale>
                                      <p:cBhvr>
                                        <p:cTn id="92" dur="166" decel="50000">
                                          <p:stCondLst>
                                            <p:cond delay="676"/>
                                          </p:stCondLst>
                                        </p:cTn>
                                        <p:tgtEl>
                                          <p:spTgt spid="14"/>
                                        </p:tgtEl>
                                      </p:cBhvr>
                                      <p:to x="100000" y="100000"/>
                                    </p:animScale>
                                    <p:animScale>
                                      <p:cBhvr>
                                        <p:cTn id="93" dur="26">
                                          <p:stCondLst>
                                            <p:cond delay="1312"/>
                                          </p:stCondLst>
                                        </p:cTn>
                                        <p:tgtEl>
                                          <p:spTgt spid="14"/>
                                        </p:tgtEl>
                                      </p:cBhvr>
                                      <p:to x="100000" y="80000"/>
                                    </p:animScale>
                                    <p:animScale>
                                      <p:cBhvr>
                                        <p:cTn id="94" dur="166" decel="50000">
                                          <p:stCondLst>
                                            <p:cond delay="1338"/>
                                          </p:stCondLst>
                                        </p:cTn>
                                        <p:tgtEl>
                                          <p:spTgt spid="14"/>
                                        </p:tgtEl>
                                      </p:cBhvr>
                                      <p:to x="100000" y="100000"/>
                                    </p:animScale>
                                    <p:animScale>
                                      <p:cBhvr>
                                        <p:cTn id="95" dur="26">
                                          <p:stCondLst>
                                            <p:cond delay="1642"/>
                                          </p:stCondLst>
                                        </p:cTn>
                                        <p:tgtEl>
                                          <p:spTgt spid="14"/>
                                        </p:tgtEl>
                                      </p:cBhvr>
                                      <p:to x="100000" y="90000"/>
                                    </p:animScale>
                                    <p:animScale>
                                      <p:cBhvr>
                                        <p:cTn id="96" dur="166" decel="50000">
                                          <p:stCondLst>
                                            <p:cond delay="1668"/>
                                          </p:stCondLst>
                                        </p:cTn>
                                        <p:tgtEl>
                                          <p:spTgt spid="14"/>
                                        </p:tgtEl>
                                      </p:cBhvr>
                                      <p:to x="100000" y="100000"/>
                                    </p:animScale>
                                    <p:animScale>
                                      <p:cBhvr>
                                        <p:cTn id="97" dur="26">
                                          <p:stCondLst>
                                            <p:cond delay="1808"/>
                                          </p:stCondLst>
                                        </p:cTn>
                                        <p:tgtEl>
                                          <p:spTgt spid="14"/>
                                        </p:tgtEl>
                                      </p:cBhvr>
                                      <p:to x="100000" y="95000"/>
                                    </p:animScale>
                                    <p:animScale>
                                      <p:cBhvr>
                                        <p:cTn id="98" dur="166" decel="50000">
                                          <p:stCondLst>
                                            <p:cond delay="1834"/>
                                          </p:stCondLst>
                                        </p:cTn>
                                        <p:tgtEl>
                                          <p:spTgt spid="14"/>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26" presetClass="entr" presetSubtype="0"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wipe(down)">
                                      <p:cBhvr>
                                        <p:cTn id="103" dur="435">
                                          <p:stCondLst>
                                            <p:cond delay="0"/>
                                          </p:stCondLst>
                                        </p:cTn>
                                        <p:tgtEl>
                                          <p:spTgt spid="16"/>
                                        </p:tgtEl>
                                      </p:cBhvr>
                                    </p:animEffect>
                                    <p:anim calcmode="lin" valueType="num">
                                      <p:cBhvr>
                                        <p:cTn id="104" dur="1367"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5" dur="498"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6" dur="498" tmFilter="0, 0; 0.125,0.2665; 0.25,0.4; 0.375,0.465; 0.5,0.5;  0.625,0.535; 0.75,0.6; 0.875,0.7335; 1,1">
                                          <p:stCondLst>
                                            <p:cond delay="498"/>
                                          </p:stCondLst>
                                        </p:cTn>
                                        <p:tgtEl>
                                          <p:spTgt spid="16"/>
                                        </p:tgtEl>
                                        <p:attrNameLst>
                                          <p:attrName>ppt_y</p:attrName>
                                        </p:attrNameLst>
                                      </p:cBhvr>
                                      <p:tavLst>
                                        <p:tav tm="0" fmla="#ppt_y-sin(pi*$)/9">
                                          <p:val>
                                            <p:fltVal val="0"/>
                                          </p:val>
                                        </p:tav>
                                        <p:tav tm="100000">
                                          <p:val>
                                            <p:fltVal val="1"/>
                                          </p:val>
                                        </p:tav>
                                      </p:tavLst>
                                    </p:anim>
                                    <p:anim calcmode="lin" valueType="num">
                                      <p:cBhvr>
                                        <p:cTn id="107" dur="249" tmFilter="0, 0; 0.125,0.2665; 0.25,0.4; 0.375,0.465; 0.5,0.5;  0.625,0.535; 0.75,0.6; 0.875,0.7335; 1,1">
                                          <p:stCondLst>
                                            <p:cond delay="993"/>
                                          </p:stCondLst>
                                        </p:cTn>
                                        <p:tgtEl>
                                          <p:spTgt spid="16"/>
                                        </p:tgtEl>
                                        <p:attrNameLst>
                                          <p:attrName>ppt_y</p:attrName>
                                        </p:attrNameLst>
                                      </p:cBhvr>
                                      <p:tavLst>
                                        <p:tav tm="0" fmla="#ppt_y-sin(pi*$)/27">
                                          <p:val>
                                            <p:fltVal val="0"/>
                                          </p:val>
                                        </p:tav>
                                        <p:tav tm="100000">
                                          <p:val>
                                            <p:fltVal val="1"/>
                                          </p:val>
                                        </p:tav>
                                      </p:tavLst>
                                    </p:anim>
                                    <p:anim calcmode="lin" valueType="num">
                                      <p:cBhvr>
                                        <p:cTn id="108" dur="123" tmFilter="0, 0; 0.125,0.2665; 0.25,0.4; 0.375,0.465; 0.5,0.5;  0.625,0.535; 0.75,0.6; 0.875,0.7335; 1,1">
                                          <p:stCondLst>
                                            <p:cond delay="1242"/>
                                          </p:stCondLst>
                                        </p:cTn>
                                        <p:tgtEl>
                                          <p:spTgt spid="16"/>
                                        </p:tgtEl>
                                        <p:attrNameLst>
                                          <p:attrName>ppt_y</p:attrName>
                                        </p:attrNameLst>
                                      </p:cBhvr>
                                      <p:tavLst>
                                        <p:tav tm="0" fmla="#ppt_y-sin(pi*$)/81">
                                          <p:val>
                                            <p:fltVal val="0"/>
                                          </p:val>
                                        </p:tav>
                                        <p:tav tm="100000">
                                          <p:val>
                                            <p:fltVal val="1"/>
                                          </p:val>
                                        </p:tav>
                                      </p:tavLst>
                                    </p:anim>
                                    <p:animScale>
                                      <p:cBhvr>
                                        <p:cTn id="109" dur="20">
                                          <p:stCondLst>
                                            <p:cond delay="487"/>
                                          </p:stCondLst>
                                        </p:cTn>
                                        <p:tgtEl>
                                          <p:spTgt spid="16"/>
                                        </p:tgtEl>
                                      </p:cBhvr>
                                      <p:to x="100000" y="60000"/>
                                    </p:animScale>
                                    <p:animScale>
                                      <p:cBhvr>
                                        <p:cTn id="110" dur="124" decel="50000">
                                          <p:stCondLst>
                                            <p:cond delay="507"/>
                                          </p:stCondLst>
                                        </p:cTn>
                                        <p:tgtEl>
                                          <p:spTgt spid="16"/>
                                        </p:tgtEl>
                                      </p:cBhvr>
                                      <p:to x="100000" y="100000"/>
                                    </p:animScale>
                                    <p:animScale>
                                      <p:cBhvr>
                                        <p:cTn id="111" dur="20">
                                          <p:stCondLst>
                                            <p:cond delay="984"/>
                                          </p:stCondLst>
                                        </p:cTn>
                                        <p:tgtEl>
                                          <p:spTgt spid="16"/>
                                        </p:tgtEl>
                                      </p:cBhvr>
                                      <p:to x="100000" y="80000"/>
                                    </p:animScale>
                                    <p:animScale>
                                      <p:cBhvr>
                                        <p:cTn id="112" dur="124" decel="50000">
                                          <p:stCondLst>
                                            <p:cond delay="1004"/>
                                          </p:stCondLst>
                                        </p:cTn>
                                        <p:tgtEl>
                                          <p:spTgt spid="16"/>
                                        </p:tgtEl>
                                      </p:cBhvr>
                                      <p:to x="100000" y="100000"/>
                                    </p:animScale>
                                    <p:animScale>
                                      <p:cBhvr>
                                        <p:cTn id="113" dur="20">
                                          <p:stCondLst>
                                            <p:cond delay="1231"/>
                                          </p:stCondLst>
                                        </p:cTn>
                                        <p:tgtEl>
                                          <p:spTgt spid="16"/>
                                        </p:tgtEl>
                                      </p:cBhvr>
                                      <p:to x="100000" y="90000"/>
                                    </p:animScale>
                                    <p:animScale>
                                      <p:cBhvr>
                                        <p:cTn id="114" dur="124" decel="50000">
                                          <p:stCondLst>
                                            <p:cond delay="1251"/>
                                          </p:stCondLst>
                                        </p:cTn>
                                        <p:tgtEl>
                                          <p:spTgt spid="16"/>
                                        </p:tgtEl>
                                      </p:cBhvr>
                                      <p:to x="100000" y="100000"/>
                                    </p:animScale>
                                    <p:animScale>
                                      <p:cBhvr>
                                        <p:cTn id="115" dur="20">
                                          <p:stCondLst>
                                            <p:cond delay="1356"/>
                                          </p:stCondLst>
                                        </p:cTn>
                                        <p:tgtEl>
                                          <p:spTgt spid="16"/>
                                        </p:tgtEl>
                                      </p:cBhvr>
                                      <p:to x="100000" y="95000"/>
                                    </p:animScale>
                                    <p:animScale>
                                      <p:cBhvr>
                                        <p:cTn id="116" dur="124" decel="50000">
                                          <p:stCondLst>
                                            <p:cond delay="1376"/>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3" grpId="0" animBg="1"/>
      <p:bldP spid="14"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5808" y="489355"/>
            <a:ext cx="8596668" cy="903347"/>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 ĐẶT VẤN ĐỀ</a:t>
            </a:r>
          </a:p>
        </p:txBody>
      </p:sp>
      <p:sp>
        <p:nvSpPr>
          <p:cNvPr id="7" name="Content Placeholder 2"/>
          <p:cNvSpPr>
            <a:spLocks noGrp="1"/>
          </p:cNvSpPr>
          <p:nvPr>
            <p:ph idx="1"/>
          </p:nvPr>
        </p:nvSpPr>
        <p:spPr>
          <a:xfrm>
            <a:off x="677334" y="2167704"/>
            <a:ext cx="10217089" cy="4102467"/>
          </a:xfrm>
        </p:spPr>
        <p:txBody>
          <a:bodyPr>
            <a:normAutofit/>
          </a:bodyPr>
          <a:lstStyle/>
          <a:p>
            <a:pPr algn="just">
              <a:lnSpc>
                <a:spcPct val="130000"/>
              </a:lnSpc>
              <a:spcBef>
                <a:spcPts val="0"/>
              </a:spcBef>
              <a:buFont typeface="Wingdings" panose="05000000000000000000" pitchFamily="2" charset="2"/>
              <a:buChar char="ü"/>
            </a:pPr>
            <a:r>
              <a:rPr lang="en-US" sz="2400">
                <a:solidFill>
                  <a:schemeClr val="accent6">
                    <a:lumMod val="75000"/>
                  </a:schemeClr>
                </a:solidFill>
                <a:latin typeface="Times New Roman" panose="02020603050405020304" pitchFamily="18" charset="0"/>
                <a:cs typeface="Times New Roman" panose="02020603050405020304" pitchFamily="18" charset="0"/>
              </a:rPr>
              <a:t> </a:t>
            </a:r>
            <a:r>
              <a:rPr lang="vi-VN" sz="2400">
                <a:solidFill>
                  <a:schemeClr val="tx1"/>
                </a:solidFill>
                <a:latin typeface="Times New Roman" panose="02020603050405020304" pitchFamily="18" charset="0"/>
                <a:cs typeface="Times New Roman" panose="02020603050405020304" pitchFamily="18" charset="0"/>
              </a:rPr>
              <a:t>Cùng với tốc độ phát triển và ứng dụng rộng rãi của công nghệ thông tin, việc tin học hóa trong quản lý càng trở nên cần thiết</a:t>
            </a:r>
            <a:endParaRPr lang="en-US" sz="2400">
              <a:solidFill>
                <a:schemeClr val="tx1"/>
              </a:solidFill>
              <a:latin typeface="Times New Roman" panose="02020603050405020304" pitchFamily="18" charset="0"/>
              <a:cs typeface="Times New Roman" panose="02020603050405020304" pitchFamily="18" charset="0"/>
            </a:endParaRPr>
          </a:p>
          <a:p>
            <a:pPr algn="just">
              <a:lnSpc>
                <a:spcPct val="130000"/>
              </a:lnSpc>
              <a:spcBef>
                <a:spcPts val="0"/>
              </a:spcBef>
              <a:buFont typeface="Wingdings" panose="05000000000000000000" pitchFamily="2" charset="2"/>
              <a:buChar char="ü"/>
            </a:pPr>
            <a:r>
              <a:rPr lang="en-US" sz="2400">
                <a:solidFill>
                  <a:schemeClr val="tx1"/>
                </a:solidFill>
                <a:latin typeface="Times New Roman" panose="02020603050405020304" pitchFamily="18" charset="0"/>
                <a:cs typeface="Times New Roman" panose="02020603050405020304" pitchFamily="18" charset="0"/>
              </a:rPr>
              <a:t> </a:t>
            </a:r>
            <a:r>
              <a:rPr lang="vi-VN" sz="2400">
                <a:solidFill>
                  <a:schemeClr val="tx1"/>
                </a:solidFill>
                <a:latin typeface="Times New Roman" panose="02020603050405020304" pitchFamily="18" charset="0"/>
                <a:cs typeface="Times New Roman" panose="02020603050405020304" pitchFamily="18" charset="0"/>
              </a:rPr>
              <a:t>Trong bối cảnh đó, Việc xây dựng một hệ thống quản lý điểm và kết quả học tập của trường là vấn đề khá cần thiết giúp cho nhanh gọn, quản lý dễ dàng hơn</a:t>
            </a:r>
            <a:endParaRPr lang="en-US" sz="2400">
              <a:solidFill>
                <a:schemeClr val="tx1"/>
              </a:solidFill>
              <a:latin typeface="Times New Roman" panose="02020603050405020304" pitchFamily="18" charset="0"/>
              <a:cs typeface="Times New Roman" panose="02020603050405020304" pitchFamily="18" charset="0"/>
            </a:endParaRPr>
          </a:p>
          <a:p>
            <a:pPr algn="just">
              <a:lnSpc>
                <a:spcPct val="130000"/>
              </a:lnSpc>
              <a:spcBef>
                <a:spcPts val="0"/>
              </a:spcBef>
              <a:buFont typeface="Wingdings" panose="05000000000000000000" pitchFamily="2" charset="2"/>
              <a:buChar char="ü"/>
            </a:pPr>
            <a:r>
              <a:rPr lang="vi-VN" sz="2400">
                <a:solidFill>
                  <a:schemeClr val="tx1"/>
                </a:solidFill>
                <a:latin typeface="Times New Roman" panose="02020603050405020304" pitchFamily="18" charset="0"/>
                <a:cs typeface="Times New Roman" panose="02020603050405020304" pitchFamily="18" charset="0"/>
              </a:rPr>
              <a:t> Với việc tin học hoá và sự giúp đỡ của tin học, việc quản lý học vụ sẽ trở nên đơn giản, thuận tiện, nhanh chóng và hiệu quả hơn rất nhiều</a:t>
            </a:r>
            <a:endParaRPr lang="en-US" sz="2400">
              <a:solidFill>
                <a:schemeClr val="tx1"/>
              </a:solidFill>
              <a:latin typeface="Times New Roman" panose="02020603050405020304" pitchFamily="18" charset="0"/>
              <a:cs typeface="Times New Roman" panose="02020603050405020304" pitchFamily="18" charset="0"/>
            </a:endParaRPr>
          </a:p>
          <a:p>
            <a:pPr algn="just">
              <a:lnSpc>
                <a:spcPct val="130000"/>
              </a:lnSpc>
              <a:spcBef>
                <a:spcPts val="0"/>
              </a:spcBef>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48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arn(inVertical)">
                                      <p:cBhvr>
                                        <p:cTn id="13" dur="1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barn(inVertical)">
                                      <p:cBhvr>
                                        <p:cTn id="18" dur="1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barn(inVertical)">
                                      <p:cBhvr>
                                        <p:cTn id="23" dur="1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535577"/>
            <a:ext cx="8596668" cy="895643"/>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solidFill>
                  <a:schemeClr val="bg1"/>
                </a:solidFill>
                <a:latin typeface="Times New Roman" panose="02020603050405020304" pitchFamily="18" charset="0"/>
                <a:cs typeface="Times New Roman" panose="02020603050405020304" pitchFamily="18" charset="0"/>
              </a:rPr>
              <a:t>GIỚI THIỆU ĐỀ TÀI</a:t>
            </a:r>
          </a:p>
        </p:txBody>
      </p:sp>
      <p:sp>
        <p:nvSpPr>
          <p:cNvPr id="6" name="Content Placeholder 2"/>
          <p:cNvSpPr>
            <a:spLocks noGrp="1"/>
          </p:cNvSpPr>
          <p:nvPr>
            <p:ph idx="1"/>
          </p:nvPr>
        </p:nvSpPr>
        <p:spPr>
          <a:xfrm>
            <a:off x="677335" y="2129246"/>
            <a:ext cx="9629260" cy="4193177"/>
          </a:xfrm>
        </p:spPr>
        <p:txBody>
          <a:bodyPr>
            <a:normAutofit fontScale="92500" lnSpcReduction="20000"/>
          </a:bodyPr>
          <a:lstStyle/>
          <a:p>
            <a:pPr>
              <a:lnSpc>
                <a:spcPct val="130000"/>
              </a:lnSpc>
            </a:pPr>
            <a:r>
              <a:rPr lang="en-US" sz="3000" err="1">
                <a:solidFill>
                  <a:srgbClr val="C00000"/>
                </a:solidFill>
                <a:latin typeface="Times New Roman" panose="02020603050405020304" pitchFamily="18" charset="0"/>
                <a:cs typeface="Times New Roman" panose="02020603050405020304" pitchFamily="18" charset="0"/>
              </a:rPr>
              <a:t>Mục</a:t>
            </a:r>
            <a:r>
              <a:rPr lang="en-US" sz="3000">
                <a:solidFill>
                  <a:srgbClr val="C00000"/>
                </a:solidFill>
                <a:latin typeface="Times New Roman" panose="02020603050405020304" pitchFamily="18" charset="0"/>
                <a:cs typeface="Times New Roman" panose="02020603050405020304" pitchFamily="18" charset="0"/>
              </a:rPr>
              <a:t> </a:t>
            </a:r>
            <a:r>
              <a:rPr lang="en-US" sz="3000" err="1">
                <a:solidFill>
                  <a:srgbClr val="C00000"/>
                </a:solidFill>
                <a:latin typeface="Times New Roman" panose="02020603050405020304" pitchFamily="18" charset="0"/>
                <a:cs typeface="Times New Roman" panose="02020603050405020304" pitchFamily="18" charset="0"/>
              </a:rPr>
              <a:t>tiêu</a:t>
            </a:r>
            <a:r>
              <a:rPr lang="en-US" sz="3000">
                <a:solidFill>
                  <a:srgbClr val="C00000"/>
                </a:solidFill>
                <a:latin typeface="Times New Roman" panose="02020603050405020304" pitchFamily="18" charset="0"/>
                <a:cs typeface="Times New Roman" panose="02020603050405020304" pitchFamily="18" charset="0"/>
              </a:rPr>
              <a:t> </a:t>
            </a:r>
            <a:r>
              <a:rPr lang="en-US" sz="3000" err="1">
                <a:solidFill>
                  <a:srgbClr val="C00000"/>
                </a:solidFill>
                <a:latin typeface="Times New Roman" panose="02020603050405020304" pitchFamily="18" charset="0"/>
                <a:cs typeface="Times New Roman" panose="02020603050405020304" pitchFamily="18" charset="0"/>
              </a:rPr>
              <a:t>của</a:t>
            </a:r>
            <a:r>
              <a:rPr lang="en-US" sz="3000">
                <a:solidFill>
                  <a:srgbClr val="C00000"/>
                </a:solidFill>
                <a:latin typeface="Times New Roman" panose="02020603050405020304" pitchFamily="18" charset="0"/>
                <a:cs typeface="Times New Roman" panose="02020603050405020304" pitchFamily="18" charset="0"/>
              </a:rPr>
              <a:t> </a:t>
            </a:r>
            <a:r>
              <a:rPr lang="en-US" sz="3000" err="1">
                <a:solidFill>
                  <a:srgbClr val="C00000"/>
                </a:solidFill>
                <a:latin typeface="Times New Roman" panose="02020603050405020304" pitchFamily="18" charset="0"/>
                <a:cs typeface="Times New Roman" panose="02020603050405020304" pitchFamily="18" charset="0"/>
              </a:rPr>
              <a:t>đề</a:t>
            </a:r>
            <a:r>
              <a:rPr lang="en-US" sz="3000">
                <a:solidFill>
                  <a:srgbClr val="C00000"/>
                </a:solidFill>
                <a:latin typeface="Times New Roman" panose="02020603050405020304" pitchFamily="18" charset="0"/>
                <a:cs typeface="Times New Roman" panose="02020603050405020304" pitchFamily="18" charset="0"/>
              </a:rPr>
              <a:t> </a:t>
            </a:r>
            <a:r>
              <a:rPr lang="en-US" sz="3000" err="1">
                <a:solidFill>
                  <a:srgbClr val="C00000"/>
                </a:solidFill>
                <a:latin typeface="Times New Roman" panose="02020603050405020304" pitchFamily="18" charset="0"/>
                <a:cs typeface="Times New Roman" panose="02020603050405020304" pitchFamily="18" charset="0"/>
              </a:rPr>
              <a:t>tài</a:t>
            </a:r>
            <a:r>
              <a:rPr lang="en-US" sz="2400">
                <a:solidFill>
                  <a:srgbClr val="FF0000"/>
                </a:solidFill>
                <a:latin typeface="Times New Roman" panose="02020603050405020304" pitchFamily="18" charset="0"/>
                <a:cs typeface="Times New Roman" panose="02020603050405020304" pitchFamily="18" charset="0"/>
              </a:rPr>
              <a:t>: </a:t>
            </a:r>
          </a:p>
          <a:p>
            <a:pPr marL="0" indent="0">
              <a:lnSpc>
                <a:spcPct val="130000"/>
              </a:lnSpc>
              <a:buNone/>
            </a:pPr>
            <a:r>
              <a:rPr lang="en-US" sz="2400">
                <a:solidFill>
                  <a:srgbClr val="FF0000"/>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Trình </a:t>
            </a:r>
            <a:r>
              <a:rPr lang="en-US" sz="2400" err="1">
                <a:solidFill>
                  <a:schemeClr val="tx1"/>
                </a:solidFill>
                <a:latin typeface="Times New Roman" panose="02020603050405020304" pitchFamily="18" charset="0"/>
                <a:cs typeface="Times New Roman" panose="02020603050405020304" pitchFamily="18" charset="0"/>
              </a:rPr>
              <a:t>bày</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những</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kĩ</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năng</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mềm</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cơ</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bản</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của</a:t>
            </a:r>
            <a:r>
              <a:rPr lang="en-US" sz="2400">
                <a:solidFill>
                  <a:schemeClr val="tx1"/>
                </a:solidFill>
                <a:latin typeface="Times New Roman" panose="02020603050405020304" pitchFamily="18" charset="0"/>
                <a:cs typeface="Times New Roman" panose="02020603050405020304" pitchFamily="18" charset="0"/>
              </a:rPr>
              <a:t> kỹ </a:t>
            </a:r>
            <a:r>
              <a:rPr lang="en-US" sz="2400" err="1">
                <a:solidFill>
                  <a:schemeClr val="tx1"/>
                </a:solidFill>
                <a:latin typeface="Times New Roman" panose="02020603050405020304" pitchFamily="18" charset="0"/>
                <a:cs typeface="Times New Roman" panose="02020603050405020304" pitchFamily="18" charset="0"/>
              </a:rPr>
              <a:t>sư</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công</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nghệ</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thông</a:t>
            </a:r>
            <a:r>
              <a:rPr lang="en-US" sz="2400">
                <a:solidFill>
                  <a:schemeClr val="tx1"/>
                </a:solidFill>
                <a:latin typeface="Times New Roman" panose="02020603050405020304" pitchFamily="18" charset="0"/>
                <a:cs typeface="Times New Roman" panose="02020603050405020304" pitchFamily="18" charset="0"/>
              </a:rPr>
              <a:t> tin </a:t>
            </a:r>
            <a:r>
              <a:rPr lang="en-US" sz="2400" err="1">
                <a:solidFill>
                  <a:schemeClr val="tx1"/>
                </a:solidFill>
                <a:latin typeface="Times New Roman" panose="02020603050405020304" pitchFamily="18" charset="0"/>
                <a:cs typeface="Times New Roman" panose="02020603050405020304" pitchFamily="18" charset="0"/>
              </a:rPr>
              <a:t>trong</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môi</a:t>
            </a:r>
            <a:r>
              <a:rPr lang="en-US" sz="2400">
                <a:solidFill>
                  <a:schemeClr val="tx1"/>
                </a:solidFill>
                <a:latin typeface="Times New Roman" panose="02020603050405020304" pitchFamily="18" charset="0"/>
                <a:cs typeface="Times New Roman" panose="02020603050405020304" pitchFamily="18" charset="0"/>
              </a:rPr>
              <a:t> 	trường </a:t>
            </a:r>
            <a:r>
              <a:rPr lang="en-US" sz="2400" err="1">
                <a:solidFill>
                  <a:schemeClr val="tx1"/>
                </a:solidFill>
                <a:latin typeface="Times New Roman" panose="02020603050405020304" pitchFamily="18" charset="0"/>
                <a:cs typeface="Times New Roman" panose="02020603050405020304" pitchFamily="18" charset="0"/>
              </a:rPr>
              <a:t>doanh</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nghiệp</a:t>
            </a:r>
            <a:r>
              <a:rPr lang="en-US" sz="2400">
                <a:solidFill>
                  <a:schemeClr val="tx1"/>
                </a:solidFill>
                <a:latin typeface="Times New Roman" panose="02020603050405020304" pitchFamily="18" charset="0"/>
                <a:cs typeface="Times New Roman" panose="02020603050405020304" pitchFamily="18" charset="0"/>
              </a:rPr>
              <a:t>:</a:t>
            </a:r>
          </a:p>
          <a:p>
            <a:pPr lvl="1">
              <a:lnSpc>
                <a:spcPct val="130000"/>
              </a:lnSpc>
              <a:buClr>
                <a:srgbClr val="00B050"/>
              </a:buClr>
              <a:buFont typeface="Wingdings" panose="05000000000000000000" pitchFamily="2" charset="2"/>
              <a:buChar char="ü"/>
            </a:pPr>
            <a:r>
              <a:rPr lang="en-US">
                <a:solidFill>
                  <a:schemeClr val="tx1"/>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Xây dựng phần mềm giảm bới những công việc viết tay, thủ công</a:t>
            </a:r>
            <a:endParaRPr lang="en-US" sz="2400" baseline="14000">
              <a:solidFill>
                <a:schemeClr val="tx1"/>
              </a:solidFill>
              <a:latin typeface="Times New Roman" panose="02020603050405020304" pitchFamily="18" charset="0"/>
              <a:cs typeface="Times New Roman" panose="02020603050405020304" pitchFamily="18" charset="0"/>
            </a:endParaRPr>
          </a:p>
          <a:p>
            <a:pPr lvl="1">
              <a:lnSpc>
                <a:spcPct val="130000"/>
              </a:lnSpc>
              <a:buClr>
                <a:srgbClr val="00B050"/>
              </a:buClr>
              <a:buFont typeface="Wingdings" panose="05000000000000000000" pitchFamily="2" charset="2"/>
              <a:buChar char="ü"/>
            </a:pPr>
            <a:r>
              <a:rPr lang="en-US" sz="2400" baseline="14000">
                <a:solidFill>
                  <a:schemeClr val="tx1"/>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Khả năng tra cứu điểm thành tích học sinh dễ dàng nhanh chóng</a:t>
            </a:r>
          </a:p>
          <a:p>
            <a:pPr lvl="1">
              <a:lnSpc>
                <a:spcPct val="130000"/>
              </a:lnSpc>
              <a:buClr>
                <a:srgbClr val="00B050"/>
              </a:buClr>
              <a:buFont typeface="Wingdings" panose="05000000000000000000" pitchFamily="2" charset="2"/>
              <a:buChar char="ü"/>
            </a:pPr>
            <a:r>
              <a:rPr lang="vi-VN" sz="2400">
                <a:solidFill>
                  <a:schemeClr val="tx1"/>
                </a:solidFill>
                <a:latin typeface="Times New Roman" panose="02020603050405020304" pitchFamily="18" charset="0"/>
                <a:cs typeface="Times New Roman" panose="02020603050405020304" pitchFamily="18" charset="0"/>
              </a:rPr>
              <a:t> Nhập dữ liệu nhanh gọn, quản lý dễ dàng hơn</a:t>
            </a:r>
            <a:endParaRPr lang="en-US" sz="2400">
              <a:solidFill>
                <a:schemeClr val="tx1"/>
              </a:solidFill>
              <a:latin typeface="Times New Roman" panose="02020603050405020304" pitchFamily="18" charset="0"/>
              <a:cs typeface="Times New Roman" panose="02020603050405020304" pitchFamily="18" charset="0"/>
            </a:endParaRPr>
          </a:p>
          <a:p>
            <a:pPr>
              <a:lnSpc>
                <a:spcPct val="130000"/>
              </a:lnSpc>
            </a:pPr>
            <a:r>
              <a:rPr lang="en-US" sz="3000">
                <a:solidFill>
                  <a:srgbClr val="C00000"/>
                </a:solidFill>
                <a:latin typeface="Times New Roman" panose="02020603050405020304" pitchFamily="18" charset="0"/>
                <a:cs typeface="Times New Roman" panose="02020603050405020304" pitchFamily="18" charset="0"/>
              </a:rPr>
              <a:t>Yêu cầu:</a:t>
            </a:r>
          </a:p>
          <a:p>
            <a:pPr>
              <a:lnSpc>
                <a:spcPct val="130000"/>
              </a:lnSpc>
              <a:buClr>
                <a:srgbClr val="00B050"/>
              </a:buClr>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Thời </a:t>
            </a:r>
            <a:r>
              <a:rPr lang="en-US" sz="2400" err="1">
                <a:solidFill>
                  <a:schemeClr val="tx1"/>
                </a:solidFill>
                <a:latin typeface="Times New Roman" panose="02020603050405020304" pitchFamily="18" charset="0"/>
                <a:cs typeface="Times New Roman" panose="02020603050405020304" pitchFamily="18" charset="0"/>
              </a:rPr>
              <a:t>gian</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thực</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hiện</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Từ</a:t>
            </a:r>
            <a:r>
              <a:rPr lang="en-US" sz="2400">
                <a:solidFill>
                  <a:schemeClr val="tx1"/>
                </a:solidFill>
                <a:latin typeface="Times New Roman" panose="02020603050405020304" pitchFamily="18" charset="0"/>
                <a:cs typeface="Times New Roman" panose="02020603050405020304" pitchFamily="18" charset="0"/>
              </a:rPr>
              <a:t> 2/2/2019 – 12/6/2019</a:t>
            </a:r>
          </a:p>
          <a:p>
            <a:pPr marL="457200" lvl="1" indent="0">
              <a:lnSpc>
                <a:spcPct val="130000"/>
              </a:lnSpc>
              <a:buNone/>
            </a:pPr>
            <a:endParaRPr lang="en-US" baseline="14000">
              <a:latin typeface="Times New Roman" panose="02020603050405020304" pitchFamily="18" charset="0"/>
              <a:cs typeface="Times New Roman" panose="02020603050405020304" pitchFamily="18" charset="0"/>
            </a:endParaRPr>
          </a:p>
          <a:p>
            <a:pPr marL="0" indent="0">
              <a:lnSpc>
                <a:spcPct val="130000"/>
              </a:lnSpc>
              <a:buNone/>
            </a:pPr>
            <a:endParaRPr lang="en-US" sz="2400">
              <a:latin typeface="Times New Roman" panose="02020603050405020304" pitchFamily="18" charset="0"/>
              <a:cs typeface="Times New Roman" panose="02020603050405020304" pitchFamily="18" charset="0"/>
            </a:endParaRPr>
          </a:p>
          <a:p>
            <a:pPr marL="0" indent="0">
              <a:lnSpc>
                <a:spcPct val="130000"/>
              </a:lnSpc>
              <a:buNone/>
            </a:pPr>
            <a:endParaRPr lang="en-US" sz="2400">
              <a:latin typeface="Times New Roman" panose="02020603050405020304" pitchFamily="18" charset="0"/>
              <a:cs typeface="Times New Roman" panose="02020603050405020304" pitchFamily="18" charset="0"/>
            </a:endParaRPr>
          </a:p>
          <a:p>
            <a:pPr>
              <a:lnSpc>
                <a:spcPct val="130000"/>
              </a:lnSpc>
            </a:pPr>
            <a:endParaRPr lang="en-US" sz="2400">
              <a:latin typeface="Times New Roman" panose="02020603050405020304" pitchFamily="18" charset="0"/>
              <a:cs typeface="Times New Roman" panose="02020603050405020304" pitchFamily="18" charset="0"/>
            </a:endParaRPr>
          </a:p>
          <a:p>
            <a:pPr marL="0" indent="0">
              <a:lnSpc>
                <a:spcPct val="130000"/>
              </a:lnSpc>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6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1000"/>
                                        <p:tgtEl>
                                          <p:spTgt spid="6">
                                            <p:txEl>
                                              <p:pRg st="3" end="3"/>
                                            </p:txEl>
                                          </p:spTgt>
                                        </p:tgtEl>
                                      </p:cBhvr>
                                    </p:animEffect>
                                    <p:anim calcmode="lin" valueType="num">
                                      <p:cBhvr>
                                        <p:cTn id="3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1000"/>
                                        <p:tgtEl>
                                          <p:spTgt spid="6">
                                            <p:txEl>
                                              <p:pRg st="4" end="4"/>
                                            </p:txEl>
                                          </p:spTgt>
                                        </p:tgtEl>
                                      </p:cBhvr>
                                    </p:animEffect>
                                    <p:anim calcmode="lin" valueType="num">
                                      <p:cBhvr>
                                        <p:cTn id="3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 calcmode="lin" valueType="num">
                                      <p:cBhvr additive="base">
                                        <p:cTn id="4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7" presetClass="entr" presetSubtype="0"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Effect transition="in" filter="fade">
                                      <p:cBhvr>
                                        <p:cTn id="50" dur="1000"/>
                                        <p:tgtEl>
                                          <p:spTgt spid="6">
                                            <p:txEl>
                                              <p:pRg st="6" end="6"/>
                                            </p:txEl>
                                          </p:spTgt>
                                        </p:tgtEl>
                                      </p:cBhvr>
                                    </p:animEffect>
                                    <p:anim calcmode="lin" valueType="num">
                                      <p:cBhvr>
                                        <p:cTn id="51"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2" dur="900" decel="100000" fill="hold"/>
                                        <p:tgtEl>
                                          <p:spTgt spid="6">
                                            <p:txEl>
                                              <p:pRg st="6" end="6"/>
                                            </p:txEl>
                                          </p:spTgt>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6">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468923"/>
            <a:ext cx="8596668" cy="93784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GIỚI THIỆU ĐỀ TÀI</a:t>
            </a:r>
          </a:p>
        </p:txBody>
      </p:sp>
      <p:sp>
        <p:nvSpPr>
          <p:cNvPr id="6" name="Content Placeholder 2"/>
          <p:cNvSpPr>
            <a:spLocks noGrp="1"/>
          </p:cNvSpPr>
          <p:nvPr>
            <p:ph idx="1"/>
          </p:nvPr>
        </p:nvSpPr>
        <p:spPr>
          <a:xfrm>
            <a:off x="677334" y="2286000"/>
            <a:ext cx="8989180" cy="3890962"/>
          </a:xfrm>
        </p:spPr>
        <p:txBody>
          <a:bodyPr>
            <a:normAutofit fontScale="92500" lnSpcReduction="10000"/>
          </a:bodyPr>
          <a:lstStyle/>
          <a:p>
            <a:pPr>
              <a:lnSpc>
                <a:spcPct val="130000"/>
              </a:lnSpc>
              <a:spcBef>
                <a:spcPts val="0"/>
              </a:spcBef>
            </a:pPr>
            <a:r>
              <a:rPr lang="en-US" sz="3200" err="1">
                <a:solidFill>
                  <a:srgbClr val="C00000"/>
                </a:solidFill>
                <a:latin typeface="Times New Roman" panose="02020603050405020304" pitchFamily="18" charset="0"/>
                <a:cs typeface="Times New Roman" panose="02020603050405020304" pitchFamily="18" charset="0"/>
              </a:rPr>
              <a:t>Thiết</a:t>
            </a:r>
            <a:r>
              <a:rPr lang="en-US" sz="3200">
                <a:solidFill>
                  <a:srgbClr val="C00000"/>
                </a:solidFill>
                <a:latin typeface="Times New Roman" panose="02020603050405020304" pitchFamily="18" charset="0"/>
                <a:cs typeface="Times New Roman" panose="02020603050405020304" pitchFamily="18" charset="0"/>
              </a:rPr>
              <a:t> </a:t>
            </a:r>
            <a:r>
              <a:rPr lang="en-US" sz="3200" err="1">
                <a:solidFill>
                  <a:srgbClr val="C00000"/>
                </a:solidFill>
                <a:latin typeface="Times New Roman" panose="02020603050405020304" pitchFamily="18" charset="0"/>
                <a:cs typeface="Times New Roman" panose="02020603050405020304" pitchFamily="18" charset="0"/>
              </a:rPr>
              <a:t>bị</a:t>
            </a:r>
            <a:r>
              <a:rPr lang="en-US" sz="3200">
                <a:solidFill>
                  <a:srgbClr val="C00000"/>
                </a:solidFill>
                <a:latin typeface="Times New Roman" panose="02020603050405020304" pitchFamily="18" charset="0"/>
                <a:cs typeface="Times New Roman" panose="02020603050405020304" pitchFamily="18" charset="0"/>
              </a:rPr>
              <a:t> </a:t>
            </a:r>
            <a:r>
              <a:rPr lang="en-US" sz="3200" err="1">
                <a:solidFill>
                  <a:srgbClr val="C00000"/>
                </a:solidFill>
                <a:latin typeface="Times New Roman" panose="02020603050405020304" pitchFamily="18" charset="0"/>
                <a:cs typeface="Times New Roman" panose="02020603050405020304" pitchFamily="18" charset="0"/>
              </a:rPr>
              <a:t>và</a:t>
            </a:r>
            <a:r>
              <a:rPr lang="en-US" sz="3200">
                <a:solidFill>
                  <a:srgbClr val="C00000"/>
                </a:solidFill>
                <a:latin typeface="Times New Roman" panose="02020603050405020304" pitchFamily="18" charset="0"/>
                <a:cs typeface="Times New Roman" panose="02020603050405020304" pitchFamily="18" charset="0"/>
              </a:rPr>
              <a:t> </a:t>
            </a:r>
            <a:r>
              <a:rPr lang="en-US" sz="3200" err="1">
                <a:solidFill>
                  <a:srgbClr val="C00000"/>
                </a:solidFill>
                <a:latin typeface="Times New Roman" panose="02020603050405020304" pitchFamily="18" charset="0"/>
                <a:cs typeface="Times New Roman" panose="02020603050405020304" pitchFamily="18" charset="0"/>
              </a:rPr>
              <a:t>đặc</a:t>
            </a:r>
            <a:r>
              <a:rPr lang="en-US" sz="3200">
                <a:solidFill>
                  <a:srgbClr val="C00000"/>
                </a:solidFill>
                <a:latin typeface="Times New Roman" panose="02020603050405020304" pitchFamily="18" charset="0"/>
                <a:cs typeface="Times New Roman" panose="02020603050405020304" pitchFamily="18" charset="0"/>
              </a:rPr>
              <a:t> </a:t>
            </a:r>
            <a:r>
              <a:rPr lang="en-US" sz="3200" err="1">
                <a:solidFill>
                  <a:srgbClr val="C00000"/>
                </a:solidFill>
                <a:latin typeface="Times New Roman" panose="02020603050405020304" pitchFamily="18" charset="0"/>
                <a:cs typeface="Times New Roman" panose="02020603050405020304" pitchFamily="18" charset="0"/>
              </a:rPr>
              <a:t>trưng</a:t>
            </a:r>
            <a:r>
              <a:rPr lang="en-US" sz="3200">
                <a:solidFill>
                  <a:srgbClr val="C00000"/>
                </a:solidFill>
                <a:latin typeface="Times New Roman" panose="02020603050405020304" pitchFamily="18" charset="0"/>
                <a:cs typeface="Times New Roman" panose="02020603050405020304" pitchFamily="18" charset="0"/>
              </a:rPr>
              <a:t> </a:t>
            </a:r>
            <a:r>
              <a:rPr lang="en-US" sz="3200" err="1">
                <a:solidFill>
                  <a:srgbClr val="C00000"/>
                </a:solidFill>
                <a:latin typeface="Times New Roman" panose="02020603050405020304" pitchFamily="18" charset="0"/>
                <a:cs typeface="Times New Roman" panose="02020603050405020304" pitchFamily="18" charset="0"/>
              </a:rPr>
              <a:t>của</a:t>
            </a:r>
            <a:r>
              <a:rPr lang="en-US" sz="3200">
                <a:solidFill>
                  <a:srgbClr val="C00000"/>
                </a:solidFill>
                <a:latin typeface="Times New Roman" panose="02020603050405020304" pitchFamily="18" charset="0"/>
                <a:cs typeface="Times New Roman" panose="02020603050405020304" pitchFamily="18" charset="0"/>
              </a:rPr>
              <a:t> </a:t>
            </a:r>
            <a:r>
              <a:rPr lang="en-US" sz="3200" err="1">
                <a:solidFill>
                  <a:srgbClr val="C00000"/>
                </a:solidFill>
                <a:latin typeface="Times New Roman" panose="02020603050405020304" pitchFamily="18" charset="0"/>
                <a:cs typeface="Times New Roman" panose="02020603050405020304" pitchFamily="18" charset="0"/>
              </a:rPr>
              <a:t>thiết</a:t>
            </a:r>
            <a:r>
              <a:rPr lang="en-US" sz="3200">
                <a:solidFill>
                  <a:srgbClr val="C00000"/>
                </a:solidFill>
                <a:latin typeface="Times New Roman" panose="02020603050405020304" pitchFamily="18" charset="0"/>
                <a:cs typeface="Times New Roman" panose="02020603050405020304" pitchFamily="18" charset="0"/>
              </a:rPr>
              <a:t> </a:t>
            </a:r>
            <a:r>
              <a:rPr lang="en-US" sz="3200" err="1">
                <a:solidFill>
                  <a:srgbClr val="C00000"/>
                </a:solidFill>
                <a:latin typeface="Times New Roman" panose="02020603050405020304" pitchFamily="18" charset="0"/>
                <a:cs typeface="Times New Roman" panose="02020603050405020304" pitchFamily="18" charset="0"/>
              </a:rPr>
              <a:t>kế</a:t>
            </a:r>
            <a:r>
              <a:rPr lang="en-US" sz="3200">
                <a:solidFill>
                  <a:srgbClr val="C00000"/>
                </a:solidFill>
                <a:latin typeface="Times New Roman" panose="02020603050405020304" pitchFamily="18" charset="0"/>
                <a:cs typeface="Times New Roman" panose="02020603050405020304" pitchFamily="18" charset="0"/>
              </a:rPr>
              <a:t>:</a:t>
            </a:r>
          </a:p>
          <a:p>
            <a:pPr>
              <a:lnSpc>
                <a:spcPct val="130000"/>
              </a:lnSpc>
              <a:spcBef>
                <a:spcPts val="0"/>
              </a:spcBef>
              <a:buClr>
                <a:srgbClr val="00B050"/>
              </a:buClr>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Nền tảng xây dựng ứng dụng: Winform</a:t>
            </a:r>
          </a:p>
          <a:p>
            <a:pPr>
              <a:lnSpc>
                <a:spcPct val="130000"/>
              </a:lnSpc>
              <a:spcBef>
                <a:spcPts val="0"/>
              </a:spcBef>
              <a:buClr>
                <a:srgbClr val="00B050"/>
              </a:buClr>
              <a:buFont typeface="Wingdings" panose="05000000000000000000" pitchFamily="2" charset="2"/>
              <a:buChar char="ü"/>
            </a:pPr>
            <a:r>
              <a:rPr lang="en-US" sz="2400">
                <a:solidFill>
                  <a:schemeClr val="tx1"/>
                </a:solidFill>
                <a:latin typeface="Times New Roman" panose="02020603050405020304" pitchFamily="18" charset="0"/>
                <a:cs typeface="Times New Roman" panose="02020603050405020304" pitchFamily="18" charset="0"/>
              </a:rPr>
              <a:t> 	Mô hình phát triển phần mềm: Scrum</a:t>
            </a:r>
          </a:p>
          <a:p>
            <a:pPr>
              <a:lnSpc>
                <a:spcPct val="130000"/>
              </a:lnSpc>
              <a:spcBef>
                <a:spcPts val="0"/>
              </a:spcBef>
              <a:buClr>
                <a:srgbClr val="00B050"/>
              </a:buClr>
              <a:buFont typeface="Wingdings" panose="05000000000000000000" pitchFamily="2" charset="2"/>
              <a:buChar char="ü"/>
            </a:pPr>
            <a:r>
              <a:rPr lang="en-US" sz="2400">
                <a:solidFill>
                  <a:schemeClr val="tx1"/>
                </a:solidFill>
                <a:latin typeface="Times New Roman" panose="02020603050405020304" pitchFamily="18" charset="0"/>
                <a:cs typeface="Times New Roman" panose="02020603050405020304" pitchFamily="18" charset="0"/>
              </a:rPr>
              <a:t>  Phần mềm Visual Studio 2015, Microsoft SQL Server 2008</a:t>
            </a:r>
          </a:p>
          <a:p>
            <a:pPr>
              <a:lnSpc>
                <a:spcPct val="130000"/>
              </a:lnSpc>
              <a:spcBef>
                <a:spcPts val="0"/>
              </a:spcBef>
            </a:pPr>
            <a:r>
              <a:rPr lang="en-US" sz="3200">
                <a:solidFill>
                  <a:srgbClr val="C00000"/>
                </a:solidFill>
                <a:latin typeface="Times New Roman" panose="02020603050405020304" pitchFamily="18" charset="0"/>
                <a:cs typeface="Times New Roman" panose="02020603050405020304" pitchFamily="18" charset="0"/>
              </a:rPr>
              <a:t>Các nhiệm vụ:</a:t>
            </a:r>
          </a:p>
          <a:p>
            <a:pPr>
              <a:lnSpc>
                <a:spcPct val="130000"/>
              </a:lnSpc>
              <a:spcBef>
                <a:spcPts val="0"/>
              </a:spcBef>
              <a:buClr>
                <a:srgbClr val="00B050"/>
              </a:buClr>
              <a:buFont typeface="Wingdings" panose="05000000000000000000" pitchFamily="2" charset="2"/>
              <a:buChar char="ü"/>
            </a:pPr>
            <a:r>
              <a:rPr lang="en-US" sz="2600">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Xây</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dựng</a:t>
            </a:r>
            <a:r>
              <a:rPr lang="en-US" sz="2400">
                <a:solidFill>
                  <a:schemeClr val="tx1"/>
                </a:solidFill>
                <a:latin typeface="Times New Roman" panose="02020603050405020304" pitchFamily="18" charset="0"/>
                <a:cs typeface="Times New Roman" panose="02020603050405020304" pitchFamily="18" charset="0"/>
              </a:rPr>
              <a:t> phần mềm</a:t>
            </a:r>
          </a:p>
          <a:p>
            <a:pPr>
              <a:lnSpc>
                <a:spcPct val="130000"/>
              </a:lnSpc>
              <a:spcBef>
                <a:spcPts val="0"/>
              </a:spcBef>
              <a:buClr>
                <a:srgbClr val="00B050"/>
              </a:buClr>
              <a:buFont typeface="Wingdings" panose="05000000000000000000" pitchFamily="2" charset="2"/>
              <a:buChar char="ü"/>
            </a:pP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Báo</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cáo</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thuyết</a:t>
            </a:r>
            <a:r>
              <a:rPr lang="en-US" sz="2400">
                <a:solidFill>
                  <a:schemeClr val="tx1"/>
                </a:solidFill>
                <a:latin typeface="Times New Roman" panose="02020603050405020304" pitchFamily="18" charset="0"/>
                <a:cs typeface="Times New Roman" panose="02020603050405020304" pitchFamily="18" charset="0"/>
              </a:rPr>
              <a:t> minh </a:t>
            </a:r>
            <a:r>
              <a:rPr lang="en-US" sz="2400" err="1">
                <a:solidFill>
                  <a:schemeClr val="tx1"/>
                </a:solidFill>
                <a:latin typeface="Times New Roman" panose="02020603050405020304" pitchFamily="18" charset="0"/>
                <a:cs typeface="Times New Roman" panose="02020603050405020304" pitchFamily="18" charset="0"/>
              </a:rPr>
              <a:t>đề</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tài</a:t>
            </a:r>
            <a:endParaRPr lang="en-US" sz="2400">
              <a:solidFill>
                <a:schemeClr val="tx1"/>
              </a:solidFill>
              <a:latin typeface="Times New Roman" panose="02020603050405020304" pitchFamily="18" charset="0"/>
              <a:cs typeface="Times New Roman" panose="02020603050405020304" pitchFamily="18" charset="0"/>
            </a:endParaRPr>
          </a:p>
          <a:p>
            <a:pPr>
              <a:lnSpc>
                <a:spcPct val="130000"/>
              </a:lnSpc>
              <a:spcBef>
                <a:spcPts val="0"/>
              </a:spcBef>
              <a:buClr>
                <a:srgbClr val="00B050"/>
              </a:buClr>
              <a:buFont typeface="Wingdings" panose="05000000000000000000" pitchFamily="2" charset="2"/>
              <a:buChar char="ü"/>
            </a:pPr>
            <a:r>
              <a:rPr lang="en-US" sz="2400">
                <a:solidFill>
                  <a:schemeClr val="tx1"/>
                </a:solidFill>
                <a:latin typeface="Times New Roman" panose="02020603050405020304" pitchFamily="18" charset="0"/>
                <a:cs typeface="Times New Roman" panose="02020603050405020304" pitchFamily="18" charset="0"/>
              </a:rPr>
              <a:t> Tạo slide </a:t>
            </a:r>
            <a:r>
              <a:rPr lang="en-US" sz="2400" err="1">
                <a:solidFill>
                  <a:schemeClr val="tx1"/>
                </a:solidFill>
                <a:latin typeface="Times New Roman" panose="02020603050405020304" pitchFamily="18" charset="0"/>
                <a:cs typeface="Times New Roman" panose="02020603050405020304" pitchFamily="18" charset="0"/>
              </a:rPr>
              <a:t>thuyết</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trình</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sản</a:t>
            </a:r>
            <a:r>
              <a:rPr lang="en-US" sz="2400">
                <a:solidFill>
                  <a:schemeClr val="tx1"/>
                </a:solidFill>
                <a:latin typeface="Times New Roman" panose="02020603050405020304" pitchFamily="18" charset="0"/>
                <a:cs typeface="Times New Roman" panose="02020603050405020304" pitchFamily="18" charset="0"/>
              </a:rPr>
              <a:t> phẩm</a:t>
            </a:r>
          </a:p>
        </p:txBody>
      </p:sp>
    </p:spTree>
    <p:extLst>
      <p:ext uri="{BB962C8B-B14F-4D97-AF65-F5344CB8AC3E}">
        <p14:creationId xmlns:p14="http://schemas.microsoft.com/office/powerpoint/2010/main" val="249171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6">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6">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1000"/>
                                        <p:tgtEl>
                                          <p:spTgt spid="6">
                                            <p:txEl>
                                              <p:pRg st="3" end="3"/>
                                            </p:txEl>
                                          </p:spTgt>
                                        </p:tgtEl>
                                      </p:cBhvr>
                                    </p:animEffect>
                                    <p:anim calcmode="lin" valueType="num">
                                      <p:cBhvr>
                                        <p:cTn id="3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6">
                                            <p:txEl>
                                              <p:pRg st="3" end="3"/>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6">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Effect transition="in" filter="fade">
                                      <p:cBhvr>
                                        <p:cTn id="49" dur="1000"/>
                                        <p:tgtEl>
                                          <p:spTgt spid="6">
                                            <p:txEl>
                                              <p:pRg st="5" end="5"/>
                                            </p:txEl>
                                          </p:spTgt>
                                        </p:tgtEl>
                                      </p:cBhvr>
                                    </p:animEffect>
                                    <p:anim calcmode="lin" valueType="num">
                                      <p:cBhvr>
                                        <p:cTn id="5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animEffect transition="in" filter="fade">
                                      <p:cBhvr>
                                        <p:cTn id="54" dur="1000"/>
                                        <p:tgtEl>
                                          <p:spTgt spid="6">
                                            <p:txEl>
                                              <p:pRg st="6" end="6"/>
                                            </p:txEl>
                                          </p:spTgt>
                                        </p:tgtEl>
                                      </p:cBhvr>
                                    </p:animEffect>
                                    <p:anim calcmode="lin" valueType="num">
                                      <p:cBhvr>
                                        <p:cTn id="5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6" end="6"/>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animEffect transition="in" filter="fade">
                                      <p:cBhvr>
                                        <p:cTn id="59" dur="1000"/>
                                        <p:tgtEl>
                                          <p:spTgt spid="6">
                                            <p:txEl>
                                              <p:pRg st="7" end="7"/>
                                            </p:txEl>
                                          </p:spTgt>
                                        </p:tgtEl>
                                      </p:cBhvr>
                                    </p:animEffect>
                                    <p:anim calcmode="lin" valueType="num">
                                      <p:cBhvr>
                                        <p:cTn id="6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5">
            <a:extLst>
              <a:ext uri="{FF2B5EF4-FFF2-40B4-BE49-F238E27FC236}">
                <a16:creationId xmlns:a16="http://schemas.microsoft.com/office/drawing/2014/main" id="{DB82D85C-2854-4103-8390-D2F926B6DD24}"/>
              </a:ext>
            </a:extLst>
          </p:cNvPr>
          <p:cNvSpPr>
            <a:spLocks noGrp="1"/>
          </p:cNvSpPr>
          <p:nvPr>
            <p:ph type="title"/>
          </p:nvPr>
        </p:nvSpPr>
        <p:spPr>
          <a:xfrm>
            <a:off x="677334" y="454856"/>
            <a:ext cx="8596668" cy="96598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THIẾT KẾ ĐỀ TÀI</a:t>
            </a:r>
          </a:p>
        </p:txBody>
      </p:sp>
      <p:sp>
        <p:nvSpPr>
          <p:cNvPr id="5" name="Content Placeholder 2"/>
          <p:cNvSpPr>
            <a:spLocks noGrp="1"/>
          </p:cNvSpPr>
          <p:nvPr>
            <p:ph idx="1"/>
          </p:nvPr>
        </p:nvSpPr>
        <p:spPr>
          <a:xfrm>
            <a:off x="677334" y="2403566"/>
            <a:ext cx="9642323" cy="3187338"/>
          </a:xfrm>
        </p:spPr>
        <p:txBody>
          <a:bodyPr>
            <a:normAutofit/>
          </a:bodyPr>
          <a:lstStyle/>
          <a:p>
            <a:pPr algn="just">
              <a:lnSpc>
                <a:spcPct val="130000"/>
              </a:lnSpc>
              <a:spcBef>
                <a:spcPts val="0"/>
              </a:spcBef>
              <a:buClr>
                <a:srgbClr val="00B050"/>
              </a:buClr>
              <a:buFont typeface="Wingdings" panose="05000000000000000000" pitchFamily="2" charset="2"/>
              <a:buChar char="ü"/>
            </a:pPr>
            <a:r>
              <a:rPr lang="vi-VN" sz="2400"/>
              <a:t>  </a:t>
            </a:r>
            <a:r>
              <a:rPr lang="vi-VN" sz="2400">
                <a:solidFill>
                  <a:schemeClr val="tx1"/>
                </a:solidFill>
                <a:latin typeface="Times New Roman" panose="02020603050405020304" pitchFamily="18" charset="0"/>
                <a:cs typeface="Times New Roman" panose="02020603050405020304" pitchFamily="18" charset="0"/>
              </a:rPr>
              <a:t>Đề tài em chọn là “ Xây dựng phần mềm quản lý điểm học sinh </a:t>
            </a:r>
          </a:p>
          <a:p>
            <a:pPr marL="0" indent="0" algn="just">
              <a:lnSpc>
                <a:spcPct val="130000"/>
              </a:lnSpc>
              <a:spcBef>
                <a:spcPts val="0"/>
              </a:spcBef>
              <a:buClr>
                <a:srgbClr val="00B050"/>
              </a:buClr>
              <a:buNone/>
            </a:pPr>
            <a:r>
              <a:rPr lang="vi-VN" sz="2400">
                <a:solidFill>
                  <a:schemeClr val="tx1"/>
                </a:solidFill>
                <a:latin typeface="Times New Roman" panose="02020603050405020304" pitchFamily="18" charset="0"/>
                <a:cs typeface="Times New Roman" panose="02020603050405020304" pitchFamily="18" charset="0"/>
              </a:rPr>
              <a:t>	THPT Đô Lương I”</a:t>
            </a:r>
            <a:endParaRPr lang="en-US" sz="2400">
              <a:solidFill>
                <a:schemeClr val="tx1"/>
              </a:solidFill>
              <a:latin typeface="Times New Roman" panose="02020603050405020304" pitchFamily="18" charset="0"/>
              <a:cs typeface="Times New Roman" panose="02020603050405020304" pitchFamily="18" charset="0"/>
            </a:endParaRPr>
          </a:p>
          <a:p>
            <a:pPr algn="just">
              <a:lnSpc>
                <a:spcPct val="130000"/>
              </a:lnSpc>
              <a:spcBef>
                <a:spcPts val="0"/>
              </a:spcBef>
              <a:buClr>
                <a:srgbClr val="00B050"/>
              </a:buClr>
              <a:buFont typeface="Wingdings" panose="05000000000000000000" pitchFamily="2" charset="2"/>
              <a:buChar char="ü"/>
            </a:pPr>
            <a:r>
              <a:rPr lang="en-US" sz="2400">
                <a:solidFill>
                  <a:schemeClr val="tx1"/>
                </a:solidFill>
                <a:latin typeface="Times New Roman" panose="02020603050405020304" pitchFamily="18" charset="0"/>
                <a:cs typeface="Times New Roman" panose="02020603050405020304" pitchFamily="18" charset="0"/>
              </a:rPr>
              <a:t>  </a:t>
            </a:r>
            <a:r>
              <a:rPr lang="vi-VN" sz="2400">
                <a:solidFill>
                  <a:schemeClr val="tx1"/>
                </a:solidFill>
                <a:latin typeface="Times New Roman" panose="02020603050405020304" pitchFamily="18" charset="0"/>
                <a:cs typeface="Times New Roman" panose="02020603050405020304" pitchFamily="18" charset="0"/>
              </a:rPr>
              <a:t>Phần mềm sẽ giúp việc quản lý điểm học sinh trung học phổ thông Đô   	Lương I được dễ dàng và hiệu quả, từ việc quản lý hồ sơ học sinh cho 	đến quản lý điểm, kết quả học tập, xuất báo cáo thống kê nhanh chóng</a:t>
            </a:r>
          </a:p>
          <a:p>
            <a:pPr algn="just">
              <a:lnSpc>
                <a:spcPct val="130000"/>
              </a:lnSpc>
              <a:spcBef>
                <a:spcPts val="0"/>
              </a:spcBef>
              <a:buClr>
                <a:srgbClr val="00B050"/>
              </a:buClr>
              <a:buFont typeface="Wingdings" panose="05000000000000000000" pitchFamily="2" charset="2"/>
              <a:buChar char="ü"/>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30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anim calcmode="lin" valueType="num">
                                      <p:cBhvr>
                                        <p:cTn id="2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7334" y="1445613"/>
            <a:ext cx="3427541" cy="461665"/>
          </a:xfrm>
          <a:prstGeom prst="rect">
            <a:avLst/>
          </a:prstGeom>
        </p:spPr>
        <p:txBody>
          <a:bodyPr wrap="none">
            <a:spAutoFit/>
          </a:bodyPr>
          <a:lstStyle/>
          <a:p>
            <a:r>
              <a:rPr lang="vi-VN" sz="2400">
                <a:latin typeface="Times New Roman" panose="02020603050405020304" pitchFamily="18" charset="0"/>
                <a:cs typeface="Times New Roman" panose="02020603050405020304" pitchFamily="18" charset="0"/>
              </a:rPr>
              <a:t>Sơ đồ phân cấp chức năng</a:t>
            </a:r>
            <a:endParaRPr lang="en-US" sz="2400">
              <a:latin typeface="Times New Roman" panose="02020603050405020304" pitchFamily="18" charset="0"/>
              <a:cs typeface="Times New Roman" panose="02020603050405020304" pitchFamily="18" charset="0"/>
            </a:endParaRPr>
          </a:p>
        </p:txBody>
      </p:sp>
      <p:pic>
        <p:nvPicPr>
          <p:cNvPr id="6" name="Picture 8">
            <a:extLst>
              <a:ext uri="{FF2B5EF4-FFF2-40B4-BE49-F238E27FC236}">
                <a16:creationId xmlns:a16="http://schemas.microsoft.com/office/drawing/2014/main" id="{D19F7FAD-0907-4C12-99B8-7C6798CFBA0D}"/>
              </a:ext>
            </a:extLst>
          </p:cNvPr>
          <p:cNvPicPr/>
          <p:nvPr/>
        </p:nvPicPr>
        <p:blipFill>
          <a:blip r:embed="rId2"/>
          <a:stretch>
            <a:fillRect/>
          </a:stretch>
        </p:blipFill>
        <p:spPr>
          <a:xfrm>
            <a:off x="2224282" y="1845723"/>
            <a:ext cx="6610229" cy="4681686"/>
          </a:xfrm>
          <a:prstGeom prst="rect">
            <a:avLst/>
          </a:prstGeom>
        </p:spPr>
      </p:pic>
      <p:sp>
        <p:nvSpPr>
          <p:cNvPr id="5" name="Rectangle: Rounded Corners 5">
            <a:extLst>
              <a:ext uri="{FF2B5EF4-FFF2-40B4-BE49-F238E27FC236}">
                <a16:creationId xmlns:a16="http://schemas.microsoft.com/office/drawing/2014/main" id="{6288CE36-37E6-45DA-B2B1-D02CF4898F19}"/>
              </a:ext>
            </a:extLst>
          </p:cNvPr>
          <p:cNvSpPr txBox="1">
            <a:spLocks/>
          </p:cNvSpPr>
          <p:nvPr/>
        </p:nvSpPr>
        <p:spPr>
          <a:xfrm>
            <a:off x="677334" y="330591"/>
            <a:ext cx="8596668" cy="96598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457200" rtl="0" eaLnBrk="1" latinLnBrk="0" hangingPunct="1">
              <a:spcBef>
                <a:spcPct val="0"/>
              </a:spcBef>
              <a:buNone/>
              <a:defRPr sz="36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US" sz="3200">
                <a:latin typeface="Times New Roman" panose="02020603050405020304" pitchFamily="18" charset="0"/>
                <a:cs typeface="Times New Roman" panose="02020603050405020304" pitchFamily="18" charset="0"/>
              </a:rPr>
              <a:t>THIẾT KẾ ĐỀ TÀI</a:t>
            </a:r>
          </a:p>
        </p:txBody>
      </p:sp>
    </p:spTree>
    <p:extLst>
      <p:ext uri="{BB962C8B-B14F-4D97-AF65-F5344CB8AC3E}">
        <p14:creationId xmlns:p14="http://schemas.microsoft.com/office/powerpoint/2010/main" val="422533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B82D85C-2854-4103-8390-D2F926B6DD24}"/>
              </a:ext>
            </a:extLst>
          </p:cNvPr>
          <p:cNvSpPr>
            <a:spLocks noGrp="1"/>
          </p:cNvSpPr>
          <p:nvPr>
            <p:ph type="title"/>
          </p:nvPr>
        </p:nvSpPr>
        <p:spPr>
          <a:xfrm>
            <a:off x="675248" y="356382"/>
            <a:ext cx="8598753" cy="9630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GIAO DIỆN SẢN PHẨM</a:t>
            </a:r>
          </a:p>
        </p:txBody>
      </p:sp>
      <p:pic>
        <p:nvPicPr>
          <p:cNvPr id="5" name="Chỗ dành sẵn cho Nội dung 4">
            <a:extLst>
              <a:ext uri="{FF2B5EF4-FFF2-40B4-BE49-F238E27FC236}">
                <a16:creationId xmlns:a16="http://schemas.microsoft.com/office/drawing/2014/main" id="{ACECEEF9-3ED7-492A-8408-348D0DE9E3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269" y="1488223"/>
            <a:ext cx="7434710" cy="5148514"/>
          </a:xfrm>
        </p:spPr>
      </p:pic>
    </p:spTree>
    <p:extLst>
      <p:ext uri="{BB962C8B-B14F-4D97-AF65-F5344CB8AC3E}">
        <p14:creationId xmlns:p14="http://schemas.microsoft.com/office/powerpoint/2010/main" val="372346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5">
            <a:extLst>
              <a:ext uri="{FF2B5EF4-FFF2-40B4-BE49-F238E27FC236}">
                <a16:creationId xmlns:a16="http://schemas.microsoft.com/office/drawing/2014/main" id="{DB82D85C-2854-4103-8390-D2F926B6DD24}"/>
              </a:ext>
            </a:extLst>
          </p:cNvPr>
          <p:cNvSpPr>
            <a:spLocks noGrp="1"/>
          </p:cNvSpPr>
          <p:nvPr>
            <p:ph type="title"/>
          </p:nvPr>
        </p:nvSpPr>
        <p:spPr>
          <a:xfrm>
            <a:off x="705470" y="398586"/>
            <a:ext cx="8596668" cy="86750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HÌNH ẢNH PHẦN MỀM</a:t>
            </a:r>
          </a:p>
        </p:txBody>
      </p:sp>
      <p:pic>
        <p:nvPicPr>
          <p:cNvPr id="4" name="Chỗ dành sẵn cho Nội dung 3">
            <a:extLst>
              <a:ext uri="{FF2B5EF4-FFF2-40B4-BE49-F238E27FC236}">
                <a16:creationId xmlns:a16="http://schemas.microsoft.com/office/drawing/2014/main" id="{C1492B0C-3DE3-48CE-9CE3-555571356047}"/>
              </a:ext>
            </a:extLst>
          </p:cNvPr>
          <p:cNvPicPr>
            <a:picLocks noGrp="1" noChangeAspect="1"/>
          </p:cNvPicPr>
          <p:nvPr>
            <p:ph idx="1"/>
          </p:nvPr>
        </p:nvPicPr>
        <p:blipFill>
          <a:blip r:embed="rId2"/>
          <a:stretch>
            <a:fillRect/>
          </a:stretch>
        </p:blipFill>
        <p:spPr>
          <a:xfrm>
            <a:off x="1548226" y="1472361"/>
            <a:ext cx="7117472" cy="4987053"/>
          </a:xfrm>
          <a:prstGeom prst="rect">
            <a:avLst/>
          </a:prstGeom>
        </p:spPr>
      </p:pic>
    </p:spTree>
    <p:extLst>
      <p:ext uri="{BB962C8B-B14F-4D97-AF65-F5344CB8AC3E}">
        <p14:creationId xmlns:p14="http://schemas.microsoft.com/office/powerpoint/2010/main" val="13256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125</TotalTime>
  <Words>606</Words>
  <Application>Microsoft Office PowerPoint</Application>
  <PresentationFormat>Màn hình rộng</PresentationFormat>
  <Paragraphs>68</Paragraphs>
  <Slides>13</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13</vt:i4>
      </vt:variant>
    </vt:vector>
  </HeadingPairs>
  <TitlesOfParts>
    <vt:vector size="19" baseType="lpstr">
      <vt:lpstr>Arial</vt:lpstr>
      <vt:lpstr>Times New Roman</vt:lpstr>
      <vt:lpstr>Trebuchet MS</vt:lpstr>
      <vt:lpstr>Wingdings</vt:lpstr>
      <vt:lpstr>Wingdings 3</vt:lpstr>
      <vt:lpstr>Facet</vt:lpstr>
      <vt:lpstr>Bản trình bày PowerPoint</vt:lpstr>
      <vt:lpstr>NỘI DUNG BÁO CÁO</vt:lpstr>
      <vt:lpstr> ĐẶT VẤN ĐỀ</vt:lpstr>
      <vt:lpstr>GIỚI THIỆU ĐỀ TÀI</vt:lpstr>
      <vt:lpstr>GIỚI THIỆU ĐỀ TÀI</vt:lpstr>
      <vt:lpstr>THIẾT KẾ ĐỀ TÀI</vt:lpstr>
      <vt:lpstr>Bản trình bày PowerPoint</vt:lpstr>
      <vt:lpstr>GIAO DIỆN SẢN PHẨM</vt:lpstr>
      <vt:lpstr>HÌNH ẢNH PHẦN MỀM</vt:lpstr>
      <vt:lpstr>QUÁ TRÌNH, KHÓ KHĂN</vt:lpstr>
      <vt:lpstr>TÀI LIỆU THAM KHẢO</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Eyjafialla</dc:creator>
  <cp:lastModifiedBy>Eyjafjalla</cp:lastModifiedBy>
  <cp:revision>42</cp:revision>
  <dcterms:created xsi:type="dcterms:W3CDTF">2020-05-14T14:45:19Z</dcterms:created>
  <dcterms:modified xsi:type="dcterms:W3CDTF">2020-06-11T14:29:05Z</dcterms:modified>
</cp:coreProperties>
</file>