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5" r:id="rId11"/>
    <p:sldId id="264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3F3E-BADC-AB86-AD4B-378EE1C24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148C1-1340-F477-3828-1334031DF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9E50E-1BD2-A3B5-D580-0ACC57A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5518-01CF-4D98-AC5A-66E2310C2E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F9965-E08A-9DF6-9AD4-9CE10D4C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4B52-CC50-D18B-E7A7-3FBC1EAE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502-19C4-4EC9-83FF-FA7D5157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6458-4862-E7D1-2C3F-E0D0369C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E0D65-F05E-8A40-38A4-F2F3D15C3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C2E1B-51AC-825B-CCDA-5661B623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5518-01CF-4D98-AC5A-66E2310C2E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51250-29CE-5AC0-0592-27024C05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E3077-6E06-B468-F7CA-44EDB9F1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502-19C4-4EC9-83FF-FA7D5157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6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78D5C-6374-DCB7-930B-997410C5C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0583F-4615-1F0D-07DA-04D30564F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2456-62D9-3D93-A618-0B3F33BD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5518-01CF-4D98-AC5A-66E2310C2E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C9A1A-2A38-6D61-B789-4E935020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DE351-85EA-6870-1189-BDC7E5FB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502-19C4-4EC9-83FF-FA7D5157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1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ECDA-9D5D-8B85-3FCD-61086E3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1F5B-F7D3-B9A7-03A8-BD5C6D91C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91B1-F7DB-660B-29A4-3C480CD3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5518-01CF-4D98-AC5A-66E2310C2E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ED4C6-B539-38B8-FCEE-17663FA3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5426-17B0-914F-BE8A-6E74506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502-19C4-4EC9-83FF-FA7D5157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4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C158-51CE-149D-CA07-73B4CA3E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1C123-7AC3-E145-A72E-645944A35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BAA23-E140-DE02-3612-1F0947B9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5518-01CF-4D98-AC5A-66E2310C2E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C3A59-1F63-1800-985E-D61090A0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897A9-3A2A-065B-410B-47CFE734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502-19C4-4EC9-83FF-FA7D5157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5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88DE-11D5-D967-17C1-C11EAFA2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9490-E41B-66E4-6FC4-0C8E4A963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7F407-9946-58C9-03B5-0759EE79C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556D7-88C2-FDDB-325C-7AEC9BB5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5518-01CF-4D98-AC5A-66E2310C2E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8E56B-DC77-D295-BF53-FC0A0A17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11D5D-41BE-0D4D-8B28-D9A0A598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502-19C4-4EC9-83FF-FA7D5157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0CAA-9298-CEDC-D305-F0532D2B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D3B33-9EFA-7F86-8455-BE4EFE1B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E794C-456B-D529-43CC-16D2D760C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15EF3-1497-FD2F-2996-8DB6F556A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FD27B-AE29-8A5E-D816-5DAB86B8C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B49A2-A48C-B668-5C0C-C31CDA64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5518-01CF-4D98-AC5A-66E2310C2E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6CD7E-16EA-121B-5A85-BC8C8BB4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51F21-A631-9857-AA1C-5468BC25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502-19C4-4EC9-83FF-FA7D5157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9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19AC-C15A-C59E-EBCA-7C321E28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9FEEA-26CF-1E38-C861-F36D0A28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5518-01CF-4D98-AC5A-66E2310C2E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0D4EE-2091-85AB-5CE5-8E532894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D9904-483D-5ECF-B258-AD29E790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502-19C4-4EC9-83FF-FA7D5157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2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3B2E0-68F8-4BA6-4578-E7F86629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5518-01CF-4D98-AC5A-66E2310C2E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DC051-6D0A-EF7C-132B-02E16E4F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609D8-16FC-5BFA-D312-421E6A0C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502-19C4-4EC9-83FF-FA7D5157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CB9A-41AF-FC1B-EAE1-B07B51C2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FB30F-63F0-C97B-9402-88A6E08B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CF51B-BD71-7EB8-F4EA-2F1C0F0F2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55D86-4DB8-ECAB-FBAB-43FED229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5518-01CF-4D98-AC5A-66E2310C2E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345DC-23BB-8D68-486C-14A4DAEF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8EA61-596C-8619-44FD-EB417C5C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502-19C4-4EC9-83FF-FA7D5157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5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2143-F7CD-83F4-CFDF-E70A3A71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9A48D-22E3-D81C-FD43-DE5D51624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7A4B4-03CC-0498-86BF-B2FC69326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99529-FD50-D69D-F3FD-33AAC21E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5518-01CF-4D98-AC5A-66E2310C2E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8825B-4D97-3F8C-68DB-793087CB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D4BF5-550B-A457-FC7D-3B67CA0B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502-19C4-4EC9-83FF-FA7D5157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FE005-0E7D-186B-1989-0B79F873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D39DC-5A90-6AF5-77A0-D5A9D3B03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058E-0C34-22E7-0BA0-46812416F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4F5518-01CF-4D98-AC5A-66E2310C2E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BF460-D8B7-0BF8-B822-449771431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B6861-435B-2156-06FA-15A2101CD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116502-19C4-4EC9-83FF-FA7D5157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yellow sign with red circles and a star and a red star&#10;&#10;AI-generated content may be incorrect.">
            <a:extLst>
              <a:ext uri="{FF2B5EF4-FFF2-40B4-BE49-F238E27FC236}">
                <a16:creationId xmlns:a16="http://schemas.microsoft.com/office/drawing/2014/main" id="{C31C14C0-1DB2-1F70-89D7-695FF9B1D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29" y="2778"/>
            <a:ext cx="3675271" cy="3675271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D71007E1-A4D4-2F40-E846-6341E016D5A0}"/>
              </a:ext>
            </a:extLst>
          </p:cNvPr>
          <p:cNvSpPr txBox="1"/>
          <p:nvPr/>
        </p:nvSpPr>
        <p:spPr>
          <a:xfrm>
            <a:off x="969760" y="481312"/>
            <a:ext cx="7999552" cy="11837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872"/>
              </a:lnSpc>
            </a:pPr>
            <a:r>
              <a:rPr lang="en-US" sz="4000" b="1" spc="319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BẢO VỆ ĐỒ ÁN TỐT NGHIỆP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B4334783-91F7-C883-ECC5-48A496CBFCBA}"/>
              </a:ext>
            </a:extLst>
          </p:cNvPr>
          <p:cNvSpPr txBox="1"/>
          <p:nvPr/>
        </p:nvSpPr>
        <p:spPr>
          <a:xfrm>
            <a:off x="1376160" y="159691"/>
            <a:ext cx="5578822" cy="397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Hà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DA94C955-144D-6BDD-ADD1-5D8D43460EE8}"/>
              </a:ext>
            </a:extLst>
          </p:cNvPr>
          <p:cNvSpPr txBox="1"/>
          <p:nvPr/>
        </p:nvSpPr>
        <p:spPr>
          <a:xfrm>
            <a:off x="999172" y="1986719"/>
            <a:ext cx="6332798" cy="1109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7"/>
              </a:lnSpc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ts val="4487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NBSHOP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ASP.NET MVC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8BC72254-B83D-50EE-4C4E-87E7365EF351}"/>
              </a:ext>
            </a:extLst>
          </p:cNvPr>
          <p:cNvSpPr txBox="1"/>
          <p:nvPr/>
        </p:nvSpPr>
        <p:spPr>
          <a:xfrm>
            <a:off x="1713117" y="4053493"/>
            <a:ext cx="4904907" cy="2033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        	: TS.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</a:p>
          <a:p>
            <a:pPr algn="l">
              <a:lnSpc>
                <a:spcPts val="56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    	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5600"/>
              </a:lnSpc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: 2020605672</a:t>
            </a:r>
          </a:p>
        </p:txBody>
      </p:sp>
    </p:spTree>
    <p:extLst>
      <p:ext uri="{BB962C8B-B14F-4D97-AF65-F5344CB8AC3E}">
        <p14:creationId xmlns:p14="http://schemas.microsoft.com/office/powerpoint/2010/main" val="322117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5E6F6C2C-DEF0-B029-3439-3B64B9D0BEF3}"/>
              </a:ext>
            </a:extLst>
          </p:cNvPr>
          <p:cNvSpPr/>
          <p:nvPr/>
        </p:nvSpPr>
        <p:spPr>
          <a:xfrm rot="19186160">
            <a:off x="-4567178" y="989472"/>
            <a:ext cx="8200817" cy="5545898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9D5B5C8-2600-D253-D275-576DBF65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294" y="1928451"/>
            <a:ext cx="1162525" cy="116252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C047CF7-71E6-F33D-A580-480EF125D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399" y="3870339"/>
            <a:ext cx="1162525" cy="116252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4289A7C2-D63C-C4A8-CA6C-3DD154BFFD5D}"/>
              </a:ext>
            </a:extLst>
          </p:cNvPr>
          <p:cNvSpPr txBox="1"/>
          <p:nvPr/>
        </p:nvSpPr>
        <p:spPr>
          <a:xfrm>
            <a:off x="542901" y="2511234"/>
            <a:ext cx="5425778" cy="101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20"/>
              </a:lnSpc>
              <a:spcBef>
                <a:spcPct val="0"/>
              </a:spcBef>
            </a:pPr>
            <a:r>
              <a:rPr lang="en-US" sz="5400" spc="80" dirty="0" err="1">
                <a:solidFill>
                  <a:srgbClr val="000000"/>
                </a:solidFill>
                <a:latin typeface="Saira ExtraCondensed Semi-Bold"/>
              </a:rPr>
              <a:t>Tổng</a:t>
            </a:r>
            <a:r>
              <a:rPr lang="en-US" sz="5400" spc="80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5400" spc="80" dirty="0" err="1">
                <a:solidFill>
                  <a:srgbClr val="000000"/>
                </a:solidFill>
                <a:latin typeface="Saira ExtraCondensed Semi-Bold"/>
              </a:rPr>
              <a:t>kết</a:t>
            </a:r>
            <a:endParaRPr lang="en-US" sz="5400" spc="80" dirty="0">
              <a:solidFill>
                <a:srgbClr val="000000"/>
              </a:solidFill>
              <a:latin typeface="Saira ExtraCondensed Semi-Bold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83C3CB4-6B54-997A-7123-2A698BA5E993}"/>
              </a:ext>
            </a:extLst>
          </p:cNvPr>
          <p:cNvSpPr txBox="1"/>
          <p:nvPr/>
        </p:nvSpPr>
        <p:spPr>
          <a:xfrm>
            <a:off x="5962574" y="2145364"/>
            <a:ext cx="6316840" cy="73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92" lvl="1" indent="-561346" algn="l">
              <a:lnSpc>
                <a:spcPts val="6240"/>
              </a:lnSpc>
              <a:spcBef>
                <a:spcPct val="0"/>
              </a:spcBef>
              <a:buAutoNum type="arabicPeriod"/>
            </a:pPr>
            <a:r>
              <a:rPr lang="en-US" sz="4000" spc="-130" dirty="0" err="1">
                <a:solidFill>
                  <a:srgbClr val="000000"/>
                </a:solidFill>
                <a:latin typeface="Muli Semi-Bold"/>
              </a:rPr>
              <a:t>Kết</a:t>
            </a:r>
            <a:r>
              <a:rPr lang="en-US" sz="4000" spc="-130" dirty="0">
                <a:solidFill>
                  <a:srgbClr val="000000"/>
                </a:solidFill>
                <a:latin typeface="Muli Semi-Bold"/>
              </a:rPr>
              <a:t> </a:t>
            </a:r>
            <a:r>
              <a:rPr lang="en-US" sz="4000" spc="-130" dirty="0" err="1">
                <a:solidFill>
                  <a:srgbClr val="000000"/>
                </a:solidFill>
                <a:latin typeface="Muli Semi-Bold"/>
              </a:rPr>
              <a:t>quả</a:t>
            </a:r>
            <a:r>
              <a:rPr lang="en-US" sz="4000" spc="-130" dirty="0">
                <a:solidFill>
                  <a:srgbClr val="000000"/>
                </a:solidFill>
                <a:latin typeface="Muli Semi-Bold"/>
              </a:rPr>
              <a:t> </a:t>
            </a:r>
            <a:r>
              <a:rPr lang="en-US" sz="4000" spc="-130" dirty="0" err="1">
                <a:solidFill>
                  <a:srgbClr val="000000"/>
                </a:solidFill>
                <a:latin typeface="Muli Semi-Bold"/>
              </a:rPr>
              <a:t>đạt</a:t>
            </a:r>
            <a:r>
              <a:rPr lang="en-US" sz="4000" spc="-130" dirty="0">
                <a:solidFill>
                  <a:srgbClr val="000000"/>
                </a:solidFill>
                <a:latin typeface="Muli Semi-Bold"/>
              </a:rPr>
              <a:t> </a:t>
            </a:r>
            <a:r>
              <a:rPr lang="en-US" sz="4000" spc="-130" dirty="0" err="1">
                <a:solidFill>
                  <a:srgbClr val="000000"/>
                </a:solidFill>
                <a:latin typeface="Muli Semi-Bold"/>
              </a:rPr>
              <a:t>được</a:t>
            </a:r>
            <a:endParaRPr lang="en-US" sz="4000" spc="-130" dirty="0">
              <a:solidFill>
                <a:srgbClr val="000000"/>
              </a:solidFill>
              <a:latin typeface="Muli Semi-Bold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3ECCD663-D72E-B585-C92B-447C8A7DB3FA}"/>
              </a:ext>
            </a:extLst>
          </p:cNvPr>
          <p:cNvSpPr txBox="1"/>
          <p:nvPr/>
        </p:nvSpPr>
        <p:spPr>
          <a:xfrm>
            <a:off x="6579210" y="4085731"/>
            <a:ext cx="6583418" cy="73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0"/>
              </a:lnSpc>
              <a:spcBef>
                <a:spcPct val="0"/>
              </a:spcBef>
            </a:pPr>
            <a:r>
              <a:rPr lang="en-US" sz="4000" spc="-130" dirty="0">
                <a:solidFill>
                  <a:srgbClr val="000000"/>
                </a:solidFill>
                <a:latin typeface="Muli Semi-Bold"/>
              </a:rPr>
              <a:t>2. </a:t>
            </a:r>
            <a:r>
              <a:rPr lang="en-US" sz="4000" spc="-130" dirty="0" err="1">
                <a:solidFill>
                  <a:srgbClr val="000000"/>
                </a:solidFill>
                <a:latin typeface="Muli Semi-Bold"/>
              </a:rPr>
              <a:t>Hướng</a:t>
            </a:r>
            <a:r>
              <a:rPr lang="en-US" sz="4000" spc="-130" dirty="0">
                <a:solidFill>
                  <a:srgbClr val="000000"/>
                </a:solidFill>
                <a:latin typeface="Muli Semi-Bold"/>
              </a:rPr>
              <a:t> </a:t>
            </a:r>
            <a:r>
              <a:rPr lang="en-US" sz="4000" spc="-130" dirty="0" err="1">
                <a:solidFill>
                  <a:srgbClr val="000000"/>
                </a:solidFill>
                <a:latin typeface="Muli Semi-Bold"/>
              </a:rPr>
              <a:t>phát</a:t>
            </a:r>
            <a:r>
              <a:rPr lang="en-US" sz="4000" spc="-130" dirty="0">
                <a:solidFill>
                  <a:srgbClr val="000000"/>
                </a:solidFill>
                <a:latin typeface="Muli Semi-Bold"/>
              </a:rPr>
              <a:t> </a:t>
            </a:r>
            <a:r>
              <a:rPr lang="en-US" sz="4000" spc="-130" dirty="0" err="1">
                <a:solidFill>
                  <a:srgbClr val="000000"/>
                </a:solidFill>
                <a:latin typeface="Muli Semi-Bold"/>
              </a:rPr>
              <a:t>triển</a:t>
            </a:r>
            <a:endParaRPr lang="en-US" sz="4000" spc="-130" dirty="0">
              <a:solidFill>
                <a:srgbClr val="000000"/>
              </a:solidFill>
              <a:latin typeface="Muli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207338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5E6F6C2C-DEF0-B029-3439-3B64B9D0BEF3}"/>
              </a:ext>
            </a:extLst>
          </p:cNvPr>
          <p:cNvSpPr/>
          <p:nvPr/>
        </p:nvSpPr>
        <p:spPr>
          <a:xfrm rot="19186160">
            <a:off x="-4397960" y="1066646"/>
            <a:ext cx="8200817" cy="5545898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E7440339-BB75-F725-4F39-3BC899713DF1}"/>
              </a:ext>
            </a:extLst>
          </p:cNvPr>
          <p:cNvSpPr txBox="1"/>
          <p:nvPr/>
        </p:nvSpPr>
        <p:spPr>
          <a:xfrm>
            <a:off x="473115" y="2442289"/>
            <a:ext cx="3659047" cy="9315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720"/>
              </a:lnSpc>
              <a:spcBef>
                <a:spcPct val="0"/>
              </a:spcBef>
            </a:pPr>
            <a:r>
              <a:rPr lang="en-US" sz="2800" spc="80" dirty="0">
                <a:solidFill>
                  <a:srgbClr val="000000"/>
                </a:solidFill>
                <a:latin typeface="Saira ExtraCondensed Semi-Bold"/>
              </a:rPr>
              <a:t>1.Kết </a:t>
            </a:r>
            <a:r>
              <a:rPr lang="en-US" sz="2800" spc="80" dirty="0" err="1">
                <a:solidFill>
                  <a:srgbClr val="000000"/>
                </a:solidFill>
                <a:latin typeface="Saira ExtraCondensed Semi-Bold"/>
              </a:rPr>
              <a:t>quả</a:t>
            </a:r>
            <a:r>
              <a:rPr lang="en-US" sz="2800" spc="80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2800" spc="80" dirty="0" err="1">
                <a:solidFill>
                  <a:srgbClr val="000000"/>
                </a:solidFill>
                <a:latin typeface="Saira ExtraCondensed Semi-Bold"/>
              </a:rPr>
              <a:t>đạt</a:t>
            </a:r>
            <a:r>
              <a:rPr lang="en-US" sz="2800" spc="80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2800" spc="80" dirty="0" err="1">
                <a:solidFill>
                  <a:srgbClr val="000000"/>
                </a:solidFill>
                <a:latin typeface="Saira ExtraCondensed Semi-Bold"/>
              </a:rPr>
              <a:t>được</a:t>
            </a:r>
            <a:endParaRPr lang="en-US" sz="2800" spc="80" dirty="0">
              <a:solidFill>
                <a:srgbClr val="000000"/>
              </a:solidFill>
              <a:latin typeface="Saira ExtraCondensed Semi-Bold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8DC50630-9382-D331-A9AB-1925E74501DA}"/>
              </a:ext>
            </a:extLst>
          </p:cNvPr>
          <p:cNvSpPr txBox="1"/>
          <p:nvPr/>
        </p:nvSpPr>
        <p:spPr>
          <a:xfrm>
            <a:off x="2550755" y="418571"/>
            <a:ext cx="9058573" cy="712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63300" lvl="1" indent="-531650" algn="ctr">
              <a:lnSpc>
                <a:spcPts val="6845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Xây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dựng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được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trang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web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bán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cơ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bản</a:t>
            </a:r>
            <a:endParaRPr lang="en-US" sz="2000" dirty="0">
              <a:solidFill>
                <a:srgbClr val="000000"/>
              </a:solidFill>
              <a:latin typeface="Saira ExtraCondensed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76C6703E-AEFE-2274-F3E5-4486844C466F}"/>
              </a:ext>
            </a:extLst>
          </p:cNvPr>
          <p:cNvSpPr txBox="1"/>
          <p:nvPr/>
        </p:nvSpPr>
        <p:spPr>
          <a:xfrm>
            <a:off x="2820306" y="1263287"/>
            <a:ext cx="7869585" cy="73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4889" lvl="1" indent="-542445" algn="ctr">
              <a:lnSpc>
                <a:spcPts val="6984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Giao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diện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thân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thiện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với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người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dùng</a:t>
            </a:r>
            <a:endParaRPr lang="en-US" sz="2000" dirty="0">
              <a:solidFill>
                <a:srgbClr val="000000"/>
              </a:solidFill>
              <a:latin typeface="Saira ExtraCondensed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12491DE-9C93-E3DB-6685-F14D31D42F03}"/>
              </a:ext>
            </a:extLst>
          </p:cNvPr>
          <p:cNvSpPr txBox="1"/>
          <p:nvPr/>
        </p:nvSpPr>
        <p:spPr>
          <a:xfrm>
            <a:off x="4354383" y="2547242"/>
            <a:ext cx="5895758" cy="1337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84889" lvl="1" indent="-542445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Admin: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Đăng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nhập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với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quyền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admin,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quản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sản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phẩm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quản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đơn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xác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nhận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đơn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, ...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79F87759-67D7-3990-84A2-80BFE1C4F9A8}"/>
              </a:ext>
            </a:extLst>
          </p:cNvPr>
          <p:cNvSpPr txBox="1"/>
          <p:nvPr/>
        </p:nvSpPr>
        <p:spPr>
          <a:xfrm>
            <a:off x="4354383" y="4436811"/>
            <a:ext cx="6231038" cy="1337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84889" lvl="1" indent="-542445" algn="l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Khách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Đăng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nhập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Đăng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ký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tài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khoản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Xem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sản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phẩm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Đặt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, Bình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luận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đánh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giá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sản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phẩm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,...</a:t>
            </a:r>
          </a:p>
        </p:txBody>
      </p:sp>
    </p:spTree>
    <p:extLst>
      <p:ext uri="{BB962C8B-B14F-4D97-AF65-F5344CB8AC3E}">
        <p14:creationId xmlns:p14="http://schemas.microsoft.com/office/powerpoint/2010/main" val="407877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5E6F6C2C-DEF0-B029-3439-3B64B9D0BEF3}"/>
              </a:ext>
            </a:extLst>
          </p:cNvPr>
          <p:cNvSpPr/>
          <p:nvPr/>
        </p:nvSpPr>
        <p:spPr>
          <a:xfrm rot="19186160">
            <a:off x="-4300780" y="946259"/>
            <a:ext cx="8200817" cy="5545898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5629E85C-D720-593C-7153-30BDD96BDB6E}"/>
              </a:ext>
            </a:extLst>
          </p:cNvPr>
          <p:cNvSpPr txBox="1"/>
          <p:nvPr/>
        </p:nvSpPr>
        <p:spPr>
          <a:xfrm>
            <a:off x="146868" y="2456811"/>
            <a:ext cx="5425778" cy="972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20"/>
              </a:lnSpc>
              <a:spcBef>
                <a:spcPct val="0"/>
              </a:spcBef>
            </a:pPr>
            <a:r>
              <a:rPr lang="en-US" sz="3200" spc="80" dirty="0">
                <a:solidFill>
                  <a:srgbClr val="000000"/>
                </a:solidFill>
                <a:latin typeface="Saira ExtraCondensed Semi-Bold"/>
              </a:rPr>
              <a:t>2.Hướng </a:t>
            </a:r>
            <a:r>
              <a:rPr lang="en-US" sz="3200" spc="80" dirty="0" err="1">
                <a:solidFill>
                  <a:srgbClr val="000000"/>
                </a:solidFill>
                <a:latin typeface="Saira ExtraCondensed Semi-Bold"/>
              </a:rPr>
              <a:t>phát</a:t>
            </a:r>
            <a:r>
              <a:rPr lang="en-US" sz="3200" spc="80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3200" spc="80" dirty="0" err="1">
                <a:solidFill>
                  <a:srgbClr val="000000"/>
                </a:solidFill>
                <a:latin typeface="Saira ExtraCondensed Semi-Bold"/>
              </a:rPr>
              <a:t>triển</a:t>
            </a:r>
            <a:endParaRPr lang="en-US" sz="3200" spc="80" dirty="0">
              <a:solidFill>
                <a:srgbClr val="000000"/>
              </a:solidFill>
              <a:latin typeface="Saira ExtraCondensed Semi-Bold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D2DE8F57-81F8-64AA-FC43-5909213D0956}"/>
              </a:ext>
            </a:extLst>
          </p:cNvPr>
          <p:cNvSpPr txBox="1"/>
          <p:nvPr/>
        </p:nvSpPr>
        <p:spPr>
          <a:xfrm>
            <a:off x="4181199" y="1114626"/>
            <a:ext cx="6251921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84889" lvl="1" indent="-542445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Tiếp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tục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hoàn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thiện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tính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năng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mở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rộng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nhằm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cải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tiến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nâng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cấp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chương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trình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.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77250DA6-6A8E-9EA3-2654-13E76CF12FFD}"/>
              </a:ext>
            </a:extLst>
          </p:cNvPr>
          <p:cNvSpPr txBox="1"/>
          <p:nvPr/>
        </p:nvSpPr>
        <p:spPr>
          <a:xfrm>
            <a:off x="4181199" y="2485055"/>
            <a:ext cx="7329274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84889" lvl="1" indent="-542445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Quản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Xuất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được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hoá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đơn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liên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kết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với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máy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in,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xử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được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thanh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toán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qua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thẻ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ví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điện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tử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,...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DA21D77-1C75-E75D-A375-E1FE229D66E9}"/>
              </a:ext>
            </a:extLst>
          </p:cNvPr>
          <p:cNvSpPr txBox="1"/>
          <p:nvPr/>
        </p:nvSpPr>
        <p:spPr>
          <a:xfrm>
            <a:off x="4235904" y="3928874"/>
            <a:ext cx="7219864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84889" lvl="1" indent="-542445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Người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dùng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Thêm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chức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năng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sản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phẩm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yêu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thích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thông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báo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trả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về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khi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đặt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thành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công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, chat bot,... </a:t>
            </a:r>
          </a:p>
        </p:txBody>
      </p:sp>
    </p:spTree>
    <p:extLst>
      <p:ext uri="{BB962C8B-B14F-4D97-AF65-F5344CB8AC3E}">
        <p14:creationId xmlns:p14="http://schemas.microsoft.com/office/powerpoint/2010/main" val="315075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rectangular frame with colorful fireworks on it&#10;&#10;AI-generated content may be incorrect.">
            <a:extLst>
              <a:ext uri="{FF2B5EF4-FFF2-40B4-BE49-F238E27FC236}">
                <a16:creationId xmlns:a16="http://schemas.microsoft.com/office/drawing/2014/main" id="{34983C23-C041-7051-CFB8-8CC9CB18F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440" y="-2499360"/>
            <a:ext cx="13136880" cy="1176528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61671601-BF01-E958-F566-8D5E2980D6D2}"/>
              </a:ext>
            </a:extLst>
          </p:cNvPr>
          <p:cNvSpPr txBox="1"/>
          <p:nvPr/>
        </p:nvSpPr>
        <p:spPr>
          <a:xfrm>
            <a:off x="1125415" y="1902652"/>
            <a:ext cx="9941169" cy="30526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5400" dirty="0" err="1">
                <a:solidFill>
                  <a:schemeClr val="accent6">
                    <a:lumMod val="75000"/>
                  </a:schemeClr>
                </a:solidFill>
                <a:latin typeface="Noto Sans Bold"/>
              </a:rPr>
              <a:t>Cảm</a:t>
            </a: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Noto Sans Bold"/>
              </a:rPr>
              <a:t> </a:t>
            </a:r>
            <a:r>
              <a:rPr lang="en-US" sz="5400" dirty="0" err="1">
                <a:solidFill>
                  <a:schemeClr val="accent6">
                    <a:lumMod val="75000"/>
                  </a:schemeClr>
                </a:solidFill>
                <a:latin typeface="Noto Sans Bold"/>
              </a:rPr>
              <a:t>ơn</a:t>
            </a: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Noto Sans Bold"/>
              </a:rPr>
              <a:t> </a:t>
            </a:r>
            <a:r>
              <a:rPr lang="en-US" sz="5400" dirty="0" err="1">
                <a:solidFill>
                  <a:schemeClr val="accent6">
                    <a:lumMod val="75000"/>
                  </a:schemeClr>
                </a:solidFill>
                <a:latin typeface="Noto Sans Bold"/>
              </a:rPr>
              <a:t>thầy</a:t>
            </a: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Noto Sans Bold"/>
              </a:rPr>
              <a:t> </a:t>
            </a:r>
            <a:r>
              <a:rPr lang="en-US" sz="5400" dirty="0" err="1">
                <a:solidFill>
                  <a:schemeClr val="accent6">
                    <a:lumMod val="75000"/>
                  </a:schemeClr>
                </a:solidFill>
                <a:latin typeface="Noto Sans Bold"/>
              </a:rPr>
              <a:t>cô</a:t>
            </a: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Noto Sans Bold"/>
              </a:rPr>
              <a:t> </a:t>
            </a:r>
            <a:r>
              <a:rPr lang="en-US" sz="5400" dirty="0" err="1">
                <a:solidFill>
                  <a:schemeClr val="accent6">
                    <a:lumMod val="75000"/>
                  </a:schemeClr>
                </a:solidFill>
                <a:latin typeface="Noto Sans Bold"/>
              </a:rPr>
              <a:t>và</a:t>
            </a: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Noto Sans Bold"/>
              </a:rPr>
              <a:t> </a:t>
            </a:r>
            <a:r>
              <a:rPr lang="en-US" sz="5400" dirty="0" err="1">
                <a:solidFill>
                  <a:schemeClr val="accent6">
                    <a:lumMod val="75000"/>
                  </a:schemeClr>
                </a:solidFill>
                <a:latin typeface="Noto Sans Bold"/>
              </a:rPr>
              <a:t>mọi</a:t>
            </a: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Noto Sans Bold"/>
              </a:rPr>
              <a:t> </a:t>
            </a:r>
            <a:r>
              <a:rPr lang="en-US" sz="5400" dirty="0" err="1">
                <a:solidFill>
                  <a:schemeClr val="accent6">
                    <a:lumMod val="75000"/>
                  </a:schemeClr>
                </a:solidFill>
                <a:latin typeface="Noto Sans Bold"/>
              </a:rPr>
              <a:t>người</a:t>
            </a: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Noto Sans Bold"/>
              </a:rPr>
              <a:t> </a:t>
            </a:r>
            <a:r>
              <a:rPr lang="en-US" sz="5400" dirty="0" err="1">
                <a:solidFill>
                  <a:schemeClr val="accent6">
                    <a:lumMod val="75000"/>
                  </a:schemeClr>
                </a:solidFill>
                <a:latin typeface="Noto Sans Bold"/>
              </a:rPr>
              <a:t>đã</a:t>
            </a: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Noto Sans Bold"/>
              </a:rPr>
              <a:t> </a:t>
            </a:r>
            <a:r>
              <a:rPr lang="en-US" sz="5400" dirty="0" err="1">
                <a:solidFill>
                  <a:schemeClr val="accent6">
                    <a:lumMod val="75000"/>
                  </a:schemeClr>
                </a:solidFill>
                <a:latin typeface="Noto Sans Bold"/>
              </a:rPr>
              <a:t>lắng</a:t>
            </a: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Noto Sans Bold"/>
              </a:rPr>
              <a:t> </a:t>
            </a:r>
            <a:r>
              <a:rPr lang="en-US" sz="5400" dirty="0" err="1">
                <a:solidFill>
                  <a:schemeClr val="accent6">
                    <a:lumMod val="75000"/>
                  </a:schemeClr>
                </a:solidFill>
                <a:latin typeface="Noto Sans Bold"/>
              </a:rPr>
              <a:t>nghe</a:t>
            </a:r>
            <a:endParaRPr lang="en-US" sz="5400" dirty="0">
              <a:solidFill>
                <a:schemeClr val="accent6">
                  <a:lumMod val="75000"/>
                </a:schemeClr>
              </a:solidFill>
              <a:latin typeface="Noto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88742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D605224-9398-5868-6196-6774F32DD807}"/>
              </a:ext>
            </a:extLst>
          </p:cNvPr>
          <p:cNvSpPr/>
          <p:nvPr/>
        </p:nvSpPr>
        <p:spPr>
          <a:xfrm>
            <a:off x="6096000" y="0"/>
            <a:ext cx="8159262" cy="6858000"/>
          </a:xfrm>
          <a:custGeom>
            <a:avLst/>
            <a:gdLst/>
            <a:ahLst/>
            <a:cxnLst/>
            <a:rect l="l" t="t" r="r" b="b"/>
            <a:pathLst>
              <a:path w="11897699" h="10287000">
                <a:moveTo>
                  <a:pt x="0" y="0"/>
                </a:moveTo>
                <a:lnTo>
                  <a:pt x="11897699" y="0"/>
                </a:lnTo>
                <a:lnTo>
                  <a:pt x="1189769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A3FAF345-50D4-1F54-E888-EB4D1119B3AE}"/>
              </a:ext>
            </a:extLst>
          </p:cNvPr>
          <p:cNvGrpSpPr/>
          <p:nvPr/>
        </p:nvGrpSpPr>
        <p:grpSpPr>
          <a:xfrm>
            <a:off x="7659553" y="1786573"/>
            <a:ext cx="323850" cy="323850"/>
            <a:chOff x="0" y="0"/>
            <a:chExt cx="6350000" cy="6350000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583E390A-11BE-9430-6B0D-0F29502783A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D86DD"/>
            </a:solidFill>
          </p:spPr>
        </p:sp>
      </p:grpSp>
      <p:grpSp>
        <p:nvGrpSpPr>
          <p:cNvPr id="5" name="Group 6">
            <a:extLst>
              <a:ext uri="{FF2B5EF4-FFF2-40B4-BE49-F238E27FC236}">
                <a16:creationId xmlns:a16="http://schemas.microsoft.com/office/drawing/2014/main" id="{006B04B9-742F-83ED-6CDE-1ECBC5FA6FBE}"/>
              </a:ext>
            </a:extLst>
          </p:cNvPr>
          <p:cNvGrpSpPr/>
          <p:nvPr/>
        </p:nvGrpSpPr>
        <p:grpSpPr>
          <a:xfrm>
            <a:off x="7659553" y="2648873"/>
            <a:ext cx="323850" cy="323850"/>
            <a:chOff x="0" y="0"/>
            <a:chExt cx="6350000" cy="63500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ECC82C1-5875-EDFB-579D-E8A1BFAE40D6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D86DD"/>
            </a:solidFill>
          </p:spPr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3354EE7E-2EC1-441C-E2D6-07B8DE13E677}"/>
              </a:ext>
            </a:extLst>
          </p:cNvPr>
          <p:cNvGrpSpPr/>
          <p:nvPr/>
        </p:nvGrpSpPr>
        <p:grpSpPr>
          <a:xfrm>
            <a:off x="7659553" y="3511173"/>
            <a:ext cx="323850" cy="323850"/>
            <a:chOff x="0" y="0"/>
            <a:chExt cx="6350000" cy="6350000"/>
          </a:xfrm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5484ED-C994-D808-E6D6-C28DB411A5F7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D86DD"/>
            </a:solidFill>
          </p:spPr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E5259128-6364-9774-3470-B135400A2B1D}"/>
              </a:ext>
            </a:extLst>
          </p:cNvPr>
          <p:cNvGrpSpPr/>
          <p:nvPr/>
        </p:nvGrpSpPr>
        <p:grpSpPr>
          <a:xfrm>
            <a:off x="7659553" y="4357703"/>
            <a:ext cx="323850" cy="323850"/>
            <a:chOff x="0" y="0"/>
            <a:chExt cx="6350000" cy="6350000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24734C06-6879-28F3-31FF-26AB0E50491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D86DD"/>
            </a:solidFill>
          </p:spPr>
        </p:sp>
      </p:grpSp>
      <p:sp>
        <p:nvSpPr>
          <p:cNvPr id="11" name="TextBox 12">
            <a:extLst>
              <a:ext uri="{FF2B5EF4-FFF2-40B4-BE49-F238E27FC236}">
                <a16:creationId xmlns:a16="http://schemas.microsoft.com/office/drawing/2014/main" id="{332EC510-2AB8-F39F-3CDE-B3A409BBC32C}"/>
              </a:ext>
            </a:extLst>
          </p:cNvPr>
          <p:cNvSpPr txBox="1"/>
          <p:nvPr/>
        </p:nvSpPr>
        <p:spPr>
          <a:xfrm>
            <a:off x="8225178" y="1234799"/>
            <a:ext cx="2624381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0392" lvl="1" algn="l">
              <a:lnSpc>
                <a:spcPts val="8374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Saira ExtraCondensed Semi-Bold"/>
              </a:rPr>
              <a:t>1.	</a:t>
            </a:r>
            <a:r>
              <a:rPr lang="en-US" sz="2000" dirty="0" err="1">
                <a:solidFill>
                  <a:srgbClr val="000000"/>
                </a:solidFill>
                <a:latin typeface="Saira ExtraCondensed Semi-Bold"/>
              </a:rPr>
              <a:t>Tổng</a:t>
            </a:r>
            <a:r>
              <a:rPr lang="en-US" sz="2000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 Semi-Bold"/>
              </a:rPr>
              <a:t>quan</a:t>
            </a:r>
            <a:endParaRPr lang="en-US" sz="2000" dirty="0">
              <a:solidFill>
                <a:srgbClr val="000000"/>
              </a:solidFill>
              <a:latin typeface="Saira ExtraCondensed Semi-Bold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0796445F-ED6F-E6D4-466D-103AFB3EB76B}"/>
              </a:ext>
            </a:extLst>
          </p:cNvPr>
          <p:cNvSpPr txBox="1"/>
          <p:nvPr/>
        </p:nvSpPr>
        <p:spPr>
          <a:xfrm>
            <a:off x="8869014" y="3805929"/>
            <a:ext cx="2326201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8367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Saira ExtraCondensed Semi-Bold"/>
              </a:rPr>
              <a:t>4. </a:t>
            </a:r>
            <a:r>
              <a:rPr lang="en-US" sz="2000" dirty="0" err="1">
                <a:solidFill>
                  <a:srgbClr val="000000"/>
                </a:solidFill>
                <a:latin typeface="Saira ExtraCondensed Semi-Bold"/>
              </a:rPr>
              <a:t>Tổng</a:t>
            </a:r>
            <a:r>
              <a:rPr lang="en-US" sz="2000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 Semi-Bold"/>
              </a:rPr>
              <a:t>kết</a:t>
            </a:r>
            <a:endParaRPr lang="en-US" sz="2000" dirty="0">
              <a:solidFill>
                <a:srgbClr val="000000"/>
              </a:solidFill>
              <a:latin typeface="Saira ExtraCondensed Semi-Bold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C68B1F07-49F6-5D44-C301-7EC668DBF378}"/>
              </a:ext>
            </a:extLst>
          </p:cNvPr>
          <p:cNvSpPr txBox="1"/>
          <p:nvPr/>
        </p:nvSpPr>
        <p:spPr>
          <a:xfrm>
            <a:off x="8869014" y="2930305"/>
            <a:ext cx="2632409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8367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Saira ExtraCondensed Semi-Bold"/>
              </a:rPr>
              <a:t>3. Demo </a:t>
            </a:r>
            <a:r>
              <a:rPr lang="en-US" sz="2000" dirty="0" err="1">
                <a:solidFill>
                  <a:srgbClr val="000000"/>
                </a:solidFill>
                <a:latin typeface="Saira ExtraCondensed Semi-Bold"/>
              </a:rPr>
              <a:t>Sản</a:t>
            </a:r>
            <a:r>
              <a:rPr lang="en-US" sz="2000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 Semi-Bold"/>
              </a:rPr>
              <a:t>phẩm</a:t>
            </a:r>
            <a:endParaRPr lang="en-US" sz="2000" dirty="0">
              <a:solidFill>
                <a:srgbClr val="000000"/>
              </a:solidFill>
              <a:latin typeface="Saira ExtraCondensed Semi-Bold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6B6A4197-6DAF-03C4-1977-08F7C3404FD4}"/>
              </a:ext>
            </a:extLst>
          </p:cNvPr>
          <p:cNvSpPr txBox="1"/>
          <p:nvPr/>
        </p:nvSpPr>
        <p:spPr>
          <a:xfrm>
            <a:off x="8862516" y="2054681"/>
            <a:ext cx="2624381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8374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Saira ExtraCondensed Semi-Bold"/>
              </a:rPr>
              <a:t>2. </a:t>
            </a:r>
            <a:r>
              <a:rPr lang="en-US" sz="2000" dirty="0" err="1">
                <a:solidFill>
                  <a:srgbClr val="000000"/>
                </a:solidFill>
                <a:latin typeface="Saira ExtraCondensed Semi-Bold"/>
              </a:rPr>
              <a:t>Phương</a:t>
            </a:r>
            <a:r>
              <a:rPr lang="en-US" sz="2000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 Semi-Bold"/>
              </a:rPr>
              <a:t>pháp</a:t>
            </a:r>
            <a:endParaRPr lang="en-US" sz="2000" dirty="0">
              <a:solidFill>
                <a:srgbClr val="000000"/>
              </a:solidFill>
              <a:latin typeface="Saira ExtraCondensed Semi-Bold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D8235593-7111-D32C-CFAE-7829A8F92EDE}"/>
              </a:ext>
            </a:extLst>
          </p:cNvPr>
          <p:cNvSpPr txBox="1"/>
          <p:nvPr/>
        </p:nvSpPr>
        <p:spPr>
          <a:xfrm>
            <a:off x="905928" y="2319894"/>
            <a:ext cx="3457882" cy="9818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801"/>
              </a:lnSpc>
              <a:spcBef>
                <a:spcPct val="0"/>
              </a:spcBef>
            </a:pPr>
            <a:r>
              <a:rPr lang="en-US" sz="4000" dirty="0" err="1">
                <a:solidFill>
                  <a:srgbClr val="000000"/>
                </a:solidFill>
                <a:latin typeface="Saira ExtraCondensed Semi-Bold"/>
              </a:rPr>
              <a:t>Nội</a:t>
            </a:r>
            <a:r>
              <a:rPr lang="en-US" sz="4000" dirty="0">
                <a:solidFill>
                  <a:srgbClr val="000000"/>
                </a:solidFill>
                <a:latin typeface="Saira ExtraCondensed Semi-Bold"/>
              </a:rPr>
              <a:t> dung </a:t>
            </a:r>
            <a:r>
              <a:rPr lang="en-US" sz="4000" dirty="0" err="1">
                <a:solidFill>
                  <a:srgbClr val="000000"/>
                </a:solidFill>
                <a:latin typeface="Saira ExtraCondensed Semi-Bold"/>
              </a:rPr>
              <a:t>chính</a:t>
            </a:r>
            <a:endParaRPr lang="en-US" sz="4000" dirty="0">
              <a:solidFill>
                <a:srgbClr val="000000"/>
              </a:solidFill>
              <a:latin typeface="Saira ExtraCondensed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422961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5E6F6C2C-DEF0-B029-3439-3B64B9D0BEF3}"/>
              </a:ext>
            </a:extLst>
          </p:cNvPr>
          <p:cNvSpPr/>
          <p:nvPr/>
        </p:nvSpPr>
        <p:spPr>
          <a:xfrm rot="19186160">
            <a:off x="-3377121" y="202780"/>
            <a:ext cx="8200817" cy="5545898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EA90DA5-1695-2DB6-93A4-EF18E602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786" y="2067912"/>
            <a:ext cx="831297" cy="83129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E79282C-1954-2992-7E68-AAF26D6E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786" y="3805052"/>
            <a:ext cx="831298" cy="831298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B81416B8-245E-AE06-AED2-A79D30FFA349}"/>
              </a:ext>
            </a:extLst>
          </p:cNvPr>
          <p:cNvSpPr txBox="1"/>
          <p:nvPr/>
        </p:nvSpPr>
        <p:spPr>
          <a:xfrm>
            <a:off x="957333" y="2003540"/>
            <a:ext cx="2295667" cy="972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720"/>
              </a:lnSpc>
              <a:spcBef>
                <a:spcPct val="0"/>
              </a:spcBef>
            </a:pPr>
            <a:r>
              <a:rPr lang="en-US" sz="4000" spc="80" dirty="0" err="1">
                <a:solidFill>
                  <a:srgbClr val="000000"/>
                </a:solidFill>
                <a:latin typeface="Saira ExtraCondensed Semi-Bold"/>
              </a:rPr>
              <a:t>Tổng</a:t>
            </a:r>
            <a:r>
              <a:rPr lang="en-US" sz="4000" spc="80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4000" spc="80" dirty="0" err="1">
                <a:solidFill>
                  <a:srgbClr val="000000"/>
                </a:solidFill>
                <a:latin typeface="Saira ExtraCondensed Semi-Bold"/>
              </a:rPr>
              <a:t>quan</a:t>
            </a:r>
            <a:endParaRPr lang="en-US" sz="4000" spc="80" dirty="0">
              <a:solidFill>
                <a:srgbClr val="000000"/>
              </a:solidFill>
              <a:latin typeface="Saira ExtraCondensed Semi-Bold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C4D3248E-4295-A8D3-FD05-15EDFC136629}"/>
              </a:ext>
            </a:extLst>
          </p:cNvPr>
          <p:cNvSpPr txBox="1"/>
          <p:nvPr/>
        </p:nvSpPr>
        <p:spPr>
          <a:xfrm>
            <a:off x="8036402" y="2003540"/>
            <a:ext cx="4155598" cy="677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61346" lvl="1" algn="l">
              <a:lnSpc>
                <a:spcPts val="6240"/>
              </a:lnSpc>
              <a:spcBef>
                <a:spcPct val="0"/>
              </a:spcBef>
            </a:pPr>
            <a:r>
              <a:rPr lang="en-US" sz="2400" spc="-130" dirty="0">
                <a:solidFill>
                  <a:srgbClr val="000000"/>
                </a:solidFill>
                <a:latin typeface="Muli Semi-Bold"/>
              </a:rPr>
              <a:t>1. Lý do </a:t>
            </a:r>
            <a:r>
              <a:rPr lang="en-US" sz="2400" spc="-130" dirty="0" err="1">
                <a:solidFill>
                  <a:srgbClr val="000000"/>
                </a:solidFill>
                <a:latin typeface="Muli Semi-Bold"/>
              </a:rPr>
              <a:t>chọn</a:t>
            </a:r>
            <a:r>
              <a:rPr lang="en-US" sz="2400" spc="-130" dirty="0">
                <a:solidFill>
                  <a:srgbClr val="000000"/>
                </a:solidFill>
                <a:latin typeface="Muli Semi-Bold"/>
              </a:rPr>
              <a:t> </a:t>
            </a:r>
            <a:r>
              <a:rPr lang="en-US" sz="2400" spc="-130" dirty="0" err="1">
                <a:solidFill>
                  <a:srgbClr val="000000"/>
                </a:solidFill>
                <a:latin typeface="Muli Semi-Bold"/>
              </a:rPr>
              <a:t>đề</a:t>
            </a:r>
            <a:r>
              <a:rPr lang="en-US" sz="2400" spc="-130" dirty="0">
                <a:solidFill>
                  <a:srgbClr val="000000"/>
                </a:solidFill>
                <a:latin typeface="Muli Semi-Bold"/>
              </a:rPr>
              <a:t> </a:t>
            </a:r>
            <a:r>
              <a:rPr lang="en-US" sz="2400" spc="-130" dirty="0" err="1">
                <a:solidFill>
                  <a:srgbClr val="000000"/>
                </a:solidFill>
                <a:latin typeface="Muli Semi-Bold"/>
              </a:rPr>
              <a:t>tài</a:t>
            </a:r>
            <a:endParaRPr lang="en-US" sz="2400" spc="-130" dirty="0">
              <a:solidFill>
                <a:srgbClr val="000000"/>
              </a:solidFill>
              <a:latin typeface="Muli Semi-Bold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B3D78D3F-B44A-ABAE-0EF9-2D9B39A69583}"/>
              </a:ext>
            </a:extLst>
          </p:cNvPr>
          <p:cNvSpPr txBox="1"/>
          <p:nvPr/>
        </p:nvSpPr>
        <p:spPr>
          <a:xfrm>
            <a:off x="8544395" y="3805052"/>
            <a:ext cx="2590450" cy="677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40"/>
              </a:lnSpc>
              <a:spcBef>
                <a:spcPct val="0"/>
              </a:spcBef>
            </a:pPr>
            <a:r>
              <a:rPr lang="en-US" sz="2400" spc="-130" dirty="0">
                <a:solidFill>
                  <a:srgbClr val="000000"/>
                </a:solidFill>
                <a:latin typeface="Muli Semi-Bold"/>
              </a:rPr>
              <a:t>2. </a:t>
            </a:r>
            <a:r>
              <a:rPr lang="en-US" sz="2400" spc="-130" dirty="0" err="1">
                <a:solidFill>
                  <a:srgbClr val="000000"/>
                </a:solidFill>
                <a:latin typeface="Muli Semi-Bold"/>
              </a:rPr>
              <a:t>Mục</a:t>
            </a:r>
            <a:r>
              <a:rPr lang="en-US" sz="2400" spc="-130" dirty="0">
                <a:solidFill>
                  <a:srgbClr val="000000"/>
                </a:solidFill>
                <a:latin typeface="Muli Semi-Bold"/>
              </a:rPr>
              <a:t> </a:t>
            </a:r>
            <a:r>
              <a:rPr lang="en-US" sz="2400" spc="-130" dirty="0" err="1">
                <a:solidFill>
                  <a:srgbClr val="000000"/>
                </a:solidFill>
                <a:latin typeface="Muli Semi-Bold"/>
              </a:rPr>
              <a:t>tiêu</a:t>
            </a:r>
            <a:r>
              <a:rPr lang="en-US" sz="2400" spc="-130" dirty="0">
                <a:solidFill>
                  <a:srgbClr val="000000"/>
                </a:solidFill>
                <a:latin typeface="Muli Semi-Bold"/>
              </a:rPr>
              <a:t> , ý </a:t>
            </a:r>
            <a:r>
              <a:rPr lang="en-US" sz="2400" spc="-130" dirty="0" err="1">
                <a:solidFill>
                  <a:srgbClr val="000000"/>
                </a:solidFill>
                <a:latin typeface="Muli Semi-Bold"/>
              </a:rPr>
              <a:t>nghĩa</a:t>
            </a:r>
            <a:endParaRPr lang="en-US" sz="2400" spc="-130" dirty="0">
              <a:solidFill>
                <a:srgbClr val="000000"/>
              </a:solidFill>
              <a:latin typeface="Muli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406884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5E6F6C2C-DEF0-B029-3439-3B64B9D0BEF3}"/>
              </a:ext>
            </a:extLst>
          </p:cNvPr>
          <p:cNvSpPr/>
          <p:nvPr/>
        </p:nvSpPr>
        <p:spPr>
          <a:xfrm rot="19186160">
            <a:off x="-4350743" y="1032460"/>
            <a:ext cx="8200817" cy="5545898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7B33EE4-11D4-3FD8-0BF2-BCB8DA353F30}"/>
              </a:ext>
            </a:extLst>
          </p:cNvPr>
          <p:cNvSpPr txBox="1"/>
          <p:nvPr/>
        </p:nvSpPr>
        <p:spPr>
          <a:xfrm>
            <a:off x="292051" y="2564789"/>
            <a:ext cx="4838700" cy="864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957"/>
              </a:lnSpc>
              <a:spcBef>
                <a:spcPct val="0"/>
              </a:spcBef>
            </a:pPr>
            <a:r>
              <a:rPr lang="en-US" sz="2800" spc="73" dirty="0">
                <a:solidFill>
                  <a:srgbClr val="000000"/>
                </a:solidFill>
                <a:latin typeface="Saira ExtraCondensed Semi-Bold"/>
              </a:rPr>
              <a:t>1.Lý do </a:t>
            </a:r>
            <a:r>
              <a:rPr lang="en-US" sz="2800" spc="73" dirty="0" err="1">
                <a:solidFill>
                  <a:srgbClr val="000000"/>
                </a:solidFill>
                <a:latin typeface="Saira ExtraCondensed Semi-Bold"/>
              </a:rPr>
              <a:t>chọn</a:t>
            </a:r>
            <a:r>
              <a:rPr lang="en-US" sz="2800" spc="73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2800" spc="73" dirty="0" err="1">
                <a:solidFill>
                  <a:srgbClr val="000000"/>
                </a:solidFill>
                <a:latin typeface="Saira ExtraCondensed Semi-Bold"/>
              </a:rPr>
              <a:t>đề</a:t>
            </a:r>
            <a:r>
              <a:rPr lang="en-US" sz="2800" spc="73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2800" spc="73" dirty="0" err="1">
                <a:solidFill>
                  <a:srgbClr val="000000"/>
                </a:solidFill>
                <a:latin typeface="Saira ExtraCondensed Semi-Bold"/>
              </a:rPr>
              <a:t>tài</a:t>
            </a:r>
            <a:endParaRPr lang="en-US" sz="2800" spc="73" dirty="0">
              <a:solidFill>
                <a:srgbClr val="000000"/>
              </a:solidFill>
              <a:latin typeface="Saira ExtraCondensed Semi-Bold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ECB7F243-1EE8-33AF-5323-47A100DA0452}"/>
              </a:ext>
            </a:extLst>
          </p:cNvPr>
          <p:cNvSpPr txBox="1"/>
          <p:nvPr/>
        </p:nvSpPr>
        <p:spPr>
          <a:xfrm>
            <a:off x="3703320" y="1645323"/>
            <a:ext cx="7394768" cy="750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06479" lvl="1" indent="-553239" algn="ctr">
              <a:lnSpc>
                <a:spcPts val="7123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Nhu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cầu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mua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sắm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trực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tuyến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đang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gia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tăng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mạnh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mẽ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.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23C93F9-3B7F-742F-A282-0EF9CE82F6DB}"/>
              </a:ext>
            </a:extLst>
          </p:cNvPr>
          <p:cNvSpPr txBox="1"/>
          <p:nvPr/>
        </p:nvSpPr>
        <p:spPr>
          <a:xfrm>
            <a:off x="3943359" y="2509534"/>
            <a:ext cx="7665288" cy="750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06479" lvl="1" indent="-553239" algn="ctr">
              <a:lnSpc>
                <a:spcPts val="7123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Cơ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hội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cải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thiện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trải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nghiệm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người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dùng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dịch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vụ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bán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.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73F627CD-09C6-7C80-A884-97F5B546F67E}"/>
              </a:ext>
            </a:extLst>
          </p:cNvPr>
          <p:cNvSpPr txBox="1"/>
          <p:nvPr/>
        </p:nvSpPr>
        <p:spPr>
          <a:xfrm>
            <a:off x="3943359" y="3749040"/>
            <a:ext cx="7394769" cy="1673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06479" lvl="1" indent="-553239" algn="ctr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Tạo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cơ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hội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cạnh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tranh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cho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cửa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trong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bối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cảnh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thương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mại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điện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tử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đang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phát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triển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nhanh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chóng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.</a:t>
            </a:r>
          </a:p>
          <a:p>
            <a:pPr algn="l">
              <a:lnSpc>
                <a:spcPts val="7123"/>
              </a:lnSpc>
            </a:pPr>
            <a:endParaRPr lang="en-US" sz="2000" dirty="0">
              <a:solidFill>
                <a:srgbClr val="000000"/>
              </a:solidFill>
              <a:latin typeface="Saira Extra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6513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5E6F6C2C-DEF0-B029-3439-3B64B9D0BEF3}"/>
              </a:ext>
            </a:extLst>
          </p:cNvPr>
          <p:cNvSpPr/>
          <p:nvPr/>
        </p:nvSpPr>
        <p:spPr>
          <a:xfrm rot="19186160">
            <a:off x="-4219756" y="843841"/>
            <a:ext cx="8200817" cy="5545898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D5F0CF99-88EC-C731-D7A5-8A7207FC6E51}"/>
              </a:ext>
            </a:extLst>
          </p:cNvPr>
          <p:cNvSpPr txBox="1"/>
          <p:nvPr/>
        </p:nvSpPr>
        <p:spPr>
          <a:xfrm>
            <a:off x="704609" y="2564789"/>
            <a:ext cx="3161335" cy="864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957"/>
              </a:lnSpc>
              <a:spcBef>
                <a:spcPct val="0"/>
              </a:spcBef>
            </a:pPr>
            <a:r>
              <a:rPr lang="en-US" sz="2800" spc="73" dirty="0">
                <a:solidFill>
                  <a:srgbClr val="000000"/>
                </a:solidFill>
                <a:latin typeface="Saira ExtraCondensed Semi-Bold"/>
              </a:rPr>
              <a:t>2.Mục </a:t>
            </a:r>
            <a:r>
              <a:rPr lang="en-US" sz="2800" spc="73" dirty="0" err="1">
                <a:solidFill>
                  <a:srgbClr val="000000"/>
                </a:solidFill>
                <a:latin typeface="Saira ExtraCondensed Semi-Bold"/>
              </a:rPr>
              <a:t>tiêu</a:t>
            </a:r>
            <a:r>
              <a:rPr lang="en-US" sz="2800" spc="73" dirty="0">
                <a:solidFill>
                  <a:srgbClr val="000000"/>
                </a:solidFill>
                <a:latin typeface="Saira ExtraCondensed Semi-Bold"/>
              </a:rPr>
              <a:t>, ý </a:t>
            </a:r>
            <a:r>
              <a:rPr lang="en-US" sz="2800" spc="73" dirty="0" err="1">
                <a:solidFill>
                  <a:srgbClr val="000000"/>
                </a:solidFill>
                <a:latin typeface="Saira ExtraCondensed Semi-Bold"/>
              </a:rPr>
              <a:t>nghĩa</a:t>
            </a:r>
            <a:endParaRPr lang="en-US" sz="2800" spc="73" dirty="0">
              <a:solidFill>
                <a:srgbClr val="000000"/>
              </a:solidFill>
              <a:latin typeface="Saira ExtraCondensed Semi-Bold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6C327595-6021-2840-B1E1-9AEF06228B28}"/>
              </a:ext>
            </a:extLst>
          </p:cNvPr>
          <p:cNvSpPr txBox="1"/>
          <p:nvPr/>
        </p:nvSpPr>
        <p:spPr>
          <a:xfrm>
            <a:off x="3865944" y="1546439"/>
            <a:ext cx="6199185" cy="750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06479" lvl="1" indent="-553239" algn="ctr">
              <a:lnSpc>
                <a:spcPts val="7123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Giải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quyết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được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vấn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đề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quảng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bá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sản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phẩm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.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796FABDA-7A53-EA64-A63E-ECDFA12E7B43}"/>
              </a:ext>
            </a:extLst>
          </p:cNvPr>
          <p:cNvSpPr txBox="1"/>
          <p:nvPr/>
        </p:nvSpPr>
        <p:spPr>
          <a:xfrm>
            <a:off x="3054917" y="2515239"/>
            <a:ext cx="9295954" cy="750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6479" lvl="1" indent="-553239" algn="ctr">
              <a:lnSpc>
                <a:spcPts val="7123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Hiểu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biết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những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kiến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thức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cần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thiết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để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xây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dựng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website .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0B3477C-B2B7-5494-1C11-3C43A1982F76}"/>
              </a:ext>
            </a:extLst>
          </p:cNvPr>
          <p:cNvSpPr txBox="1"/>
          <p:nvPr/>
        </p:nvSpPr>
        <p:spPr>
          <a:xfrm>
            <a:off x="4041520" y="3853152"/>
            <a:ext cx="7015416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06479" lvl="1" indent="-553239" algn="ctr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Tiết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kiệm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thời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gian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cho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khách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tạo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cho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khách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có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những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trải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nghiệm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mua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sắm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tốt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nhất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691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5E6F6C2C-DEF0-B029-3439-3B64B9D0BEF3}"/>
              </a:ext>
            </a:extLst>
          </p:cNvPr>
          <p:cNvSpPr/>
          <p:nvPr/>
        </p:nvSpPr>
        <p:spPr>
          <a:xfrm rot="19186160">
            <a:off x="-4455032" y="996435"/>
            <a:ext cx="8200817" cy="5545898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CE0FF9E-D503-09DE-62BC-B3B049117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076" y="1930697"/>
            <a:ext cx="1292679" cy="129267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05C8537-9BDD-2D3C-5A88-278A79109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076" y="3915096"/>
            <a:ext cx="1292679" cy="1292679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BDFECB43-E1B4-C6BE-7861-821E0CB77453}"/>
              </a:ext>
            </a:extLst>
          </p:cNvPr>
          <p:cNvSpPr txBox="1"/>
          <p:nvPr/>
        </p:nvSpPr>
        <p:spPr>
          <a:xfrm>
            <a:off x="529297" y="2609211"/>
            <a:ext cx="3494064" cy="972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720"/>
              </a:lnSpc>
              <a:spcBef>
                <a:spcPct val="0"/>
              </a:spcBef>
            </a:pPr>
            <a:r>
              <a:rPr lang="en-US" sz="4000" spc="80" dirty="0" err="1">
                <a:solidFill>
                  <a:srgbClr val="000000"/>
                </a:solidFill>
                <a:latin typeface="Saira ExtraCondensed Semi-Bold"/>
              </a:rPr>
              <a:t>Phương</a:t>
            </a:r>
            <a:r>
              <a:rPr lang="en-US" sz="4000" spc="80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4000" spc="80" dirty="0" err="1">
                <a:solidFill>
                  <a:srgbClr val="000000"/>
                </a:solidFill>
                <a:latin typeface="Saira ExtraCondensed Semi-Bold"/>
              </a:rPr>
              <a:t>Pháp</a:t>
            </a:r>
            <a:endParaRPr lang="en-US" sz="4000" spc="80" dirty="0">
              <a:solidFill>
                <a:srgbClr val="000000"/>
              </a:solidFill>
              <a:latin typeface="Saira ExtraCondensed Semi-Bold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CCFAD07-2780-2519-78FF-E895DA56B8A3}"/>
              </a:ext>
            </a:extLst>
          </p:cNvPr>
          <p:cNvSpPr txBox="1"/>
          <p:nvPr/>
        </p:nvSpPr>
        <p:spPr>
          <a:xfrm>
            <a:off x="6091155" y="2211166"/>
            <a:ext cx="6316840" cy="73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92" lvl="1" indent="-561346" algn="l">
              <a:lnSpc>
                <a:spcPts val="6240"/>
              </a:lnSpc>
              <a:spcBef>
                <a:spcPct val="0"/>
              </a:spcBef>
              <a:buAutoNum type="arabicPeriod"/>
            </a:pPr>
            <a:r>
              <a:rPr lang="en-US" sz="4000" spc="-130" dirty="0">
                <a:solidFill>
                  <a:srgbClr val="000000"/>
                </a:solidFill>
                <a:latin typeface="Muli"/>
              </a:rPr>
              <a:t>ASP.NET MVC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E38D916-F4C5-72F1-4E4C-D821083EE53C}"/>
              </a:ext>
            </a:extLst>
          </p:cNvPr>
          <p:cNvSpPr txBox="1"/>
          <p:nvPr/>
        </p:nvSpPr>
        <p:spPr>
          <a:xfrm>
            <a:off x="6647725" y="4041782"/>
            <a:ext cx="6941510" cy="731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4000" spc="-130" dirty="0">
                <a:solidFill>
                  <a:srgbClr val="000000"/>
                </a:solidFill>
                <a:latin typeface="Muli Semi-Bold"/>
              </a:rPr>
              <a:t>2. </a:t>
            </a:r>
            <a:r>
              <a:rPr lang="en-US" sz="4000" spc="-130" dirty="0" err="1">
                <a:solidFill>
                  <a:srgbClr val="000000"/>
                </a:solidFill>
                <a:latin typeface="Muli Semi-Bold"/>
              </a:rPr>
              <a:t>Cơ</a:t>
            </a:r>
            <a:r>
              <a:rPr lang="en-US" sz="4000" spc="-130" dirty="0">
                <a:solidFill>
                  <a:srgbClr val="000000"/>
                </a:solidFill>
                <a:latin typeface="Muli Semi-Bold"/>
              </a:rPr>
              <a:t> </a:t>
            </a:r>
            <a:r>
              <a:rPr lang="en-US" sz="4000" spc="-130" dirty="0" err="1">
                <a:solidFill>
                  <a:srgbClr val="000000"/>
                </a:solidFill>
                <a:latin typeface="Muli Semi-Bold"/>
              </a:rPr>
              <a:t>sở</a:t>
            </a:r>
            <a:r>
              <a:rPr lang="en-US" sz="4000" spc="-130" dirty="0">
                <a:solidFill>
                  <a:srgbClr val="000000"/>
                </a:solidFill>
                <a:latin typeface="Muli Semi-Bold"/>
              </a:rPr>
              <a:t> </a:t>
            </a:r>
            <a:r>
              <a:rPr lang="en-US" sz="4000" spc="-130" dirty="0" err="1">
                <a:solidFill>
                  <a:srgbClr val="000000"/>
                </a:solidFill>
                <a:latin typeface="Muli Semi-Bold"/>
              </a:rPr>
              <a:t>dữ</a:t>
            </a:r>
            <a:r>
              <a:rPr lang="en-US" sz="4000" spc="-130" dirty="0">
                <a:solidFill>
                  <a:srgbClr val="000000"/>
                </a:solidFill>
                <a:latin typeface="Muli Semi-Bold"/>
              </a:rPr>
              <a:t> </a:t>
            </a:r>
            <a:r>
              <a:rPr lang="en-US" sz="4000" spc="-130" dirty="0" err="1">
                <a:solidFill>
                  <a:srgbClr val="000000"/>
                </a:solidFill>
                <a:latin typeface="Muli Semi-Bold"/>
              </a:rPr>
              <a:t>liệu</a:t>
            </a:r>
            <a:r>
              <a:rPr lang="en-US" sz="4000" spc="-130" dirty="0">
                <a:solidFill>
                  <a:srgbClr val="000000"/>
                </a:solidFill>
                <a:latin typeface="Muli Semi-Bold"/>
              </a:rPr>
              <a:t> SQL Server</a:t>
            </a:r>
          </a:p>
        </p:txBody>
      </p:sp>
    </p:spTree>
    <p:extLst>
      <p:ext uri="{BB962C8B-B14F-4D97-AF65-F5344CB8AC3E}">
        <p14:creationId xmlns:p14="http://schemas.microsoft.com/office/powerpoint/2010/main" val="195506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5E6F6C2C-DEF0-B029-3439-3B64B9D0BEF3}"/>
              </a:ext>
            </a:extLst>
          </p:cNvPr>
          <p:cNvSpPr/>
          <p:nvPr/>
        </p:nvSpPr>
        <p:spPr>
          <a:xfrm rot="19186160">
            <a:off x="-3932350" y="656050"/>
            <a:ext cx="8200817" cy="5545898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8EF52ADE-C765-E126-061D-D52CB7B70F8B}"/>
              </a:ext>
            </a:extLst>
          </p:cNvPr>
          <p:cNvSpPr/>
          <p:nvPr/>
        </p:nvSpPr>
        <p:spPr>
          <a:xfrm>
            <a:off x="-67623" y="3769315"/>
            <a:ext cx="4232093" cy="3088685"/>
          </a:xfrm>
          <a:custGeom>
            <a:avLst/>
            <a:gdLst/>
            <a:ahLst/>
            <a:cxnLst/>
            <a:rect l="l" t="t" r="r" b="b"/>
            <a:pathLst>
              <a:path w="4232093" h="3088685">
                <a:moveTo>
                  <a:pt x="0" y="0"/>
                </a:moveTo>
                <a:lnTo>
                  <a:pt x="4232093" y="0"/>
                </a:lnTo>
                <a:lnTo>
                  <a:pt x="4232093" y="3088685"/>
                </a:lnTo>
                <a:lnTo>
                  <a:pt x="0" y="3088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572A970F-1A70-AAA3-9C09-D378EFB3E631}"/>
              </a:ext>
            </a:extLst>
          </p:cNvPr>
          <p:cNvSpPr txBox="1"/>
          <p:nvPr/>
        </p:nvSpPr>
        <p:spPr>
          <a:xfrm>
            <a:off x="1205874" y="1760669"/>
            <a:ext cx="2421246" cy="864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957"/>
              </a:lnSpc>
              <a:spcBef>
                <a:spcPct val="0"/>
              </a:spcBef>
            </a:pPr>
            <a:r>
              <a:rPr lang="en-US" sz="2800" spc="73" dirty="0">
                <a:solidFill>
                  <a:srgbClr val="000000"/>
                </a:solidFill>
                <a:latin typeface="Saira ExtraCondensed Semi-Bold"/>
              </a:rPr>
              <a:t>1.ASP.NET MVC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085D2E7D-80A7-4D13-61EB-A586E491550C}"/>
              </a:ext>
            </a:extLst>
          </p:cNvPr>
          <p:cNvSpPr txBox="1"/>
          <p:nvPr/>
        </p:nvSpPr>
        <p:spPr>
          <a:xfrm>
            <a:off x="4419113" y="929213"/>
            <a:ext cx="7421788" cy="10507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- </a:t>
            </a:r>
            <a:r>
              <a:rPr lang="en-US" sz="2400" dirty="0">
                <a:solidFill>
                  <a:srgbClr val="000000"/>
                </a:solidFill>
                <a:latin typeface="Saira ExtraCondensed Bold"/>
              </a:rPr>
              <a:t>ASP.NET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Xây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dựng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logic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nghiệp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vụ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kết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nối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Microsoft SQL Server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để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lưu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trữ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truy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xuất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dữ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liệu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. 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D7DA83C1-F200-06CD-8A24-749E7E1D5DFF}"/>
              </a:ext>
            </a:extLst>
          </p:cNvPr>
          <p:cNvSpPr txBox="1"/>
          <p:nvPr/>
        </p:nvSpPr>
        <p:spPr>
          <a:xfrm>
            <a:off x="4484411" y="2143357"/>
            <a:ext cx="7356490" cy="10507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Saira ExtraCondensed Bold"/>
              </a:rPr>
              <a:t>Mô</a:t>
            </a:r>
            <a:r>
              <a:rPr lang="en-US" sz="2400" dirty="0">
                <a:solidFill>
                  <a:srgbClr val="000000"/>
                </a:solidFill>
                <a:latin typeface="Saira ExtraCondensed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 Bold"/>
              </a:rPr>
              <a:t>hình</a:t>
            </a:r>
            <a:r>
              <a:rPr lang="en-US" sz="2400" dirty="0">
                <a:solidFill>
                  <a:srgbClr val="000000"/>
                </a:solidFill>
                <a:latin typeface="Saira ExtraCondensed Bold"/>
              </a:rPr>
              <a:t> MVC(Model-View-Controller)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là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kiến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trúc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phần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mềm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phân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tách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ứng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dụng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thành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3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phần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chính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: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1EA58DFE-C939-DC44-58B8-1F586E9A01D7}"/>
              </a:ext>
            </a:extLst>
          </p:cNvPr>
          <p:cNvSpPr txBox="1"/>
          <p:nvPr/>
        </p:nvSpPr>
        <p:spPr>
          <a:xfrm>
            <a:off x="3844740" y="3681246"/>
            <a:ext cx="10010924" cy="413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+Model: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Quản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dữ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liệu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logic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nghiệp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vụ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của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ứng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dụng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.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3CEB5072-09BC-C9D5-6860-CB5ABCCE5FBD}"/>
              </a:ext>
            </a:extLst>
          </p:cNvPr>
          <p:cNvSpPr txBox="1"/>
          <p:nvPr/>
        </p:nvSpPr>
        <p:spPr>
          <a:xfrm>
            <a:off x="5336356" y="4521536"/>
            <a:ext cx="6049315" cy="413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+View: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Hiển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thị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dữ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liệu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tương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tác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người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dùng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.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63DC71E5-86C4-393B-C0E7-2827E6669E66}"/>
              </a:ext>
            </a:extLst>
          </p:cNvPr>
          <p:cNvSpPr txBox="1"/>
          <p:nvPr/>
        </p:nvSpPr>
        <p:spPr>
          <a:xfrm>
            <a:off x="5881613" y="5361826"/>
            <a:ext cx="5704646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+Controller: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Xử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yêu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cầu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từ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người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dùng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, 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cập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nhật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Model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chọn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View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phù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hợp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để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hiển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ira ExtraCondensed"/>
              </a:rPr>
              <a:t>thị</a:t>
            </a:r>
            <a:r>
              <a:rPr lang="en-US" sz="2000" dirty="0">
                <a:solidFill>
                  <a:srgbClr val="000000"/>
                </a:solidFill>
                <a:latin typeface="Saira ExtraCondense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729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5E6F6C2C-DEF0-B029-3439-3B64B9D0BEF3}"/>
              </a:ext>
            </a:extLst>
          </p:cNvPr>
          <p:cNvSpPr/>
          <p:nvPr/>
        </p:nvSpPr>
        <p:spPr>
          <a:xfrm rot="19186160">
            <a:off x="-4277629" y="907760"/>
            <a:ext cx="8200817" cy="5545898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119CE2EF-0151-EA2A-4AB5-24E77DE58F1D}"/>
              </a:ext>
            </a:extLst>
          </p:cNvPr>
          <p:cNvSpPr txBox="1"/>
          <p:nvPr/>
        </p:nvSpPr>
        <p:spPr>
          <a:xfrm>
            <a:off x="878137" y="2548541"/>
            <a:ext cx="2640567" cy="1225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2800" spc="80" dirty="0">
                <a:solidFill>
                  <a:srgbClr val="000000"/>
                </a:solidFill>
                <a:latin typeface="Saira ExtraCondensed Semi-Bold"/>
              </a:rPr>
              <a:t>2. </a:t>
            </a:r>
            <a:r>
              <a:rPr lang="en-US" sz="2800" spc="80" dirty="0" err="1">
                <a:solidFill>
                  <a:srgbClr val="000000"/>
                </a:solidFill>
                <a:latin typeface="Saira ExtraCondensed Semi-Bold"/>
              </a:rPr>
              <a:t>Cơ</a:t>
            </a:r>
            <a:r>
              <a:rPr lang="en-US" sz="2800" spc="80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2800" spc="80" dirty="0" err="1">
                <a:solidFill>
                  <a:srgbClr val="000000"/>
                </a:solidFill>
                <a:latin typeface="Saira ExtraCondensed Semi-Bold"/>
              </a:rPr>
              <a:t>sở</a:t>
            </a:r>
            <a:r>
              <a:rPr lang="en-US" sz="2800" spc="80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2800" spc="80" dirty="0" err="1">
                <a:solidFill>
                  <a:srgbClr val="000000"/>
                </a:solidFill>
                <a:latin typeface="Saira ExtraCondensed Semi-Bold"/>
              </a:rPr>
              <a:t>dữ</a:t>
            </a:r>
            <a:r>
              <a:rPr lang="en-US" sz="2800" spc="80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2800" spc="80" dirty="0" err="1">
                <a:solidFill>
                  <a:srgbClr val="000000"/>
                </a:solidFill>
                <a:latin typeface="Saira ExtraCondensed Semi-Bold"/>
              </a:rPr>
              <a:t>liệu</a:t>
            </a:r>
            <a:r>
              <a:rPr lang="en-US" sz="2800" spc="80" dirty="0">
                <a:solidFill>
                  <a:srgbClr val="000000"/>
                </a:solidFill>
                <a:latin typeface="Saira ExtraCondensed Semi-Bold"/>
              </a:rPr>
              <a:t> SQL Server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9DE0462F-C788-FA4C-23B5-9DCD9E06EF10}"/>
              </a:ext>
            </a:extLst>
          </p:cNvPr>
          <p:cNvSpPr txBox="1"/>
          <p:nvPr/>
        </p:nvSpPr>
        <p:spPr>
          <a:xfrm>
            <a:off x="5713363" y="1634053"/>
            <a:ext cx="4880279" cy="35898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Sử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dụng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Microsoft SQL Server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để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xây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dựng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cấu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trúc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cơ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sở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dữ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liệu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quản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truy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xuất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dữ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liệu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được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lưu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trữ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như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quản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sản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phẩm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quản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đơn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quản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thông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người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aira ExtraCondensed"/>
              </a:rPr>
              <a:t>dùng</a:t>
            </a:r>
            <a:r>
              <a:rPr lang="en-US" sz="2400" dirty="0">
                <a:solidFill>
                  <a:srgbClr val="000000"/>
                </a:solidFill>
                <a:latin typeface="Saira ExtraCondensed"/>
              </a:rPr>
              <a:t>,...</a:t>
            </a:r>
          </a:p>
        </p:txBody>
      </p:sp>
    </p:spTree>
    <p:extLst>
      <p:ext uri="{BB962C8B-B14F-4D97-AF65-F5344CB8AC3E}">
        <p14:creationId xmlns:p14="http://schemas.microsoft.com/office/powerpoint/2010/main" val="95512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5E6F6C2C-DEF0-B029-3439-3B64B9D0BEF3}"/>
              </a:ext>
            </a:extLst>
          </p:cNvPr>
          <p:cNvSpPr/>
          <p:nvPr/>
        </p:nvSpPr>
        <p:spPr>
          <a:xfrm rot="19186160">
            <a:off x="-4323929" y="989472"/>
            <a:ext cx="8200817" cy="5545898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F7F66A6-E71C-0514-ECF5-9857A8EA1A66}"/>
              </a:ext>
            </a:extLst>
          </p:cNvPr>
          <p:cNvSpPr txBox="1"/>
          <p:nvPr/>
        </p:nvSpPr>
        <p:spPr>
          <a:xfrm>
            <a:off x="162045" y="2657529"/>
            <a:ext cx="3877519" cy="972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720"/>
              </a:lnSpc>
              <a:spcBef>
                <a:spcPct val="0"/>
              </a:spcBef>
            </a:pPr>
            <a:r>
              <a:rPr lang="en-US" sz="4000" spc="80" dirty="0">
                <a:solidFill>
                  <a:srgbClr val="000000"/>
                </a:solidFill>
                <a:latin typeface="Saira ExtraCondensed Semi-Bold"/>
              </a:rPr>
              <a:t>DEMO </a:t>
            </a:r>
            <a:r>
              <a:rPr lang="en-US" sz="4000" spc="80" dirty="0" err="1">
                <a:solidFill>
                  <a:srgbClr val="000000"/>
                </a:solidFill>
                <a:latin typeface="Saira ExtraCondensed Semi-Bold"/>
              </a:rPr>
              <a:t>Sản</a:t>
            </a:r>
            <a:r>
              <a:rPr lang="en-US" sz="4000" spc="80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4000" spc="80" dirty="0" err="1">
                <a:solidFill>
                  <a:srgbClr val="000000"/>
                </a:solidFill>
                <a:latin typeface="Saira ExtraCondensed Semi-Bold"/>
              </a:rPr>
              <a:t>Phẩm</a:t>
            </a:r>
            <a:endParaRPr lang="en-US" sz="4000" spc="80" dirty="0">
              <a:solidFill>
                <a:srgbClr val="000000"/>
              </a:solidFill>
              <a:latin typeface="Saira ExtraCondensed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45381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531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Aptos</vt:lpstr>
      <vt:lpstr>Aptos Display</vt:lpstr>
      <vt:lpstr>Arial</vt:lpstr>
      <vt:lpstr>Muli</vt:lpstr>
      <vt:lpstr>Muli Semi-Bold</vt:lpstr>
      <vt:lpstr>Noto Sans Bold</vt:lpstr>
      <vt:lpstr>Saira ExtraCondensed</vt:lpstr>
      <vt:lpstr>Saira ExtraCondensed Bold</vt:lpstr>
      <vt:lpstr>Saira ExtraCondensed Semi-Bold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DINHCONGCHIEN</dc:creator>
  <cp:lastModifiedBy>DINHCONGCHIEN</cp:lastModifiedBy>
  <cp:revision>6</cp:revision>
  <dcterms:created xsi:type="dcterms:W3CDTF">2025-05-25T09:26:15Z</dcterms:created>
  <dcterms:modified xsi:type="dcterms:W3CDTF">2025-06-05T01:03:40Z</dcterms:modified>
</cp:coreProperties>
</file>