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7" r:id="rId4"/>
    <p:sldId id="274" r:id="rId5"/>
    <p:sldId id="259" r:id="rId6"/>
    <p:sldId id="276" r:id="rId7"/>
    <p:sldId id="273" r:id="rId8"/>
    <p:sldId id="258" r:id="rId9"/>
    <p:sldId id="277" r:id="rId10"/>
    <p:sldId id="262" r:id="rId11"/>
    <p:sldId id="264" r:id="rId12"/>
    <p:sldId id="265" r:id="rId13"/>
    <p:sldId id="266" r:id="rId14"/>
    <p:sldId id="267" r:id="rId15"/>
    <p:sldId id="278" r:id="rId16"/>
    <p:sldId id="279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DB8E-1808-0F20-75FF-D7F278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996A8-AE8E-66C9-A4E7-C01F2A53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0FDC-789E-559F-28A3-7513F3CE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7355-0ED3-6C46-14C4-11B86AC3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F99D-835C-300E-8DB4-D3F1D41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905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CF41-FBCC-E063-0467-E457B6F4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7A7C-351F-6484-AA33-E39948E9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FE81-4B6C-B8CE-2847-BF20361B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B36C-AEDD-3FCB-70EA-13EE426A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2567-4A85-0FF1-E57B-6971728E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71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63B8-15F9-AF92-B0C2-A48F4F4C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592D-999C-04A8-F942-D86D8DD5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AA72-1A11-5CED-8CF1-8C695873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0476-14F2-0838-1111-C9B1B65D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F191-E4E3-DE46-E032-4D232C40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50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A244-9307-5B2D-24E5-55A9E962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9CBF-2C1D-16A4-52FB-EF871D3E0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2AE88-BDC1-F9AE-3D29-E2B95E00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E510-F626-6D7A-E9C0-A33EA5CC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2E26-965F-BE48-97F0-13A7CDF8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692B-5058-2C58-61EF-1879F35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04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96D-AD16-24DE-4C2F-5F00667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ABE9-0AA0-FBDD-330E-C9238984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57B5-05DD-1AD5-1C8B-7E8547CC4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F4641-6D45-9147-60A9-56B7A8FB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5158F-3553-5C3C-AADD-3286800E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56AA-3F7F-5FC8-C6E2-6F7E01C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67176-A559-1E82-F523-29C4E15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E5CBF-67D9-D46B-5C08-CD2DB683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046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DDCC-BCE0-BCF8-F948-0094BBF8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7ECE9-7EA2-2504-45EC-917D9D4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DD3B1-2AF0-A48C-8EB7-7017B47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443C-EA5D-D4AF-36E8-79FCDE8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4697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7FC85-8919-E28E-BE09-CD676EF2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480C1-0977-EBC0-8105-5F0E6090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CEF1-816C-C4DF-0673-A5C4AB7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032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9B51-A93D-6A24-F1E5-5268C6F3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D50A-C96F-FBAA-4FD1-CCEB0628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CA294-BD66-F60C-BC4E-7D586D56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207B-D980-5D56-BE78-2296B00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DEF33-89D6-8F70-97CA-A282F0C6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3FE55-3C4B-8D9E-12E6-FF29E03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45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1EBC-A62A-3454-3D3F-BCDC37A0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40BEB-E0A3-0715-0795-C0AB4E9EA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BAE6-C153-9D6D-5FFB-05C28BDE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E077-0A24-BD71-49CB-99DC16E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0AF5-0BC5-A829-7D61-22B62E4D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DBA96-0BAF-F277-701A-50F5B51F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7914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022C-36AA-02F5-3007-F2402C11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ACFE-2E2C-9F97-0BFA-FEDDD586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71B6-ACA4-6A68-7E00-F6CB973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E0D5-A501-B07C-DFC1-6AD7DCA9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DA1D-ABE0-854A-6BA4-E907F0F7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939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D58C-AD95-42B9-6CCD-43DCA63FF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1E96-E270-95CD-E4D7-A6F11BB8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1824-2EB1-3448-4C65-691BB9BA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9DC2-847A-6242-88A6-18DCEA10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7B60-0DFE-7079-A975-FECF9250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4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F1983-48F1-0AF6-AA86-B686137C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1588-1972-DA4E-6BE6-949A950D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3C0-E278-EC4C-2DE4-769003AC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40493-AE16-4C1C-A7E6-51C2055FBFD1}" type="datetimeFigureOut">
              <a:rPr lang="vi-VN" smtClean="0"/>
              <a:t>08/12/2022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0222-CE8F-D253-E2AA-2358F353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59B2-7C81-D5B3-41F3-78B059D2C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DBF1-C106-44FE-B49A-7E31183D8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8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3977B38-93D4-A38D-F5C9-4EF820739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>
            <a:off x="877589" y="908041"/>
            <a:ext cx="1501208" cy="857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50B42-CAEA-EB84-9D62-2EE9F117348F}"/>
              </a:ext>
            </a:extLst>
          </p:cNvPr>
          <p:cNvSpPr txBox="1"/>
          <p:nvPr/>
        </p:nvSpPr>
        <p:spPr>
          <a:xfrm>
            <a:off x="7897505" y="795684"/>
            <a:ext cx="2400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5400" dirty="0" err="1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5400" dirty="0" err="1">
                <a:solidFill>
                  <a:prstClr val="black"/>
                </a:solidFill>
                <a:latin typeface="Calibri" panose="020F0502020204030204"/>
              </a:rPr>
              <a:t>cáo</a:t>
            </a:r>
            <a:endParaRPr lang="vi-VN" sz="5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CB588-9EB7-64D8-6FD4-EC3A1E3BC77B}"/>
              </a:ext>
            </a:extLst>
          </p:cNvPr>
          <p:cNvSpPr txBox="1"/>
          <p:nvPr/>
        </p:nvSpPr>
        <p:spPr>
          <a:xfrm>
            <a:off x="14760167" y="788685"/>
            <a:ext cx="255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5400" dirty="0">
                <a:solidFill>
                  <a:srgbClr val="7030A0"/>
                </a:solidFill>
                <a:latin typeface="Calibri" panose="020F0502020204030204"/>
              </a:rPr>
              <a:t>12/2022</a:t>
            </a:r>
            <a:endParaRPr lang="vi-VN" sz="54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D2373-CC44-2CD8-3880-3126DA624365}"/>
              </a:ext>
            </a:extLst>
          </p:cNvPr>
          <p:cNvSpPr txBox="1"/>
          <p:nvPr/>
        </p:nvSpPr>
        <p:spPr>
          <a:xfrm>
            <a:off x="2378797" y="2253344"/>
            <a:ext cx="2019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5400" dirty="0" err="1">
                <a:solidFill>
                  <a:prstClr val="black"/>
                </a:solidFill>
                <a:latin typeface="Calibri" panose="020F0502020204030204"/>
              </a:rPr>
              <a:t>Đề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5400" dirty="0" err="1">
                <a:solidFill>
                  <a:prstClr val="black"/>
                </a:solidFill>
                <a:latin typeface="Calibri" panose="020F0502020204030204"/>
              </a:rPr>
              <a:t>tài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vi-VN" sz="5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45FB7-6221-652A-C61B-CACD9EC1639C}"/>
              </a:ext>
            </a:extLst>
          </p:cNvPr>
          <p:cNvSpPr txBox="1"/>
          <p:nvPr/>
        </p:nvSpPr>
        <p:spPr>
          <a:xfrm>
            <a:off x="2530649" y="3714782"/>
            <a:ext cx="14076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Fira Sans Medium Bold" panose="020B0604020202020204" charset="0"/>
              </a:rPr>
              <a:t>SỬ DỤNG THUẬT TOÁN A* GIẢI BÀI TOÁN N-PUZZLE</a:t>
            </a:r>
            <a:endParaRPr lang="vi-VN" sz="4800" b="1" dirty="0">
              <a:solidFill>
                <a:schemeClr val="accent5">
                  <a:lumMod val="50000"/>
                </a:schemeClr>
              </a:solidFill>
              <a:latin typeface="Fira Sans Medium Bold" panose="020B060402020202020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95236D-FB50-3C5A-C0C9-9EFAB0C1EFE8}"/>
              </a:ext>
            </a:extLst>
          </p:cNvPr>
          <p:cNvGrpSpPr/>
          <p:nvPr/>
        </p:nvGrpSpPr>
        <p:grpSpPr>
          <a:xfrm>
            <a:off x="10390494" y="8001000"/>
            <a:ext cx="8098113" cy="7086603"/>
            <a:chOff x="0" y="0"/>
            <a:chExt cx="6202680" cy="53721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6C5AC32-7A76-2B1F-057E-B620A2AAA30A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pPr defTabSz="1371600"/>
              <a:endParaRPr lang="vi-VN" sz="27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B32FB7-5EEE-8B6F-8C03-16C5EE37F0B7}"/>
              </a:ext>
            </a:extLst>
          </p:cNvPr>
          <p:cNvGrpSpPr/>
          <p:nvPr/>
        </p:nvGrpSpPr>
        <p:grpSpPr>
          <a:xfrm>
            <a:off x="14983817" y="5167238"/>
            <a:ext cx="7009580" cy="5695056"/>
            <a:chOff x="0" y="0"/>
            <a:chExt cx="6202680" cy="537210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8F28148-B743-1B51-0B90-8FC0E8F259BD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pPr defTabSz="1371600"/>
              <a:endParaRPr lang="vi-VN" sz="27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6EEE441-F93A-81AA-9C57-E46CB4FD0D09}"/>
              </a:ext>
            </a:extLst>
          </p:cNvPr>
          <p:cNvSpPr txBox="1"/>
          <p:nvPr/>
        </p:nvSpPr>
        <p:spPr>
          <a:xfrm>
            <a:off x="877589" y="5741222"/>
            <a:ext cx="49602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Nhóm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20</a:t>
            </a:r>
          </a:p>
          <a:p>
            <a:pPr defTabSz="1371600"/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Thành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viên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defTabSz="1371600"/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Đặng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Hữu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Tấn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defTabSz="1371600"/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Nguyễn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Trần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Đức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Thắng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defTabSz="1371600"/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Nguyễn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Phương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Ngân</a:t>
            </a:r>
            <a:endParaRPr lang="vi-VN" sz="3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4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39A-78A4-B92E-A2A6-279FD49F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2198"/>
            <a:ext cx="15773400" cy="65270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/>
              <a:t>node </a:t>
            </a:r>
            <a:r>
              <a:rPr lang="en-US" dirty="0" err="1"/>
              <a:t>có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,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D3C493F1-E46C-F359-ECE1-0743A4932B4E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2CE50A3-B068-868E-C331-2FB138AAC1D3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7" name="Freeform 4">
                <a:extLst>
                  <a:ext uri="{FF2B5EF4-FFF2-40B4-BE49-F238E27FC236}">
                    <a16:creationId xmlns:a16="http://schemas.microsoft.com/office/drawing/2014/main" id="{46D57EDC-B4BE-2012-4928-BDF4CE0A4209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E8D2F-FC25-CC02-ACE6-4771CB83ED99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</p:grpSp>
      <p:sp>
        <p:nvSpPr>
          <p:cNvPr id="8" name="TextBox 13">
            <a:extLst>
              <a:ext uri="{FF2B5EF4-FFF2-40B4-BE49-F238E27FC236}">
                <a16:creationId xmlns:a16="http://schemas.microsoft.com/office/drawing/2014/main" id="{3BAAB5F4-B447-6046-0AD6-02B5335C8683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Diễn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giải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thuật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toán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0598652-23B8-C6F0-6BC2-70910EE6ABC9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847D24BD-8A82-D18E-8860-624B4DF121FF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36DD340F-71E8-BBE4-C202-64CD813214E6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98062-1F4C-1425-6961-C5358455A225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pic>
        <p:nvPicPr>
          <p:cNvPr id="13" name="Picture 6">
            <a:extLst>
              <a:ext uri="{FF2B5EF4-FFF2-40B4-BE49-F238E27FC236}">
                <a16:creationId xmlns:a16="http://schemas.microsoft.com/office/drawing/2014/main" id="{3CD10748-1788-792D-ED9D-45BBB4A0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FF57-6B37-7D42-7F89-5B331100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38" y="2539350"/>
            <a:ext cx="15773400" cy="65270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{{0,8,4}, {6,7,2}, {5,3,1}}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{{6,8,4}, {7,0,2}, {5,3,1}}</a:t>
            </a:r>
            <a:endParaRPr lang="vi-VN" dirty="0"/>
          </a:p>
          <a:p>
            <a:endParaRPr lang="vi-VN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1930182-6C26-8143-D1AA-7D2CD0F33977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5143500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E923DE1-BF29-761E-500E-69F295410CD0}"/>
              </a:ext>
            </a:extLst>
          </p:cNvPr>
          <p:cNvGraphicFramePr>
            <a:graphicFrameLocks noGrp="1"/>
          </p:cNvGraphicFramePr>
          <p:nvPr/>
        </p:nvGraphicFramePr>
        <p:xfrm>
          <a:off x="14331366" y="5143500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42007B-4FD5-0B23-1835-2699EDA382C1}"/>
              </a:ext>
            </a:extLst>
          </p:cNvPr>
          <p:cNvGraphicFramePr>
            <a:graphicFrameLocks noGrp="1"/>
          </p:cNvGraphicFramePr>
          <p:nvPr/>
        </p:nvGraphicFramePr>
        <p:xfrm>
          <a:off x="5615322" y="5150498"/>
          <a:ext cx="2430000" cy="243233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2333"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4FB5EB-C62D-64C7-C8EC-8890E59C7ECA}"/>
              </a:ext>
            </a:extLst>
          </p:cNvPr>
          <p:cNvGraphicFramePr>
            <a:graphicFrameLocks noGrp="1"/>
          </p:cNvGraphicFramePr>
          <p:nvPr/>
        </p:nvGraphicFramePr>
        <p:xfrm>
          <a:off x="9973344" y="5143500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817626-1EAD-5FA7-6073-037C4EA7C984}"/>
              </a:ext>
            </a:extLst>
          </p:cNvPr>
          <p:cNvSpPr txBox="1"/>
          <p:nvPr/>
        </p:nvSpPr>
        <p:spPr>
          <a:xfrm>
            <a:off x="1130972" y="8080408"/>
            <a:ext cx="25839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Ma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trận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đang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xét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CDBA-5392-0EC0-9781-5E008131ADB3}"/>
              </a:ext>
            </a:extLst>
          </p:cNvPr>
          <p:cNvSpPr txBox="1"/>
          <p:nvPr/>
        </p:nvSpPr>
        <p:spPr>
          <a:xfrm>
            <a:off x="5887323" y="8122542"/>
            <a:ext cx="290656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Ma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trận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hàng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xóm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được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thêm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algn="ctr" defTabSz="1371600"/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D6E8D-CEAC-7925-F502-B24C20BFDF6E}"/>
              </a:ext>
            </a:extLst>
          </p:cNvPr>
          <p:cNvSpPr txBox="1"/>
          <p:nvPr/>
        </p:nvSpPr>
        <p:spPr>
          <a:xfrm>
            <a:off x="10245345" y="8179602"/>
            <a:ext cx="2906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Ma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trận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hàng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xóm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được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thêm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3909-46D9-9F9B-902F-5D9C4443FAA9}"/>
              </a:ext>
            </a:extLst>
          </p:cNvPr>
          <p:cNvSpPr txBox="1"/>
          <p:nvPr/>
        </p:nvSpPr>
        <p:spPr>
          <a:xfrm>
            <a:off x="14171823" y="8149656"/>
            <a:ext cx="2749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Ma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trận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hàng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xóm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sẽ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được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thêm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D97A28C6-033C-590D-8167-79EB184406B4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291A33DD-80F5-F0A5-B4F4-A46B56F8D1CF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3C1482E1-893E-A086-A084-3F6E0A89F93D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EE1778-059F-40DA-8E79-8C44A2945027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</p:grpSp>
      <p:sp>
        <p:nvSpPr>
          <p:cNvPr id="20" name="TextBox 13">
            <a:extLst>
              <a:ext uri="{FF2B5EF4-FFF2-40B4-BE49-F238E27FC236}">
                <a16:creationId xmlns:a16="http://schemas.microsoft.com/office/drawing/2014/main" id="{A0043AD1-319A-AF41-B786-8118005DA754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Diễn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giải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thuật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toán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5E52B158-9C5E-25BC-A249-0A2B5F361C78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1CAB77EB-F7C8-913A-A9E8-73E12A449A6C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9F4827A3-7FAF-0D38-838B-97AE3CFF7945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B1BCFF-497D-AA8A-BD1B-7573FF5D75EC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pic>
        <p:nvPicPr>
          <p:cNvPr id="25" name="Picture 6">
            <a:extLst>
              <a:ext uri="{FF2B5EF4-FFF2-40B4-BE49-F238E27FC236}">
                <a16:creationId xmlns:a16="http://schemas.microsoft.com/office/drawing/2014/main" id="{A6DF2FB5-E3CE-CC75-B370-AA2DF407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905000" y="8641267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4C5FE0A-BFAC-42F7-0CDA-33D19E49A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6004"/>
              </p:ext>
            </p:extLst>
          </p:nvPr>
        </p:nvGraphicFramePr>
        <p:xfrm>
          <a:off x="1257300" y="2226527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latin typeface="Calibri (Body)"/>
                        </a:rPr>
                        <a:t>Manhattan = 4</a:t>
                      </a:r>
                      <a:br>
                        <a:rPr lang="en-US" sz="2400" dirty="0">
                          <a:latin typeface="Calibri (Body)"/>
                        </a:rPr>
                      </a:br>
                      <a:r>
                        <a:rPr lang="vi-VN" sz="2400" dirty="0">
                          <a:latin typeface="Calibri (Body)"/>
                        </a:rPr>
                        <a:t>Ư</a:t>
                      </a:r>
                      <a:r>
                        <a:rPr lang="en-US" sz="2400" dirty="0">
                          <a:latin typeface="Calibri (Body)"/>
                        </a:rPr>
                        <a:t>u </a:t>
                      </a:r>
                      <a:r>
                        <a:rPr lang="en-US" sz="2400" dirty="0" err="1">
                          <a:latin typeface="Calibri (Body)"/>
                        </a:rPr>
                        <a:t>tiên</a:t>
                      </a:r>
                      <a:r>
                        <a:rPr lang="en-US" sz="2400" dirty="0">
                          <a:latin typeface="Calibri (Body)"/>
                        </a:rPr>
                        <a:t> = 4</a:t>
                      </a:r>
                    </a:p>
                    <a:p>
                      <a:r>
                        <a:rPr lang="en-US" sz="2400" dirty="0">
                          <a:latin typeface="Calibri (Body)"/>
                        </a:rPr>
                        <a:t>[]</a:t>
                      </a:r>
                      <a:endParaRPr lang="vi-VN" sz="2400" dirty="0">
                        <a:latin typeface="Calibri (Body)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latin typeface="Calibri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vi-VN" sz="4100" dirty="0">
                        <a:latin typeface="Calibri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D9C0634-17DC-1345-2C30-FD0D1776D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613"/>
              </p:ext>
            </p:extLst>
          </p:nvPr>
        </p:nvGraphicFramePr>
        <p:xfrm>
          <a:off x="7079603" y="2226527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4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5</a:t>
                      </a:r>
                    </a:p>
                    <a:p>
                      <a:r>
                        <a:rPr lang="en-US" sz="2400" dirty="0"/>
                        <a:t>[L]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F5516A-C2E7-609A-E2CA-F769F96604DB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87300" y="4058747"/>
            <a:ext cx="33923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DF982C3-5498-0997-7096-527AFBDA174C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6448032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5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[U]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4B5948-9F9B-13C4-DADF-7CEDB961558A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2472300" y="5890967"/>
            <a:ext cx="0" cy="557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E96F7CA0-EB93-DBDA-6A3D-D2EF86D04C8B}"/>
              </a:ext>
            </a:extLst>
          </p:cNvPr>
          <p:cNvGraphicFramePr>
            <a:graphicFrameLocks noGrp="1"/>
          </p:cNvGraphicFramePr>
          <p:nvPr/>
        </p:nvGraphicFramePr>
        <p:xfrm>
          <a:off x="12055151" y="2226527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2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4</a:t>
                      </a:r>
                    </a:p>
                    <a:p>
                      <a:r>
                        <a:rPr lang="en-US" sz="2400" dirty="0"/>
                        <a:t>[L, U]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2953F8F-E9B5-5D68-46FA-2A27E80974C7}"/>
              </a:ext>
            </a:extLst>
          </p:cNvPr>
          <p:cNvGraphicFramePr>
            <a:graphicFrameLocks noGrp="1"/>
          </p:cNvGraphicFramePr>
          <p:nvPr/>
        </p:nvGraphicFramePr>
        <p:xfrm>
          <a:off x="7079603" y="6448032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4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R]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B0DC57-5A2D-33E4-D6A4-87D3976047A4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8294603" y="5890967"/>
            <a:ext cx="0" cy="557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2C0ED0FC-2060-423D-85D3-FD83CE6F009B}"/>
              </a:ext>
            </a:extLst>
          </p:cNvPr>
          <p:cNvGraphicFramePr>
            <a:graphicFrameLocks noGrp="1"/>
          </p:cNvGraphicFramePr>
          <p:nvPr/>
        </p:nvGraphicFramePr>
        <p:xfrm>
          <a:off x="12055151" y="6448032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4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L]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FCF844-F77A-7175-721B-84B0C86CA69B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9509603" y="4058747"/>
            <a:ext cx="2545548" cy="4221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19BFBE-04FD-CCBD-FF98-E998D2186FD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9509603" y="4058747"/>
            <a:ext cx="2545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9B5A6-14A0-4D73-996B-44B2071C060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4485151" y="4058747"/>
            <a:ext cx="2715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">
            <a:extLst>
              <a:ext uri="{FF2B5EF4-FFF2-40B4-BE49-F238E27FC236}">
                <a16:creationId xmlns:a16="http://schemas.microsoft.com/office/drawing/2014/main" id="{6E7C373C-94CF-B61A-B7F8-D55374964337}"/>
              </a:ext>
            </a:extLst>
          </p:cNvPr>
          <p:cNvGrpSpPr/>
          <p:nvPr/>
        </p:nvGrpSpPr>
        <p:grpSpPr>
          <a:xfrm>
            <a:off x="1066800" y="1470859"/>
            <a:ext cx="714076" cy="618457"/>
            <a:chOff x="0" y="0"/>
            <a:chExt cx="952102" cy="82460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7F432F9-ACAA-CD65-2848-55E3C8076823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0A5E9DC9-8DCA-FA96-F191-61F74F696260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21AF9-D878-10DB-A80F-92874752C629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03</a:t>
              </a:r>
            </a:p>
          </p:txBody>
        </p:sp>
      </p:grpSp>
      <p:sp>
        <p:nvSpPr>
          <p:cNvPr id="10" name="TextBox 13">
            <a:extLst>
              <a:ext uri="{FF2B5EF4-FFF2-40B4-BE49-F238E27FC236}">
                <a16:creationId xmlns:a16="http://schemas.microsoft.com/office/drawing/2014/main" id="{3BBC93E7-635E-3C0B-318C-D6F53E548BE9}"/>
              </a:ext>
            </a:extLst>
          </p:cNvPr>
          <p:cNvSpPr txBox="1"/>
          <p:nvPr/>
        </p:nvSpPr>
        <p:spPr>
          <a:xfrm>
            <a:off x="2057400" y="1534879"/>
            <a:ext cx="5619469" cy="44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Minh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hoạ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8B54A9F5-96A8-610F-4419-7DBCC80588B4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3DAE9266-D7A8-9B7D-9B5B-58A231BFFBB9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AE377B6-3420-E961-9F63-9E4AE84E7C75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F6EA9E-9588-F366-EC32-7161D5A79F82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2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7D4AF88-0D46-006E-BC84-3D8BBC538B54}"/>
              </a:ext>
            </a:extLst>
          </p:cNvPr>
          <p:cNvGraphicFramePr>
            <a:graphicFrameLocks noGrp="1"/>
          </p:cNvGraphicFramePr>
          <p:nvPr/>
        </p:nvGraphicFramePr>
        <p:xfrm>
          <a:off x="340566" y="239106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2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4</a:t>
                      </a:r>
                    </a:p>
                    <a:p>
                      <a:r>
                        <a:rPr lang="en-US" sz="2400" dirty="0"/>
                        <a:t>[L, U]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97DD8D-483C-25A9-DC21-9CEAA6CE1DAA}"/>
              </a:ext>
            </a:extLst>
          </p:cNvPr>
          <p:cNvGraphicFramePr>
            <a:graphicFrameLocks noGrp="1"/>
          </p:cNvGraphicFramePr>
          <p:nvPr/>
        </p:nvGraphicFramePr>
        <p:xfrm>
          <a:off x="340566" y="4859934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3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U, D]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1EC7B5-46E6-FC87-F1A4-52E577930B19}"/>
              </a:ext>
            </a:extLst>
          </p:cNvPr>
          <p:cNvGraphicFramePr>
            <a:graphicFrameLocks noGrp="1"/>
          </p:cNvGraphicFramePr>
          <p:nvPr/>
        </p:nvGraphicFramePr>
        <p:xfrm>
          <a:off x="3146139" y="4859934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3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U, R]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85214D9-110B-C4ED-4D8D-D0ECF1E64491}"/>
              </a:ext>
            </a:extLst>
          </p:cNvPr>
          <p:cNvGraphicFramePr>
            <a:graphicFrameLocks noGrp="1"/>
          </p:cNvGraphicFramePr>
          <p:nvPr/>
        </p:nvGraphicFramePr>
        <p:xfrm>
          <a:off x="5966306" y="239106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1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4</a:t>
                      </a:r>
                    </a:p>
                    <a:p>
                      <a:r>
                        <a:rPr lang="en-US" sz="2400" dirty="0"/>
                        <a:t>[L, U, L]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65CB9F-0895-E305-6A69-2DC4D4295A5C}"/>
              </a:ext>
            </a:extLst>
          </p:cNvPr>
          <p:cNvGraphicFramePr>
            <a:graphicFrameLocks noGrp="1"/>
          </p:cNvGraphicFramePr>
          <p:nvPr/>
        </p:nvGraphicFramePr>
        <p:xfrm>
          <a:off x="5966306" y="4859934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3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U, U]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9715F-5885-99DB-2463-5F550D1C23B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55566" y="3903546"/>
            <a:ext cx="0" cy="956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491AA2-D5E1-DAB6-7360-E0329C5E1F49}"/>
              </a:ext>
            </a:extLst>
          </p:cNvPr>
          <p:cNvCxnSpPr>
            <a:endCxn id="7" idx="0"/>
          </p:cNvCxnSpPr>
          <p:nvPr/>
        </p:nvCxnSpPr>
        <p:spPr>
          <a:xfrm>
            <a:off x="1595384" y="3903546"/>
            <a:ext cx="2765756" cy="956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79F134-BA21-F61A-F4C2-00C7A6C82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555567" y="3903546"/>
            <a:ext cx="5625740" cy="956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6E3DF6-9A09-BBD6-79CC-27F6F91F03A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70567" y="2071326"/>
            <a:ext cx="31957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0A380ED-646A-DAC4-778A-546AB105C2F1}"/>
              </a:ext>
            </a:extLst>
          </p:cNvPr>
          <p:cNvGraphicFramePr>
            <a:graphicFrameLocks noGrp="1"/>
          </p:cNvGraphicFramePr>
          <p:nvPr/>
        </p:nvGraphicFramePr>
        <p:xfrm>
          <a:off x="14970966" y="240282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0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4</a:t>
                      </a:r>
                    </a:p>
                    <a:p>
                      <a:r>
                        <a:rPr lang="en-US" sz="2400" dirty="0"/>
                        <a:t>[L, U, L, U]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7B8885A6-4E66-08B7-C24F-6CB5D69BBB03}"/>
              </a:ext>
            </a:extLst>
          </p:cNvPr>
          <p:cNvGraphicFramePr>
            <a:graphicFrameLocks noGrp="1"/>
          </p:cNvGraphicFramePr>
          <p:nvPr/>
        </p:nvGraphicFramePr>
        <p:xfrm>
          <a:off x="10534260" y="4859934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2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U, L, R]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CD3688D7-7A4C-E85D-CECA-DBEC81C5D48A}"/>
              </a:ext>
            </a:extLst>
          </p:cNvPr>
          <p:cNvGraphicFramePr>
            <a:graphicFrameLocks noGrp="1"/>
          </p:cNvGraphicFramePr>
          <p:nvPr/>
        </p:nvGraphicFramePr>
        <p:xfrm>
          <a:off x="14970966" y="4859934"/>
          <a:ext cx="2430000" cy="36644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12344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Manhattan = 2</a:t>
                      </a:r>
                      <a:br>
                        <a:rPr lang="en-US" sz="2400" dirty="0"/>
                      </a:br>
                      <a:r>
                        <a:rPr lang="vi-VN" sz="2400" dirty="0"/>
                        <a:t>Ư</a:t>
                      </a:r>
                      <a:r>
                        <a:rPr lang="en-US" sz="2400" dirty="0"/>
                        <a:t>u </a:t>
                      </a:r>
                      <a:r>
                        <a:rPr lang="en-US" sz="2400" dirty="0" err="1"/>
                        <a:t>tiên</a:t>
                      </a:r>
                      <a:r>
                        <a:rPr lang="en-US" sz="2400" dirty="0"/>
                        <a:t> = 6</a:t>
                      </a:r>
                    </a:p>
                    <a:p>
                      <a:r>
                        <a:rPr lang="en-US" sz="2400" dirty="0"/>
                        <a:t>[L, U, L, D]</a:t>
                      </a:r>
                      <a:endParaRPr lang="vi-VN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08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E992AA-A16B-6A9A-1C21-1020845AB5A6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>
          <a:xfrm>
            <a:off x="8396306" y="2071326"/>
            <a:ext cx="3352955" cy="2788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B8F26A-EE4A-7CB6-ABB3-9444920F49CA}"/>
              </a:ext>
            </a:extLst>
          </p:cNvPr>
          <p:cNvCxnSpPr>
            <a:endCxn id="27" idx="0"/>
          </p:cNvCxnSpPr>
          <p:nvPr/>
        </p:nvCxnSpPr>
        <p:spPr>
          <a:xfrm>
            <a:off x="8396306" y="2071326"/>
            <a:ext cx="7789661" cy="2788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249F4D-1A15-B1DE-6D0C-FE6E247E2F49}"/>
              </a:ext>
            </a:extLst>
          </p:cNvPr>
          <p:cNvCxnSpPr>
            <a:endCxn id="25" idx="1"/>
          </p:cNvCxnSpPr>
          <p:nvPr/>
        </p:nvCxnSpPr>
        <p:spPr>
          <a:xfrm>
            <a:off x="8396306" y="2071326"/>
            <a:ext cx="6574661" cy="1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B573EE-3AE4-CB33-F9F4-073F667CE6E2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A0236E-D68D-0D4E-26E7-1A92C9FFEEE7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CC1BA977-A099-1BB7-952E-AD4816F951FD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71B4A2E-1BD0-6974-3EB2-BEB165564652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Slide Puzzle Game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E7AD7C-1DF9-C7F3-FD4C-7D59D919AD88}"/>
              </a:ext>
            </a:extLst>
          </p:cNvPr>
          <p:cNvSpPr txBox="1"/>
          <p:nvPr/>
        </p:nvSpPr>
        <p:spPr>
          <a:xfrm>
            <a:off x="1295400" y="2705100"/>
            <a:ext cx="6477000" cy="582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latin typeface="Calibri (Body)"/>
              </a:rPr>
              <a:t>Trò chơi </a:t>
            </a:r>
            <a:r>
              <a:rPr lang="en-US" sz="2800" dirty="0" err="1">
                <a:latin typeface="Calibri (Body)"/>
              </a:rPr>
              <a:t>SlidePuzzle</a:t>
            </a:r>
            <a:r>
              <a:rPr lang="vi-VN" sz="2800" dirty="0">
                <a:latin typeface="Calibri (Body)"/>
              </a:rPr>
              <a:t> được cài đặt trong chương trình PuzzleGame.py. Chương trình có sử dụng các thư viện trong Python như pygame, tkinker,... và chương trình cài đặt thuật toán A* là a_star.py.</a:t>
            </a:r>
            <a:endParaRPr lang="en-US" sz="2800" dirty="0">
              <a:latin typeface="Calibri (Body)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latin typeface="Calibri (Body)"/>
              </a:rPr>
              <a:t>Trò chơi </a:t>
            </a:r>
            <a:r>
              <a:rPr lang="en-US" sz="2800" dirty="0" err="1">
                <a:latin typeface="Calibri (Body)"/>
              </a:rPr>
              <a:t>SlidePuzzle</a:t>
            </a:r>
            <a:r>
              <a:rPr lang="vi-VN" sz="2800" dirty="0">
                <a:latin typeface="Calibri (Body)"/>
              </a:rPr>
              <a:t> là một bảng gồm lưới 3x3 với tám ô (được đánh số từ 1 đến 8 từ trái sang phải) và một ô trống. Các ô xếp bắt đầu ở các vị trí ngẫu nhiên và người chơi phải trượt các ô xếp xung quanh cho đến khi các ô xếp trở lại thứ tự ban đầu.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DCE70-412D-950C-1EA2-0EB7218B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97" y="2281746"/>
            <a:ext cx="9463110" cy="75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ue Artsy Brush Retro Thanks for Watching Video">
            <a:hlinkClick r:id="" action="ppaction://media"/>
            <a:extLst>
              <a:ext uri="{FF2B5EF4-FFF2-40B4-BE49-F238E27FC236}">
                <a16:creationId xmlns:a16="http://schemas.microsoft.com/office/drawing/2014/main" id="{86F8DC70-539F-A042-FC50-4AFF11B58E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102870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8336" y="3580104"/>
            <a:ext cx="6598017" cy="1583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Sơ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đồ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khối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thuật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toán</a:t>
            </a:r>
            <a:endParaRPr lang="en-US" sz="3000" spc="15" dirty="0">
              <a:solidFill>
                <a:srgbClr val="000000"/>
              </a:solidFill>
              <a:latin typeface="Fira Sans Light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Diễn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giải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thuật</a:t>
            </a: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toán</a:t>
            </a:r>
            <a:endParaRPr lang="en-US" sz="3000" spc="15" dirty="0">
              <a:solidFill>
                <a:srgbClr val="000000"/>
              </a:solidFill>
              <a:latin typeface="Fira Sans Light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Minh </a:t>
            </a:r>
            <a:r>
              <a:rPr lang="en-US" sz="3000" spc="15" dirty="0" err="1">
                <a:solidFill>
                  <a:srgbClr val="000000"/>
                </a:solidFill>
                <a:latin typeface="Fira Sans Light"/>
              </a:rPr>
              <a:t>hoạ</a:t>
            </a:r>
            <a:endParaRPr lang="en-US" sz="3000" spc="15" dirty="0">
              <a:solidFill>
                <a:srgbClr val="000000"/>
              </a:solidFill>
              <a:latin typeface="Fira Sans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>
            <a:off x="1028700" y="1028700"/>
            <a:ext cx="1000805" cy="57142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80652" y="9515874"/>
            <a:ext cx="16926697" cy="1542251"/>
            <a:chOff x="0" y="0"/>
            <a:chExt cx="58960502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960500" cy="5372100"/>
            </a:xfrm>
            <a:custGeom>
              <a:avLst/>
              <a:gdLst/>
              <a:ahLst/>
              <a:cxnLst/>
              <a:rect l="l" t="t" r="r" b="b"/>
              <a:pathLst>
                <a:path w="58960500" h="53721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930441" y="2616095"/>
            <a:ext cx="411480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930441" y="2616095"/>
            <a:ext cx="4114800" cy="411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88222" y="733352"/>
            <a:ext cx="13111556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1836B2"/>
                </a:solidFill>
                <a:latin typeface="Fira Sans Medium"/>
              </a:rPr>
              <a:t>Nội dung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1898" y="5680763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6498" y="2865332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46498" y="4349962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67826" y="5680763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67826" y="2865332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1898" y="4349962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46498" y="5680763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21898" y="2865332"/>
            <a:ext cx="2400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379599" y="1893365"/>
            <a:ext cx="6316830" cy="618457"/>
            <a:chOff x="0" y="0"/>
            <a:chExt cx="8422441" cy="824609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01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460950" y="56704"/>
              <a:ext cx="6961490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4" dirty="0" err="1">
                  <a:solidFill>
                    <a:srgbClr val="000000"/>
                  </a:solidFill>
                  <a:latin typeface="Fira Sans Light"/>
                </a:rPr>
                <a:t>Bài</a:t>
              </a:r>
              <a:r>
                <a:rPr lang="en-US" sz="2999" spc="14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2999" spc="14" dirty="0" err="1">
                  <a:solidFill>
                    <a:srgbClr val="000000"/>
                  </a:solidFill>
                  <a:latin typeface="Fira Sans Light"/>
                </a:rPr>
                <a:t>toán</a:t>
              </a:r>
              <a:r>
                <a:rPr lang="en-US" sz="2999" spc="14" dirty="0">
                  <a:solidFill>
                    <a:srgbClr val="000000"/>
                  </a:solidFill>
                  <a:latin typeface="Fira Sans Light"/>
                </a:rPr>
                <a:t> n-puzzle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379599" y="2955719"/>
            <a:ext cx="6316830" cy="618457"/>
            <a:chOff x="0" y="0"/>
            <a:chExt cx="8422441" cy="824609"/>
          </a:xfrm>
        </p:grpSpPr>
        <p:grpSp>
          <p:nvGrpSpPr>
            <p:cNvPr id="23" name="Group 23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460950" y="56704"/>
              <a:ext cx="6961490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4" dirty="0" err="1">
                  <a:solidFill>
                    <a:srgbClr val="000000"/>
                  </a:solidFill>
                  <a:latin typeface="Fira Sans Light"/>
                </a:rPr>
                <a:t>Thuật</a:t>
              </a:r>
              <a:r>
                <a:rPr lang="en-US" sz="2999" spc="14" dirty="0">
                  <a:solidFill>
                    <a:srgbClr val="000000"/>
                  </a:solidFill>
                  <a:latin typeface="Fira Sans Light"/>
                </a:rPr>
                <a:t> </a:t>
              </a:r>
              <a:r>
                <a:rPr lang="en-US" sz="2999" spc="14" dirty="0" err="1">
                  <a:solidFill>
                    <a:srgbClr val="000000"/>
                  </a:solidFill>
                  <a:latin typeface="Fira Sans Light"/>
                </a:rPr>
                <a:t>toán</a:t>
              </a:r>
              <a:r>
                <a:rPr lang="en-US" sz="2999" spc="14" dirty="0">
                  <a:solidFill>
                    <a:srgbClr val="000000"/>
                  </a:solidFill>
                  <a:latin typeface="Fira Sans Light"/>
                </a:rPr>
                <a:t> A*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536737" y="5606018"/>
            <a:ext cx="6316829" cy="618457"/>
            <a:chOff x="0" y="0"/>
            <a:chExt cx="8422440" cy="824609"/>
          </a:xfrm>
        </p:grpSpPr>
        <p:grpSp>
          <p:nvGrpSpPr>
            <p:cNvPr id="28" name="Group 28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03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460950" y="56704"/>
              <a:ext cx="6961490" cy="674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4" dirty="0">
                  <a:solidFill>
                    <a:srgbClr val="000000"/>
                  </a:solidFill>
                  <a:latin typeface="Fira Sans Light"/>
                </a:rPr>
                <a:t>Slide Puzzle Game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301814" y="3964807"/>
            <a:ext cx="1395976" cy="1393452"/>
            <a:chOff x="0" y="0"/>
            <a:chExt cx="367665" cy="367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67665" cy="367000"/>
            </a:xfrm>
            <a:custGeom>
              <a:avLst/>
              <a:gdLst/>
              <a:ahLst/>
              <a:cxnLst/>
              <a:rect l="l" t="t" r="r" b="b"/>
              <a:pathLst>
                <a:path w="367665" h="367000">
                  <a:moveTo>
                    <a:pt x="0" y="0"/>
                  </a:moveTo>
                  <a:lnTo>
                    <a:pt x="367665" y="0"/>
                  </a:lnTo>
                  <a:lnTo>
                    <a:pt x="367665" y="367000"/>
                  </a:lnTo>
                  <a:lnTo>
                    <a:pt x="0" y="367000"/>
                  </a:lnTo>
                  <a:close/>
                </a:path>
              </a:pathLst>
            </a:custGeom>
            <a:solidFill>
              <a:srgbClr val="A066CB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FC48-BF46-9F67-7EBE-8A3AFE10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259198"/>
            <a:ext cx="9547550" cy="5197248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n*n – 1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n*n.</a:t>
            </a:r>
          </a:p>
          <a:p>
            <a:r>
              <a:rPr lang="en-US" dirty="0"/>
              <a:t>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sồ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CD8E6-5AA2-4C8F-AB98-EC987ACB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924287"/>
            <a:ext cx="11125617" cy="1988345"/>
          </a:xfrm>
          <a:prstGeom prst="rect">
            <a:avLst/>
          </a:prstGeom>
        </p:spPr>
      </p:pic>
      <p:pic>
        <p:nvPicPr>
          <p:cNvPr id="1026" name="Picture 2" descr="Qiyi Number Sliding Klotski Game Magnetic N Puzzle Toys For Kid Playing  Pennant Puzzle Jigsaw Number Sliding Educational Games|Puzzles| - AliExpress">
            <a:extLst>
              <a:ext uri="{FF2B5EF4-FFF2-40B4-BE49-F238E27FC236}">
                <a16:creationId xmlns:a16="http://schemas.microsoft.com/office/drawing/2014/main" id="{AF32FBEA-69ED-D0DA-0F5A-1BCDA7BB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956" y="1541860"/>
            <a:ext cx="5446745" cy="54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7">
            <a:extLst>
              <a:ext uri="{FF2B5EF4-FFF2-40B4-BE49-F238E27FC236}">
                <a16:creationId xmlns:a16="http://schemas.microsoft.com/office/drawing/2014/main" id="{95197875-6E5D-0EEA-C60B-FE8E56A59756}"/>
              </a:ext>
            </a:extLst>
          </p:cNvPr>
          <p:cNvGrpSpPr/>
          <p:nvPr/>
        </p:nvGrpSpPr>
        <p:grpSpPr>
          <a:xfrm>
            <a:off x="-649001" y="463430"/>
            <a:ext cx="9273883" cy="1701967"/>
            <a:chOff x="0" y="0"/>
            <a:chExt cx="12365178" cy="2269289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9EE2F9E4-EA37-3A2E-CC57-BB3BEDA1D9F9}"/>
                </a:ext>
              </a:extLst>
            </p:cNvPr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3F779E98-9203-8010-5E42-6A2729E55905}"/>
                  </a:ext>
                </a:extLst>
              </p:cNvPr>
              <p:cNvSpPr/>
              <p:nvPr/>
            </p:nvSpPr>
            <p:spPr>
              <a:xfrm>
                <a:off x="0" y="0"/>
                <a:ext cx="29272148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29272148" h="5372100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26134047-0265-29E8-2D98-D59E7EA38405}"/>
                </a:ext>
              </a:extLst>
            </p:cNvPr>
            <p:cNvSpPr txBox="1"/>
            <p:nvPr/>
          </p:nvSpPr>
          <p:spPr>
            <a:xfrm>
              <a:off x="2967537" y="327136"/>
              <a:ext cx="7778037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Bài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n-puzzle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2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1719-3D0D-3F0B-346F-EDA5201D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294" y="2538803"/>
            <a:ext cx="6015912" cy="720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A*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A*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heuristic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vi-V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B062ED4-B42B-4438-54A6-B4567AE6968A}"/>
              </a:ext>
            </a:extLst>
          </p:cNvPr>
          <p:cNvSpPr/>
          <p:nvPr/>
        </p:nvSpPr>
        <p:spPr>
          <a:xfrm>
            <a:off x="1257300" y="2991974"/>
            <a:ext cx="867747" cy="573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vi-VN" sz="27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 descr="8 puzzle Problem using Branch And Bound - GeeksforGeeks">
            <a:extLst>
              <a:ext uri="{FF2B5EF4-FFF2-40B4-BE49-F238E27FC236}">
                <a16:creationId xmlns:a16="http://schemas.microsoft.com/office/drawing/2014/main" id="{5B7D292D-F26C-BCCF-BAAD-7122DC18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55" y="2536032"/>
            <a:ext cx="8907954" cy="60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77A648E0-E40B-A5F5-688A-6E7DA24E1DD6}"/>
              </a:ext>
            </a:extLst>
          </p:cNvPr>
          <p:cNvGrpSpPr/>
          <p:nvPr/>
        </p:nvGrpSpPr>
        <p:grpSpPr>
          <a:xfrm>
            <a:off x="-649001" y="463430"/>
            <a:ext cx="9273883" cy="1701967"/>
            <a:chOff x="0" y="0"/>
            <a:chExt cx="12365178" cy="226928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BD19AFF-9457-4A06-46A4-10C470C19F5C}"/>
                </a:ext>
              </a:extLst>
            </p:cNvPr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BB97BC-2466-420F-8807-6F9822281531}"/>
                  </a:ext>
                </a:extLst>
              </p:cNvPr>
              <p:cNvSpPr/>
              <p:nvPr/>
            </p:nvSpPr>
            <p:spPr>
              <a:xfrm>
                <a:off x="0" y="0"/>
                <a:ext cx="29272148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29272148" h="5372100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5209462D-D49D-E593-2ABD-30F0CC75C8D5}"/>
                </a:ext>
              </a:extLst>
            </p:cNvPr>
            <p:cNvSpPr txBox="1"/>
            <p:nvPr/>
          </p:nvSpPr>
          <p:spPr>
            <a:xfrm>
              <a:off x="2967537" y="327136"/>
              <a:ext cx="7778037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Bài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n-puzzle</a:t>
              </a:r>
            </a:p>
          </p:txBody>
        </p:sp>
      </p:grpSp>
      <p:pic>
        <p:nvPicPr>
          <p:cNvPr id="11" name="Picture 6">
            <a:extLst>
              <a:ext uri="{FF2B5EF4-FFF2-40B4-BE49-F238E27FC236}">
                <a16:creationId xmlns:a16="http://schemas.microsoft.com/office/drawing/2014/main" id="{EABFA6E8-4C4B-C261-89D0-E5C7E8CF6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1E5F59E-C20F-812E-4120-D2CA9CAB8D30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6CA224B5-4149-29DC-CF30-1D143FC55B13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3FD8DCAF-C603-BE01-0653-75E9BCF74CA5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1431C1D6-D0C1-BDF1-13A9-84375E9309F3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A9B2EC72-5CF3-FD4F-5978-46435B04A22A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1FB63405-F15F-0AC2-8D38-7053F474F1BA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BA97B3E-2ADC-986B-8C9F-111D884BC60A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8E0D6C6A-2DCA-EBC8-3A4C-32BD9EC69D7C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</a:rPr>
                <a:t>01</a:t>
              </a:r>
            </a:p>
          </p:txBody>
        </p:sp>
      </p:grpSp>
      <p:sp>
        <p:nvSpPr>
          <p:cNvPr id="12" name="TextBox 13">
            <a:extLst>
              <a:ext uri="{FF2B5EF4-FFF2-40B4-BE49-F238E27FC236}">
                <a16:creationId xmlns:a16="http://schemas.microsoft.com/office/drawing/2014/main" id="{2CFA00B7-DF0A-1FDA-0051-1F2A476856BC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Sơ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đồ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khối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E907398A-AF29-88C9-EC33-308537BF8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B15ABA-EC6C-A8FB-2413-EA175649B1CB}"/>
              </a:ext>
            </a:extLst>
          </p:cNvPr>
          <p:cNvSpPr/>
          <p:nvPr/>
        </p:nvSpPr>
        <p:spPr>
          <a:xfrm>
            <a:off x="16553397" y="697598"/>
            <a:ext cx="1581504" cy="14415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71600"/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Bắt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đầu</a:t>
            </a:r>
            <a:endParaRPr lang="vi-VN" sz="2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5985E-0A0B-067E-358D-1F72B101DE96}"/>
              </a:ext>
            </a:extLst>
          </p:cNvPr>
          <p:cNvSpPr/>
          <p:nvPr/>
        </p:nvSpPr>
        <p:spPr>
          <a:xfrm>
            <a:off x="10017110" y="349902"/>
            <a:ext cx="6060233" cy="21693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currentNode = (manhattan(grid), 0, [], grid)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stateTree = [currentNode] 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visited_matrix = [] 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inner_matrix = [currentNode[-1]]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heapify(stateTree)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1DAEAD4-73CD-038B-F23F-12F4641652E3}"/>
              </a:ext>
            </a:extLst>
          </p:cNvPr>
          <p:cNvSpPr/>
          <p:nvPr/>
        </p:nvSpPr>
        <p:spPr>
          <a:xfrm>
            <a:off x="2138695" y="785807"/>
            <a:ext cx="6969965" cy="1315619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isGoal(currentNode[-1])</a:t>
            </a:r>
            <a:endParaRPr lang="vi-VN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3B0989-FCE4-1B1A-24AA-821FB3CB2F8D}"/>
              </a:ext>
            </a:extLst>
          </p:cNvPr>
          <p:cNvSpPr/>
          <p:nvPr/>
        </p:nvSpPr>
        <p:spPr>
          <a:xfrm>
            <a:off x="2824492" y="2636296"/>
            <a:ext cx="5598368" cy="1315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currentNode = heappop(stateTree) 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inner_matrix.remove(currentNode[-1]) </a:t>
            </a: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visited_matrix.append(currentNode[-1])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78905C94-E752-8A56-E2EB-E8673D64E301}"/>
              </a:ext>
            </a:extLst>
          </p:cNvPr>
          <p:cNvSpPr/>
          <p:nvPr/>
        </p:nvSpPr>
        <p:spPr>
          <a:xfrm>
            <a:off x="3047788" y="4598963"/>
            <a:ext cx="5150498" cy="166551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71600"/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for state in  neighbors(</a:t>
            </a:r>
          </a:p>
          <a:p>
            <a:pPr algn="ctr" defTabSz="1371600"/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[-1])</a:t>
            </a:r>
            <a:endParaRPr lang="vi-VN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0254DF2B-CD8B-5E18-46E2-6A0EECEB5C9B}"/>
              </a:ext>
            </a:extLst>
          </p:cNvPr>
          <p:cNvSpPr/>
          <p:nvPr/>
        </p:nvSpPr>
        <p:spPr>
          <a:xfrm>
            <a:off x="2797615" y="6747340"/>
            <a:ext cx="5650844" cy="237930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71600"/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if (state[1] not in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</a:rPr>
              <a:t>visited_matrix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 and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state[1] not in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inner_matrix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vi-VN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EF6DA1-A335-AA8C-D83E-D14A5F831571}"/>
              </a:ext>
            </a:extLst>
          </p:cNvPr>
          <p:cNvSpPr/>
          <p:nvPr/>
        </p:nvSpPr>
        <p:spPr>
          <a:xfrm>
            <a:off x="11626814" y="4519379"/>
            <a:ext cx="6284168" cy="3373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heappush(stateTree, (</a:t>
            </a:r>
            <a:b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manhattan(state[1]) + currentNode[1] + 1,</a:t>
            </a:r>
            <a:b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currentNode[1] + 1, </a:t>
            </a:r>
            <a:b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currentNode[2] + [state[0]], </a:t>
            </a:r>
            <a:endParaRPr lang="en-US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defTabSz="1371600"/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state[1])</a:t>
            </a:r>
            <a:b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b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vi-VN" sz="2400" dirty="0">
                <a:solidFill>
                  <a:srgbClr val="000000"/>
                </a:solidFill>
                <a:latin typeface="Helvetica" panose="020B0604020202020204" pitchFamily="34" charset="0"/>
              </a:rPr>
              <a:t>inner_matrix.append(state[1])</a:t>
            </a:r>
            <a:endParaRPr lang="vi-VN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00C399-A94B-2743-B827-4FB5C9726C0B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 flipH="1">
            <a:off x="5623037" y="3951914"/>
            <a:ext cx="639" cy="647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99CE05-7C1D-6631-2268-793A38ECB4B4}"/>
              </a:ext>
            </a:extLst>
          </p:cNvPr>
          <p:cNvCxnSpPr>
            <a:stCxn id="54" idx="2"/>
            <a:endCxn id="57" idx="0"/>
          </p:cNvCxnSpPr>
          <p:nvPr/>
        </p:nvCxnSpPr>
        <p:spPr>
          <a:xfrm>
            <a:off x="5623037" y="6264477"/>
            <a:ext cx="0" cy="4828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918F97C2-6F19-53B8-BABF-3D61A344D2B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 flipH="1">
            <a:off x="968815" y="4472423"/>
            <a:ext cx="4803842" cy="4504602"/>
          </a:xfrm>
          <a:prstGeom prst="bentConnector3">
            <a:avLst>
              <a:gd name="adj1" fmla="val -7138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FEA1791-96B2-6848-783D-8AE1B3F1E5E8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8448458" y="6205887"/>
            <a:ext cx="3178356" cy="1731105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20277BB-C482-B935-C161-613E1C5DF364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16077342" y="1418388"/>
            <a:ext cx="476055" cy="161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A672519-6DD5-1BD7-9634-EDF3335E84C3}"/>
              </a:ext>
            </a:extLst>
          </p:cNvPr>
          <p:cNvCxnSpPr>
            <a:stCxn id="5" idx="1"/>
            <a:endCxn id="12" idx="3"/>
          </p:cNvCxnSpPr>
          <p:nvPr/>
        </p:nvCxnSpPr>
        <p:spPr>
          <a:xfrm flipH="1">
            <a:off x="9108659" y="1434586"/>
            <a:ext cx="908451" cy="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E6C0E3-9A1C-9CDB-58C5-263F04EBDFB9}"/>
              </a:ext>
            </a:extLst>
          </p:cNvPr>
          <p:cNvCxnSpPr>
            <a:stCxn id="12" idx="2"/>
            <a:endCxn id="51" idx="0"/>
          </p:cNvCxnSpPr>
          <p:nvPr/>
        </p:nvCxnSpPr>
        <p:spPr>
          <a:xfrm flipH="1">
            <a:off x="5623676" y="2101425"/>
            <a:ext cx="2" cy="5348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C147F4AB-A964-BC3D-80D9-1B8FB5CF7D52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9578845" y="3936589"/>
            <a:ext cx="1234250" cy="9145862"/>
          </a:xfrm>
          <a:prstGeom prst="bentConnector3">
            <a:avLst>
              <a:gd name="adj1" fmla="val 127782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Folded Corner 225">
            <a:extLst>
              <a:ext uri="{FF2B5EF4-FFF2-40B4-BE49-F238E27FC236}">
                <a16:creationId xmlns:a16="http://schemas.microsoft.com/office/drawing/2014/main" id="{5F4553EE-3FF8-9331-BACC-47ABB1E7F955}"/>
              </a:ext>
            </a:extLst>
          </p:cNvPr>
          <p:cNvSpPr/>
          <p:nvPr/>
        </p:nvSpPr>
        <p:spPr>
          <a:xfrm>
            <a:off x="-11317" y="1913042"/>
            <a:ext cx="2425700" cy="89048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371600"/>
            <a:r>
              <a:rPr lang="vi-VN" sz="2400" dirty="0">
                <a:solidFill>
                  <a:prstClr val="black"/>
                </a:solidFill>
                <a:latin typeface="Arial" panose="020B0604020202020204" pitchFamily="34" charset="0"/>
              </a:rPr>
              <a:t>currentNode[1] currentNode[2]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3457E69-B8AD-C0FF-3D27-6B2BBD66D4C9}"/>
              </a:ext>
            </a:extLst>
          </p:cNvPr>
          <p:cNvSpPr txBox="1"/>
          <p:nvPr/>
        </p:nvSpPr>
        <p:spPr>
          <a:xfrm>
            <a:off x="8108123" y="4891871"/>
            <a:ext cx="12215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Lặp</a:t>
            </a: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hết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1AC15E8-D1E0-0666-605D-60630C2D6336}"/>
              </a:ext>
            </a:extLst>
          </p:cNvPr>
          <p:cNvSpPr txBox="1"/>
          <p:nvPr/>
        </p:nvSpPr>
        <p:spPr>
          <a:xfrm>
            <a:off x="8597461" y="7382993"/>
            <a:ext cx="9268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Đúng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97FA015-3ACB-1AF6-15D5-77268AA21891}"/>
              </a:ext>
            </a:extLst>
          </p:cNvPr>
          <p:cNvSpPr txBox="1"/>
          <p:nvPr/>
        </p:nvSpPr>
        <p:spPr>
          <a:xfrm>
            <a:off x="5622395" y="2078810"/>
            <a:ext cx="5886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E77CA71-6DDA-3712-A889-9402D9896560}"/>
              </a:ext>
            </a:extLst>
          </p:cNvPr>
          <p:cNvCxnSpPr>
            <a:stCxn id="12" idx="1"/>
            <a:endCxn id="226" idx="0"/>
          </p:cNvCxnSpPr>
          <p:nvPr/>
        </p:nvCxnSpPr>
        <p:spPr>
          <a:xfrm rot="10800000" flipV="1">
            <a:off x="1201533" y="1443617"/>
            <a:ext cx="937161" cy="46942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7038CB7F-892E-5431-447D-5AEE16D1A324}"/>
              </a:ext>
            </a:extLst>
          </p:cNvPr>
          <p:cNvSpPr txBox="1"/>
          <p:nvPr/>
        </p:nvSpPr>
        <p:spPr>
          <a:xfrm>
            <a:off x="1115657" y="896360"/>
            <a:ext cx="9268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 err="1">
                <a:solidFill>
                  <a:prstClr val="black"/>
                </a:solidFill>
                <a:latin typeface="Calibri" panose="020F0502020204030204"/>
              </a:rPr>
              <a:t>Đúng</a:t>
            </a:r>
            <a:endParaRPr lang="vi-VN" sz="27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4B73E71-71D4-05AD-1E1E-642E216DF2C3}"/>
              </a:ext>
            </a:extLst>
          </p:cNvPr>
          <p:cNvSpPr/>
          <p:nvPr/>
        </p:nvSpPr>
        <p:spPr>
          <a:xfrm>
            <a:off x="541664" y="3154223"/>
            <a:ext cx="1319736" cy="78471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71600"/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Kết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thúc</a:t>
            </a:r>
            <a:endParaRPr lang="vi-VN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A7D4600-65EA-7B5F-B079-60E7EA54E0F7}"/>
              </a:ext>
            </a:extLst>
          </p:cNvPr>
          <p:cNvCxnSpPr>
            <a:stCxn id="226" idx="2"/>
            <a:endCxn id="263" idx="0"/>
          </p:cNvCxnSpPr>
          <p:nvPr/>
        </p:nvCxnSpPr>
        <p:spPr>
          <a:xfrm flipH="1">
            <a:off x="1201532" y="2803525"/>
            <a:ext cx="2" cy="3506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E6CBA26-8502-7CE9-0D97-FD6A751813BE}"/>
              </a:ext>
            </a:extLst>
          </p:cNvPr>
          <p:cNvCxnSpPr>
            <a:stCxn id="51" idx="2"/>
          </p:cNvCxnSpPr>
          <p:nvPr/>
        </p:nvCxnSpPr>
        <p:spPr>
          <a:xfrm rot="5400000">
            <a:off x="3184223" y="1883348"/>
            <a:ext cx="370889" cy="4508019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A587743-F847-4C61-767E-1A1F16080E94}"/>
              </a:ext>
            </a:extLst>
          </p:cNvPr>
          <p:cNvCxnSpPr>
            <a:stCxn id="12" idx="3"/>
            <a:endCxn id="54" idx="3"/>
          </p:cNvCxnSpPr>
          <p:nvPr/>
        </p:nvCxnSpPr>
        <p:spPr>
          <a:xfrm flipH="1">
            <a:off x="8198285" y="1443617"/>
            <a:ext cx="910374" cy="3988104"/>
          </a:xfrm>
          <a:prstGeom prst="bentConnector3">
            <a:avLst>
              <a:gd name="adj1" fmla="val -3766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51" grpId="0" animBg="1"/>
      <p:bldP spid="54" grpId="0" animBg="1"/>
      <p:bldP spid="57" grpId="0" animBg="1"/>
      <p:bldP spid="58" grpId="0" animBg="1"/>
      <p:bldP spid="226" grpId="0" animBg="1"/>
      <p:bldP spid="256" grpId="0"/>
      <p:bldP spid="257" grpId="0"/>
      <p:bldP spid="259" grpId="0"/>
      <p:bldP spid="262" grpId="0"/>
      <p:bldP spid="2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57D1-D14A-6E49-0371-5D0A67A8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911151"/>
            <a:ext cx="10325100" cy="5889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[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baseline="30000" dirty="0"/>
              <a:t>(1)</a:t>
            </a:r>
            <a:r>
              <a:rPr lang="en-US" dirty="0"/>
              <a:t>,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dirty="0"/>
              <a:t>, </a:t>
            </a:r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dirty="0"/>
              <a:t>,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dirty="0"/>
              <a:t>(RIGHT, LEFT, UP, DOWN)]</a:t>
            </a:r>
            <a:endParaRPr lang="en-US" i="1" dirty="0"/>
          </a:p>
          <a:p>
            <a:pPr lvl="1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[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, 0</a:t>
            </a:r>
            <a:r>
              <a:rPr lang="en-US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, ma </a:t>
            </a:r>
            <a:r>
              <a:rPr lang="en-US" b="1" dirty="0" err="1"/>
              <a:t>trận</a:t>
            </a:r>
            <a:r>
              <a:rPr lang="en-US" b="1" dirty="0"/>
              <a:t> ban </a:t>
            </a:r>
            <a:r>
              <a:rPr lang="en-US" b="1" dirty="0" err="1"/>
              <a:t>đầu</a:t>
            </a:r>
            <a:r>
              <a:rPr lang="en-US" b="1" dirty="0"/>
              <a:t>,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rỗng</a:t>
            </a:r>
            <a:r>
              <a:rPr lang="en-US" b="1" dirty="0"/>
              <a:t>]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1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C21C0C4-5A38-B355-A3FA-EDC6F845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CAA06FCE-C6B9-8A83-CFF2-FE758C8B07B5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77E7C2BA-C6D6-9BB3-6CCA-4962FA0A15A8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33B9C76-193A-39E1-FDF5-43D852F69493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C0EF58C-BA8E-4A52-9596-BC22F4CBC830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id="{52569BDB-C26C-F864-C7CA-FD0FA7751FEF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9536787C-DB1F-C1E5-8C60-BFDAF16A434B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C2D4C321-0E17-B579-E4BE-95520E57A140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E442AA2-D42D-B191-D92D-0C66C5E1B5B1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092C3A63-19E4-3E61-E95A-3804AF5DD04F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Diễn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giải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thuật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toán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pic>
        <p:nvPicPr>
          <p:cNvPr id="2" name="Sử dụng thuật toán A- giải bài toán N-puzzle - Bản thuyết trình">
            <a:hlinkClick r:id="" action="ppaction://media"/>
            <a:extLst>
              <a:ext uri="{FF2B5EF4-FFF2-40B4-BE49-F238E27FC236}">
                <a16:creationId xmlns:a16="http://schemas.microsoft.com/office/drawing/2014/main" id="{BFD4D772-823C-5B22-9DAA-749550FABF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686840" y="2874002"/>
            <a:ext cx="4329112" cy="68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6D51-9CBA-CA2C-3721-C81F5EFD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a)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i="1" dirty="0"/>
              <a:t>node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Ta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i="1" dirty="0"/>
              <a:t>node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khoảng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Manhattan(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khoảng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ngang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dọc</a:t>
            </a:r>
            <a:r>
              <a:rPr lang="en-US" sz="3200" dirty="0"/>
              <a:t>)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ô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đích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,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i="1" dirty="0"/>
              <a:t>node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,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node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10:</a:t>
            </a:r>
          </a:p>
          <a:p>
            <a:pPr>
              <a:buFontTx/>
              <a:buChar char="-"/>
            </a:pPr>
            <a:endParaRPr lang="en-US" sz="3200" dirty="0"/>
          </a:p>
          <a:p>
            <a:pPr lvl="1"/>
            <a:endParaRPr lang="vi-V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FF24E-532A-1607-ACC9-9F2591A5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59" y="5928611"/>
            <a:ext cx="7695893" cy="21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7090C-DD6F-B146-64D9-BA7DE0101FA1}"/>
              </a:ext>
            </a:extLst>
          </p:cNvPr>
          <p:cNvSpPr txBox="1"/>
          <p:nvPr/>
        </p:nvSpPr>
        <p:spPr>
          <a:xfrm>
            <a:off x="7274705" y="8421825"/>
            <a:ext cx="7692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/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Chú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ý 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rằng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ta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không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xét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ô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trắng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(0)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khi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tính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độ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ưu</a:t>
            </a:r>
            <a:r>
              <a:rPr lang="en-US" sz="27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alibri" panose="020F0502020204030204"/>
              </a:rPr>
              <a:t>tiên</a:t>
            </a:r>
            <a:endParaRPr lang="vi-VN" sz="27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080BCC95-FE36-CA4F-4F42-68666C8C6FEC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EE4DBA3F-F43F-B3C2-A224-0173DC3693B6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11A92F22-07A4-0960-F14A-2D860813BA8F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AB75D630-4D76-6037-5E1D-59A8E5C333E7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3B90150E-5CED-6D03-FC07-35359B53B61A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Diễn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giải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thuật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toán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E6572434-E7AE-D79B-E36D-1F40543D1261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A981A09E-580E-B303-8128-13F291C6C799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D1F3441C-127F-4D62-B382-0A742B980D1C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8AB55AA-58CD-5F35-0CF9-828454739CCF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pic>
        <p:nvPicPr>
          <p:cNvPr id="18" name="Picture 6">
            <a:extLst>
              <a:ext uri="{FF2B5EF4-FFF2-40B4-BE49-F238E27FC236}">
                <a16:creationId xmlns:a16="http://schemas.microsoft.com/office/drawing/2014/main" id="{0B2CA741-3B74-8481-E3F2-0136795FD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728F-E04B-D538-52DD-F5458D67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738438"/>
            <a:ext cx="15999668" cy="14323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endParaRPr lang="vi-V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F7A61C2-75E2-FDD3-EC58-A70A4DEBC9BF}"/>
              </a:ext>
            </a:extLst>
          </p:cNvPr>
          <p:cNvGraphicFramePr>
            <a:graphicFrameLocks noGrp="1"/>
          </p:cNvGraphicFramePr>
          <p:nvPr/>
        </p:nvGraphicFramePr>
        <p:xfrm>
          <a:off x="1257299" y="5516463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AA3F0-5F5B-9272-184E-C4B7C68A8058}"/>
              </a:ext>
            </a:extLst>
          </p:cNvPr>
          <p:cNvGraphicFramePr>
            <a:graphicFrameLocks noGrp="1"/>
          </p:cNvGraphicFramePr>
          <p:nvPr/>
        </p:nvGraphicFramePr>
        <p:xfrm>
          <a:off x="5119631" y="7410165"/>
          <a:ext cx="2430000" cy="2382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1C1E42C8-0FC3-F5ED-CACE-C01245B5A5AF}"/>
              </a:ext>
            </a:extLst>
          </p:cNvPr>
          <p:cNvGraphicFramePr>
            <a:graphicFrameLocks noGrp="1"/>
          </p:cNvGraphicFramePr>
          <p:nvPr/>
        </p:nvGraphicFramePr>
        <p:xfrm>
          <a:off x="5119631" y="4170783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7B2946-DEA5-1F18-A201-F1D319921E0D}"/>
              </a:ext>
            </a:extLst>
          </p:cNvPr>
          <p:cNvCxnSpPr>
            <a:endCxn id="14" idx="1"/>
          </p:cNvCxnSpPr>
          <p:nvPr/>
        </p:nvCxnSpPr>
        <p:spPr>
          <a:xfrm flipV="1">
            <a:off x="3687299" y="5385783"/>
            <a:ext cx="1432332" cy="12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99E216-9A6B-B078-7CBC-F14B3712A8BC}"/>
              </a:ext>
            </a:extLst>
          </p:cNvPr>
          <p:cNvCxnSpPr>
            <a:endCxn id="9" idx="1"/>
          </p:cNvCxnSpPr>
          <p:nvPr/>
        </p:nvCxnSpPr>
        <p:spPr>
          <a:xfrm>
            <a:off x="3687299" y="6600783"/>
            <a:ext cx="1432332" cy="200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C62D4471-204E-AD5C-6F9D-2F80EEDC797D}"/>
              </a:ext>
            </a:extLst>
          </p:cNvPr>
          <p:cNvGraphicFramePr>
            <a:graphicFrameLocks noGrp="1"/>
          </p:cNvGraphicFramePr>
          <p:nvPr/>
        </p:nvGraphicFramePr>
        <p:xfrm>
          <a:off x="12170702" y="5518535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8C048610-87BB-A7D6-B8CE-CD35EB85FA04}"/>
              </a:ext>
            </a:extLst>
          </p:cNvPr>
          <p:cNvGraphicFramePr>
            <a:graphicFrameLocks noGrp="1"/>
          </p:cNvGraphicFramePr>
          <p:nvPr/>
        </p:nvGraphicFramePr>
        <p:xfrm>
          <a:off x="15197403" y="7522673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7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272DE891-BAE2-3419-4528-1C2A94762FD6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4170783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02390DFA-3274-373A-A53B-0BDACD75C511}"/>
              </a:ext>
            </a:extLst>
          </p:cNvPr>
          <p:cNvGraphicFramePr>
            <a:graphicFrameLocks noGrp="1"/>
          </p:cNvGraphicFramePr>
          <p:nvPr/>
        </p:nvGraphicFramePr>
        <p:xfrm>
          <a:off x="15197403" y="4201830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63CC0D27-79AF-23A4-FCCC-4F1493A10950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7547634"/>
          <a:ext cx="2430000" cy="24300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5204447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27643646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949261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6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8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4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135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vi-VN" sz="4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2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580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5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3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1</a:t>
                      </a:r>
                      <a:endParaRPr lang="vi-VN" sz="41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579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89B5C8-B912-EB83-D14A-1C5F2FD17F5F}"/>
              </a:ext>
            </a:extLst>
          </p:cNvPr>
          <p:cNvCxnSpPr>
            <a:endCxn id="24" idx="1"/>
          </p:cNvCxnSpPr>
          <p:nvPr/>
        </p:nvCxnSpPr>
        <p:spPr>
          <a:xfrm flipV="1">
            <a:off x="14600702" y="5416830"/>
            <a:ext cx="596702" cy="131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B5DE94-1149-A53C-8FFD-76084B191418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11574001" y="5385783"/>
            <a:ext cx="596702" cy="134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2B3DCC-7318-9C96-1B36-C6EE9304DA00}"/>
              </a:ext>
            </a:extLst>
          </p:cNvPr>
          <p:cNvCxnSpPr>
            <a:endCxn id="25" idx="3"/>
          </p:cNvCxnSpPr>
          <p:nvPr/>
        </p:nvCxnSpPr>
        <p:spPr>
          <a:xfrm flipH="1">
            <a:off x="11574001" y="6731463"/>
            <a:ext cx="596702" cy="20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035659-CA41-49D6-5DE1-9F9B326FEA46}"/>
              </a:ext>
            </a:extLst>
          </p:cNvPr>
          <p:cNvCxnSpPr>
            <a:endCxn id="22" idx="1"/>
          </p:cNvCxnSpPr>
          <p:nvPr/>
        </p:nvCxnSpPr>
        <p:spPr>
          <a:xfrm>
            <a:off x="14600702" y="6702488"/>
            <a:ext cx="596702" cy="203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>
            <a:extLst>
              <a:ext uri="{FF2B5EF4-FFF2-40B4-BE49-F238E27FC236}">
                <a16:creationId xmlns:a16="http://schemas.microsoft.com/office/drawing/2014/main" id="{DD064D81-382D-7B38-A9C0-F8829416B8AB}"/>
              </a:ext>
            </a:extLst>
          </p:cNvPr>
          <p:cNvGrpSpPr/>
          <p:nvPr/>
        </p:nvGrpSpPr>
        <p:grpSpPr>
          <a:xfrm>
            <a:off x="1028700" y="1694697"/>
            <a:ext cx="714076" cy="618457"/>
            <a:chOff x="0" y="0"/>
            <a:chExt cx="952102" cy="82460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BF89A35F-C11A-0645-0A15-7F28FB3E10A7}"/>
                </a:ext>
              </a:extLst>
            </p:cNvPr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03C4094C-807B-8CBB-BB5E-94CA6572A347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F8D388E-A85D-08D1-4905-0A8C459242C8}"/>
                </a:ext>
              </a:extLst>
            </p:cNvPr>
            <p:cNvSpPr txBox="1"/>
            <p:nvPr/>
          </p:nvSpPr>
          <p:spPr>
            <a:xfrm>
              <a:off x="209517" y="131949"/>
              <a:ext cx="533068" cy="51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 dirty="0">
                  <a:solidFill>
                    <a:srgbClr val="FFFFFF"/>
                  </a:solidFill>
                  <a:latin typeface="Fira Sans Medium"/>
                </a:rPr>
                <a:t>02</a:t>
              </a:r>
            </a:p>
          </p:txBody>
        </p:sp>
      </p:grpSp>
      <p:sp>
        <p:nvSpPr>
          <p:cNvPr id="12" name="TextBox 13">
            <a:extLst>
              <a:ext uri="{FF2B5EF4-FFF2-40B4-BE49-F238E27FC236}">
                <a16:creationId xmlns:a16="http://schemas.microsoft.com/office/drawing/2014/main" id="{DF118163-EAF7-6763-3E8F-17D008509A38}"/>
              </a:ext>
            </a:extLst>
          </p:cNvPr>
          <p:cNvSpPr txBox="1"/>
          <p:nvPr/>
        </p:nvSpPr>
        <p:spPr>
          <a:xfrm>
            <a:off x="2043231" y="1780088"/>
            <a:ext cx="561946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Diễn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giải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thuật</a:t>
            </a:r>
            <a:r>
              <a:rPr lang="en-US" sz="2999" spc="89" dirty="0">
                <a:solidFill>
                  <a:srgbClr val="000000"/>
                </a:solidFill>
                <a:latin typeface="Fira Sans Medium Bold"/>
              </a:rPr>
              <a:t> </a:t>
            </a:r>
            <a:r>
              <a:rPr lang="en-US" sz="2999" spc="89" dirty="0" err="1">
                <a:solidFill>
                  <a:srgbClr val="000000"/>
                </a:solidFill>
                <a:latin typeface="Fira Sans Medium Bold"/>
              </a:rPr>
              <a:t>toán</a:t>
            </a:r>
            <a:endParaRPr lang="en-US" sz="2999" spc="89" dirty="0">
              <a:solidFill>
                <a:srgbClr val="000000"/>
              </a:solidFill>
              <a:latin typeface="Fira Sans Medium Bold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5B6F0A94-E0D2-B6A7-815B-BC431A7D4DC5}"/>
              </a:ext>
            </a:extLst>
          </p:cNvPr>
          <p:cNvGrpSpPr/>
          <p:nvPr/>
        </p:nvGrpSpPr>
        <p:grpSpPr>
          <a:xfrm>
            <a:off x="7274706" y="301958"/>
            <a:ext cx="12919236" cy="1701967"/>
            <a:chOff x="0" y="0"/>
            <a:chExt cx="17225648" cy="2269289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474814B2-D820-488A-BE2F-1263BA64DC36}"/>
                </a:ext>
              </a:extLst>
            </p:cNvPr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6B37C4C-716D-AB2E-B2E1-AD3E0E5BE8BC}"/>
                  </a:ext>
                </a:extLst>
              </p:cNvPr>
              <p:cNvSpPr/>
              <p:nvPr/>
            </p:nvSpPr>
            <p:spPr>
              <a:xfrm>
                <a:off x="0" y="0"/>
                <a:ext cx="4077836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0778361" h="5372100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1975066D-A5F6-91BD-81D3-570AFFC39F90}"/>
                </a:ext>
              </a:extLst>
            </p:cNvPr>
            <p:cNvSpPr txBox="1"/>
            <p:nvPr/>
          </p:nvSpPr>
          <p:spPr>
            <a:xfrm>
              <a:off x="1591974" y="322903"/>
              <a:ext cx="1331279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Thuật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</a:t>
              </a:r>
              <a:r>
                <a:rPr lang="en-US" sz="5000" spc="-100" dirty="0" err="1">
                  <a:solidFill>
                    <a:srgbClr val="FFFFFF"/>
                  </a:solidFill>
                  <a:latin typeface="Fira Sans Medium"/>
                </a:rPr>
                <a:t>toán</a:t>
              </a:r>
              <a:r>
                <a:rPr lang="en-US" sz="5000" spc="-100" dirty="0">
                  <a:solidFill>
                    <a:srgbClr val="FFFFFF"/>
                  </a:solidFill>
                  <a:latin typeface="Fira Sans Medium"/>
                </a:rPr>
                <a:t> A*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32EDD41B-EFAE-E08A-00DF-52B0DAB1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557938" y="8364220"/>
            <a:ext cx="5026320" cy="28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1320</Words>
  <Application>Microsoft Office PowerPoint</Application>
  <PresentationFormat>Custom</PresentationFormat>
  <Paragraphs>336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Fira Sans Medium Bold</vt:lpstr>
      <vt:lpstr>Arial</vt:lpstr>
      <vt:lpstr>Times New Roman</vt:lpstr>
      <vt:lpstr>Fira Sans Medium</vt:lpstr>
      <vt:lpstr>Fira Sans Light</vt:lpstr>
      <vt:lpstr>Calibri (Body)</vt:lpstr>
      <vt:lpstr>Calibri</vt:lpstr>
      <vt:lpstr>Noto Serif Display Black</vt:lpstr>
      <vt:lpstr>Calibri Light</vt:lpstr>
      <vt:lpstr>Helvetica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thuật toán A* giải bài toán N-puzzle</dc:title>
  <cp:lastModifiedBy>ĐẶNG TẤN</cp:lastModifiedBy>
  <cp:revision>7</cp:revision>
  <dcterms:created xsi:type="dcterms:W3CDTF">2006-08-16T00:00:00Z</dcterms:created>
  <dcterms:modified xsi:type="dcterms:W3CDTF">2022-12-08T08:31:20Z</dcterms:modified>
  <dc:identifier>DAFUESn169E</dc:identifier>
</cp:coreProperties>
</file>