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9"/>
  </p:notesMasterIdLst>
  <p:handoutMasterIdLst>
    <p:handoutMasterId r:id="rId90"/>
  </p:handoutMasterIdLst>
  <p:sldIdLst>
    <p:sldId id="296" r:id="rId2"/>
    <p:sldId id="326" r:id="rId3"/>
    <p:sldId id="297" r:id="rId4"/>
    <p:sldId id="287" r:id="rId5"/>
    <p:sldId id="258" r:id="rId6"/>
    <p:sldId id="259" r:id="rId7"/>
    <p:sldId id="260" r:id="rId8"/>
    <p:sldId id="262" r:id="rId9"/>
    <p:sldId id="263" r:id="rId10"/>
    <p:sldId id="264" r:id="rId11"/>
    <p:sldId id="306" r:id="rId12"/>
    <p:sldId id="307" r:id="rId13"/>
    <p:sldId id="265" r:id="rId14"/>
    <p:sldId id="293" r:id="rId15"/>
    <p:sldId id="266" r:id="rId16"/>
    <p:sldId id="267" r:id="rId17"/>
    <p:sldId id="268" r:id="rId18"/>
    <p:sldId id="269" r:id="rId19"/>
    <p:sldId id="270" r:id="rId20"/>
    <p:sldId id="271" r:id="rId21"/>
    <p:sldId id="272" r:id="rId22"/>
    <p:sldId id="351" r:id="rId23"/>
    <p:sldId id="352" r:id="rId24"/>
    <p:sldId id="353" r:id="rId25"/>
    <p:sldId id="354" r:id="rId26"/>
    <p:sldId id="355" r:id="rId27"/>
    <p:sldId id="356" r:id="rId28"/>
    <p:sldId id="357" r:id="rId29"/>
    <p:sldId id="358" r:id="rId30"/>
    <p:sldId id="359" r:id="rId31"/>
    <p:sldId id="327" r:id="rId32"/>
    <p:sldId id="328" r:id="rId33"/>
    <p:sldId id="329" r:id="rId34"/>
    <p:sldId id="331" r:id="rId35"/>
    <p:sldId id="330" r:id="rId36"/>
    <p:sldId id="276" r:id="rId37"/>
    <p:sldId id="350" r:id="rId38"/>
    <p:sldId id="277" r:id="rId39"/>
    <p:sldId id="360" r:id="rId40"/>
    <p:sldId id="278" r:id="rId41"/>
    <p:sldId id="302" r:id="rId42"/>
    <p:sldId id="303" r:id="rId43"/>
    <p:sldId id="304" r:id="rId44"/>
    <p:sldId id="279" r:id="rId45"/>
    <p:sldId id="280" r:id="rId46"/>
    <p:sldId id="281" r:id="rId47"/>
    <p:sldId id="282" r:id="rId48"/>
    <p:sldId id="283" r:id="rId49"/>
    <p:sldId id="301" r:id="rId50"/>
    <p:sldId id="284" r:id="rId51"/>
    <p:sldId id="298" r:id="rId52"/>
    <p:sldId id="299" r:id="rId53"/>
    <p:sldId id="305" r:id="rId54"/>
    <p:sldId id="322" r:id="rId55"/>
    <p:sldId id="308" r:id="rId56"/>
    <p:sldId id="309" r:id="rId57"/>
    <p:sldId id="310"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62" r:id="rId74"/>
    <p:sldId id="311" r:id="rId75"/>
    <p:sldId id="312" r:id="rId76"/>
    <p:sldId id="313" r:id="rId77"/>
    <p:sldId id="314" r:id="rId78"/>
    <p:sldId id="349" r:id="rId79"/>
    <p:sldId id="361" r:id="rId80"/>
    <p:sldId id="348" r:id="rId81"/>
    <p:sldId id="315" r:id="rId82"/>
    <p:sldId id="316" r:id="rId83"/>
    <p:sldId id="317" r:id="rId84"/>
    <p:sldId id="318" r:id="rId85"/>
    <p:sldId id="319" r:id="rId86"/>
    <p:sldId id="320" r:id="rId87"/>
    <p:sldId id="321" r:id="rId88"/>
  </p:sldIdLst>
  <p:sldSz cx="9144000" cy="6858000" type="screen4x3"/>
  <p:notesSz cx="6858000" cy="9144000"/>
  <p:defaultTextStyle>
    <a:defPPr>
      <a:defRPr lang="en-US"/>
    </a:defPPr>
    <a:lvl1pPr algn="l" rtl="0" fontAlgn="base">
      <a:spcBef>
        <a:spcPct val="0"/>
      </a:spcBef>
      <a:spcAft>
        <a:spcPct val="0"/>
      </a:spcAft>
      <a:defRPr kumimoji="1" sz="2400" i="1" kern="1200">
        <a:solidFill>
          <a:schemeClr val="tx1"/>
        </a:solidFill>
        <a:latin typeface="Tahoma" charset="0"/>
        <a:ea typeface="新細明體" charset="-120"/>
        <a:cs typeface="+mn-cs"/>
      </a:defRPr>
    </a:lvl1pPr>
    <a:lvl2pPr marL="457200" algn="l" rtl="0" fontAlgn="base">
      <a:spcBef>
        <a:spcPct val="0"/>
      </a:spcBef>
      <a:spcAft>
        <a:spcPct val="0"/>
      </a:spcAft>
      <a:defRPr kumimoji="1" sz="2400" i="1" kern="1200">
        <a:solidFill>
          <a:schemeClr val="tx1"/>
        </a:solidFill>
        <a:latin typeface="Tahoma" charset="0"/>
        <a:ea typeface="新細明體" charset="-120"/>
        <a:cs typeface="+mn-cs"/>
      </a:defRPr>
    </a:lvl2pPr>
    <a:lvl3pPr marL="914400" algn="l" rtl="0" fontAlgn="base">
      <a:spcBef>
        <a:spcPct val="0"/>
      </a:spcBef>
      <a:spcAft>
        <a:spcPct val="0"/>
      </a:spcAft>
      <a:defRPr kumimoji="1" sz="2400" i="1" kern="1200">
        <a:solidFill>
          <a:schemeClr val="tx1"/>
        </a:solidFill>
        <a:latin typeface="Tahoma" charset="0"/>
        <a:ea typeface="新細明體" charset="-120"/>
        <a:cs typeface="+mn-cs"/>
      </a:defRPr>
    </a:lvl3pPr>
    <a:lvl4pPr marL="1371600" algn="l" rtl="0" fontAlgn="base">
      <a:spcBef>
        <a:spcPct val="0"/>
      </a:spcBef>
      <a:spcAft>
        <a:spcPct val="0"/>
      </a:spcAft>
      <a:defRPr kumimoji="1" sz="2400" i="1" kern="1200">
        <a:solidFill>
          <a:schemeClr val="tx1"/>
        </a:solidFill>
        <a:latin typeface="Tahoma" charset="0"/>
        <a:ea typeface="新細明體" charset="-120"/>
        <a:cs typeface="+mn-cs"/>
      </a:defRPr>
    </a:lvl4pPr>
    <a:lvl5pPr marL="1828800" algn="l" rtl="0" fontAlgn="base">
      <a:spcBef>
        <a:spcPct val="0"/>
      </a:spcBef>
      <a:spcAft>
        <a:spcPct val="0"/>
      </a:spcAft>
      <a:defRPr kumimoji="1" sz="2400" i="1" kern="1200">
        <a:solidFill>
          <a:schemeClr val="tx1"/>
        </a:solidFill>
        <a:latin typeface="Tahoma" charset="0"/>
        <a:ea typeface="新細明體" charset="-120"/>
        <a:cs typeface="+mn-cs"/>
      </a:defRPr>
    </a:lvl5pPr>
    <a:lvl6pPr marL="2286000" algn="l" defTabSz="914400" rtl="0" eaLnBrk="1" latinLnBrk="0" hangingPunct="1">
      <a:defRPr kumimoji="1" sz="2400" i="1" kern="1200">
        <a:solidFill>
          <a:schemeClr val="tx1"/>
        </a:solidFill>
        <a:latin typeface="Tahoma" charset="0"/>
        <a:ea typeface="新細明體" charset="-120"/>
        <a:cs typeface="+mn-cs"/>
      </a:defRPr>
    </a:lvl6pPr>
    <a:lvl7pPr marL="2743200" algn="l" defTabSz="914400" rtl="0" eaLnBrk="1" latinLnBrk="0" hangingPunct="1">
      <a:defRPr kumimoji="1" sz="2400" i="1" kern="1200">
        <a:solidFill>
          <a:schemeClr val="tx1"/>
        </a:solidFill>
        <a:latin typeface="Tahoma" charset="0"/>
        <a:ea typeface="新細明體" charset="-120"/>
        <a:cs typeface="+mn-cs"/>
      </a:defRPr>
    </a:lvl7pPr>
    <a:lvl8pPr marL="3200400" algn="l" defTabSz="914400" rtl="0" eaLnBrk="1" latinLnBrk="0" hangingPunct="1">
      <a:defRPr kumimoji="1" sz="2400" i="1" kern="1200">
        <a:solidFill>
          <a:schemeClr val="tx1"/>
        </a:solidFill>
        <a:latin typeface="Tahoma" charset="0"/>
        <a:ea typeface="新細明體" charset="-120"/>
        <a:cs typeface="+mn-cs"/>
      </a:defRPr>
    </a:lvl8pPr>
    <a:lvl9pPr marL="3657600" algn="l" defTabSz="914400" rtl="0" eaLnBrk="1" latinLnBrk="0" hangingPunct="1">
      <a:defRPr kumimoji="1" sz="2400" i="1" kern="1200">
        <a:solidFill>
          <a:schemeClr val="tx1"/>
        </a:solidFill>
        <a:latin typeface="Tahoma"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0DC"/>
    <a:srgbClr val="06FAFA"/>
    <a:srgbClr val="CC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p:restoredTop sz="86402"/>
  </p:normalViewPr>
  <p:slideViewPr>
    <p:cSldViewPr>
      <p:cViewPr varScale="1">
        <p:scale>
          <a:sx n="69" d="100"/>
          <a:sy n="69" d="100"/>
        </p:scale>
        <p:origin x="1592" y="176"/>
      </p:cViewPr>
      <p:guideLst>
        <p:guide orient="horz" pos="2160"/>
        <p:guide pos="2880"/>
      </p:guideLst>
    </p:cSldViewPr>
  </p:slideViewPr>
  <p:outlineViewPr>
    <p:cViewPr>
      <p:scale>
        <a:sx n="33" d="100"/>
        <a:sy n="33" d="100"/>
      </p:scale>
      <p:origin x="0" y="-54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91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45.xml"/><Relationship Id="rId3" Type="http://schemas.openxmlformats.org/officeDocument/2006/relationships/slide" Target="slides/slide4.xml"/><Relationship Id="rId21" Type="http://schemas.openxmlformats.org/officeDocument/2006/relationships/slide" Target="slides/slide38.xml"/><Relationship Id="rId7" Type="http://schemas.openxmlformats.org/officeDocument/2006/relationships/slide" Target="slides/slide8.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44.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36.xml"/><Relationship Id="rId29" Type="http://schemas.openxmlformats.org/officeDocument/2006/relationships/slide" Target="slides/slide48.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4.xml"/><Relationship Id="rId24" Type="http://schemas.openxmlformats.org/officeDocument/2006/relationships/slide" Target="slides/slide43.xml"/><Relationship Id="rId32" Type="http://schemas.openxmlformats.org/officeDocument/2006/relationships/slide" Target="slides/slide52.xml"/><Relationship Id="rId5" Type="http://schemas.openxmlformats.org/officeDocument/2006/relationships/slide" Target="slides/slide6.xml"/><Relationship Id="rId15" Type="http://schemas.openxmlformats.org/officeDocument/2006/relationships/slide" Target="slides/slide18.xml"/><Relationship Id="rId23" Type="http://schemas.openxmlformats.org/officeDocument/2006/relationships/slide" Target="slides/slide40.xml"/><Relationship Id="rId28" Type="http://schemas.openxmlformats.org/officeDocument/2006/relationships/slide" Target="slides/slide47.xml"/><Relationship Id="rId10" Type="http://schemas.openxmlformats.org/officeDocument/2006/relationships/slide" Target="slides/slide13.xml"/><Relationship Id="rId19" Type="http://schemas.openxmlformats.org/officeDocument/2006/relationships/slide" Target="slides/slide35.xml"/><Relationship Id="rId31" Type="http://schemas.openxmlformats.org/officeDocument/2006/relationships/slide" Target="slides/slide5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7.xml"/><Relationship Id="rId22" Type="http://schemas.openxmlformats.org/officeDocument/2006/relationships/slide" Target="slides/slide39.xml"/><Relationship Id="rId27" Type="http://schemas.openxmlformats.org/officeDocument/2006/relationships/slide" Target="slides/slide46.xml"/><Relationship Id="rId30"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1F0AE-BDA7-E647-9BE6-36848D39C73B}" type="datetimeFigureOut">
              <a:rPr kumimoji="1" lang="zh-TW" altLang="en-US" smtClean="0"/>
              <a:t>2020/11/3</a:t>
            </a:fld>
            <a:endParaRPr kumimoji="1"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3DC9B4-5F19-8C44-AD14-E6C31A545041}" type="slidenum">
              <a:rPr kumimoji="1" lang="zh-TW" altLang="en-US" smtClean="0"/>
              <a:t>‹#›</a:t>
            </a:fld>
            <a:endParaRPr kumimoji="1" lang="zh-TW" altLang="en-US"/>
          </a:p>
        </p:txBody>
      </p:sp>
    </p:spTree>
    <p:extLst>
      <p:ext uri="{BB962C8B-B14F-4D97-AF65-F5344CB8AC3E}">
        <p14:creationId xmlns:p14="http://schemas.microsoft.com/office/powerpoint/2010/main" val="1090305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Tahoma" pitchFamily="34" charset="0"/>
                <a:ea typeface="新細明體" pitchFamily="18" charset="-120"/>
                <a:cs typeface="+mn-cs"/>
              </a:defRPr>
            </a:lvl1pPr>
          </a:lstStyle>
          <a:p>
            <a:pPr>
              <a:defRPr/>
            </a:pPr>
            <a:endParaRPr lang="en-US" altLang="zh-TW"/>
          </a:p>
        </p:txBody>
      </p:sp>
      <p:sp>
        <p:nvSpPr>
          <p:cNvPr id="358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Tahoma" pitchFamily="34" charset="0"/>
                <a:ea typeface="新細明體" pitchFamily="18" charset="-120"/>
                <a:cs typeface="+mn-cs"/>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Tahoma" pitchFamily="34" charset="0"/>
                <a:ea typeface="新細明體" pitchFamily="18" charset="-120"/>
                <a:cs typeface="+mn-cs"/>
              </a:defRPr>
            </a:lvl1pPr>
          </a:lstStyle>
          <a:p>
            <a:pPr>
              <a:defRPr/>
            </a:pPr>
            <a:endParaRPr lang="en-US" altLang="zh-TW"/>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2BCEBBB2-CA25-7D4A-A60B-D0730557E9BB}"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BCEBBB2-CA25-7D4A-A60B-D0730557E9BB}" type="slidenum">
              <a:rPr lang="zh-TW" altLang="en-US" smtClean="0"/>
              <a:pPr/>
              <a:t>1</a:t>
            </a:fld>
            <a:endParaRPr lang="en-US" altLang="zh-TW"/>
          </a:p>
        </p:txBody>
      </p:sp>
    </p:spTree>
    <p:extLst>
      <p:ext uri="{BB962C8B-B14F-4D97-AF65-F5344CB8AC3E}">
        <p14:creationId xmlns:p14="http://schemas.microsoft.com/office/powerpoint/2010/main" val="47293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BCEBBB2-CA25-7D4A-A60B-D0730557E9BB}" type="slidenum">
              <a:rPr lang="zh-TW" altLang="en-US" smtClean="0"/>
              <a:pPr/>
              <a:t>26</a:t>
            </a:fld>
            <a:endParaRPr lang="en-US" altLang="zh-TW"/>
          </a:p>
        </p:txBody>
      </p:sp>
    </p:spTree>
    <p:extLst>
      <p:ext uri="{BB962C8B-B14F-4D97-AF65-F5344CB8AC3E}">
        <p14:creationId xmlns:p14="http://schemas.microsoft.com/office/powerpoint/2010/main" val="41225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BCEBBB2-CA25-7D4A-A60B-D0730557E9BB}" type="slidenum">
              <a:rPr lang="zh-TW" altLang="en-US" smtClean="0"/>
              <a:pPr/>
              <a:t>73</a:t>
            </a:fld>
            <a:endParaRPr lang="en-US" altLang="zh-TW"/>
          </a:p>
        </p:txBody>
      </p:sp>
    </p:spTree>
    <p:extLst>
      <p:ext uri="{BB962C8B-B14F-4D97-AF65-F5344CB8AC3E}">
        <p14:creationId xmlns:p14="http://schemas.microsoft.com/office/powerpoint/2010/main" val="41338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lvl1pPr>
          </a:lstStyle>
          <a:p>
            <a:fld id="{CF593030-2881-0E43-96E3-2BA639441AA8}" type="datetime1">
              <a:rPr lang="zh-TW" altLang="en-US"/>
              <a:pPr/>
              <a:t>2020/11/3</a:t>
            </a:fld>
            <a:endParaRPr lang="en-US" altLang="zh-TW"/>
          </a:p>
        </p:txBody>
      </p:sp>
      <p:sp>
        <p:nvSpPr>
          <p:cNvPr id="15" name="Rectangle 15"/>
          <p:cNvSpPr>
            <a:spLocks noGrp="1" noChangeArrowheads="1"/>
          </p:cNvSpPr>
          <p:nvPr>
            <p:ph type="ftr" sz="quarter" idx="11"/>
          </p:nvPr>
        </p:nvSpPr>
        <p:spPr>
          <a:xfrm>
            <a:off x="2438400" y="6248400"/>
            <a:ext cx="4953000" cy="457200"/>
          </a:xfrm>
        </p:spPr>
        <p:txBody>
          <a:bodyPr/>
          <a:lstStyle>
            <a:lvl1pPr>
              <a:defRPr>
                <a:latin typeface="Tahoma" charset="0"/>
                <a:ea typeface="新細明體" charset="-120"/>
              </a:defRPr>
            </a:lvl1pPr>
          </a:lstStyle>
          <a:p>
            <a:r>
              <a:rPr lang="zh-TW" altLang="en-US"/>
              <a:t>8</a:t>
            </a:r>
            <a:endParaRPr lang="en-US" altLang="zh-TW"/>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i="0">
                <a:solidFill>
                  <a:schemeClr val="accent1"/>
                </a:solidFill>
              </a:defRPr>
            </a:lvl1pPr>
          </a:lstStyle>
          <a:p>
            <a:fld id="{11742DCB-E8F6-B043-93AB-8131DFBB55AE}" type="slidenum">
              <a:rPr lang="zh-TW" altLang="en-US"/>
              <a:pPr/>
              <a:t>‹#›</a:t>
            </a:fld>
            <a:endParaRPr lang="en-US" altLang="zh-TW"/>
          </a:p>
        </p:txBody>
      </p:sp>
    </p:spTree>
    <p:extLst>
      <p:ext uri="{BB962C8B-B14F-4D97-AF65-F5344CB8AC3E}">
        <p14:creationId xmlns:p14="http://schemas.microsoft.com/office/powerpoint/2010/main" val="173829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fld id="{86465D39-9CAC-7E40-A956-BAECEADF505F}" type="datetime1">
              <a:rPr lang="zh-TW" altLang="en-US"/>
              <a:pPr/>
              <a:t>2020/11/3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60062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83375" y="609600"/>
            <a:ext cx="1947863" cy="5105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609600"/>
            <a:ext cx="5692775" cy="5105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fld id="{296F82CB-E09C-F24C-9886-41A48B5572E0}" type="datetime1">
              <a:rPr lang="zh-TW" altLang="en-US"/>
              <a:pPr/>
              <a:t>2020/11/3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48975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609600"/>
            <a:ext cx="7793038" cy="6937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838200" y="1600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00600" y="1600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p:cNvSpPr>
            <a:spLocks noGrp="1" noChangeArrowheads="1"/>
          </p:cNvSpPr>
          <p:nvPr>
            <p:ph type="dt" sz="half" idx="10"/>
          </p:nvPr>
        </p:nvSpPr>
        <p:spPr>
          <a:ln/>
        </p:spPr>
        <p:txBody>
          <a:bodyPr/>
          <a:lstStyle>
            <a:lvl1pPr>
              <a:defRPr/>
            </a:lvl1pPr>
          </a:lstStyle>
          <a:p>
            <a:fld id="{ED3B3317-A754-144F-9D2C-161DFBAD1706}" type="datetime1">
              <a:rPr lang="zh-TW" altLang="en-US"/>
              <a:pPr/>
              <a:t>2020/11/3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79076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762000" y="457200"/>
            <a:ext cx="7793038" cy="838200"/>
          </a:xfrm>
        </p:spPr>
        <p:txBody>
          <a:bodyPr/>
          <a:lstStyle/>
          <a:p>
            <a:r>
              <a:rPr lang="zh-TW" altLang="en-US"/>
              <a:t>按一下以編輯母片標題樣式</a:t>
            </a:r>
          </a:p>
        </p:txBody>
      </p:sp>
      <p:sp>
        <p:nvSpPr>
          <p:cNvPr id="3" name="表格版面配置區 2"/>
          <p:cNvSpPr>
            <a:spLocks noGrp="1"/>
          </p:cNvSpPr>
          <p:nvPr>
            <p:ph type="tbl" idx="1"/>
          </p:nvPr>
        </p:nvSpPr>
        <p:spPr>
          <a:xfrm>
            <a:off x="762000" y="1524000"/>
            <a:ext cx="7772400" cy="4648200"/>
          </a:xfrm>
        </p:spPr>
        <p:txBody>
          <a:bodyPr/>
          <a:lstStyle/>
          <a:p>
            <a:pPr lvl="0"/>
            <a:endParaRPr lang="zh-TW" altLang="en-US" noProof="0"/>
          </a:p>
        </p:txBody>
      </p:sp>
      <p:sp>
        <p:nvSpPr>
          <p:cNvPr id="4" name="日期版面配置區 3"/>
          <p:cNvSpPr>
            <a:spLocks noGrp="1"/>
          </p:cNvSpPr>
          <p:nvPr>
            <p:ph type="dt" sz="half" idx="10"/>
          </p:nvPr>
        </p:nvSpPr>
        <p:spPr/>
        <p:txBody>
          <a:bodyPr/>
          <a:lstStyle>
            <a:lvl1pPr>
              <a:defRPr/>
            </a:lvl1pPr>
          </a:lstStyle>
          <a:p>
            <a:fld id="{DA92A3A8-1F20-8749-8653-35AA6A15F482}" type="datetime1">
              <a:rPr lang="zh-TW" altLang="en-US"/>
              <a:pPr/>
              <a:t>2020/11/3</a:t>
            </a:fld>
            <a:endParaRPr lang="en-US" altLang="zh-TW"/>
          </a:p>
        </p:txBody>
      </p:sp>
      <p:sp>
        <p:nvSpPr>
          <p:cNvPr id="5" name="頁尾版面配置區 4"/>
          <p:cNvSpPr>
            <a:spLocks noGrp="1"/>
          </p:cNvSpPr>
          <p:nvPr>
            <p:ph type="ftr" sz="quarter" idx="11"/>
          </p:nvPr>
        </p:nvSpPr>
        <p:spPr>
          <a:xfrm>
            <a:off x="2209800" y="6324600"/>
            <a:ext cx="5029200" cy="457200"/>
          </a:xfrm>
        </p:spPr>
        <p:txBody>
          <a:bodyPr/>
          <a:lstStyle>
            <a:lvl1pPr>
              <a:defRPr/>
            </a:lvl1pPr>
          </a:lstStyle>
          <a:p>
            <a:pPr>
              <a:defRPr/>
            </a:pPr>
            <a:endParaRPr lang="zh-TW" altLang="zh-TW"/>
          </a:p>
        </p:txBody>
      </p:sp>
    </p:spTree>
    <p:extLst>
      <p:ext uri="{BB962C8B-B14F-4D97-AF65-F5344CB8AC3E}">
        <p14:creationId xmlns:p14="http://schemas.microsoft.com/office/powerpoint/2010/main" val="115533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fld id="{E6FC8B4A-1984-5141-9A4C-9B62A0179AFE}" type="datetime1">
              <a:rPr lang="zh-TW" altLang="en-US"/>
              <a:pPr/>
              <a:t>2020/11/3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69906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fld id="{893C1837-62DA-FE4E-BF44-D2793177DF87}" type="datetime1">
              <a:rPr lang="zh-TW" altLang="en-US"/>
              <a:pPr/>
              <a:t>2020/11/3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16536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006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p:cNvSpPr>
            <a:spLocks noGrp="1" noChangeArrowheads="1"/>
          </p:cNvSpPr>
          <p:nvPr>
            <p:ph type="dt" sz="half" idx="10"/>
          </p:nvPr>
        </p:nvSpPr>
        <p:spPr>
          <a:ln/>
        </p:spPr>
        <p:txBody>
          <a:bodyPr/>
          <a:lstStyle>
            <a:lvl1pPr>
              <a:defRPr/>
            </a:lvl1pPr>
          </a:lstStyle>
          <a:p>
            <a:fld id="{D336242A-5EDB-C840-827B-E96CD4A6BFC8}" type="datetime1">
              <a:rPr lang="zh-TW" altLang="en-US"/>
              <a:pPr/>
              <a:t>2020/11/3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29553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p:cNvSpPr>
            <a:spLocks noGrp="1" noChangeArrowheads="1"/>
          </p:cNvSpPr>
          <p:nvPr>
            <p:ph type="dt" sz="half" idx="10"/>
          </p:nvPr>
        </p:nvSpPr>
        <p:spPr>
          <a:ln/>
        </p:spPr>
        <p:txBody>
          <a:bodyPr/>
          <a:lstStyle>
            <a:lvl1pPr>
              <a:defRPr/>
            </a:lvl1pPr>
          </a:lstStyle>
          <a:p>
            <a:fld id="{133D81E8-1F59-A143-8FDB-FC5225C385F4}" type="datetime1">
              <a:rPr lang="zh-TW" altLang="en-US"/>
              <a:pPr/>
              <a:t>2020/11/3</a:t>
            </a:fld>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73070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p:cNvSpPr>
            <a:spLocks noGrp="1" noChangeArrowheads="1"/>
          </p:cNvSpPr>
          <p:nvPr>
            <p:ph type="dt" sz="half" idx="10"/>
          </p:nvPr>
        </p:nvSpPr>
        <p:spPr>
          <a:ln/>
        </p:spPr>
        <p:txBody>
          <a:bodyPr/>
          <a:lstStyle>
            <a:lvl1pPr>
              <a:defRPr/>
            </a:lvl1pPr>
          </a:lstStyle>
          <a:p>
            <a:fld id="{BA5B0245-DC17-2F4B-968F-1B478E723AFA}" type="datetime1">
              <a:rPr lang="zh-TW" altLang="en-US"/>
              <a:pPr/>
              <a:t>2020/11/3</a:t>
            </a:fld>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62567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D9594245-B8C4-9040-A8AC-E45D42F4CC47}" type="datetime1">
              <a:rPr lang="zh-TW" altLang="en-US"/>
              <a:pPr/>
              <a:t>2020/11/3</a:t>
            </a:fld>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30862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fld id="{42B0BF62-01DF-6549-82A4-206CC3A40772}" type="datetime1">
              <a:rPr lang="zh-TW" altLang="en-US"/>
              <a:pPr/>
              <a:t>2020/11/3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95698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fld id="{2D755FBF-17D9-034B-938E-32C90315594C}" type="datetime1">
              <a:rPr lang="zh-TW" altLang="en-US"/>
              <a:pPr/>
              <a:t>2020/11/3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zh-TW" altLang="en-US"/>
          </a:p>
        </p:txBody>
      </p:sp>
    </p:spTree>
    <p:extLst>
      <p:ext uri="{BB962C8B-B14F-4D97-AF65-F5344CB8AC3E}">
        <p14:creationId xmlns:p14="http://schemas.microsoft.com/office/powerpoint/2010/main" val="14929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838200" y="609600"/>
            <a:ext cx="77930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7" name="Rectangle 10"/>
          <p:cNvSpPr>
            <a:spLocks noGrp="1" noChangeArrowheads="1"/>
          </p:cNvSpPr>
          <p:nvPr>
            <p:ph type="body" idx="1"/>
          </p:nvPr>
        </p:nvSpPr>
        <p:spPr bwMode="auto">
          <a:xfrm>
            <a:off x="8382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i="0">
                <a:solidFill>
                  <a:schemeClr val="accent1"/>
                </a:solidFill>
              </a:defRPr>
            </a:lvl1pPr>
          </a:lstStyle>
          <a:p>
            <a:fld id="{B2C544F5-BACD-1243-AD98-7AFB2B528BF9}" type="datetime1">
              <a:rPr lang="zh-TW" altLang="en-US"/>
              <a:pPr/>
              <a:t>2020/11/3</a:t>
            </a:fld>
            <a:endParaRPr lang="en-US" altLang="zh-TW"/>
          </a:p>
        </p:txBody>
      </p:sp>
      <p:sp>
        <p:nvSpPr>
          <p:cNvPr id="5132" name="Rectangle 12"/>
          <p:cNvSpPr>
            <a:spLocks noGrp="1" noChangeArrowheads="1"/>
          </p:cNvSpPr>
          <p:nvPr>
            <p:ph type="ftr" sz="quarter" idx="3"/>
          </p:nvPr>
        </p:nvSpPr>
        <p:spPr bwMode="auto">
          <a:xfrm>
            <a:off x="2362200" y="6324600"/>
            <a:ext cx="4953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i="0">
                <a:solidFill>
                  <a:schemeClr val="accent1"/>
                </a:solidFill>
                <a:latin typeface="Tahoma" pitchFamily="34" charset="0"/>
                <a:ea typeface="新細明體" pitchFamily="18" charset="-120"/>
                <a:cs typeface="+mn-cs"/>
              </a:defRPr>
            </a:lvl1pPr>
          </a:lstStyle>
          <a:p>
            <a:pPr>
              <a:defRPr/>
            </a:pPr>
            <a:endParaRPr lang="zh-TW" altLang="en-US"/>
          </a:p>
        </p:txBody>
      </p:sp>
    </p:spTree>
  </p:cSld>
  <p:clrMap bg1="lt1" tx1="dk1" bg2="lt2" tx2="dk2" accent1="accent1" accent2="accent2" accent3="accent3" accent4="accent4" accent5="accent5" accent6="accent6" hlink="hlink" folHlink="folHlink"/>
  <p:sldLayoutIdLst>
    <p:sldLayoutId id="2147483848"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9" r:id="rId13"/>
  </p:sldLayoutIdLst>
  <p:txStyles>
    <p:titleStyle>
      <a:lvl1pPr algn="ctr" rtl="0" eaLnBrk="0" fontAlgn="base" hangingPunct="0">
        <a:spcBef>
          <a:spcPct val="0"/>
        </a:spcBef>
        <a:spcAft>
          <a:spcPct val="0"/>
        </a:spcAft>
        <a:defRPr kumimoji="1" sz="4400">
          <a:solidFill>
            <a:schemeClr val="tx2"/>
          </a:solidFill>
          <a:latin typeface="+mj-lt"/>
          <a:ea typeface="+mj-ea"/>
          <a:cs typeface="新細明體" charset="0"/>
        </a:defRPr>
      </a:lvl1pPr>
      <a:lvl2pPr algn="ctr"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2pPr>
      <a:lvl3pPr algn="ctr"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3pPr>
      <a:lvl4pPr algn="ctr"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4pPr>
      <a:lvl5pPr algn="ctr"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5pPr>
      <a:lvl6pPr marL="457200" algn="ctr" rtl="0" fontAlgn="base">
        <a:spcBef>
          <a:spcPct val="0"/>
        </a:spcBef>
        <a:spcAft>
          <a:spcPct val="0"/>
        </a:spcAft>
        <a:defRPr kumimoji="1" sz="4400">
          <a:solidFill>
            <a:schemeClr val="tx2"/>
          </a:solidFill>
          <a:latin typeface="Tahoma" pitchFamily="34" charset="0"/>
          <a:ea typeface="新細明體" pitchFamily="18" charset="-120"/>
        </a:defRPr>
      </a:lvl6pPr>
      <a:lvl7pPr marL="914400" algn="ctr" rtl="0" fontAlgn="base">
        <a:spcBef>
          <a:spcPct val="0"/>
        </a:spcBef>
        <a:spcAft>
          <a:spcPct val="0"/>
        </a:spcAft>
        <a:defRPr kumimoji="1" sz="44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44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a:solidFill>
            <a:schemeClr val="tx1"/>
          </a:solidFill>
          <a:latin typeface="+mn-lt"/>
          <a:ea typeface="+mn-ea"/>
          <a:cs typeface="新細明體" charset="0"/>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6.e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emf"/></Relationships>
</file>

<file path=ppt/slides/_rels/slide53.xml.rels><?xml version="1.0" encoding="UTF-8" standalone="yes"?>
<Relationships xmlns="http://schemas.openxmlformats.org/package/2006/relationships"><Relationship Id="rId2" Type="http://schemas.openxmlformats.org/officeDocument/2006/relationships/hyperlink" Target="http://163.22.21.49/course/biology/slide2_psa.pd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7.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8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ChangeArrowheads="1"/>
          </p:cNvSpPr>
          <p:nvPr/>
        </p:nvSpPr>
        <p:spPr bwMode="auto">
          <a:xfrm>
            <a:off x="1259632" y="2708920"/>
            <a:ext cx="7086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spcBef>
                <a:spcPct val="20000"/>
              </a:spcBef>
              <a:buClr>
                <a:schemeClr val="folHlink"/>
              </a:buClr>
              <a:buSzPct val="60000"/>
              <a:buFont typeface="Wingdings" charset="2"/>
              <a:buNone/>
            </a:pPr>
            <a:r>
              <a:rPr lang="en-US" altLang="zh-TW" sz="4400" b="1" i="0" dirty="0">
                <a:latin typeface="Times New Roman" charset="0"/>
              </a:rPr>
              <a:t>Dynamic Programming</a:t>
            </a:r>
            <a:endParaRPr lang="en-US" altLang="zh-TW" sz="4400" i="0" dirty="0">
              <a:latin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type="body" idx="1"/>
          </p:nvPr>
        </p:nvSpPr>
        <p:spPr>
          <a:xfrm>
            <a:off x="762000" y="2017713"/>
            <a:ext cx="7696200" cy="4114800"/>
          </a:xfrm>
        </p:spPr>
        <p:txBody>
          <a:bodyPr/>
          <a:lstStyle/>
          <a:p>
            <a:pPr eaLnBrk="1" hangingPunct="1"/>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T</a:t>
            </a:r>
            <a:r>
              <a:rPr lang="en-US" altLang="zh-TW" sz="2800">
                <a:latin typeface="Times New Roman" charset="0"/>
              </a:rPr>
              <a:t>) = min{</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D</a:t>
            </a:r>
            <a:r>
              <a:rPr lang="en-US" altLang="zh-TW" sz="2800">
                <a:latin typeface="Times New Roman" charset="0"/>
              </a:rPr>
              <a:t>)+d(</a:t>
            </a:r>
            <a:r>
              <a:rPr lang="en-US" altLang="zh-TW" sz="2800" i="1">
                <a:latin typeface="Times New Roman" charset="0"/>
              </a:rPr>
              <a:t>D</a:t>
            </a:r>
            <a:r>
              <a:rPr lang="en-US" altLang="zh-TW" sz="2800">
                <a:latin typeface="Times New Roman" charset="0"/>
              </a:rPr>
              <a:t>, </a:t>
            </a:r>
            <a:r>
              <a:rPr lang="en-US" altLang="zh-TW" sz="2800" i="1">
                <a:latin typeface="Times New Roman" charset="0"/>
              </a:rPr>
              <a:t>T</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a:t>
            </a:r>
            <a:r>
              <a:rPr lang="en-US" altLang="zh-TW" sz="2800" i="1">
                <a:latin typeface="Times New Roman" charset="0"/>
              </a:rPr>
              <a:t>E</a:t>
            </a:r>
            <a:r>
              <a:rPr lang="en-US" altLang="zh-TW" sz="2800">
                <a:latin typeface="Times New Roman" charset="0"/>
              </a:rPr>
              <a:t>)+</a:t>
            </a:r>
          </a:p>
          <a:p>
            <a:pPr eaLnBrk="1" hangingPunct="1">
              <a:buFont typeface="Wingdings" charset="2"/>
              <a:buNone/>
            </a:pP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E</a:t>
            </a:r>
            <a:r>
              <a:rPr lang="en-US" altLang="zh-TW" sz="2800">
                <a:latin typeface="Times New Roman" charset="0"/>
              </a:rPr>
              <a:t>,</a:t>
            </a:r>
            <a:r>
              <a:rPr lang="en-US" altLang="zh-TW" sz="2800" i="1">
                <a:latin typeface="Times New Roman" charset="0"/>
              </a:rPr>
              <a:t>T</a:t>
            </a: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F</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F</a:t>
            </a:r>
            <a:r>
              <a:rPr lang="en-US" altLang="zh-TW" sz="2800">
                <a:latin typeface="Times New Roman" charset="0"/>
              </a:rPr>
              <a:t>, </a:t>
            </a:r>
            <a:r>
              <a:rPr lang="en-US" altLang="zh-TW" sz="2800" i="1">
                <a:latin typeface="Times New Roman" charset="0"/>
              </a:rPr>
              <a:t>T</a:t>
            </a:r>
            <a:r>
              <a:rPr lang="en-US" altLang="zh-TW" sz="2800">
                <a:latin typeface="Times New Roman" charset="0"/>
              </a:rPr>
              <a:t>)}</a:t>
            </a:r>
          </a:p>
          <a:p>
            <a:pPr eaLnBrk="1" hangingPunct="1">
              <a:buFont typeface="Wingdings" charset="2"/>
              <a:buNone/>
            </a:pPr>
            <a:r>
              <a:rPr lang="en-US" altLang="zh-TW" sz="2800">
                <a:latin typeface="Times New Roman" charset="0"/>
              </a:rPr>
              <a:t>             = min{ 5+18, 7+13, 7+2 } </a:t>
            </a:r>
          </a:p>
          <a:p>
            <a:pPr eaLnBrk="1" hangingPunct="1">
              <a:buFont typeface="Wingdings" charset="2"/>
              <a:buNone/>
            </a:pPr>
            <a:r>
              <a:rPr lang="en-US" altLang="zh-TW" sz="2800">
                <a:latin typeface="Times New Roman" charset="0"/>
              </a:rPr>
              <a:t>             = 9</a:t>
            </a:r>
            <a:r>
              <a:rPr lang="en-US" altLang="zh-TW" sz="2400">
                <a:latin typeface="Times New Roman" charset="0"/>
              </a:rPr>
              <a:t> </a:t>
            </a:r>
            <a:endParaRPr lang="zh-TW" altLang="en-US" sz="2400">
              <a:latin typeface="Times New Roman"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pPr eaLnBrk="1" hangingPunct="1"/>
            <a:r>
              <a:rPr lang="en-US" altLang="zh-TW" sz="3600" b="1" dirty="0">
                <a:latin typeface="Times New Roman" charset="0"/>
              </a:rPr>
              <a:t>Dynamic Programming</a:t>
            </a:r>
            <a:endParaRPr lang="zh-TW" altLang="en-US" sz="3600" b="1" dirty="0">
              <a:latin typeface="Times New Roman" charset="0"/>
            </a:endParaRPr>
          </a:p>
        </p:txBody>
      </p:sp>
      <p:sp>
        <p:nvSpPr>
          <p:cNvPr id="26626" name="內容版面配置區 2"/>
          <p:cNvSpPr>
            <a:spLocks noGrp="1"/>
          </p:cNvSpPr>
          <p:nvPr>
            <p:ph idx="1"/>
          </p:nvPr>
        </p:nvSpPr>
        <p:spPr>
          <a:xfrm>
            <a:off x="838200" y="1600200"/>
            <a:ext cx="7772400" cy="3471863"/>
          </a:xfrm>
        </p:spPr>
        <p:txBody>
          <a:bodyPr/>
          <a:lstStyle/>
          <a:p>
            <a:pPr eaLnBrk="1" hangingPunct="1"/>
            <a:r>
              <a:rPr lang="en-US" altLang="zh-TW">
                <a:latin typeface="Times New Roman" charset="0"/>
              </a:rPr>
              <a:t>Not a specific algorithm, but a technique</a:t>
            </a:r>
          </a:p>
          <a:p>
            <a:pPr eaLnBrk="1" hangingPunct="1"/>
            <a:r>
              <a:rPr lang="en-US" altLang="zh-TW">
                <a:latin typeface="Times New Roman" charset="0"/>
              </a:rPr>
              <a:t>Developed back in the day when “programming” meant “tabular method” (like linear programming)</a:t>
            </a:r>
          </a:p>
          <a:p>
            <a:pPr eaLnBrk="1" hangingPunct="1"/>
            <a:r>
              <a:rPr lang="en-US" altLang="zh-TW">
                <a:latin typeface="Times New Roman" charset="0"/>
              </a:rPr>
              <a:t>Used for optimization problems: Find </a:t>
            </a:r>
            <a:r>
              <a:rPr lang="en-US" altLang="zh-TW" i="1">
                <a:latin typeface="Times New Roman" charset="0"/>
              </a:rPr>
              <a:t>a </a:t>
            </a:r>
            <a:r>
              <a:rPr lang="en-US" altLang="zh-TW">
                <a:latin typeface="Times New Roman" charset="0"/>
              </a:rPr>
              <a:t>solution with </a:t>
            </a:r>
            <a:r>
              <a:rPr lang="en-US" altLang="zh-TW" i="1">
                <a:latin typeface="Times New Roman" charset="0"/>
              </a:rPr>
              <a:t>the </a:t>
            </a:r>
            <a:r>
              <a:rPr lang="en-US" altLang="zh-TW">
                <a:latin typeface="Times New Roman" charset="0"/>
              </a:rPr>
              <a:t>optimal value</a:t>
            </a:r>
            <a:endParaRPr lang="zh-TW" altLang="en-US">
              <a:latin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1"/>
          <p:cNvSpPr>
            <a:spLocks noGrp="1"/>
          </p:cNvSpPr>
          <p:nvPr>
            <p:ph type="title"/>
          </p:nvPr>
        </p:nvSpPr>
        <p:spPr/>
        <p:txBody>
          <a:bodyPr/>
          <a:lstStyle/>
          <a:p>
            <a:pPr eaLnBrk="1" hangingPunct="1"/>
            <a:r>
              <a:rPr lang="en-US" altLang="zh-TW" sz="3600" b="1">
                <a:latin typeface="Times New Roman" charset="0"/>
              </a:rPr>
              <a:t>Four-step method</a:t>
            </a:r>
            <a:endParaRPr lang="zh-TW" altLang="en-US" sz="3600">
              <a:latin typeface="Times New Roman" charset="0"/>
            </a:endParaRPr>
          </a:p>
        </p:txBody>
      </p:sp>
      <p:sp>
        <p:nvSpPr>
          <p:cNvPr id="27650" name="內容版面配置區 2"/>
          <p:cNvSpPr>
            <a:spLocks noGrp="1"/>
          </p:cNvSpPr>
          <p:nvPr>
            <p:ph idx="1"/>
          </p:nvPr>
        </p:nvSpPr>
        <p:spPr>
          <a:xfrm>
            <a:off x="827088" y="1557338"/>
            <a:ext cx="7777162" cy="4392612"/>
          </a:xfrm>
        </p:spPr>
        <p:txBody>
          <a:bodyPr/>
          <a:lstStyle/>
          <a:p>
            <a:pPr eaLnBrk="1" hangingPunct="1"/>
            <a:r>
              <a:rPr lang="en-US" altLang="zh-TW">
                <a:latin typeface="Times New Roman" charset="0"/>
              </a:rPr>
              <a:t>Characterize the structure of an optimal solution.</a:t>
            </a:r>
          </a:p>
          <a:p>
            <a:pPr eaLnBrk="1" hangingPunct="1"/>
            <a:r>
              <a:rPr lang="en-US" altLang="zh-TW">
                <a:latin typeface="Times New Roman" charset="0"/>
              </a:rPr>
              <a:t>Recursively define the value of an optimal solution.</a:t>
            </a:r>
          </a:p>
          <a:p>
            <a:pPr eaLnBrk="1" hangingPunct="1"/>
            <a:r>
              <a:rPr lang="en-US" altLang="zh-TW">
                <a:latin typeface="Times New Roman" charset="0"/>
              </a:rPr>
              <a:t>Compute the value of an optimal solution, typically in a bottom-up fashion.</a:t>
            </a:r>
          </a:p>
          <a:p>
            <a:pPr eaLnBrk="1" hangingPunct="1"/>
            <a:r>
              <a:rPr lang="en-US" altLang="zh-TW">
                <a:latin typeface="Times New Roman" charset="0"/>
              </a:rPr>
              <a:t>Construct an optimal solution from the computed information.</a:t>
            </a:r>
            <a:endParaRPr lang="zh-TW" altLang="en-US">
              <a:latin typeface="Times New Roman"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827088" y="476250"/>
            <a:ext cx="7793037" cy="693738"/>
          </a:xfrm>
        </p:spPr>
        <p:txBody>
          <a:bodyPr/>
          <a:lstStyle/>
          <a:p>
            <a:pPr eaLnBrk="1" hangingPunct="1"/>
            <a:r>
              <a:rPr lang="en-US" altLang="zh-TW">
                <a:solidFill>
                  <a:schemeClr val="tx1"/>
                </a:solidFill>
                <a:latin typeface="Times New Roman" charset="0"/>
              </a:rPr>
              <a:t>Principle of Optimality</a:t>
            </a:r>
            <a:endParaRPr lang="zh-TW" altLang="en-US">
              <a:solidFill>
                <a:schemeClr val="tx1"/>
              </a:solidFill>
              <a:latin typeface="Times New Roman" charset="0"/>
            </a:endParaRPr>
          </a:p>
        </p:txBody>
      </p:sp>
      <p:sp>
        <p:nvSpPr>
          <p:cNvPr id="14339" name="Rectangle 3"/>
          <p:cNvSpPr>
            <a:spLocks noGrp="1" noChangeArrowheads="1"/>
          </p:cNvSpPr>
          <p:nvPr>
            <p:ph type="body" idx="1"/>
          </p:nvPr>
        </p:nvSpPr>
        <p:spPr>
          <a:xfrm>
            <a:off x="179388" y="1341438"/>
            <a:ext cx="8964612" cy="5000625"/>
          </a:xfrm>
        </p:spPr>
        <p:txBody>
          <a:bodyPr/>
          <a:lstStyle/>
          <a:p>
            <a:pPr eaLnBrk="1" hangingPunct="1">
              <a:lnSpc>
                <a:spcPct val="90000"/>
              </a:lnSpc>
            </a:pPr>
            <a:r>
              <a:rPr lang="en-US" altLang="zh-TW" i="1" dirty="0">
                <a:latin typeface="Times New Roman" charset="0"/>
              </a:rPr>
              <a:t>Principle of optimality</a:t>
            </a:r>
            <a:r>
              <a:rPr lang="en-US" altLang="zh-TW" dirty="0">
                <a:latin typeface="Times New Roman" charset="0"/>
              </a:rPr>
              <a:t>: Suppose that in solving a problem, we have to make a sequence of decisions </a:t>
            </a:r>
            <a:r>
              <a:rPr lang="en-US" altLang="zh-TW" i="1" dirty="0">
                <a:latin typeface="Times New Roman" charset="0"/>
              </a:rPr>
              <a:t>D</a:t>
            </a:r>
            <a:r>
              <a:rPr lang="en-US" altLang="zh-TW" baseline="-30000" dirty="0">
                <a:latin typeface="Times New Roman" charset="0"/>
              </a:rPr>
              <a:t>1</a:t>
            </a:r>
            <a:r>
              <a:rPr lang="en-US" altLang="zh-TW" dirty="0">
                <a:latin typeface="Times New Roman" charset="0"/>
              </a:rPr>
              <a:t>, </a:t>
            </a:r>
            <a:r>
              <a:rPr lang="en-US" altLang="zh-TW" i="1" dirty="0">
                <a:latin typeface="Times New Roman" charset="0"/>
              </a:rPr>
              <a:t>D</a:t>
            </a:r>
            <a:r>
              <a:rPr lang="en-US" altLang="zh-TW" baseline="-30000" dirty="0">
                <a:latin typeface="Times New Roman" charset="0"/>
              </a:rPr>
              <a:t>2</a:t>
            </a:r>
            <a:r>
              <a:rPr lang="en-US" altLang="zh-TW" dirty="0">
                <a:latin typeface="Times New Roman" charset="0"/>
              </a:rPr>
              <a:t>, …, </a:t>
            </a:r>
            <a:r>
              <a:rPr lang="en-US" altLang="zh-TW" i="1" dirty="0">
                <a:latin typeface="Times New Roman" charset="0"/>
              </a:rPr>
              <a:t>D</a:t>
            </a:r>
            <a:r>
              <a:rPr lang="en-US" altLang="zh-TW" i="1" baseline="-30000" dirty="0">
                <a:latin typeface="Times New Roman" charset="0"/>
              </a:rPr>
              <a:t>n</a:t>
            </a:r>
            <a:r>
              <a:rPr lang="en-US" altLang="zh-TW" dirty="0">
                <a:latin typeface="Times New Roman" charset="0"/>
              </a:rPr>
              <a:t>. If this sequence is optimal, then the last </a:t>
            </a:r>
            <a:r>
              <a:rPr lang="en-US" altLang="zh-TW" i="1" dirty="0">
                <a:latin typeface="Times New Roman" charset="0"/>
              </a:rPr>
              <a:t>k</a:t>
            </a:r>
            <a:r>
              <a:rPr lang="en-US" altLang="zh-TW" dirty="0">
                <a:latin typeface="Times New Roman" charset="0"/>
              </a:rPr>
              <a:t> decisions, 1 </a:t>
            </a:r>
            <a:r>
              <a:rPr lang="en-US" altLang="zh-TW" dirty="0">
                <a:latin typeface="Times New Roman" charset="0"/>
                <a:sym typeface="Symbol" charset="2"/>
              </a:rPr>
              <a:t></a:t>
            </a:r>
            <a:r>
              <a:rPr lang="en-US" altLang="zh-TW" dirty="0">
                <a:latin typeface="Times New Roman" charset="0"/>
              </a:rPr>
              <a:t> </a:t>
            </a:r>
            <a:r>
              <a:rPr lang="en-US" altLang="zh-TW" i="1" dirty="0">
                <a:latin typeface="Times New Roman" charset="0"/>
              </a:rPr>
              <a:t>k</a:t>
            </a:r>
            <a:r>
              <a:rPr lang="en-US" altLang="zh-TW" dirty="0">
                <a:latin typeface="Times New Roman" charset="0"/>
              </a:rPr>
              <a:t> </a:t>
            </a:r>
            <a:r>
              <a:rPr lang="en-US" altLang="zh-TW" dirty="0">
                <a:latin typeface="Times New Roman" charset="0"/>
                <a:sym typeface="Symbol" charset="2"/>
              </a:rPr>
              <a:t></a:t>
            </a:r>
            <a:r>
              <a:rPr lang="en-US" altLang="zh-TW" dirty="0">
                <a:latin typeface="Times New Roman" charset="0"/>
              </a:rPr>
              <a:t> </a:t>
            </a:r>
            <a:r>
              <a:rPr lang="en-US" altLang="zh-TW" i="1" dirty="0">
                <a:latin typeface="Times New Roman" charset="0"/>
              </a:rPr>
              <a:t>n</a:t>
            </a:r>
            <a:r>
              <a:rPr lang="en-US" altLang="zh-TW" dirty="0">
                <a:latin typeface="Times New Roman" charset="0"/>
              </a:rPr>
              <a:t> must be optimal. </a:t>
            </a:r>
          </a:p>
          <a:p>
            <a:pPr eaLnBrk="1" hangingPunct="1">
              <a:lnSpc>
                <a:spcPct val="90000"/>
              </a:lnSpc>
              <a:spcBef>
                <a:spcPct val="50000"/>
              </a:spcBef>
            </a:pPr>
            <a:r>
              <a:rPr lang="en-US" altLang="zh-TW" dirty="0">
                <a:latin typeface="Times New Roman" charset="0"/>
              </a:rPr>
              <a:t>E.g. the shortest path problem</a:t>
            </a:r>
          </a:p>
          <a:p>
            <a:pPr eaLnBrk="1" hangingPunct="1">
              <a:lnSpc>
                <a:spcPct val="90000"/>
              </a:lnSpc>
              <a:spcBef>
                <a:spcPct val="50000"/>
              </a:spcBef>
              <a:buFont typeface="Wingdings" charset="2"/>
              <a:buNone/>
            </a:pPr>
            <a:r>
              <a:rPr lang="en-US" altLang="zh-TW" dirty="0">
                <a:latin typeface="Times New Roman" charset="0"/>
              </a:rPr>
              <a:t>   If </a:t>
            </a:r>
            <a:r>
              <a:rPr lang="en-US" altLang="zh-TW" i="1" dirty="0" err="1">
                <a:latin typeface="Times New Roman" charset="0"/>
              </a:rPr>
              <a:t>i</a:t>
            </a:r>
            <a:r>
              <a:rPr lang="en-US" altLang="zh-TW" dirty="0">
                <a:latin typeface="Times New Roman" charset="0"/>
              </a:rPr>
              <a:t>, </a:t>
            </a:r>
            <a:r>
              <a:rPr lang="en-US" altLang="zh-TW" i="1" dirty="0">
                <a:latin typeface="Times New Roman" charset="0"/>
              </a:rPr>
              <a:t>i</a:t>
            </a:r>
            <a:r>
              <a:rPr lang="en-US" altLang="zh-TW" baseline="-30000" dirty="0">
                <a:latin typeface="Times New Roman" charset="0"/>
              </a:rPr>
              <a:t>1</a:t>
            </a:r>
            <a:r>
              <a:rPr lang="en-US" altLang="zh-TW" dirty="0">
                <a:latin typeface="Times New Roman" charset="0"/>
              </a:rPr>
              <a:t>, </a:t>
            </a:r>
            <a:r>
              <a:rPr lang="en-US" altLang="zh-TW" i="1" dirty="0">
                <a:latin typeface="Times New Roman" charset="0"/>
              </a:rPr>
              <a:t>i</a:t>
            </a:r>
            <a:r>
              <a:rPr lang="en-US" altLang="zh-TW" baseline="-30000" dirty="0">
                <a:latin typeface="Times New Roman" charset="0"/>
              </a:rPr>
              <a:t>2</a:t>
            </a:r>
            <a:r>
              <a:rPr lang="en-US" altLang="zh-TW" dirty="0">
                <a:latin typeface="Times New Roman" charset="0"/>
              </a:rPr>
              <a:t>, …, </a:t>
            </a:r>
            <a:r>
              <a:rPr lang="en-US" altLang="zh-TW" i="1" dirty="0">
                <a:latin typeface="Times New Roman" charset="0"/>
              </a:rPr>
              <a:t>j</a:t>
            </a:r>
            <a:r>
              <a:rPr lang="en-US" altLang="zh-TW" dirty="0">
                <a:latin typeface="Times New Roman" charset="0"/>
              </a:rPr>
              <a:t> is a shortest path from </a:t>
            </a:r>
            <a:r>
              <a:rPr lang="en-US" altLang="zh-TW" i="1" dirty="0" err="1">
                <a:latin typeface="Times New Roman" charset="0"/>
              </a:rPr>
              <a:t>i</a:t>
            </a:r>
            <a:r>
              <a:rPr lang="en-US" altLang="zh-TW" dirty="0">
                <a:latin typeface="Times New Roman" charset="0"/>
              </a:rPr>
              <a:t> to </a:t>
            </a:r>
            <a:r>
              <a:rPr lang="en-US" altLang="zh-TW" i="1" dirty="0">
                <a:latin typeface="Times New Roman" charset="0"/>
              </a:rPr>
              <a:t>j</a:t>
            </a:r>
            <a:r>
              <a:rPr lang="en-US" altLang="zh-TW" dirty="0">
                <a:latin typeface="Times New Roman" charset="0"/>
              </a:rPr>
              <a:t>, then </a:t>
            </a:r>
            <a:r>
              <a:rPr lang="en-US" altLang="zh-TW" i="1" dirty="0">
                <a:latin typeface="Times New Roman" charset="0"/>
              </a:rPr>
              <a:t>i</a:t>
            </a:r>
            <a:r>
              <a:rPr lang="en-US" altLang="zh-TW" baseline="-30000" dirty="0">
                <a:latin typeface="Times New Roman" charset="0"/>
              </a:rPr>
              <a:t>1</a:t>
            </a:r>
            <a:r>
              <a:rPr lang="en-US" altLang="zh-TW" dirty="0">
                <a:latin typeface="Times New Roman" charset="0"/>
              </a:rPr>
              <a:t>, </a:t>
            </a:r>
            <a:r>
              <a:rPr lang="en-US" altLang="zh-TW" i="1" dirty="0">
                <a:latin typeface="Times New Roman" charset="0"/>
              </a:rPr>
              <a:t>i</a:t>
            </a:r>
            <a:r>
              <a:rPr lang="en-US" altLang="zh-TW" baseline="-30000" dirty="0">
                <a:latin typeface="Times New Roman" charset="0"/>
              </a:rPr>
              <a:t>2</a:t>
            </a:r>
            <a:r>
              <a:rPr lang="en-US" altLang="zh-TW" dirty="0">
                <a:latin typeface="Times New Roman" charset="0"/>
              </a:rPr>
              <a:t>, …, </a:t>
            </a:r>
            <a:r>
              <a:rPr lang="en-US" altLang="zh-TW" i="1" dirty="0">
                <a:latin typeface="Times New Roman" charset="0"/>
              </a:rPr>
              <a:t>j</a:t>
            </a:r>
            <a:r>
              <a:rPr lang="en-US" altLang="zh-TW" dirty="0">
                <a:latin typeface="Times New Roman" charset="0"/>
              </a:rPr>
              <a:t> must be a shortest path from </a:t>
            </a:r>
            <a:r>
              <a:rPr lang="en-US" altLang="zh-TW" i="1" dirty="0">
                <a:latin typeface="Times New Roman" charset="0"/>
              </a:rPr>
              <a:t>i</a:t>
            </a:r>
            <a:r>
              <a:rPr lang="en-US" altLang="zh-TW" baseline="-30000" dirty="0">
                <a:latin typeface="Times New Roman" charset="0"/>
              </a:rPr>
              <a:t>1</a:t>
            </a:r>
            <a:r>
              <a:rPr lang="en-US" altLang="zh-TW" dirty="0">
                <a:latin typeface="Times New Roman" charset="0"/>
              </a:rPr>
              <a:t> to </a:t>
            </a:r>
            <a:r>
              <a:rPr lang="en-US" altLang="zh-TW" i="1" dirty="0">
                <a:latin typeface="Times New Roman" charset="0"/>
              </a:rPr>
              <a:t>j</a:t>
            </a:r>
          </a:p>
          <a:p>
            <a:pPr eaLnBrk="1" hangingPunct="1">
              <a:lnSpc>
                <a:spcPct val="90000"/>
              </a:lnSpc>
              <a:spcBef>
                <a:spcPct val="50000"/>
              </a:spcBef>
            </a:pPr>
            <a:r>
              <a:rPr lang="en-US" altLang="zh-TW" dirty="0">
                <a:latin typeface="Times New Roman" charset="0"/>
              </a:rPr>
              <a:t>In summary, if a problem can be described by a multistage graph, then it can be solved by dynamic programming.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dissolve">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dissolve">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dissolve">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noChangeArrowheads="1"/>
          </p:cNvSpPr>
          <p:nvPr>
            <p:ph type="body" idx="1"/>
          </p:nvPr>
        </p:nvSpPr>
        <p:spPr>
          <a:xfrm>
            <a:off x="395288" y="1524000"/>
            <a:ext cx="8367712" cy="4572000"/>
          </a:xfrm>
        </p:spPr>
        <p:txBody>
          <a:bodyPr/>
          <a:lstStyle/>
          <a:p>
            <a:pPr eaLnBrk="1" hangingPunct="1">
              <a:lnSpc>
                <a:spcPct val="90000"/>
              </a:lnSpc>
            </a:pPr>
            <a:r>
              <a:rPr lang="en-US" altLang="zh-TW" sz="2800" dirty="0">
                <a:latin typeface="Times New Roman" charset="0"/>
              </a:rPr>
              <a:t>Forward approach and backward approach:</a:t>
            </a:r>
          </a:p>
          <a:p>
            <a:pPr lvl="1" eaLnBrk="1" hangingPunct="1">
              <a:lnSpc>
                <a:spcPct val="90000"/>
              </a:lnSpc>
            </a:pPr>
            <a:r>
              <a:rPr lang="en-US" altLang="zh-TW" dirty="0">
                <a:latin typeface="Times New Roman" charset="0"/>
              </a:rPr>
              <a:t>Note that if the recurrence relations are formulated using the forward approach then the relations are solved backwards,  i.e., beginning with the last decision</a:t>
            </a:r>
          </a:p>
          <a:p>
            <a:pPr lvl="1" eaLnBrk="1" hangingPunct="1">
              <a:lnSpc>
                <a:spcPct val="90000"/>
              </a:lnSpc>
            </a:pPr>
            <a:r>
              <a:rPr lang="en-US" altLang="zh-TW" dirty="0">
                <a:latin typeface="Times New Roman" charset="0"/>
              </a:rPr>
              <a:t>On the other hand if the relations are formulated using the backward approach, they are solved forwards.</a:t>
            </a:r>
          </a:p>
          <a:p>
            <a:pPr eaLnBrk="1" hangingPunct="1">
              <a:lnSpc>
                <a:spcPct val="90000"/>
              </a:lnSpc>
            </a:pPr>
            <a:r>
              <a:rPr lang="en-US" altLang="zh-TW" sz="2800" dirty="0">
                <a:latin typeface="Times New Roman" charset="0"/>
              </a:rPr>
              <a:t>To solve a problem by using dynamic programming:</a:t>
            </a:r>
          </a:p>
          <a:p>
            <a:pPr lvl="1" eaLnBrk="1" hangingPunct="1">
              <a:lnSpc>
                <a:spcPct val="90000"/>
              </a:lnSpc>
            </a:pPr>
            <a:r>
              <a:rPr lang="en-US" altLang="zh-TW" dirty="0">
                <a:latin typeface="Times New Roman" charset="0"/>
              </a:rPr>
              <a:t>Find out the recurrence relations.</a:t>
            </a:r>
          </a:p>
          <a:p>
            <a:pPr lvl="1" eaLnBrk="1" hangingPunct="1">
              <a:lnSpc>
                <a:spcPct val="90000"/>
              </a:lnSpc>
            </a:pPr>
            <a:r>
              <a:rPr lang="en-US" altLang="zh-TW" dirty="0">
                <a:latin typeface="Times New Roman" charset="0"/>
              </a:rPr>
              <a:t>Represent the problem by a multistage graph.</a:t>
            </a:r>
          </a:p>
          <a:p>
            <a:pPr lvl="1" eaLnBrk="1" hangingPunct="1">
              <a:lnSpc>
                <a:spcPct val="90000"/>
              </a:lnSpc>
            </a:pPr>
            <a:endParaRPr lang="en-US" altLang="zh-TW" dirty="0">
              <a:latin typeface="Times New Roman" charset="0"/>
            </a:endParaRPr>
          </a:p>
        </p:txBody>
      </p:sp>
      <p:sp>
        <p:nvSpPr>
          <p:cNvPr id="29698" name="Rectangle 6"/>
          <p:cNvSpPr>
            <a:spLocks noGrp="1" noChangeArrowheads="1"/>
          </p:cNvSpPr>
          <p:nvPr>
            <p:ph type="title"/>
          </p:nvPr>
        </p:nvSpPr>
        <p:spPr>
          <a:xfrm>
            <a:off x="914400" y="457200"/>
            <a:ext cx="7793038" cy="642938"/>
          </a:xfrm>
          <a:noFill/>
        </p:spPr>
        <p:txBody>
          <a:bodyPr/>
          <a:lstStyle/>
          <a:p>
            <a:pPr eaLnBrk="1" hangingPunct="1"/>
            <a:r>
              <a:rPr lang="en-US" altLang="zh-TW">
                <a:solidFill>
                  <a:schemeClr val="tx1"/>
                </a:solidFill>
                <a:latin typeface="Times New Roman" charset="0"/>
              </a:rPr>
              <a:t>Dynamic Programming</a:t>
            </a:r>
            <a:endParaRPr lang="zh-TW" altLang="en-US">
              <a:solidFill>
                <a:schemeClr val="tx1"/>
              </a:solidFill>
              <a:latin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838200" y="685800"/>
            <a:ext cx="7793038" cy="693738"/>
          </a:xfrm>
        </p:spPr>
        <p:txBody>
          <a:bodyPr/>
          <a:lstStyle/>
          <a:p>
            <a:pPr eaLnBrk="1" hangingPunct="1"/>
            <a:r>
              <a:rPr lang="en-US" altLang="zh-TW">
                <a:latin typeface="Times New Roman" charset="0"/>
              </a:rPr>
              <a:t>Resource Allocation Problem </a:t>
            </a:r>
            <a:endParaRPr lang="zh-TW" altLang="en-US">
              <a:latin typeface="Times New Roman" charset="0"/>
            </a:endParaRPr>
          </a:p>
        </p:txBody>
      </p:sp>
      <p:sp>
        <p:nvSpPr>
          <p:cNvPr id="15363" name="Rectangle 3"/>
          <p:cNvSpPr>
            <a:spLocks noGrp="1" noChangeArrowheads="1"/>
          </p:cNvSpPr>
          <p:nvPr>
            <p:ph type="body" idx="1"/>
          </p:nvPr>
        </p:nvSpPr>
        <p:spPr/>
        <p:txBody>
          <a:bodyPr/>
          <a:lstStyle/>
          <a:p>
            <a:pPr eaLnBrk="1" hangingPunct="1"/>
            <a:r>
              <a:rPr lang="en-US" altLang="zh-TW" sz="2800">
                <a:latin typeface="Times New Roman" charset="0"/>
              </a:rPr>
              <a:t>There are </a:t>
            </a:r>
            <a:r>
              <a:rPr lang="en-US" altLang="zh-TW" sz="2800" i="1">
                <a:latin typeface="Times New Roman" charset="0"/>
              </a:rPr>
              <a:t>m</a:t>
            </a:r>
            <a:r>
              <a:rPr lang="en-US" altLang="zh-TW" sz="2800">
                <a:latin typeface="Times New Roman" charset="0"/>
              </a:rPr>
              <a:t> resources available to </a:t>
            </a:r>
            <a:r>
              <a:rPr lang="en-US" altLang="zh-TW" sz="2800" i="1">
                <a:latin typeface="Times New Roman" charset="0"/>
              </a:rPr>
              <a:t>n</a:t>
            </a:r>
            <a:r>
              <a:rPr lang="en-US" altLang="zh-TW" sz="2800">
                <a:latin typeface="Times New Roman" charset="0"/>
              </a:rPr>
              <a:t> projects</a:t>
            </a:r>
          </a:p>
          <a:p>
            <a:pPr eaLnBrk="1" hangingPunct="1"/>
            <a:r>
              <a:rPr lang="en-US" altLang="zh-TW" sz="2800">
                <a:latin typeface="Times New Roman" charset="0"/>
              </a:rPr>
              <a:t>profit </a:t>
            </a:r>
            <a:r>
              <a:rPr lang="en-US" altLang="zh-TW" sz="2800" i="1">
                <a:latin typeface="Times New Roman" charset="0"/>
              </a:rPr>
              <a:t>p</a:t>
            </a:r>
            <a:r>
              <a:rPr lang="en-US" altLang="zh-TW" sz="2800">
                <a:latin typeface="Times New Roman" charset="0"/>
              </a:rPr>
              <a:t>(</a:t>
            </a:r>
            <a:r>
              <a:rPr lang="en-US" altLang="zh-TW" sz="2800" i="1">
                <a:latin typeface="Times New Roman" charset="0"/>
              </a:rPr>
              <a:t>i</a:t>
            </a:r>
            <a:r>
              <a:rPr lang="en-US" altLang="zh-TW" sz="2800">
                <a:latin typeface="Times New Roman" charset="0"/>
              </a:rPr>
              <a:t>, </a:t>
            </a:r>
            <a:r>
              <a:rPr lang="en-US" altLang="zh-TW" sz="2800" i="1">
                <a:latin typeface="Times New Roman" charset="0"/>
              </a:rPr>
              <a:t>j</a:t>
            </a:r>
            <a:r>
              <a:rPr lang="en-US" altLang="zh-TW" sz="2800">
                <a:latin typeface="Times New Roman" charset="0"/>
              </a:rPr>
              <a:t>) denotes the profits attained through allocating </a:t>
            </a:r>
            <a:r>
              <a:rPr lang="en-US" altLang="zh-TW" sz="2800" i="1">
                <a:latin typeface="Times New Roman" charset="0"/>
              </a:rPr>
              <a:t>j </a:t>
            </a:r>
            <a:r>
              <a:rPr lang="en-US" altLang="zh-TW" sz="2800">
                <a:latin typeface="Times New Roman" charset="0"/>
              </a:rPr>
              <a:t>resources to project </a:t>
            </a:r>
            <a:r>
              <a:rPr lang="en-US" altLang="zh-TW" sz="2800" i="1">
                <a:latin typeface="Times New Roman" charset="0"/>
              </a:rPr>
              <a:t>i</a:t>
            </a:r>
            <a:r>
              <a:rPr lang="en-US" altLang="zh-TW" sz="2800">
                <a:latin typeface="Times New Roman" charset="0"/>
              </a:rPr>
              <a:t>.</a:t>
            </a:r>
          </a:p>
          <a:p>
            <a:pPr eaLnBrk="1" hangingPunct="1"/>
            <a:r>
              <a:rPr lang="en-US" altLang="zh-TW" sz="2800">
                <a:latin typeface="Times New Roman" charset="0"/>
              </a:rPr>
              <a:t>Goal: Find an allocation that maximizes the total profit.</a:t>
            </a:r>
          </a:p>
          <a:p>
            <a:pPr eaLnBrk="1" hangingPunct="1">
              <a:buFont typeface="Wingdings" charset="2"/>
              <a:buNone/>
            </a:pPr>
            <a:endParaRPr lang="en-US" altLang="zh-TW" sz="2800">
              <a:latin typeface="Times New Roman" charset="0"/>
            </a:endParaRPr>
          </a:p>
          <a:p>
            <a:pPr eaLnBrk="1" hangingPunct="1"/>
            <a:endParaRPr lang="zh-TW" altLang="en-US" sz="2800">
              <a:latin typeface="Times New Roman" charset="0"/>
            </a:endParaRPr>
          </a:p>
        </p:txBody>
      </p:sp>
      <p:graphicFrame>
        <p:nvGraphicFramePr>
          <p:cNvPr id="30723" name="Object 4"/>
          <p:cNvGraphicFramePr>
            <a:graphicFrameLocks noChangeAspect="1"/>
          </p:cNvGraphicFramePr>
          <p:nvPr/>
        </p:nvGraphicFramePr>
        <p:xfrm>
          <a:off x="2051050" y="4005263"/>
          <a:ext cx="6172200" cy="2357437"/>
        </p:xfrm>
        <a:graphic>
          <a:graphicData uri="http://schemas.openxmlformats.org/presentationml/2006/ole">
            <mc:AlternateContent xmlns:mc="http://schemas.openxmlformats.org/markup-compatibility/2006">
              <mc:Choice xmlns:v="urn:schemas-microsoft-com:vml" Requires="v">
                <p:oleObj spid="_x0000_s30754" name="文件" r:id="rId3" imgW="5532120" imgH="1859280" progId="Word.Document.8">
                  <p:embed/>
                </p:oleObj>
              </mc:Choice>
              <mc:Fallback>
                <p:oleObj name="文件" r:id="rId3" imgW="5532120" imgH="18592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005263"/>
                        <a:ext cx="6172200"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dissolve">
                                      <p:cBhvr>
                                        <p:cTn id="17"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zh-TW" sz="4000">
                <a:latin typeface="Times New Roman" charset="0"/>
              </a:rPr>
              <a:t> Multistage Graph</a:t>
            </a:r>
            <a:endParaRPr lang="zh-TW" altLang="en-US" sz="4000">
              <a:latin typeface="Times New Roman" charset="0"/>
            </a:endParaRPr>
          </a:p>
        </p:txBody>
      </p:sp>
      <p:sp>
        <p:nvSpPr>
          <p:cNvPr id="31746" name="Rectangle 3"/>
          <p:cNvSpPr>
            <a:spLocks noGrp="1" noChangeArrowheads="1"/>
          </p:cNvSpPr>
          <p:nvPr>
            <p:ph type="body" idx="1"/>
          </p:nvPr>
        </p:nvSpPr>
        <p:spPr>
          <a:xfrm>
            <a:off x="381000" y="1676400"/>
            <a:ext cx="8574088" cy="4114800"/>
          </a:xfrm>
        </p:spPr>
        <p:txBody>
          <a:bodyPr/>
          <a:lstStyle/>
          <a:p>
            <a:pPr eaLnBrk="1" hangingPunct="1">
              <a:lnSpc>
                <a:spcPct val="90000"/>
              </a:lnSpc>
              <a:buFont typeface="Wingdings" charset="2"/>
              <a:buNone/>
            </a:pPr>
            <a:r>
              <a:rPr lang="en-US" altLang="zh-TW" sz="2400">
                <a:latin typeface="Times New Roman" charset="0"/>
              </a:rPr>
              <a:t> </a:t>
            </a:r>
          </a:p>
          <a:p>
            <a:pPr eaLnBrk="1" hangingPunct="1">
              <a:lnSpc>
                <a:spcPct val="90000"/>
              </a:lnSpc>
            </a:pPr>
            <a:endParaRPr lang="zh-TW" altLang="en-US" sz="24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r>
              <a:rPr lang="en-US" altLang="zh-TW" sz="2400">
                <a:latin typeface="Times New Roman" charset="0"/>
              </a:rPr>
              <a:t>Resource allocation problem can be described as a multistage graph.</a:t>
            </a:r>
            <a:endParaRPr lang="zh-TW" altLang="en-US" sz="2400">
              <a:latin typeface="Times New Roman" charset="0"/>
            </a:endParaRPr>
          </a:p>
          <a:p>
            <a:pPr eaLnBrk="1" hangingPunct="1">
              <a:lnSpc>
                <a:spcPct val="90000"/>
              </a:lnSpc>
            </a:pPr>
            <a:r>
              <a:rPr lang="zh-TW" altLang="en-US" sz="2400">
                <a:latin typeface="Times New Roman" charset="0"/>
              </a:rPr>
              <a:t>(</a:t>
            </a:r>
            <a:r>
              <a:rPr lang="en-US" altLang="zh-TW" sz="2400" i="1">
                <a:latin typeface="Times New Roman" charset="0"/>
              </a:rPr>
              <a:t>i</a:t>
            </a:r>
            <a:r>
              <a:rPr lang="en-US" altLang="zh-TW" sz="2400">
                <a:latin typeface="Times New Roman" charset="0"/>
              </a:rPr>
              <a:t>, </a:t>
            </a:r>
            <a:r>
              <a:rPr lang="en-US" altLang="zh-TW" sz="2400" i="1">
                <a:latin typeface="Times New Roman" charset="0"/>
              </a:rPr>
              <a:t>j</a:t>
            </a:r>
            <a:r>
              <a:rPr lang="en-US" altLang="zh-TW" sz="2400">
                <a:latin typeface="Times New Roman" charset="0"/>
              </a:rPr>
              <a:t>) : </a:t>
            </a:r>
            <a:r>
              <a:rPr lang="en-US" altLang="zh-TW" sz="2400" i="1">
                <a:latin typeface="Times New Roman" charset="0"/>
              </a:rPr>
              <a:t>i</a:t>
            </a:r>
            <a:r>
              <a:rPr lang="en-US" altLang="zh-TW" sz="2400">
                <a:latin typeface="Times New Roman" charset="0"/>
              </a:rPr>
              <a:t> resources allocated to projects 1, 2, …, </a:t>
            </a:r>
            <a:r>
              <a:rPr lang="en-US" altLang="zh-TW" sz="2400" i="1">
                <a:latin typeface="Times New Roman" charset="0"/>
              </a:rPr>
              <a:t>j</a:t>
            </a:r>
          </a:p>
          <a:p>
            <a:pPr eaLnBrk="1" hangingPunct="1">
              <a:lnSpc>
                <a:spcPct val="90000"/>
              </a:lnSpc>
              <a:buFont typeface="Wingdings" charset="2"/>
              <a:buNone/>
            </a:pPr>
            <a:r>
              <a:rPr lang="en-US" altLang="zh-TW" sz="2400">
                <a:latin typeface="Times New Roman" charset="0"/>
              </a:rPr>
              <a:t>e.g.  node </a:t>
            </a:r>
            <a:r>
              <a:rPr lang="en-US" altLang="zh-TW" sz="2400" i="1">
                <a:latin typeface="Times New Roman" charset="0"/>
              </a:rPr>
              <a:t>H</a:t>
            </a:r>
            <a:r>
              <a:rPr lang="en-US" altLang="zh-TW" sz="2400">
                <a:latin typeface="Times New Roman" charset="0"/>
              </a:rPr>
              <a:t> = (3, 2) : 3 resources allocated to projects 1, 2.</a:t>
            </a:r>
            <a:endParaRPr lang="zh-TW" altLang="en-US" sz="2400">
              <a:latin typeface="Times New Roman" charset="0"/>
            </a:endParaRPr>
          </a:p>
        </p:txBody>
      </p:sp>
      <p:graphicFrame>
        <p:nvGraphicFramePr>
          <p:cNvPr id="31747" name="Object 4"/>
          <p:cNvGraphicFramePr>
            <a:graphicFrameLocks noChangeAspect="1"/>
          </p:cNvGraphicFramePr>
          <p:nvPr/>
        </p:nvGraphicFramePr>
        <p:xfrm>
          <a:off x="1143000" y="1600200"/>
          <a:ext cx="6400800" cy="3030538"/>
        </p:xfrm>
        <a:graphic>
          <a:graphicData uri="http://schemas.openxmlformats.org/presentationml/2006/ole">
            <mc:AlternateContent xmlns:mc="http://schemas.openxmlformats.org/markup-compatibility/2006">
              <mc:Choice xmlns:v="urn:schemas-microsoft-com:vml" Requires="v">
                <p:oleObj spid="_x0000_s31778" name="VISIO" r:id="rId3" imgW="5923854" imgH="2659658" progId="Visio.Drawing.6">
                  <p:embed/>
                </p:oleObj>
              </mc:Choice>
              <mc:Fallback>
                <p:oleObj name="VISIO" r:id="rId3" imgW="5923854" imgH="265965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4008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p:txBody>
          <a:bodyPr/>
          <a:lstStyle/>
          <a:p>
            <a:pPr eaLnBrk="1" hangingPunct="1"/>
            <a:r>
              <a:rPr lang="en-US" altLang="zh-TW" sz="2800">
                <a:latin typeface="Times New Roman" charset="0"/>
              </a:rPr>
              <a:t>Find the longest path from </a:t>
            </a:r>
            <a:r>
              <a:rPr lang="en-US" altLang="zh-TW" sz="2800" i="1">
                <a:latin typeface="Times New Roman" charset="0"/>
              </a:rPr>
              <a:t>S</a:t>
            </a:r>
            <a:r>
              <a:rPr lang="en-US" altLang="zh-TW" sz="2800">
                <a:latin typeface="Times New Roman" charset="0"/>
              </a:rPr>
              <a:t> to </a:t>
            </a:r>
            <a:r>
              <a:rPr lang="en-US" altLang="zh-TW" sz="2800" i="1">
                <a:latin typeface="Times New Roman" charset="0"/>
              </a:rPr>
              <a:t>T</a:t>
            </a:r>
            <a:r>
              <a:rPr lang="en-US" altLang="zh-TW" sz="2800">
                <a:latin typeface="Times New Roman" charset="0"/>
              </a:rPr>
              <a:t> : </a:t>
            </a:r>
          </a:p>
          <a:p>
            <a:pPr eaLnBrk="1" hangingPunct="1">
              <a:buFont typeface="Wingdings" charset="2"/>
              <a:buNone/>
            </a:pPr>
            <a:r>
              <a:rPr lang="en-US" altLang="zh-TW" sz="2800" b="1">
                <a:latin typeface="Times New Roman" charset="0"/>
              </a:rPr>
              <a:t>	(</a:t>
            </a:r>
            <a:r>
              <a:rPr lang="en-US" altLang="zh-TW" sz="2800" b="1" i="1">
                <a:latin typeface="Times New Roman" charset="0"/>
              </a:rPr>
              <a:t>S</a:t>
            </a:r>
            <a:r>
              <a:rPr lang="en-US" altLang="zh-TW" sz="2800" b="1">
                <a:latin typeface="Times New Roman" charset="0"/>
              </a:rPr>
              <a:t>, </a:t>
            </a:r>
            <a:r>
              <a:rPr lang="en-US" altLang="zh-TW" sz="2800" b="1" i="1">
                <a:latin typeface="Times New Roman" charset="0"/>
              </a:rPr>
              <a:t>C</a:t>
            </a:r>
            <a:r>
              <a:rPr lang="en-US" altLang="zh-TW" sz="2800" b="1">
                <a:latin typeface="Times New Roman" charset="0"/>
              </a:rPr>
              <a:t>, </a:t>
            </a:r>
            <a:r>
              <a:rPr lang="en-US" altLang="zh-TW" sz="2800" b="1" i="1">
                <a:latin typeface="Times New Roman" charset="0"/>
              </a:rPr>
              <a:t>H</a:t>
            </a:r>
            <a:r>
              <a:rPr lang="en-US" altLang="zh-TW" sz="2800" b="1">
                <a:latin typeface="Times New Roman" charset="0"/>
              </a:rPr>
              <a:t>, </a:t>
            </a:r>
            <a:r>
              <a:rPr lang="en-US" altLang="zh-TW" sz="2800" b="1" i="1">
                <a:latin typeface="Times New Roman" charset="0"/>
              </a:rPr>
              <a:t>L</a:t>
            </a:r>
            <a:r>
              <a:rPr lang="en-US" altLang="zh-TW" sz="2800" b="1">
                <a:latin typeface="Times New Roman" charset="0"/>
              </a:rPr>
              <a:t>, </a:t>
            </a:r>
            <a:r>
              <a:rPr lang="en-US" altLang="zh-TW" sz="2800" b="1" i="1">
                <a:latin typeface="Times New Roman" charset="0"/>
              </a:rPr>
              <a:t>T</a:t>
            </a:r>
            <a:r>
              <a:rPr lang="en-US" altLang="zh-TW" sz="2800" b="1">
                <a:latin typeface="Times New Roman" charset="0"/>
              </a:rPr>
              <a:t>),  8 + 5 + 0 + 0 = 13</a:t>
            </a:r>
          </a:p>
          <a:p>
            <a:pPr eaLnBrk="1" hangingPunct="1">
              <a:buFont typeface="Wingdings" charset="2"/>
              <a:buNone/>
            </a:pPr>
            <a:r>
              <a:rPr lang="en-US" altLang="zh-TW" sz="2800">
                <a:latin typeface="Times New Roman" charset="0"/>
              </a:rPr>
              <a:t>	2 resources allocated to project 1.</a:t>
            </a:r>
          </a:p>
          <a:p>
            <a:pPr eaLnBrk="1" hangingPunct="1">
              <a:buFont typeface="Wingdings" charset="2"/>
              <a:buNone/>
            </a:pPr>
            <a:r>
              <a:rPr lang="en-US" altLang="zh-TW" sz="2800">
                <a:latin typeface="Times New Roman" charset="0"/>
              </a:rPr>
              <a:t>	1 resource allocated to project 2.</a:t>
            </a:r>
          </a:p>
          <a:p>
            <a:pPr eaLnBrk="1" hangingPunct="1">
              <a:buFont typeface="Wingdings" charset="2"/>
              <a:buNone/>
            </a:pPr>
            <a:r>
              <a:rPr lang="en-US" altLang="zh-TW" sz="2800">
                <a:latin typeface="Times New Roman" charset="0"/>
              </a:rPr>
              <a:t>	0 resource allocated to projects 3, 4.</a:t>
            </a:r>
          </a:p>
          <a:p>
            <a:pPr eaLnBrk="1" hangingPunct="1"/>
            <a:endParaRPr lang="zh-TW" altLang="en-US" sz="2800">
              <a:latin typeface="Times New Roman" charset="0"/>
            </a:endParaRPr>
          </a:p>
        </p:txBody>
      </p:sp>
      <p:sp>
        <p:nvSpPr>
          <p:cNvPr id="32770" name="Rectangle 5"/>
          <p:cNvSpPr>
            <a:spLocks noChangeArrowheads="1"/>
          </p:cNvSpPr>
          <p:nvPr/>
        </p:nvSpPr>
        <p:spPr bwMode="auto">
          <a:xfrm>
            <a:off x="42529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zh-TW">
                <a:latin typeface="Times New Roman" charset="0"/>
              </a:rPr>
              <a:t>Traveling salesperson problem </a:t>
            </a:r>
            <a:endParaRPr lang="zh-TW" altLang="en-US">
              <a:latin typeface="Times New Roman" charset="0"/>
            </a:endParaRPr>
          </a:p>
        </p:txBody>
      </p:sp>
      <p:sp>
        <p:nvSpPr>
          <p:cNvPr id="33794" name="Rectangle 3"/>
          <p:cNvSpPr>
            <a:spLocks noGrp="1" noChangeArrowheads="1"/>
          </p:cNvSpPr>
          <p:nvPr>
            <p:ph type="body" idx="1"/>
          </p:nvPr>
        </p:nvSpPr>
        <p:spPr>
          <a:xfrm>
            <a:off x="1182688" y="1828800"/>
            <a:ext cx="7772400" cy="4114800"/>
          </a:xfrm>
        </p:spPr>
        <p:txBody>
          <a:bodyPr/>
          <a:lstStyle/>
          <a:p>
            <a:pPr eaLnBrk="1" hangingPunct="1"/>
            <a:r>
              <a:rPr lang="en-US" altLang="zh-TW" sz="2800">
                <a:latin typeface="Times New Roman" charset="0"/>
              </a:rPr>
              <a:t>e.g.  a directed graph :</a:t>
            </a: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r>
              <a:rPr lang="en-US" altLang="zh-TW" sz="2800">
                <a:latin typeface="Times New Roman" charset="0"/>
              </a:rPr>
              <a:t>Cost matrix:</a:t>
            </a:r>
          </a:p>
          <a:p>
            <a:pPr eaLnBrk="1" hangingPunct="1"/>
            <a:endParaRPr lang="en-US" altLang="zh-TW">
              <a:latin typeface="Times New Roman" charset="0"/>
            </a:endParaRPr>
          </a:p>
          <a:p>
            <a:pPr eaLnBrk="1" hangingPunct="1"/>
            <a:endParaRPr lang="zh-TW" altLang="en-US">
              <a:latin typeface="Times New Roman" charset="0"/>
            </a:endParaRPr>
          </a:p>
        </p:txBody>
      </p:sp>
      <p:graphicFrame>
        <p:nvGraphicFramePr>
          <p:cNvPr id="33795" name="Object 4"/>
          <p:cNvGraphicFramePr>
            <a:graphicFrameLocks noChangeAspect="1"/>
          </p:cNvGraphicFramePr>
          <p:nvPr/>
        </p:nvGraphicFramePr>
        <p:xfrm>
          <a:off x="2438400" y="2209800"/>
          <a:ext cx="3048000" cy="2498725"/>
        </p:xfrm>
        <a:graphic>
          <a:graphicData uri="http://schemas.openxmlformats.org/presentationml/2006/ole">
            <mc:AlternateContent xmlns:mc="http://schemas.openxmlformats.org/markup-compatibility/2006">
              <mc:Choice xmlns:v="urn:schemas-microsoft-com:vml" Requires="v">
                <p:oleObj spid="_x0000_s33855" name="VISIO" r:id="rId3" imgW="2860158" imgH="2342201" progId="Visio.Drawing.6">
                  <p:embed/>
                </p:oleObj>
              </mc:Choice>
              <mc:Fallback>
                <p:oleObj name="VISIO" r:id="rId3" imgW="2860158" imgH="2342201"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09800"/>
                        <a:ext cx="30480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3796" name="Object 5"/>
          <p:cNvGraphicFramePr>
            <a:graphicFrameLocks noChangeAspect="1"/>
          </p:cNvGraphicFramePr>
          <p:nvPr/>
        </p:nvGraphicFramePr>
        <p:xfrm>
          <a:off x="2667000" y="4572000"/>
          <a:ext cx="6096000" cy="1968500"/>
        </p:xfrm>
        <a:graphic>
          <a:graphicData uri="http://schemas.openxmlformats.org/presentationml/2006/ole">
            <mc:AlternateContent xmlns:mc="http://schemas.openxmlformats.org/markup-compatibility/2006">
              <mc:Choice xmlns:v="urn:schemas-microsoft-com:vml" Requires="v">
                <p:oleObj spid="_x0000_s33856" name="文件" r:id="rId5" imgW="5541264" imgH="1789176" progId="Word.Document.8">
                  <p:embed/>
                </p:oleObj>
              </mc:Choice>
              <mc:Fallback>
                <p:oleObj name="文件" r:id="rId5" imgW="5541264" imgH="1789176"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572000"/>
                        <a:ext cx="609600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1"/>
          </p:nvPr>
        </p:nvSpPr>
        <p:spPr/>
        <p:txBody>
          <a:bodyPr/>
          <a:lstStyle/>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en-US" altLang="zh-TW" sz="28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r>
              <a:rPr lang="en-US" altLang="zh-TW" sz="2400">
                <a:latin typeface="Times New Roman" charset="0"/>
              </a:rPr>
              <a:t>A multistage graph can describe all possible tours of a directed graph.</a:t>
            </a:r>
          </a:p>
          <a:p>
            <a:pPr eaLnBrk="1" hangingPunct="1">
              <a:lnSpc>
                <a:spcPct val="90000"/>
              </a:lnSpc>
            </a:pPr>
            <a:r>
              <a:rPr lang="en-US" altLang="zh-TW" sz="2400">
                <a:latin typeface="Times New Roman" charset="0"/>
              </a:rPr>
              <a:t>Find the shortest path:</a:t>
            </a:r>
          </a:p>
          <a:p>
            <a:pPr eaLnBrk="1" hangingPunct="1">
              <a:lnSpc>
                <a:spcPct val="90000"/>
              </a:lnSpc>
              <a:buFont typeface="Wingdings" charset="2"/>
              <a:buNone/>
            </a:pPr>
            <a:r>
              <a:rPr lang="en-US" altLang="zh-TW" sz="2400">
                <a:latin typeface="Times New Roman" charset="0"/>
              </a:rPr>
              <a:t>	(1, 4, 3, 2, 1)     5+7+3+2=17</a:t>
            </a:r>
            <a:endParaRPr lang="zh-TW" altLang="en-US" sz="2400">
              <a:latin typeface="Times New Roman" charset="0"/>
            </a:endParaRPr>
          </a:p>
        </p:txBody>
      </p:sp>
      <p:graphicFrame>
        <p:nvGraphicFramePr>
          <p:cNvPr id="34818" name="Object 4"/>
          <p:cNvGraphicFramePr>
            <a:graphicFrameLocks noChangeAspect="1"/>
          </p:cNvGraphicFramePr>
          <p:nvPr/>
        </p:nvGraphicFramePr>
        <p:xfrm>
          <a:off x="1676400" y="914400"/>
          <a:ext cx="6400800" cy="4505325"/>
        </p:xfrm>
        <a:graphic>
          <a:graphicData uri="http://schemas.openxmlformats.org/presentationml/2006/ole">
            <mc:AlternateContent xmlns:mc="http://schemas.openxmlformats.org/markup-compatibility/2006">
              <mc:Choice xmlns:v="urn:schemas-microsoft-com:vml" Requires="v">
                <p:oleObj spid="_x0000_s34850" name="VISIO" r:id="rId3" imgW="5890437" imgH="4142141" progId="Visio.Drawing.6">
                  <p:embed/>
                </p:oleObj>
              </mc:Choice>
              <mc:Fallback>
                <p:oleObj name="VISIO" r:id="rId3" imgW="5890437" imgH="4142141"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14400"/>
                        <a:ext cx="64008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4819" name="Rectangle 13"/>
          <p:cNvSpPr>
            <a:spLocks noGrp="1" noChangeArrowheads="1"/>
          </p:cNvSpPr>
          <p:nvPr>
            <p:ph type="title"/>
          </p:nvPr>
        </p:nvSpPr>
        <p:spPr>
          <a:xfrm>
            <a:off x="838200" y="228600"/>
            <a:ext cx="7793038" cy="693738"/>
          </a:xfrm>
          <a:noFill/>
        </p:spPr>
        <p:txBody>
          <a:bodyPr/>
          <a:lstStyle/>
          <a:p>
            <a:pPr eaLnBrk="1" hangingPunct="1"/>
            <a:r>
              <a:rPr lang="en-US" altLang="zh-TW" sz="4000">
                <a:latin typeface="Times New Roman" charset="0"/>
              </a:rPr>
              <a:t> The multistage graph solution</a:t>
            </a:r>
            <a:endParaRPr lang="zh-TW" altLang="en-US" sz="400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a:solidFill>
                  <a:srgbClr val="2424A8"/>
                </a:solidFill>
                <a:latin typeface="Times New Roman" charset="0"/>
              </a:rPr>
              <a:t>Preliminary</a:t>
            </a:r>
            <a:endParaRPr lang="zh-TW" altLang="en-US">
              <a:solidFill>
                <a:srgbClr val="2424A8"/>
              </a:solidFill>
              <a:latin typeface="Times New Roman" charset="0"/>
            </a:endParaRPr>
          </a:p>
        </p:txBody>
      </p:sp>
      <p:sp>
        <p:nvSpPr>
          <p:cNvPr id="17410" name="Rectangle 3"/>
          <p:cNvSpPr>
            <a:spLocks noGrp="1" noChangeArrowheads="1"/>
          </p:cNvSpPr>
          <p:nvPr>
            <p:ph idx="1"/>
          </p:nvPr>
        </p:nvSpPr>
        <p:spPr>
          <a:xfrm>
            <a:off x="1042988" y="1557338"/>
            <a:ext cx="7561262" cy="4464050"/>
          </a:xfrm>
        </p:spPr>
        <p:txBody>
          <a:bodyPr/>
          <a:lstStyle/>
          <a:p>
            <a:pPr marL="365125" indent="-282575" eaLnBrk="1" hangingPunct="1">
              <a:spcBef>
                <a:spcPts val="1800"/>
              </a:spcBef>
              <a:buFont typeface="Wingdings 2" charset="2"/>
              <a:buChar char=""/>
            </a:pPr>
            <a:r>
              <a:rPr lang="en-US" altLang="zh-TW" sz="2400">
                <a:solidFill>
                  <a:srgbClr val="FF0000"/>
                </a:solidFill>
                <a:latin typeface="Book Antiqua" charset="0"/>
              </a:rPr>
              <a:t>Dynamic programming</a:t>
            </a:r>
            <a:r>
              <a:rPr lang="en-US" altLang="zh-TW" sz="2400">
                <a:latin typeface="Book Antiqua" charset="0"/>
              </a:rPr>
              <a:t> is due to Richard  E. Bellman (1953)</a:t>
            </a:r>
          </a:p>
          <a:p>
            <a:pPr marL="365125" indent="-282575" eaLnBrk="1" hangingPunct="1">
              <a:spcBef>
                <a:spcPts val="1800"/>
              </a:spcBef>
              <a:buFont typeface="Wingdings 2" charset="2"/>
              <a:buChar char=""/>
            </a:pPr>
            <a:r>
              <a:rPr lang="en-US" altLang="zh-TW" sz="2400">
                <a:solidFill>
                  <a:srgbClr val="FF0000"/>
                </a:solidFill>
                <a:latin typeface="Book Antiqua" charset="0"/>
              </a:rPr>
              <a:t>Dynamic programming </a:t>
            </a:r>
            <a:r>
              <a:rPr lang="en-US" altLang="zh-TW" sz="2400">
                <a:latin typeface="Book Antiqua" charset="0"/>
              </a:rPr>
              <a:t>is an algorithm design method that can be used when the solution to a problem may be viewed as the result of a sequence of decisions</a:t>
            </a:r>
          </a:p>
          <a:p>
            <a:pPr marL="365125" indent="-282575" eaLnBrk="1" hangingPunct="1">
              <a:spcBef>
                <a:spcPts val="1800"/>
              </a:spcBef>
              <a:buFont typeface="Wingdings 2" charset="2"/>
              <a:buChar char=""/>
            </a:pPr>
            <a:r>
              <a:rPr lang="en-US" altLang="zh-TW" sz="2400">
                <a:latin typeface="Book Antiqua" charset="0"/>
              </a:rPr>
              <a:t>In mathematics and computer science, </a:t>
            </a:r>
            <a:r>
              <a:rPr lang="en-US" altLang="zh-TW" sz="2400">
                <a:solidFill>
                  <a:srgbClr val="FF0000"/>
                </a:solidFill>
                <a:latin typeface="Book Antiqua" charset="0"/>
              </a:rPr>
              <a:t>dynamic programming </a:t>
            </a:r>
            <a:r>
              <a:rPr lang="en-US" altLang="zh-TW" sz="2400">
                <a:latin typeface="Book Antiqua" charset="0"/>
              </a:rPr>
              <a:t>is a method for solving complex problems by breaking them down into simpler sub-problems (Wiki)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zh-TW">
                <a:latin typeface="Times New Roman" charset="0"/>
              </a:rPr>
              <a:t>Representation of a node </a:t>
            </a:r>
            <a:endParaRPr lang="zh-TW" altLang="en-US">
              <a:latin typeface="Times New Roman" charset="0"/>
            </a:endParaRPr>
          </a:p>
        </p:txBody>
      </p:sp>
      <p:sp>
        <p:nvSpPr>
          <p:cNvPr id="35842" name="Rectangle 3"/>
          <p:cNvSpPr>
            <a:spLocks noGrp="1" noChangeArrowheads="1"/>
          </p:cNvSpPr>
          <p:nvPr>
            <p:ph type="body" idx="1"/>
          </p:nvPr>
        </p:nvSpPr>
        <p:spPr>
          <a:xfrm>
            <a:off x="838200" y="1600200"/>
            <a:ext cx="7772400" cy="4997450"/>
          </a:xfrm>
        </p:spPr>
        <p:txBody>
          <a:bodyPr/>
          <a:lstStyle/>
          <a:p>
            <a:pPr eaLnBrk="1" hangingPunct="1">
              <a:lnSpc>
                <a:spcPct val="90000"/>
              </a:lnSpc>
            </a:pPr>
            <a:r>
              <a:rPr lang="en-US" altLang="zh-TW" sz="2400">
                <a:latin typeface="Times New Roman" charset="0"/>
              </a:rPr>
              <a:t>Suppose that we have 6 vertices in the graph. </a:t>
            </a:r>
          </a:p>
          <a:p>
            <a:pPr eaLnBrk="1" hangingPunct="1">
              <a:lnSpc>
                <a:spcPct val="90000"/>
              </a:lnSpc>
            </a:pPr>
            <a:r>
              <a:rPr lang="en-US" altLang="zh-TW" sz="2400">
                <a:latin typeface="Times New Roman" charset="0"/>
              </a:rPr>
              <a:t>We can combine (1, 2, 3, 4) and (1, 3, 2, 4) into one node.</a:t>
            </a: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endParaRPr lang="en-US" altLang="zh-TW" sz="2400">
              <a:latin typeface="Times New Roman" charset="0"/>
            </a:endParaRPr>
          </a:p>
          <a:p>
            <a:pPr eaLnBrk="1" hangingPunct="1">
              <a:lnSpc>
                <a:spcPct val="90000"/>
              </a:lnSpc>
            </a:pPr>
            <a:r>
              <a:rPr lang="en-US" altLang="zh-TW" sz="2400">
                <a:latin typeface="Times New Roman" charset="0"/>
              </a:rPr>
              <a:t>(3),(4,5,6) means that the last vertex visited is 3 and the remaining vertices to be visited are (4, 5, 6).</a:t>
            </a:r>
            <a:endParaRPr lang="zh-TW" altLang="en-US" sz="2400">
              <a:latin typeface="Times New Roman" charset="0"/>
            </a:endParaRPr>
          </a:p>
        </p:txBody>
      </p:sp>
      <p:graphicFrame>
        <p:nvGraphicFramePr>
          <p:cNvPr id="35843" name="Object 4"/>
          <p:cNvGraphicFramePr>
            <a:graphicFrameLocks noChangeAspect="1"/>
          </p:cNvGraphicFramePr>
          <p:nvPr/>
        </p:nvGraphicFramePr>
        <p:xfrm>
          <a:off x="1476375" y="3051175"/>
          <a:ext cx="6400800" cy="2538413"/>
        </p:xfrm>
        <a:graphic>
          <a:graphicData uri="http://schemas.openxmlformats.org/presentationml/2006/ole">
            <mc:AlternateContent xmlns:mc="http://schemas.openxmlformats.org/markup-compatibility/2006">
              <mc:Choice xmlns:v="urn:schemas-microsoft-com:vml" Requires="v">
                <p:oleObj spid="_x0000_s35874" name="VISIO" r:id="rId3" imgW="5061098" imgH="2003478" progId="Visio.Drawing.6">
                  <p:embed/>
                </p:oleObj>
              </mc:Choice>
              <mc:Fallback>
                <p:oleObj name="VISIO" r:id="rId3" imgW="5061098" imgH="200347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051175"/>
                        <a:ext cx="64008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755650" y="404813"/>
            <a:ext cx="7793038" cy="693737"/>
          </a:xfrm>
        </p:spPr>
        <p:txBody>
          <a:bodyPr/>
          <a:lstStyle/>
          <a:p>
            <a:pPr eaLnBrk="1" hangingPunct="1"/>
            <a:r>
              <a:rPr lang="en-US" altLang="zh-TW" i="1">
                <a:latin typeface="Times New Roman" charset="0"/>
              </a:rPr>
              <a:t>DP</a:t>
            </a:r>
            <a:r>
              <a:rPr lang="en-US" altLang="zh-TW">
                <a:latin typeface="Times New Roman" charset="0"/>
              </a:rPr>
              <a:t> Approach </a:t>
            </a:r>
            <a:endParaRPr lang="zh-TW" altLang="en-US">
              <a:latin typeface="Times New Roman" charset="0"/>
            </a:endParaRPr>
          </a:p>
        </p:txBody>
      </p:sp>
      <p:sp>
        <p:nvSpPr>
          <p:cNvPr id="36866" name="Rectangle 3"/>
          <p:cNvSpPr>
            <a:spLocks noGrp="1" noChangeArrowheads="1"/>
          </p:cNvSpPr>
          <p:nvPr>
            <p:ph type="body" idx="1"/>
          </p:nvPr>
        </p:nvSpPr>
        <p:spPr>
          <a:xfrm>
            <a:off x="395288" y="1412875"/>
            <a:ext cx="7848600" cy="4895850"/>
          </a:xfrm>
        </p:spPr>
        <p:txBody>
          <a:bodyPr/>
          <a:lstStyle/>
          <a:p>
            <a:pPr eaLnBrk="1" hangingPunct="1"/>
            <a:r>
              <a:rPr lang="en-US" altLang="zh-TW" sz="2800">
                <a:latin typeface="Times New Roman" charset="0"/>
              </a:rPr>
              <a:t>Let </a:t>
            </a:r>
            <a:r>
              <a:rPr lang="en-US" altLang="zh-TW" sz="2800" i="1">
                <a:latin typeface="Times New Roman" charset="0"/>
              </a:rPr>
              <a:t>g</a:t>
            </a:r>
            <a:r>
              <a:rPr lang="en-US" altLang="zh-TW" sz="2800">
                <a:latin typeface="Times New Roman" charset="0"/>
              </a:rPr>
              <a:t>(</a:t>
            </a:r>
            <a:r>
              <a:rPr lang="en-US" altLang="zh-TW" sz="2800" i="1">
                <a:latin typeface="Times New Roman" charset="0"/>
              </a:rPr>
              <a:t>i</a:t>
            </a:r>
            <a:r>
              <a:rPr lang="en-US" altLang="zh-TW" sz="2800">
                <a:latin typeface="Times New Roman" charset="0"/>
              </a:rPr>
              <a:t>, </a:t>
            </a:r>
            <a:r>
              <a:rPr lang="en-US" altLang="zh-TW" sz="2800" i="1">
                <a:latin typeface="Times New Roman" charset="0"/>
              </a:rPr>
              <a:t>S</a:t>
            </a:r>
            <a:r>
              <a:rPr lang="en-US" altLang="zh-TW" sz="2800">
                <a:latin typeface="Times New Roman" charset="0"/>
              </a:rPr>
              <a:t>) be the length of a shortest path starting at vertex </a:t>
            </a:r>
            <a:r>
              <a:rPr lang="en-US" altLang="zh-TW" sz="2800" i="1">
                <a:latin typeface="Times New Roman" charset="0"/>
              </a:rPr>
              <a:t>i</a:t>
            </a:r>
            <a:r>
              <a:rPr lang="en-US" altLang="zh-TW" sz="2800">
                <a:latin typeface="Times New Roman" charset="0"/>
              </a:rPr>
              <a:t>, going through all vertices in </a:t>
            </a:r>
            <a:r>
              <a:rPr lang="en-US" altLang="zh-TW" sz="2800" i="1">
                <a:latin typeface="Times New Roman" charset="0"/>
              </a:rPr>
              <a:t>S</a:t>
            </a:r>
            <a:r>
              <a:rPr lang="en-US" altLang="zh-TW" sz="2800">
                <a:latin typeface="Times New Roman" charset="0"/>
              </a:rPr>
              <a:t> and terminating at vertex 1.</a:t>
            </a:r>
          </a:p>
          <a:p>
            <a:pPr eaLnBrk="1" hangingPunct="1"/>
            <a:r>
              <a:rPr lang="en-US" altLang="zh-TW" sz="2800">
                <a:latin typeface="Times New Roman" charset="0"/>
              </a:rPr>
              <a:t>The length of an optimal tour :</a:t>
            </a:r>
          </a:p>
          <a:p>
            <a:pPr eaLnBrk="1" hangingPunct="1"/>
            <a:endParaRPr lang="en-US" altLang="zh-TW" sz="2800">
              <a:latin typeface="Times New Roman" charset="0"/>
            </a:endParaRPr>
          </a:p>
          <a:p>
            <a:pPr eaLnBrk="1" hangingPunct="1"/>
            <a:r>
              <a:rPr lang="en-US" altLang="zh-TW" sz="2800">
                <a:latin typeface="Times New Roman" charset="0"/>
              </a:rPr>
              <a:t>The general form:</a:t>
            </a:r>
          </a:p>
          <a:p>
            <a:pPr eaLnBrk="1" hangingPunct="1"/>
            <a:endParaRPr lang="zh-TW" altLang="en-US" sz="2800">
              <a:latin typeface="Times New Roman" charset="0"/>
            </a:endParaRPr>
          </a:p>
          <a:p>
            <a:pPr eaLnBrk="1" hangingPunct="1"/>
            <a:r>
              <a:rPr lang="en-US" altLang="zh-TW" sz="2800">
                <a:latin typeface="Times New Roman" charset="0"/>
              </a:rPr>
              <a:t>Time complexity:</a:t>
            </a:r>
          </a:p>
          <a:p>
            <a:pPr eaLnBrk="1" hangingPunct="1">
              <a:buFont typeface="Wingdings" charset="2"/>
              <a:buNone/>
            </a:pPr>
            <a:r>
              <a:rPr lang="en-US" altLang="zh-TW" sz="2800">
                <a:latin typeface="Times New Roman" charset="0"/>
              </a:rPr>
              <a:t>	 </a:t>
            </a:r>
          </a:p>
        </p:txBody>
      </p:sp>
      <p:graphicFrame>
        <p:nvGraphicFramePr>
          <p:cNvPr id="36867" name="Object 4"/>
          <p:cNvGraphicFramePr>
            <a:graphicFrameLocks noChangeAspect="1"/>
          </p:cNvGraphicFramePr>
          <p:nvPr>
            <p:extLst>
              <p:ext uri="{D42A27DB-BD31-4B8C-83A1-F6EECF244321}">
                <p14:modId xmlns:p14="http://schemas.microsoft.com/office/powerpoint/2010/main" val="3273546268"/>
              </p:ext>
            </p:extLst>
          </p:nvPr>
        </p:nvGraphicFramePr>
        <p:xfrm>
          <a:off x="2987675" y="3284537"/>
          <a:ext cx="5105400" cy="804863"/>
        </p:xfrm>
        <a:graphic>
          <a:graphicData uri="http://schemas.openxmlformats.org/presentationml/2006/ole">
            <mc:AlternateContent xmlns:mc="http://schemas.openxmlformats.org/markup-compatibility/2006">
              <mc:Choice xmlns:v="urn:schemas-microsoft-com:vml" Requires="v">
                <p:oleObj spid="_x0000_s36957" name="方程式" r:id="rId3" imgW="2679700" imgH="342900" progId="Equation.3">
                  <p:embed/>
                </p:oleObj>
              </mc:Choice>
              <mc:Fallback>
                <p:oleObj name="方程式" r:id="rId3" imgW="26797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284537"/>
                        <a:ext cx="5105400" cy="804863"/>
                      </a:xfrm>
                      <a:prstGeom prst="rect">
                        <a:avLst/>
                      </a:prstGeom>
                      <a:noFill/>
                      <a:ln>
                        <a:noFill/>
                      </a:ln>
                      <a:effectLst/>
                      <a:extLst/>
                    </p:spPr>
                  </p:pic>
                </p:oleObj>
              </mc:Fallback>
            </mc:AlternateContent>
          </a:graphicData>
        </a:graphic>
      </p:graphicFrame>
      <p:graphicFrame>
        <p:nvGraphicFramePr>
          <p:cNvPr id="36868" name="Object 5"/>
          <p:cNvGraphicFramePr>
            <a:graphicFrameLocks noChangeAspect="1"/>
          </p:cNvGraphicFramePr>
          <p:nvPr/>
        </p:nvGraphicFramePr>
        <p:xfrm>
          <a:off x="2987675" y="4437063"/>
          <a:ext cx="4076700" cy="660400"/>
        </p:xfrm>
        <a:graphic>
          <a:graphicData uri="http://schemas.openxmlformats.org/presentationml/2006/ole">
            <mc:AlternateContent xmlns:mc="http://schemas.openxmlformats.org/markup-compatibility/2006">
              <mc:Choice xmlns:v="urn:schemas-microsoft-com:vml" Requires="v">
                <p:oleObj spid="_x0000_s36958" name="方程式" r:id="rId5" imgW="2120900" imgH="342900" progId="Equation.3">
                  <p:embed/>
                </p:oleObj>
              </mc:Choice>
              <mc:Fallback>
                <p:oleObj name="方程式" r:id="rId5" imgW="2120900" imgH="342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437063"/>
                        <a:ext cx="4076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869" name="Object 7"/>
          <p:cNvGraphicFramePr>
            <a:graphicFrameLocks noChangeAspect="1"/>
          </p:cNvGraphicFramePr>
          <p:nvPr/>
        </p:nvGraphicFramePr>
        <p:xfrm>
          <a:off x="1476375" y="5445125"/>
          <a:ext cx="7040563" cy="1046163"/>
        </p:xfrm>
        <a:graphic>
          <a:graphicData uri="http://schemas.openxmlformats.org/presentationml/2006/ole">
            <mc:AlternateContent xmlns:mc="http://schemas.openxmlformats.org/markup-compatibility/2006">
              <mc:Choice xmlns:v="urn:schemas-microsoft-com:vml" Requires="v">
                <p:oleObj spid="_x0000_s36959" name="方程式" r:id="rId7" imgW="2247900" imgH="457200" progId="Equation.3">
                  <p:embed/>
                </p:oleObj>
              </mc:Choice>
              <mc:Fallback>
                <p:oleObj name="方程式" r:id="rId7" imgW="22479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445125"/>
                        <a:ext cx="70405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6870" name="Rectangle 36"/>
          <p:cNvSpPr>
            <a:spLocks noChangeArrowheads="1"/>
          </p:cNvSpPr>
          <p:nvPr/>
        </p:nvSpPr>
        <p:spPr bwMode="auto">
          <a:xfrm>
            <a:off x="42862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標題 1"/>
          <p:cNvSpPr>
            <a:spLocks noGrp="1"/>
          </p:cNvSpPr>
          <p:nvPr>
            <p:ph type="title"/>
          </p:nvPr>
        </p:nvSpPr>
        <p:spPr>
          <a:xfrm>
            <a:off x="539750" y="260350"/>
            <a:ext cx="7793038" cy="693738"/>
          </a:xfrm>
        </p:spPr>
        <p:txBody>
          <a:bodyPr/>
          <a:lstStyle/>
          <a:p>
            <a:r>
              <a:rPr lang="en-US" altLang="zh-TW" sz="3200">
                <a:latin typeface="Times New Roman" charset="0"/>
              </a:rPr>
              <a:t>Latency TSP with Order Deliveries</a:t>
            </a:r>
            <a:endParaRPr lang="zh-TW" altLang="en-US" sz="3200">
              <a:latin typeface="Times New Roman" charset="0"/>
            </a:endParaRPr>
          </a:p>
        </p:txBody>
      </p:sp>
      <p:sp>
        <p:nvSpPr>
          <p:cNvPr id="37890" name="內容版面配置區 2"/>
          <p:cNvSpPr>
            <a:spLocks noGrp="1"/>
          </p:cNvSpPr>
          <p:nvPr>
            <p:ph idx="1"/>
          </p:nvPr>
        </p:nvSpPr>
        <p:spPr>
          <a:xfrm>
            <a:off x="684213" y="1196975"/>
            <a:ext cx="7991475" cy="5184775"/>
          </a:xfrm>
        </p:spPr>
        <p:txBody>
          <a:bodyPr/>
          <a:lstStyle/>
          <a:p>
            <a:r>
              <a:rPr lang="en-US" altLang="zh-TW" sz="2800">
                <a:latin typeface="Times New Roman" charset="0"/>
              </a:rPr>
              <a:t>There are </a:t>
            </a:r>
            <a:r>
              <a:rPr lang="en-US" altLang="zh-TW" sz="2800" i="1">
                <a:latin typeface="Times New Roman" charset="0"/>
              </a:rPr>
              <a:t>K</a:t>
            </a:r>
            <a:r>
              <a:rPr lang="en-US" altLang="zh-TW" sz="2800">
                <a:latin typeface="Times New Roman" charset="0"/>
              </a:rPr>
              <a:t> orders </a:t>
            </a:r>
            <a:r>
              <a:rPr lang="en-US" altLang="zh-TW" sz="2800" b="1" i="1">
                <a:latin typeface="Times New Roman" charset="0"/>
              </a:rPr>
              <a:t>O</a:t>
            </a:r>
            <a:r>
              <a:rPr lang="en-US" altLang="zh-TW" sz="2800" b="1">
                <a:latin typeface="Times New Roman" charset="0"/>
              </a:rPr>
              <a:t> </a:t>
            </a:r>
            <a:r>
              <a:rPr lang="en-US" altLang="zh-TW" sz="2800">
                <a:latin typeface="Times New Roman" charset="0"/>
              </a:rPr>
              <a:t>= {O, …,O</a:t>
            </a:r>
            <a:r>
              <a:rPr lang="en-US" altLang="zh-TW" sz="2800" baseline="-25000">
                <a:latin typeface="Times New Roman" charset="0"/>
              </a:rPr>
              <a:t>k</a:t>
            </a:r>
            <a:r>
              <a:rPr lang="en-US" altLang="zh-TW" sz="2800">
                <a:latin typeface="Times New Roman" charset="0"/>
              </a:rPr>
              <a:t>} to be processed on a single-machine</a:t>
            </a:r>
          </a:p>
          <a:p>
            <a:r>
              <a:rPr lang="en-US" altLang="zh-TW" sz="2800">
                <a:latin typeface="Times New Roman" charset="0"/>
              </a:rPr>
              <a:t>Each order </a:t>
            </a:r>
            <a:r>
              <a:rPr lang="en-US" altLang="zh-TW" sz="2800" i="1">
                <a:latin typeface="Times New Roman" charset="0"/>
              </a:rPr>
              <a:t>O</a:t>
            </a:r>
            <a:r>
              <a:rPr lang="en-US" altLang="zh-TW" sz="2800" i="1" baseline="-25000">
                <a:latin typeface="Times New Roman" charset="0"/>
              </a:rPr>
              <a:t>k</a:t>
            </a:r>
            <a:r>
              <a:rPr lang="en-US" altLang="zh-TW" sz="2800">
                <a:latin typeface="Times New Roman" charset="0"/>
              </a:rPr>
              <a:t>,  consists of </a:t>
            </a:r>
            <a:r>
              <a:rPr lang="en-US" altLang="zh-TW" sz="2800" i="1">
                <a:latin typeface="Times New Roman" charset="0"/>
              </a:rPr>
              <a:t>n</a:t>
            </a:r>
            <a:r>
              <a:rPr lang="en-US" altLang="zh-TW" sz="2800" i="1" baseline="-25000">
                <a:latin typeface="Times New Roman" charset="0"/>
              </a:rPr>
              <a:t>k</a:t>
            </a:r>
            <a:r>
              <a:rPr lang="en-US" altLang="zh-TW" sz="2800">
                <a:latin typeface="Times New Roman" charset="0"/>
              </a:rPr>
              <a:t> jobs and has a non-negative weight </a:t>
            </a:r>
            <a:r>
              <a:rPr lang="en-US" altLang="zh-TW" sz="2800" i="1">
                <a:latin typeface="Times New Roman" charset="0"/>
              </a:rPr>
              <a:t>w</a:t>
            </a:r>
            <a:r>
              <a:rPr lang="en-US" altLang="zh-TW" sz="2800" i="1" baseline="-25000">
                <a:latin typeface="Times New Roman" charset="0"/>
              </a:rPr>
              <a:t>k</a:t>
            </a:r>
            <a:r>
              <a:rPr lang="zh-TW" altLang="zh-TW" sz="2800">
                <a:latin typeface="Times New Roman" charset="0"/>
              </a:rPr>
              <a:t> </a:t>
            </a:r>
            <a:endParaRPr lang="en-US" altLang="zh-TW" sz="2800">
              <a:latin typeface="Times New Roman" charset="0"/>
            </a:endParaRPr>
          </a:p>
          <a:p>
            <a:r>
              <a:rPr lang="en-US" altLang="zh-TW" sz="2800">
                <a:latin typeface="Times New Roman" charset="0"/>
              </a:rPr>
              <a:t>A sequence-dependent setup time </a:t>
            </a:r>
            <a:r>
              <a:rPr lang="en-US" altLang="zh-TW" sz="2800" i="1">
                <a:latin typeface="Times New Roman" charset="0"/>
              </a:rPr>
              <a:t>d</a:t>
            </a:r>
            <a:r>
              <a:rPr lang="en-US" altLang="zh-TW" sz="2800" i="1" baseline="-25000">
                <a:latin typeface="Times New Roman" charset="0"/>
              </a:rPr>
              <a:t>ij</a:t>
            </a:r>
            <a:r>
              <a:rPr lang="en-US" altLang="zh-TW" sz="2800">
                <a:latin typeface="Times New Roman" charset="0"/>
              </a:rPr>
              <a:t> is required if job </a:t>
            </a:r>
            <a:r>
              <a:rPr lang="en-US" altLang="zh-TW" sz="2800" i="1">
                <a:latin typeface="Times New Roman" charset="0"/>
              </a:rPr>
              <a:t>J</a:t>
            </a:r>
            <a:r>
              <a:rPr lang="en-US" altLang="zh-TW" sz="2800" i="1" baseline="-25000">
                <a:latin typeface="Times New Roman" charset="0"/>
              </a:rPr>
              <a:t>j</a:t>
            </a:r>
            <a:r>
              <a:rPr lang="en-US" altLang="zh-TW" sz="2800">
                <a:latin typeface="Times New Roman" charset="0"/>
              </a:rPr>
              <a:t> is the immediate successor of job </a:t>
            </a:r>
            <a:r>
              <a:rPr lang="en-US" altLang="zh-TW" sz="2800" i="1">
                <a:latin typeface="Times New Roman" charset="0"/>
              </a:rPr>
              <a:t>J</a:t>
            </a:r>
            <a:r>
              <a:rPr lang="en-US" altLang="zh-TW" sz="2800" i="1" baseline="-25000">
                <a:latin typeface="Times New Roman" charset="0"/>
              </a:rPr>
              <a:t>i</a:t>
            </a:r>
          </a:p>
          <a:p>
            <a:r>
              <a:rPr lang="en-US" altLang="zh-TW" sz="2800">
                <a:latin typeface="Times New Roman" charset="0"/>
              </a:rPr>
              <a:t>The completion time </a:t>
            </a:r>
            <a:r>
              <a:rPr lang="en-US" altLang="zh-TW" sz="2800" i="1">
                <a:latin typeface="Times New Roman" charset="0"/>
              </a:rPr>
              <a:t>C</a:t>
            </a:r>
            <a:r>
              <a:rPr lang="en-US" altLang="zh-TW" sz="2800" i="1" baseline="-25000">
                <a:latin typeface="Times New Roman" charset="0"/>
              </a:rPr>
              <a:t>k</a:t>
            </a:r>
            <a:r>
              <a:rPr lang="en-US" altLang="zh-TW" sz="2800">
                <a:latin typeface="Times New Roman" charset="0"/>
              </a:rPr>
              <a:t> of order </a:t>
            </a:r>
            <a:r>
              <a:rPr lang="en-US" altLang="zh-TW" sz="2800" i="1">
                <a:latin typeface="Times New Roman" charset="0"/>
              </a:rPr>
              <a:t>O</a:t>
            </a:r>
            <a:r>
              <a:rPr lang="en-US" altLang="zh-TW" sz="2800" i="1" baseline="-25000">
                <a:latin typeface="Times New Roman" charset="0"/>
              </a:rPr>
              <a:t>k</a:t>
            </a:r>
            <a:r>
              <a:rPr lang="en-US" altLang="zh-TW" sz="2800">
                <a:latin typeface="Times New Roman" charset="0"/>
              </a:rPr>
              <a:t> is the moment when the last job of </a:t>
            </a:r>
            <a:r>
              <a:rPr lang="en-US" altLang="zh-TW" sz="2800" i="1">
                <a:latin typeface="Times New Roman" charset="0"/>
              </a:rPr>
              <a:t>O</a:t>
            </a:r>
            <a:r>
              <a:rPr lang="en-US" altLang="zh-TW" sz="2800" i="1" baseline="-25000">
                <a:latin typeface="Times New Roman" charset="0"/>
              </a:rPr>
              <a:t>k</a:t>
            </a:r>
            <a:r>
              <a:rPr lang="en-US" altLang="zh-TW" sz="2800">
                <a:latin typeface="Times New Roman" charset="0"/>
              </a:rPr>
              <a:t> is finished</a:t>
            </a:r>
            <a:r>
              <a:rPr lang="zh-TW" altLang="zh-TW" sz="2800">
                <a:latin typeface="Times New Roman" charset="0"/>
              </a:rPr>
              <a:t> </a:t>
            </a:r>
            <a:endParaRPr lang="en-US" altLang="zh-TW" sz="2800">
              <a:latin typeface="Times New Roman" charset="0"/>
            </a:endParaRPr>
          </a:p>
          <a:p>
            <a:r>
              <a:rPr lang="en-US" altLang="zh-TW" sz="2800">
                <a:latin typeface="Times New Roman" charset="0"/>
              </a:rPr>
              <a:t>The objective is to determine a permutation of the jobs, which minimizes the sum of weighted completion times of orders</a:t>
            </a:r>
            <a:endParaRPr lang="zh-TW" altLang="en-US" sz="2800">
              <a:latin typeface="Times New Roma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內容版面配置區 2"/>
          <p:cNvSpPr>
            <a:spLocks noGrp="1"/>
          </p:cNvSpPr>
          <p:nvPr>
            <p:ph idx="1"/>
          </p:nvPr>
        </p:nvSpPr>
        <p:spPr>
          <a:xfrm>
            <a:off x="412750" y="3716338"/>
            <a:ext cx="8748713" cy="3384550"/>
          </a:xfrm>
        </p:spPr>
        <p:txBody>
          <a:bodyPr/>
          <a:lstStyle/>
          <a:p>
            <a:r>
              <a:rPr lang="en-US" altLang="zh-TW" sz="2400">
                <a:latin typeface="Times New Roman" charset="0"/>
              </a:rPr>
              <a:t>Consider the processing sequence </a:t>
            </a:r>
            <a:r>
              <a:rPr lang="en-US" altLang="zh-TW" sz="2400" i="1">
                <a:latin typeface="Times New Roman" charset="0"/>
              </a:rPr>
              <a:t>J</a:t>
            </a:r>
            <a:r>
              <a:rPr lang="en-US" altLang="zh-TW" sz="2400" baseline="-25000">
                <a:latin typeface="Times New Roman" charset="0"/>
              </a:rPr>
              <a:t>1</a:t>
            </a:r>
            <a:r>
              <a:rPr lang="en-US" altLang="zh-TW" sz="2400">
                <a:latin typeface="Times New Roman" charset="0"/>
              </a:rPr>
              <a:t> </a:t>
            </a:r>
            <a:r>
              <a:rPr lang="en-US" altLang="zh-TW" sz="2400" i="1">
                <a:latin typeface="Times New Roman" charset="0"/>
              </a:rPr>
              <a:t>J</a:t>
            </a:r>
            <a:r>
              <a:rPr lang="en-US" altLang="zh-TW" sz="2400" baseline="-25000">
                <a:latin typeface="Times New Roman" charset="0"/>
              </a:rPr>
              <a:t>2</a:t>
            </a:r>
            <a:r>
              <a:rPr lang="en-US" altLang="zh-TW" sz="2400">
                <a:latin typeface="Times New Roman" charset="0"/>
              </a:rPr>
              <a:t> </a:t>
            </a:r>
            <a:r>
              <a:rPr lang="en-US" altLang="zh-TW" sz="2400" i="1">
                <a:latin typeface="Times New Roman" charset="0"/>
              </a:rPr>
              <a:t>J</a:t>
            </a:r>
            <a:r>
              <a:rPr lang="en-US" altLang="zh-TW" sz="2400" baseline="-25000">
                <a:latin typeface="Times New Roman" charset="0"/>
              </a:rPr>
              <a:t>3</a:t>
            </a:r>
            <a:r>
              <a:rPr lang="en-US" altLang="zh-TW" sz="2400">
                <a:latin typeface="Times New Roman" charset="0"/>
              </a:rPr>
              <a:t> </a:t>
            </a:r>
            <a:r>
              <a:rPr lang="en-US" altLang="zh-TW" sz="2400" i="1">
                <a:latin typeface="Times New Roman" charset="0"/>
              </a:rPr>
              <a:t>J</a:t>
            </a:r>
            <a:r>
              <a:rPr lang="en-US" altLang="zh-TW" sz="2400" baseline="-25000">
                <a:latin typeface="Times New Roman" charset="0"/>
              </a:rPr>
              <a:t>4</a:t>
            </a:r>
            <a:r>
              <a:rPr lang="en-US" altLang="zh-TW" sz="2400">
                <a:latin typeface="Times New Roman" charset="0"/>
              </a:rPr>
              <a:t> </a:t>
            </a:r>
            <a:r>
              <a:rPr lang="en-US" altLang="zh-TW" sz="2400" i="1">
                <a:latin typeface="Times New Roman" charset="0"/>
              </a:rPr>
              <a:t>J</a:t>
            </a:r>
            <a:r>
              <a:rPr lang="en-US" altLang="zh-TW" sz="2400" baseline="-25000">
                <a:latin typeface="Times New Roman" charset="0"/>
              </a:rPr>
              <a:t>5</a:t>
            </a:r>
            <a:r>
              <a:rPr lang="en-US" altLang="zh-TW" sz="2400">
                <a:latin typeface="Times New Roman" charset="0"/>
              </a:rPr>
              <a:t> </a:t>
            </a:r>
          </a:p>
          <a:p>
            <a:r>
              <a:rPr lang="en-US" altLang="zh-TW" sz="2400">
                <a:latin typeface="Times New Roman" charset="0"/>
              </a:rPr>
              <a:t>The completion times of the jobs are 5, 15, 21, 28 and 33, respectively. </a:t>
            </a:r>
          </a:p>
          <a:p>
            <a:r>
              <a:rPr lang="en-US" altLang="zh-TW" sz="2400">
                <a:latin typeface="Times New Roman" charset="0"/>
              </a:rPr>
              <a:t>The completion times of order </a:t>
            </a:r>
            <a:r>
              <a:rPr lang="en-US" altLang="zh-TW" sz="2400" i="1">
                <a:latin typeface="Times New Roman" charset="0"/>
              </a:rPr>
              <a:t>O</a:t>
            </a:r>
            <a:r>
              <a:rPr lang="en-US" altLang="zh-TW" sz="2400" baseline="-25000">
                <a:latin typeface="Times New Roman" charset="0"/>
              </a:rPr>
              <a:t>1</a:t>
            </a:r>
            <a:r>
              <a:rPr lang="en-US" altLang="zh-TW" sz="2400">
                <a:latin typeface="Times New Roman" charset="0"/>
              </a:rPr>
              <a:t> and order</a:t>
            </a:r>
            <a:r>
              <a:rPr lang="en-US" altLang="zh-TW" sz="2400" i="1">
                <a:latin typeface="Times New Roman" charset="0"/>
              </a:rPr>
              <a:t> O</a:t>
            </a:r>
            <a:r>
              <a:rPr lang="en-US" altLang="zh-TW" sz="2400" baseline="-25000">
                <a:latin typeface="Times New Roman" charset="0"/>
              </a:rPr>
              <a:t>2</a:t>
            </a:r>
            <a:r>
              <a:rPr lang="en-US" altLang="zh-TW" sz="2400">
                <a:latin typeface="Times New Roman" charset="0"/>
              </a:rPr>
              <a:t> are subsequently </a:t>
            </a:r>
            <a:r>
              <a:rPr lang="en-US" altLang="zh-TW" sz="2400" i="1">
                <a:latin typeface="Times New Roman" charset="0"/>
              </a:rPr>
              <a:t>C</a:t>
            </a:r>
            <a:r>
              <a:rPr lang="en-US" altLang="zh-TW" sz="2400" baseline="-25000">
                <a:latin typeface="Times New Roman" charset="0"/>
              </a:rPr>
              <a:t>1 </a:t>
            </a:r>
            <a:r>
              <a:rPr lang="en-US" altLang="zh-TW" sz="2400">
                <a:latin typeface="Times New Roman" charset="0"/>
              </a:rPr>
              <a:t>= 28 and </a:t>
            </a:r>
            <a:r>
              <a:rPr lang="en-US" altLang="zh-TW" sz="2400" i="1">
                <a:latin typeface="Times New Roman" charset="0"/>
              </a:rPr>
              <a:t>C</a:t>
            </a:r>
            <a:r>
              <a:rPr lang="en-US" altLang="zh-TW" sz="2400" baseline="-25000">
                <a:latin typeface="Times New Roman" charset="0"/>
              </a:rPr>
              <a:t>2 </a:t>
            </a:r>
            <a:r>
              <a:rPr lang="en-US" altLang="zh-TW" sz="2400">
                <a:latin typeface="Times New Roman" charset="0"/>
              </a:rPr>
              <a:t>= 33, respectively</a:t>
            </a:r>
          </a:p>
          <a:p>
            <a:r>
              <a:rPr lang="en-US" altLang="zh-TW" sz="2400">
                <a:latin typeface="Times New Roman" charset="0"/>
              </a:rPr>
              <a:t>The total weighted completion time is calculated as 8</a:t>
            </a:r>
            <a:r>
              <a:rPr lang="zh-TW" altLang="zh-TW" sz="2400">
                <a:latin typeface="Times New Roman" charset="0"/>
              </a:rPr>
              <a:t>×</a:t>
            </a:r>
            <a:r>
              <a:rPr lang="en-US" altLang="zh-TW" sz="2400">
                <a:latin typeface="Times New Roman" charset="0"/>
              </a:rPr>
              <a:t>28+5</a:t>
            </a:r>
            <a:r>
              <a:rPr lang="zh-TW" altLang="zh-TW" sz="2400">
                <a:latin typeface="Times New Roman" charset="0"/>
              </a:rPr>
              <a:t>×</a:t>
            </a:r>
            <a:r>
              <a:rPr lang="en-US" altLang="zh-TW" sz="2400">
                <a:latin typeface="Times New Roman" charset="0"/>
              </a:rPr>
              <a:t>33=389</a:t>
            </a:r>
            <a:r>
              <a:rPr lang="zh-TW" altLang="zh-TW" sz="2400">
                <a:latin typeface="Times New Roman" charset="0"/>
              </a:rPr>
              <a:t> </a:t>
            </a:r>
            <a:endParaRPr lang="zh-TW" altLang="en-US" sz="2400">
              <a:latin typeface="Times New Roman" charset="0"/>
            </a:endParaRPr>
          </a:p>
        </p:txBody>
      </p:sp>
      <p:graphicFrame>
        <p:nvGraphicFramePr>
          <p:cNvPr id="38914" name="物件 3"/>
          <p:cNvGraphicFramePr>
            <a:graphicFrameLocks noChangeAspect="1"/>
          </p:cNvGraphicFramePr>
          <p:nvPr/>
        </p:nvGraphicFramePr>
        <p:xfrm>
          <a:off x="3175" y="333375"/>
          <a:ext cx="9572625" cy="3375025"/>
        </p:xfrm>
        <a:graphic>
          <a:graphicData uri="http://schemas.openxmlformats.org/presentationml/2006/ole">
            <mc:AlternateContent xmlns:mc="http://schemas.openxmlformats.org/markup-compatibility/2006">
              <mc:Choice xmlns:v="urn:schemas-microsoft-com:vml" Requires="v">
                <p:oleObj spid="_x0000_s38945" name="文件" r:id="rId3" imgW="9398000" imgH="2921000" progId="Word.Document.12">
                  <p:embed/>
                </p:oleObj>
              </mc:Choice>
              <mc:Fallback>
                <p:oleObj name="文件" r:id="rId3" imgW="9398000" imgH="2921000" progId="Word.Document.12">
                  <p:embed/>
                  <p:pic>
                    <p:nvPicPr>
                      <p:cNvPr id="0" name="物件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33375"/>
                        <a:ext cx="957262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標題 1"/>
          <p:cNvSpPr>
            <a:spLocks noGrp="1"/>
          </p:cNvSpPr>
          <p:nvPr>
            <p:ph type="title"/>
          </p:nvPr>
        </p:nvSpPr>
        <p:spPr>
          <a:xfrm>
            <a:off x="900113" y="260350"/>
            <a:ext cx="7793037" cy="693738"/>
          </a:xfrm>
        </p:spPr>
        <p:txBody>
          <a:bodyPr/>
          <a:lstStyle/>
          <a:p>
            <a:r>
              <a:rPr lang="en-US" altLang="zh-TW" sz="3200">
                <a:latin typeface="Times New Roman" charset="0"/>
              </a:rPr>
              <a:t>DP Formulation</a:t>
            </a:r>
            <a:endParaRPr lang="zh-TW" altLang="en-US" sz="3200">
              <a:latin typeface="Times New Roman" charset="0"/>
            </a:endParaRPr>
          </a:p>
        </p:txBody>
      </p:sp>
      <p:pic>
        <p:nvPicPr>
          <p:cNvPr id="39938"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8" y="1196975"/>
            <a:ext cx="9096375"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標題 1"/>
          <p:cNvSpPr>
            <a:spLocks noGrp="1"/>
          </p:cNvSpPr>
          <p:nvPr>
            <p:ph type="title"/>
          </p:nvPr>
        </p:nvSpPr>
        <p:spPr>
          <a:xfrm>
            <a:off x="900113" y="260350"/>
            <a:ext cx="7793037" cy="693738"/>
          </a:xfrm>
        </p:spPr>
        <p:txBody>
          <a:bodyPr/>
          <a:lstStyle/>
          <a:p>
            <a:r>
              <a:rPr lang="en-US" altLang="zh-TW" sz="3200">
                <a:latin typeface="Times New Roman" charset="0"/>
              </a:rPr>
              <a:t>DP Formulation</a:t>
            </a:r>
            <a:endParaRPr lang="zh-TW" altLang="en-US" sz="3200">
              <a:latin typeface="Times New Roman" charset="0"/>
            </a:endParaRPr>
          </a:p>
        </p:txBody>
      </p:sp>
      <p:pic>
        <p:nvPicPr>
          <p:cNvPr id="40962" name="圖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36613"/>
            <a:ext cx="903605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714375" y="357188"/>
            <a:ext cx="7793038" cy="693737"/>
          </a:xfrm>
        </p:spPr>
        <p:txBody>
          <a:bodyPr/>
          <a:lstStyle/>
          <a:p>
            <a:pPr eaLnBrk="1" hangingPunct="1"/>
            <a:r>
              <a:rPr lang="en-US" altLang="zh-TW" sz="3200">
                <a:latin typeface="Book Antiqua" charset="0"/>
              </a:rPr>
              <a:t>Batch Scheduling to Minimize </a:t>
            </a:r>
            <a:r>
              <a:rPr lang="en-US" altLang="zh-TW" sz="3200">
                <a:latin typeface="Symbol" charset="2"/>
              </a:rPr>
              <a:t>S</a:t>
            </a:r>
            <a:r>
              <a:rPr lang="en-US" altLang="zh-TW" sz="3200" i="1">
                <a:latin typeface="Bookman Old Style" charset="0"/>
              </a:rPr>
              <a:t>C</a:t>
            </a:r>
            <a:r>
              <a:rPr lang="en-US" altLang="zh-TW" sz="3200" i="1" baseline="-25000">
                <a:latin typeface="Bookman Old Style" charset="0"/>
              </a:rPr>
              <a:t>i</a:t>
            </a:r>
          </a:p>
        </p:txBody>
      </p:sp>
      <p:sp>
        <p:nvSpPr>
          <p:cNvPr id="41986" name="Rectangle 3"/>
          <p:cNvSpPr>
            <a:spLocks noGrp="1" noChangeArrowheads="1"/>
          </p:cNvSpPr>
          <p:nvPr>
            <p:ph type="body" idx="1"/>
          </p:nvPr>
        </p:nvSpPr>
        <p:spPr>
          <a:xfrm>
            <a:off x="684213" y="1196975"/>
            <a:ext cx="7859712" cy="3089275"/>
          </a:xfrm>
        </p:spPr>
        <p:txBody>
          <a:bodyPr/>
          <a:lstStyle/>
          <a:p>
            <a:pPr eaLnBrk="1" hangingPunct="1"/>
            <a:r>
              <a:rPr lang="en-US" altLang="zh-TW" sz="2800">
                <a:latin typeface="Book Antiqua" charset="0"/>
              </a:rPr>
              <a:t>Jobs are grouped into batches, each of which requires a setup time </a:t>
            </a:r>
            <a:r>
              <a:rPr lang="en-US" altLang="zh-TW" sz="2800" i="1">
                <a:latin typeface="Book Antiqua" charset="0"/>
              </a:rPr>
              <a:t>s</a:t>
            </a:r>
          </a:p>
          <a:p>
            <a:pPr eaLnBrk="1" hangingPunct="1"/>
            <a:r>
              <a:rPr lang="en-US" altLang="zh-TW" sz="2800">
                <a:latin typeface="Book Antiqua" charset="0"/>
              </a:rPr>
              <a:t>The length of a batch is the sum of </a:t>
            </a:r>
            <a:r>
              <a:rPr lang="en-US" altLang="zh-TW" sz="2800" i="1">
                <a:latin typeface="Book Antiqua" charset="0"/>
              </a:rPr>
              <a:t>s</a:t>
            </a:r>
            <a:r>
              <a:rPr lang="en-US" altLang="zh-TW" sz="2800">
                <a:latin typeface="Book Antiqua" charset="0"/>
              </a:rPr>
              <a:t> and the processing times of the jobs belonging to it</a:t>
            </a:r>
          </a:p>
          <a:p>
            <a:pPr eaLnBrk="1" hangingPunct="1"/>
            <a:r>
              <a:rPr lang="en-US" altLang="zh-TW" sz="2800">
                <a:latin typeface="Book Antiqua" charset="0"/>
              </a:rPr>
              <a:t>Jobs in the same batch share a common completion time</a:t>
            </a:r>
          </a:p>
        </p:txBody>
      </p:sp>
      <p:grpSp>
        <p:nvGrpSpPr>
          <p:cNvPr id="41987" name="Group 35"/>
          <p:cNvGrpSpPr>
            <a:grpSpLocks/>
          </p:cNvGrpSpPr>
          <p:nvPr/>
        </p:nvGrpSpPr>
        <p:grpSpPr bwMode="auto">
          <a:xfrm>
            <a:off x="1187450" y="4365625"/>
            <a:ext cx="4868863" cy="1076325"/>
            <a:chOff x="748" y="2750"/>
            <a:chExt cx="3067" cy="678"/>
          </a:xfrm>
        </p:grpSpPr>
        <p:grpSp>
          <p:nvGrpSpPr>
            <p:cNvPr id="42007" name="Group 26"/>
            <p:cNvGrpSpPr>
              <a:grpSpLocks/>
            </p:cNvGrpSpPr>
            <p:nvPr/>
          </p:nvGrpSpPr>
          <p:grpSpPr bwMode="auto">
            <a:xfrm>
              <a:off x="748" y="2750"/>
              <a:ext cx="2994" cy="545"/>
              <a:chOff x="748" y="2886"/>
              <a:chExt cx="2994" cy="545"/>
            </a:xfrm>
          </p:grpSpPr>
          <p:sp>
            <p:nvSpPr>
              <p:cNvPr id="42010" name="Rectangle 4"/>
              <p:cNvSpPr>
                <a:spLocks noChangeArrowheads="1"/>
              </p:cNvSpPr>
              <p:nvPr/>
            </p:nvSpPr>
            <p:spPr bwMode="auto">
              <a:xfrm>
                <a:off x="884" y="302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1" name="Rectangle 5"/>
              <p:cNvSpPr>
                <a:spLocks noChangeArrowheads="1"/>
              </p:cNvSpPr>
              <p:nvPr/>
            </p:nvSpPr>
            <p:spPr bwMode="auto">
              <a:xfrm>
                <a:off x="1247" y="302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2" name="Rectangle 6"/>
              <p:cNvSpPr>
                <a:spLocks noChangeArrowheads="1"/>
              </p:cNvSpPr>
              <p:nvPr/>
            </p:nvSpPr>
            <p:spPr bwMode="auto">
              <a:xfrm>
                <a:off x="1746" y="302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3" name="Rectangle 7"/>
              <p:cNvSpPr>
                <a:spLocks noChangeArrowheads="1"/>
              </p:cNvSpPr>
              <p:nvPr/>
            </p:nvSpPr>
            <p:spPr bwMode="auto">
              <a:xfrm>
                <a:off x="2744" y="3022"/>
                <a:ext cx="998"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4" name="Rectangle 8"/>
              <p:cNvSpPr>
                <a:spLocks noChangeArrowheads="1"/>
              </p:cNvSpPr>
              <p:nvPr/>
            </p:nvSpPr>
            <p:spPr bwMode="auto">
              <a:xfrm>
                <a:off x="2381" y="302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5" name="Rectangle 9"/>
              <p:cNvSpPr>
                <a:spLocks noChangeArrowheads="1"/>
              </p:cNvSpPr>
              <p:nvPr/>
            </p:nvSpPr>
            <p:spPr bwMode="auto">
              <a:xfrm>
                <a:off x="2245" y="302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16" name="Rectangle 10"/>
              <p:cNvSpPr>
                <a:spLocks noChangeArrowheads="1"/>
              </p:cNvSpPr>
              <p:nvPr/>
            </p:nvSpPr>
            <p:spPr bwMode="auto">
              <a:xfrm>
                <a:off x="748" y="302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17" name="Rectangle 11"/>
              <p:cNvSpPr>
                <a:spLocks noChangeArrowheads="1"/>
              </p:cNvSpPr>
              <p:nvPr/>
            </p:nvSpPr>
            <p:spPr bwMode="auto">
              <a:xfrm>
                <a:off x="748" y="2886"/>
                <a:ext cx="1497"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8" name="Rectangle 12"/>
              <p:cNvSpPr>
                <a:spLocks noChangeArrowheads="1"/>
              </p:cNvSpPr>
              <p:nvPr/>
            </p:nvSpPr>
            <p:spPr bwMode="auto">
              <a:xfrm>
                <a:off x="2245" y="2886"/>
                <a:ext cx="1497"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2008" name="AutoShape 28"/>
            <p:cNvSpPr>
              <a:spLocks noChangeArrowheads="1"/>
            </p:cNvSpPr>
            <p:nvPr/>
          </p:nvSpPr>
          <p:spPr bwMode="auto">
            <a:xfrm>
              <a:off x="2172" y="3276"/>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9" name="AutoShape 29"/>
            <p:cNvSpPr>
              <a:spLocks noChangeArrowheads="1"/>
            </p:cNvSpPr>
            <p:nvPr/>
          </p:nvSpPr>
          <p:spPr bwMode="auto">
            <a:xfrm>
              <a:off x="3679" y="3293"/>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grpSp>
        <p:nvGrpSpPr>
          <p:cNvPr id="41988" name="Group 34"/>
          <p:cNvGrpSpPr>
            <a:grpSpLocks/>
          </p:cNvGrpSpPr>
          <p:nvPr/>
        </p:nvGrpSpPr>
        <p:grpSpPr bwMode="auto">
          <a:xfrm>
            <a:off x="1187450" y="5661025"/>
            <a:ext cx="5300663" cy="1082675"/>
            <a:chOff x="748" y="3566"/>
            <a:chExt cx="3339" cy="682"/>
          </a:xfrm>
        </p:grpSpPr>
        <p:grpSp>
          <p:nvGrpSpPr>
            <p:cNvPr id="41989" name="Group 27"/>
            <p:cNvGrpSpPr>
              <a:grpSpLocks/>
            </p:cNvGrpSpPr>
            <p:nvPr/>
          </p:nvGrpSpPr>
          <p:grpSpPr bwMode="auto">
            <a:xfrm>
              <a:off x="748" y="3566"/>
              <a:ext cx="3266" cy="545"/>
              <a:chOff x="748" y="3566"/>
              <a:chExt cx="3266" cy="545"/>
            </a:xfrm>
          </p:grpSpPr>
          <p:sp>
            <p:nvSpPr>
              <p:cNvPr id="41994" name="Rectangle 13"/>
              <p:cNvSpPr>
                <a:spLocks noChangeArrowheads="1"/>
              </p:cNvSpPr>
              <p:nvPr/>
            </p:nvSpPr>
            <p:spPr bwMode="auto">
              <a:xfrm>
                <a:off x="884" y="370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5" name="Rectangle 14"/>
              <p:cNvSpPr>
                <a:spLocks noChangeArrowheads="1"/>
              </p:cNvSpPr>
              <p:nvPr/>
            </p:nvSpPr>
            <p:spPr bwMode="auto">
              <a:xfrm>
                <a:off x="1746" y="370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6" name="Rectangle 15"/>
              <p:cNvSpPr>
                <a:spLocks noChangeArrowheads="1"/>
              </p:cNvSpPr>
              <p:nvPr/>
            </p:nvSpPr>
            <p:spPr bwMode="auto">
              <a:xfrm>
                <a:off x="2381" y="370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7" name="Rectangle 16"/>
              <p:cNvSpPr>
                <a:spLocks noChangeArrowheads="1"/>
              </p:cNvSpPr>
              <p:nvPr/>
            </p:nvSpPr>
            <p:spPr bwMode="auto">
              <a:xfrm>
                <a:off x="3016" y="3702"/>
                <a:ext cx="998"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8" name="Rectangle 17"/>
              <p:cNvSpPr>
                <a:spLocks noChangeArrowheads="1"/>
              </p:cNvSpPr>
              <p:nvPr/>
            </p:nvSpPr>
            <p:spPr bwMode="auto">
              <a:xfrm>
                <a:off x="1247" y="370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9" name="Rectangle 18"/>
              <p:cNvSpPr>
                <a:spLocks noChangeArrowheads="1"/>
              </p:cNvSpPr>
              <p:nvPr/>
            </p:nvSpPr>
            <p:spPr bwMode="auto">
              <a:xfrm>
                <a:off x="1610"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0" name="Rectangle 19"/>
              <p:cNvSpPr>
                <a:spLocks noChangeArrowheads="1"/>
              </p:cNvSpPr>
              <p:nvPr/>
            </p:nvSpPr>
            <p:spPr bwMode="auto">
              <a:xfrm>
                <a:off x="748"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1" name="Rectangle 20"/>
              <p:cNvSpPr>
                <a:spLocks noChangeArrowheads="1"/>
              </p:cNvSpPr>
              <p:nvPr/>
            </p:nvSpPr>
            <p:spPr bwMode="auto">
              <a:xfrm>
                <a:off x="748" y="3566"/>
                <a:ext cx="862"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2" name="Rectangle 21"/>
              <p:cNvSpPr>
                <a:spLocks noChangeArrowheads="1"/>
              </p:cNvSpPr>
              <p:nvPr/>
            </p:nvSpPr>
            <p:spPr bwMode="auto">
              <a:xfrm>
                <a:off x="2245" y="3566"/>
                <a:ext cx="635"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3" name="Rectangle 22"/>
              <p:cNvSpPr>
                <a:spLocks noChangeArrowheads="1"/>
              </p:cNvSpPr>
              <p:nvPr/>
            </p:nvSpPr>
            <p:spPr bwMode="auto">
              <a:xfrm>
                <a:off x="2245"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4" name="Rectangle 23"/>
              <p:cNvSpPr>
                <a:spLocks noChangeArrowheads="1"/>
              </p:cNvSpPr>
              <p:nvPr/>
            </p:nvSpPr>
            <p:spPr bwMode="auto">
              <a:xfrm>
                <a:off x="2880"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5" name="Rectangle 24"/>
              <p:cNvSpPr>
                <a:spLocks noChangeArrowheads="1"/>
              </p:cNvSpPr>
              <p:nvPr/>
            </p:nvSpPr>
            <p:spPr bwMode="auto">
              <a:xfrm>
                <a:off x="2880" y="3566"/>
                <a:ext cx="1134"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6" name="Rectangle 25"/>
              <p:cNvSpPr>
                <a:spLocks noChangeArrowheads="1"/>
              </p:cNvSpPr>
              <p:nvPr/>
            </p:nvSpPr>
            <p:spPr bwMode="auto">
              <a:xfrm>
                <a:off x="1610" y="3566"/>
                <a:ext cx="635"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1990" name="AutoShape 30"/>
            <p:cNvSpPr>
              <a:spLocks noChangeArrowheads="1"/>
            </p:cNvSpPr>
            <p:nvPr/>
          </p:nvSpPr>
          <p:spPr bwMode="auto">
            <a:xfrm>
              <a:off x="1549" y="4111"/>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1" name="AutoShape 31"/>
            <p:cNvSpPr>
              <a:spLocks noChangeArrowheads="1"/>
            </p:cNvSpPr>
            <p:nvPr/>
          </p:nvSpPr>
          <p:spPr bwMode="auto">
            <a:xfrm>
              <a:off x="2180" y="4104"/>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2" name="AutoShape 32"/>
            <p:cNvSpPr>
              <a:spLocks noChangeArrowheads="1"/>
            </p:cNvSpPr>
            <p:nvPr/>
          </p:nvSpPr>
          <p:spPr bwMode="auto">
            <a:xfrm>
              <a:off x="2821" y="4105"/>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3" name="AutoShape 33"/>
            <p:cNvSpPr>
              <a:spLocks noChangeArrowheads="1"/>
            </p:cNvSpPr>
            <p:nvPr/>
          </p:nvSpPr>
          <p:spPr bwMode="auto">
            <a:xfrm>
              <a:off x="3951" y="4113"/>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body" sz="half" idx="1"/>
          </p:nvPr>
        </p:nvSpPr>
        <p:spPr>
          <a:xfrm>
            <a:off x="457200" y="1600200"/>
            <a:ext cx="8247063" cy="4530725"/>
          </a:xfrm>
        </p:spPr>
        <p:txBody>
          <a:bodyPr/>
          <a:lstStyle/>
          <a:p>
            <a:pPr eaLnBrk="1" hangingPunct="1"/>
            <a:r>
              <a:rPr lang="en-US" altLang="zh-TW" sz="2600">
                <a:latin typeface="Book Antiqua" charset="0"/>
              </a:rPr>
              <a:t>There is an optimal schedule in which the jobs are sequenced by the SPT rule</a:t>
            </a:r>
          </a:p>
        </p:txBody>
      </p:sp>
      <p:grpSp>
        <p:nvGrpSpPr>
          <p:cNvPr id="2" name="Group 51"/>
          <p:cNvGrpSpPr>
            <a:grpSpLocks/>
          </p:cNvGrpSpPr>
          <p:nvPr/>
        </p:nvGrpSpPr>
        <p:grpSpPr bwMode="auto">
          <a:xfrm>
            <a:off x="915988" y="2643188"/>
            <a:ext cx="6542087" cy="1497012"/>
            <a:chOff x="577" y="1665"/>
            <a:chExt cx="4121" cy="943"/>
          </a:xfrm>
        </p:grpSpPr>
        <p:grpSp>
          <p:nvGrpSpPr>
            <p:cNvPr id="43014" name="Group 50"/>
            <p:cNvGrpSpPr>
              <a:grpSpLocks/>
            </p:cNvGrpSpPr>
            <p:nvPr/>
          </p:nvGrpSpPr>
          <p:grpSpPr bwMode="auto">
            <a:xfrm>
              <a:off x="577" y="1665"/>
              <a:ext cx="2923" cy="545"/>
              <a:chOff x="577" y="1665"/>
              <a:chExt cx="2923" cy="545"/>
            </a:xfrm>
          </p:grpSpPr>
          <p:sp>
            <p:nvSpPr>
              <p:cNvPr id="43017" name="Rectangle 19"/>
              <p:cNvSpPr>
                <a:spLocks noChangeArrowheads="1"/>
              </p:cNvSpPr>
              <p:nvPr/>
            </p:nvSpPr>
            <p:spPr bwMode="auto">
              <a:xfrm>
                <a:off x="1222" y="1810"/>
                <a:ext cx="25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18" name="Rectangle 20"/>
              <p:cNvSpPr>
                <a:spLocks noChangeArrowheads="1"/>
              </p:cNvSpPr>
              <p:nvPr/>
            </p:nvSpPr>
            <p:spPr bwMode="auto">
              <a:xfrm>
                <a:off x="2359" y="1810"/>
                <a:ext cx="544"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19" name="Rectangle 23"/>
              <p:cNvSpPr>
                <a:spLocks noChangeArrowheads="1"/>
              </p:cNvSpPr>
              <p:nvPr/>
            </p:nvSpPr>
            <p:spPr bwMode="auto">
              <a:xfrm>
                <a:off x="1475" y="1809"/>
                <a:ext cx="354"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0" name="Rectangle 25"/>
              <p:cNvSpPr>
                <a:spLocks noChangeArrowheads="1"/>
              </p:cNvSpPr>
              <p:nvPr/>
            </p:nvSpPr>
            <p:spPr bwMode="auto">
              <a:xfrm>
                <a:off x="1086" y="1819"/>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3021" name="Rectangle 30"/>
              <p:cNvSpPr>
                <a:spLocks noChangeArrowheads="1"/>
              </p:cNvSpPr>
              <p:nvPr/>
            </p:nvSpPr>
            <p:spPr bwMode="auto">
              <a:xfrm>
                <a:off x="1079" y="1665"/>
                <a:ext cx="1811"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2" name="Oval 36"/>
              <p:cNvSpPr>
                <a:spLocks noChangeArrowheads="1"/>
              </p:cNvSpPr>
              <p:nvPr/>
            </p:nvSpPr>
            <p:spPr bwMode="auto">
              <a:xfrm>
                <a:off x="577" y="1884"/>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3" name="Oval 37"/>
              <p:cNvSpPr>
                <a:spLocks noChangeArrowheads="1"/>
              </p:cNvSpPr>
              <p:nvPr/>
            </p:nvSpPr>
            <p:spPr bwMode="auto">
              <a:xfrm>
                <a:off x="749" y="1882"/>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4" name="Oval 38"/>
              <p:cNvSpPr>
                <a:spLocks noChangeArrowheads="1"/>
              </p:cNvSpPr>
              <p:nvPr/>
            </p:nvSpPr>
            <p:spPr bwMode="auto">
              <a:xfrm>
                <a:off x="913" y="1891"/>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5" name="Oval 39"/>
              <p:cNvSpPr>
                <a:spLocks noChangeArrowheads="1"/>
              </p:cNvSpPr>
              <p:nvPr/>
            </p:nvSpPr>
            <p:spPr bwMode="auto">
              <a:xfrm>
                <a:off x="3081" y="1919"/>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6" name="Oval 40"/>
              <p:cNvSpPr>
                <a:spLocks noChangeArrowheads="1"/>
              </p:cNvSpPr>
              <p:nvPr/>
            </p:nvSpPr>
            <p:spPr bwMode="auto">
              <a:xfrm>
                <a:off x="3253" y="1917"/>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7" name="Oval 41"/>
              <p:cNvSpPr>
                <a:spLocks noChangeArrowheads="1"/>
              </p:cNvSpPr>
              <p:nvPr/>
            </p:nvSpPr>
            <p:spPr bwMode="auto">
              <a:xfrm>
                <a:off x="3417" y="1926"/>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8" name="Oval 42"/>
              <p:cNvSpPr>
                <a:spLocks noChangeArrowheads="1"/>
              </p:cNvSpPr>
              <p:nvPr/>
            </p:nvSpPr>
            <p:spPr bwMode="auto">
              <a:xfrm>
                <a:off x="1891" y="1899"/>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29" name="Oval 43"/>
              <p:cNvSpPr>
                <a:spLocks noChangeArrowheads="1"/>
              </p:cNvSpPr>
              <p:nvPr/>
            </p:nvSpPr>
            <p:spPr bwMode="auto">
              <a:xfrm>
                <a:off x="2063" y="1897"/>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3030" name="Oval 44"/>
              <p:cNvSpPr>
                <a:spLocks noChangeArrowheads="1"/>
              </p:cNvSpPr>
              <p:nvPr/>
            </p:nvSpPr>
            <p:spPr bwMode="auto">
              <a:xfrm>
                <a:off x="2227" y="1906"/>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3015" name="Text Box 45"/>
            <p:cNvSpPr txBox="1">
              <a:spLocks noChangeArrowheads="1"/>
            </p:cNvSpPr>
            <p:nvPr/>
          </p:nvSpPr>
          <p:spPr bwMode="auto">
            <a:xfrm>
              <a:off x="2265" y="2358"/>
              <a:ext cx="24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000">
                  <a:latin typeface="Times New Roman" charset="0"/>
                </a:rPr>
                <a:t>A batch consisting of J</a:t>
              </a:r>
              <a:r>
                <a:rPr lang="en-US" altLang="zh-TW" sz="2000" baseline="-25000">
                  <a:latin typeface="Times New Roman" charset="0"/>
                </a:rPr>
                <a:t>i</a:t>
              </a:r>
              <a:r>
                <a:rPr lang="en-US" altLang="zh-TW" sz="2000">
                  <a:latin typeface="Times New Roman" charset="0"/>
                </a:rPr>
                <a:t>, J</a:t>
              </a:r>
              <a:r>
                <a:rPr lang="en-US" altLang="zh-TW" sz="2000" baseline="-25000">
                  <a:latin typeface="Times New Roman" charset="0"/>
                </a:rPr>
                <a:t>i+1</a:t>
              </a:r>
              <a:r>
                <a:rPr lang="en-US" altLang="zh-TW" sz="2000">
                  <a:latin typeface="Times New Roman" charset="0"/>
                </a:rPr>
                <a:t>, …, J</a:t>
              </a:r>
              <a:r>
                <a:rPr lang="en-US" altLang="zh-TW" sz="2000" baseline="-25000">
                  <a:latin typeface="Times New Roman" charset="0"/>
                </a:rPr>
                <a:t>k-1</a:t>
              </a:r>
            </a:p>
          </p:txBody>
        </p:sp>
        <p:sp>
          <p:nvSpPr>
            <p:cNvPr id="43016" name="Line 46"/>
            <p:cNvSpPr>
              <a:spLocks noChangeShapeType="1"/>
            </p:cNvSpPr>
            <p:nvPr/>
          </p:nvSpPr>
          <p:spPr bwMode="auto">
            <a:xfrm flipH="1" flipV="1">
              <a:off x="2167" y="2203"/>
              <a:ext cx="64" cy="3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43055" name="Text Box 47"/>
          <p:cNvSpPr txBox="1">
            <a:spLocks noChangeArrowheads="1"/>
          </p:cNvSpPr>
          <p:nvPr/>
        </p:nvSpPr>
        <p:spPr bwMode="auto">
          <a:xfrm>
            <a:off x="1255713" y="4305300"/>
            <a:ext cx="649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solidFill>
                  <a:srgbClr val="CC0000"/>
                </a:solidFill>
                <a:latin typeface="Times New Roman" charset="0"/>
              </a:rPr>
              <a:t>What is their contribution to the objective function?</a:t>
            </a:r>
          </a:p>
        </p:txBody>
      </p:sp>
      <p:graphicFrame>
        <p:nvGraphicFramePr>
          <p:cNvPr id="43056" name="Object 48"/>
          <p:cNvGraphicFramePr>
            <a:graphicFrameLocks noGrp="1" noChangeAspect="1"/>
          </p:cNvGraphicFramePr>
          <p:nvPr>
            <p:ph sz="half" idx="2"/>
          </p:nvPr>
        </p:nvGraphicFramePr>
        <p:xfrm>
          <a:off x="2732088" y="5070475"/>
          <a:ext cx="2762250" cy="954088"/>
        </p:xfrm>
        <a:graphic>
          <a:graphicData uri="http://schemas.openxmlformats.org/presentationml/2006/ole">
            <mc:AlternateContent xmlns:mc="http://schemas.openxmlformats.org/markup-compatibility/2006">
              <mc:Choice xmlns:v="urn:schemas-microsoft-com:vml" Requires="v">
                <p:oleObj spid="_x0000_s43061" name="方程式" r:id="rId3" imgW="1397000" imgH="482600" progId="Equation.3">
                  <p:embed/>
                </p:oleObj>
              </mc:Choice>
              <mc:Fallback>
                <p:oleObj name="方程式" r:id="rId3" imgW="1397000" imgH="482600"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5070475"/>
                        <a:ext cx="27622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43013" name="Rectangle 2"/>
          <p:cNvSpPr>
            <a:spLocks noGrp="1" noChangeArrowheads="1"/>
          </p:cNvSpPr>
          <p:nvPr>
            <p:ph type="title"/>
          </p:nvPr>
        </p:nvSpPr>
        <p:spPr>
          <a:xfrm>
            <a:off x="785813" y="428625"/>
            <a:ext cx="7793037" cy="693738"/>
          </a:xfrm>
        </p:spPr>
        <p:txBody>
          <a:bodyPr/>
          <a:lstStyle/>
          <a:p>
            <a:pPr eaLnBrk="1" hangingPunct="1"/>
            <a:r>
              <a:rPr lang="en-US" altLang="zh-TW" sz="3200">
                <a:latin typeface="Book Antiqua" charset="0"/>
              </a:rPr>
              <a:t>Batch Scheduling to Minimize </a:t>
            </a:r>
            <a:r>
              <a:rPr lang="en-US" altLang="zh-TW" sz="3200">
                <a:latin typeface="Symbol" charset="2"/>
              </a:rPr>
              <a:t>S</a:t>
            </a:r>
            <a:r>
              <a:rPr lang="en-US" altLang="zh-TW" sz="3200" i="1">
                <a:latin typeface="Bookman Old Style" charset="0"/>
              </a:rPr>
              <a:t>C</a:t>
            </a:r>
            <a:r>
              <a:rPr lang="en-US" altLang="zh-TW" sz="3200" i="1" baseline="-25000">
                <a:latin typeface="Bookman Old Style"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55"/>
                                        </p:tgtEl>
                                        <p:attrNameLst>
                                          <p:attrName>style.visibility</p:attrName>
                                        </p:attrNameLst>
                                      </p:cBhvr>
                                      <p:to>
                                        <p:strVal val="visible"/>
                                      </p:to>
                                    </p:set>
                                    <p:animEffect transition="in" filter="blinds(horizontal)">
                                      <p:cBhvr>
                                        <p:cTn id="12" dur="500"/>
                                        <p:tgtEl>
                                          <p:spTgt spid="43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56"/>
                                        </p:tgtEl>
                                        <p:attrNameLst>
                                          <p:attrName>style.visibility</p:attrName>
                                        </p:attrNameLst>
                                      </p:cBhvr>
                                      <p:to>
                                        <p:strVal val="visible"/>
                                      </p:to>
                                    </p:set>
                                    <p:animEffect transition="in" filter="blinds(horizontal)">
                                      <p:cBhvr>
                                        <p:cTn id="17" dur="500"/>
                                        <p:tgtEl>
                                          <p:spTgt spid="43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sz="half" idx="1"/>
          </p:nvPr>
        </p:nvSpPr>
        <p:spPr>
          <a:xfrm>
            <a:off x="442913" y="1246188"/>
            <a:ext cx="4343400" cy="682625"/>
          </a:xfrm>
        </p:spPr>
        <p:txBody>
          <a:bodyPr/>
          <a:lstStyle/>
          <a:p>
            <a:pPr eaLnBrk="1" hangingPunct="1"/>
            <a:r>
              <a:rPr lang="en-US" altLang="zh-TW" sz="2600">
                <a:latin typeface="Book Antiqua" charset="0"/>
              </a:rPr>
              <a:t>Define a weighted graph</a:t>
            </a:r>
          </a:p>
        </p:txBody>
      </p:sp>
      <p:graphicFrame>
        <p:nvGraphicFramePr>
          <p:cNvPr id="45079" name="Object 23"/>
          <p:cNvGraphicFramePr>
            <a:graphicFrameLocks noGrp="1" noChangeAspect="1"/>
          </p:cNvGraphicFramePr>
          <p:nvPr>
            <p:ph sz="half" idx="2"/>
          </p:nvPr>
        </p:nvGraphicFramePr>
        <p:xfrm>
          <a:off x="4748213" y="1260475"/>
          <a:ext cx="3694112" cy="1025525"/>
        </p:xfrm>
        <a:graphic>
          <a:graphicData uri="http://schemas.openxmlformats.org/presentationml/2006/ole">
            <mc:AlternateContent xmlns:mc="http://schemas.openxmlformats.org/markup-compatibility/2006">
              <mc:Choice xmlns:v="urn:schemas-microsoft-com:vml" Requires="v">
                <p:oleObj spid="_x0000_s44096" name="方程式" r:id="rId3" imgW="1739900" imgH="482600" progId="Equation.3">
                  <p:embed/>
                </p:oleObj>
              </mc:Choice>
              <mc:Fallback>
                <p:oleObj name="方程式" r:id="rId3" imgW="1739900" imgH="482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213" y="1260475"/>
                        <a:ext cx="3694112"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45106" name="Rectangle 50"/>
          <p:cNvSpPr>
            <a:spLocks noChangeArrowheads="1"/>
          </p:cNvSpPr>
          <p:nvPr/>
        </p:nvSpPr>
        <p:spPr bwMode="auto">
          <a:xfrm>
            <a:off x="358775" y="5624513"/>
            <a:ext cx="49942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spcBef>
                <a:spcPct val="20000"/>
              </a:spcBef>
              <a:buClr>
                <a:schemeClr val="accent1"/>
              </a:buClr>
              <a:buSzPct val="65000"/>
              <a:buFont typeface="Wingdings" charset="2"/>
              <a:buChar char="n"/>
            </a:pPr>
            <a:r>
              <a:rPr lang="en-US" altLang="zh-TW" sz="2600" b="1">
                <a:solidFill>
                  <a:srgbClr val="CC0000"/>
                </a:solidFill>
                <a:latin typeface="Times New Roman" charset="0"/>
              </a:rPr>
              <a:t>Find the shortest path</a:t>
            </a:r>
          </a:p>
        </p:txBody>
      </p:sp>
      <p:grpSp>
        <p:nvGrpSpPr>
          <p:cNvPr id="2" name="Group 57"/>
          <p:cNvGrpSpPr>
            <a:grpSpLocks/>
          </p:cNvGrpSpPr>
          <p:nvPr/>
        </p:nvGrpSpPr>
        <p:grpSpPr bwMode="auto">
          <a:xfrm>
            <a:off x="1020763" y="2209800"/>
            <a:ext cx="7635875" cy="3209925"/>
            <a:chOff x="643" y="1392"/>
            <a:chExt cx="4810" cy="2022"/>
          </a:xfrm>
        </p:grpSpPr>
        <p:grpSp>
          <p:nvGrpSpPr>
            <p:cNvPr id="44043" name="Group 55"/>
            <p:cNvGrpSpPr>
              <a:grpSpLocks/>
            </p:cNvGrpSpPr>
            <p:nvPr/>
          </p:nvGrpSpPr>
          <p:grpSpPr bwMode="auto">
            <a:xfrm>
              <a:off x="643" y="1392"/>
              <a:ext cx="4443" cy="2022"/>
              <a:chOff x="643" y="1392"/>
              <a:chExt cx="4443" cy="2022"/>
            </a:xfrm>
          </p:grpSpPr>
          <p:sp>
            <p:nvSpPr>
              <p:cNvPr id="44045" name="Freeform 31"/>
              <p:cNvSpPr>
                <a:spLocks/>
              </p:cNvSpPr>
              <p:nvPr/>
            </p:nvSpPr>
            <p:spPr bwMode="auto">
              <a:xfrm>
                <a:off x="834" y="1392"/>
                <a:ext cx="3610" cy="903"/>
              </a:xfrm>
              <a:custGeom>
                <a:avLst/>
                <a:gdLst>
                  <a:gd name="T0" fmla="*/ 0 w 3610"/>
                  <a:gd name="T1" fmla="*/ 903 h 903"/>
                  <a:gd name="T2" fmla="*/ 1659 w 3610"/>
                  <a:gd name="T3" fmla="*/ 1 h 903"/>
                  <a:gd name="T4" fmla="*/ 3610 w 3610"/>
                  <a:gd name="T5" fmla="*/ 895 h 903"/>
                  <a:gd name="T6" fmla="*/ 0 60000 65536"/>
                  <a:gd name="T7" fmla="*/ 0 60000 65536"/>
                  <a:gd name="T8" fmla="*/ 0 60000 65536"/>
                  <a:gd name="T9" fmla="*/ 0 w 3610"/>
                  <a:gd name="T10" fmla="*/ 0 h 903"/>
                  <a:gd name="T11" fmla="*/ 3610 w 3610"/>
                  <a:gd name="T12" fmla="*/ 903 h 903"/>
                </a:gdLst>
                <a:ahLst/>
                <a:cxnLst>
                  <a:cxn ang="T6">
                    <a:pos x="T0" y="T1"/>
                  </a:cxn>
                  <a:cxn ang="T7">
                    <a:pos x="T2" y="T3"/>
                  </a:cxn>
                  <a:cxn ang="T8">
                    <a:pos x="T4" y="T5"/>
                  </a:cxn>
                </a:cxnLst>
                <a:rect l="T9" t="T10" r="T11" b="T12"/>
                <a:pathLst>
                  <a:path w="3610" h="903">
                    <a:moveTo>
                      <a:pt x="0" y="903"/>
                    </a:moveTo>
                    <a:cubicBezTo>
                      <a:pt x="528" y="452"/>
                      <a:pt x="1057" y="2"/>
                      <a:pt x="1659" y="1"/>
                    </a:cubicBezTo>
                    <a:cubicBezTo>
                      <a:pt x="2261" y="0"/>
                      <a:pt x="3285" y="758"/>
                      <a:pt x="3610" y="895"/>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46" name="Freeform 32"/>
              <p:cNvSpPr>
                <a:spLocks/>
              </p:cNvSpPr>
              <p:nvPr/>
            </p:nvSpPr>
            <p:spPr bwMode="auto">
              <a:xfrm>
                <a:off x="643" y="1590"/>
                <a:ext cx="3062" cy="833"/>
              </a:xfrm>
              <a:custGeom>
                <a:avLst/>
                <a:gdLst>
                  <a:gd name="T0" fmla="*/ 199 w 3062"/>
                  <a:gd name="T1" fmla="*/ 714 h 833"/>
                  <a:gd name="T2" fmla="*/ 294 w 3062"/>
                  <a:gd name="T3" fmla="*/ 714 h 833"/>
                  <a:gd name="T4" fmla="*/ 1962 w 3062"/>
                  <a:gd name="T5" fmla="*/ 0 h 833"/>
                  <a:gd name="T6" fmla="*/ 3062 w 3062"/>
                  <a:gd name="T7" fmla="*/ 714 h 833"/>
                  <a:gd name="T8" fmla="*/ 0 60000 65536"/>
                  <a:gd name="T9" fmla="*/ 0 60000 65536"/>
                  <a:gd name="T10" fmla="*/ 0 60000 65536"/>
                  <a:gd name="T11" fmla="*/ 0 60000 65536"/>
                  <a:gd name="T12" fmla="*/ 0 w 3062"/>
                  <a:gd name="T13" fmla="*/ 0 h 833"/>
                  <a:gd name="T14" fmla="*/ 3062 w 3062"/>
                  <a:gd name="T15" fmla="*/ 833 h 833"/>
                </a:gdLst>
                <a:ahLst/>
                <a:cxnLst>
                  <a:cxn ang="T8">
                    <a:pos x="T0" y="T1"/>
                  </a:cxn>
                  <a:cxn ang="T9">
                    <a:pos x="T2" y="T3"/>
                  </a:cxn>
                  <a:cxn ang="T10">
                    <a:pos x="T4" y="T5"/>
                  </a:cxn>
                  <a:cxn ang="T11">
                    <a:pos x="T6" y="T7"/>
                  </a:cxn>
                </a:cxnLst>
                <a:rect l="T12" t="T13" r="T14" b="T15"/>
                <a:pathLst>
                  <a:path w="3062" h="833">
                    <a:moveTo>
                      <a:pt x="199" y="714"/>
                    </a:moveTo>
                    <a:cubicBezTo>
                      <a:pt x="99" y="773"/>
                      <a:pt x="0" y="833"/>
                      <a:pt x="294" y="714"/>
                    </a:cubicBezTo>
                    <a:cubicBezTo>
                      <a:pt x="588" y="595"/>
                      <a:pt x="1501" y="0"/>
                      <a:pt x="1962" y="0"/>
                    </a:cubicBezTo>
                    <a:cubicBezTo>
                      <a:pt x="2423" y="0"/>
                      <a:pt x="2742" y="357"/>
                      <a:pt x="3062" y="714"/>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47" name="Freeform 33"/>
              <p:cNvSpPr>
                <a:spLocks/>
              </p:cNvSpPr>
              <p:nvPr/>
            </p:nvSpPr>
            <p:spPr bwMode="auto">
              <a:xfrm>
                <a:off x="868" y="1693"/>
                <a:ext cx="2201" cy="654"/>
              </a:xfrm>
              <a:custGeom>
                <a:avLst/>
                <a:gdLst>
                  <a:gd name="T0" fmla="*/ 0 w 2201"/>
                  <a:gd name="T1" fmla="*/ 654 h 654"/>
                  <a:gd name="T2" fmla="*/ 1711 w 2201"/>
                  <a:gd name="T3" fmla="*/ 9 h 654"/>
                  <a:gd name="T4" fmla="*/ 2201 w 2201"/>
                  <a:gd name="T5" fmla="*/ 602 h 654"/>
                  <a:gd name="T6" fmla="*/ 0 60000 65536"/>
                  <a:gd name="T7" fmla="*/ 0 60000 65536"/>
                  <a:gd name="T8" fmla="*/ 0 60000 65536"/>
                  <a:gd name="T9" fmla="*/ 0 w 2201"/>
                  <a:gd name="T10" fmla="*/ 0 h 654"/>
                  <a:gd name="T11" fmla="*/ 2201 w 2201"/>
                  <a:gd name="T12" fmla="*/ 654 h 654"/>
                </a:gdLst>
                <a:ahLst/>
                <a:cxnLst>
                  <a:cxn ang="T6">
                    <a:pos x="T0" y="T1"/>
                  </a:cxn>
                  <a:cxn ang="T7">
                    <a:pos x="T2" y="T3"/>
                  </a:cxn>
                  <a:cxn ang="T8">
                    <a:pos x="T4" y="T5"/>
                  </a:cxn>
                </a:cxnLst>
                <a:rect l="T9" t="T10" r="T11" b="T12"/>
                <a:pathLst>
                  <a:path w="2201" h="654">
                    <a:moveTo>
                      <a:pt x="0" y="654"/>
                    </a:moveTo>
                    <a:cubicBezTo>
                      <a:pt x="672" y="336"/>
                      <a:pt x="1344" y="18"/>
                      <a:pt x="1711" y="9"/>
                    </a:cubicBezTo>
                    <a:cubicBezTo>
                      <a:pt x="2078" y="0"/>
                      <a:pt x="2118" y="503"/>
                      <a:pt x="2201" y="602"/>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48" name="Freeform 34"/>
              <p:cNvSpPr>
                <a:spLocks/>
              </p:cNvSpPr>
              <p:nvPr/>
            </p:nvSpPr>
            <p:spPr bwMode="auto">
              <a:xfrm>
                <a:off x="911" y="1844"/>
                <a:ext cx="1587" cy="520"/>
              </a:xfrm>
              <a:custGeom>
                <a:avLst/>
                <a:gdLst>
                  <a:gd name="T0" fmla="*/ 0 w 1587"/>
                  <a:gd name="T1" fmla="*/ 520 h 520"/>
                  <a:gd name="T2" fmla="*/ 1358 w 1587"/>
                  <a:gd name="T3" fmla="*/ 13 h 520"/>
                  <a:gd name="T4" fmla="*/ 1376 w 1587"/>
                  <a:gd name="T5" fmla="*/ 443 h 520"/>
                  <a:gd name="T6" fmla="*/ 0 60000 65536"/>
                  <a:gd name="T7" fmla="*/ 0 60000 65536"/>
                  <a:gd name="T8" fmla="*/ 0 60000 65536"/>
                  <a:gd name="T9" fmla="*/ 0 w 1587"/>
                  <a:gd name="T10" fmla="*/ 0 h 520"/>
                  <a:gd name="T11" fmla="*/ 1587 w 1587"/>
                  <a:gd name="T12" fmla="*/ 520 h 520"/>
                </a:gdLst>
                <a:ahLst/>
                <a:cxnLst>
                  <a:cxn ang="T6">
                    <a:pos x="T0" y="T1"/>
                  </a:cxn>
                  <a:cxn ang="T7">
                    <a:pos x="T2" y="T3"/>
                  </a:cxn>
                  <a:cxn ang="T8">
                    <a:pos x="T4" y="T5"/>
                  </a:cxn>
                </a:cxnLst>
                <a:rect l="T9" t="T10" r="T11" b="T12"/>
                <a:pathLst>
                  <a:path w="1587" h="520">
                    <a:moveTo>
                      <a:pt x="0" y="520"/>
                    </a:moveTo>
                    <a:cubicBezTo>
                      <a:pt x="564" y="273"/>
                      <a:pt x="1129" y="26"/>
                      <a:pt x="1358" y="13"/>
                    </a:cubicBezTo>
                    <a:cubicBezTo>
                      <a:pt x="1587" y="0"/>
                      <a:pt x="1481" y="221"/>
                      <a:pt x="1376" y="443"/>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49" name="Line 35"/>
              <p:cNvSpPr>
                <a:spLocks noChangeShapeType="1"/>
              </p:cNvSpPr>
              <p:nvPr/>
            </p:nvSpPr>
            <p:spPr bwMode="auto">
              <a:xfrm flipV="1">
                <a:off x="928" y="2399"/>
                <a:ext cx="516" cy="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50" name="Line 36"/>
              <p:cNvSpPr>
                <a:spLocks noChangeShapeType="1"/>
              </p:cNvSpPr>
              <p:nvPr/>
            </p:nvSpPr>
            <p:spPr bwMode="auto">
              <a:xfrm flipV="1">
                <a:off x="1631" y="2406"/>
                <a:ext cx="516" cy="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51" name="Line 37"/>
              <p:cNvSpPr>
                <a:spLocks noChangeShapeType="1"/>
              </p:cNvSpPr>
              <p:nvPr/>
            </p:nvSpPr>
            <p:spPr bwMode="auto">
              <a:xfrm flipV="1">
                <a:off x="2380" y="2406"/>
                <a:ext cx="516" cy="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52" name="Line 38"/>
              <p:cNvSpPr>
                <a:spLocks noChangeShapeType="1"/>
              </p:cNvSpPr>
              <p:nvPr/>
            </p:nvSpPr>
            <p:spPr bwMode="auto">
              <a:xfrm flipV="1">
                <a:off x="3076" y="2397"/>
                <a:ext cx="516" cy="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53" name="Line 39"/>
              <p:cNvSpPr>
                <a:spLocks noChangeShapeType="1"/>
              </p:cNvSpPr>
              <p:nvPr/>
            </p:nvSpPr>
            <p:spPr bwMode="auto">
              <a:xfrm flipV="1">
                <a:off x="3815" y="2406"/>
                <a:ext cx="516" cy="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54" name="Freeform 43"/>
              <p:cNvSpPr>
                <a:spLocks/>
              </p:cNvSpPr>
              <p:nvPr/>
            </p:nvSpPr>
            <p:spPr bwMode="auto">
              <a:xfrm>
                <a:off x="3052" y="2450"/>
                <a:ext cx="1358" cy="305"/>
              </a:xfrm>
              <a:custGeom>
                <a:avLst/>
                <a:gdLst>
                  <a:gd name="T0" fmla="*/ 0 w 1358"/>
                  <a:gd name="T1" fmla="*/ 0 h 305"/>
                  <a:gd name="T2" fmla="*/ 1006 w 1358"/>
                  <a:gd name="T3" fmla="*/ 292 h 305"/>
                  <a:gd name="T4" fmla="*/ 1358 w 1358"/>
                  <a:gd name="T5" fmla="*/ 78 h 305"/>
                  <a:gd name="T6" fmla="*/ 0 60000 65536"/>
                  <a:gd name="T7" fmla="*/ 0 60000 65536"/>
                  <a:gd name="T8" fmla="*/ 0 60000 65536"/>
                  <a:gd name="T9" fmla="*/ 0 w 1358"/>
                  <a:gd name="T10" fmla="*/ 0 h 305"/>
                  <a:gd name="T11" fmla="*/ 1358 w 1358"/>
                  <a:gd name="T12" fmla="*/ 305 h 305"/>
                </a:gdLst>
                <a:ahLst/>
                <a:cxnLst>
                  <a:cxn ang="T6">
                    <a:pos x="T0" y="T1"/>
                  </a:cxn>
                  <a:cxn ang="T7">
                    <a:pos x="T2" y="T3"/>
                  </a:cxn>
                  <a:cxn ang="T8">
                    <a:pos x="T4" y="T5"/>
                  </a:cxn>
                </a:cxnLst>
                <a:rect l="T9" t="T10" r="T11" b="T12"/>
                <a:pathLst>
                  <a:path w="1358" h="305">
                    <a:moveTo>
                      <a:pt x="0" y="0"/>
                    </a:moveTo>
                    <a:cubicBezTo>
                      <a:pt x="390" y="139"/>
                      <a:pt x="780" y="279"/>
                      <a:pt x="1006" y="292"/>
                    </a:cubicBezTo>
                    <a:cubicBezTo>
                      <a:pt x="1232" y="305"/>
                      <a:pt x="1304" y="119"/>
                      <a:pt x="1358" y="78"/>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55" name="Freeform 44"/>
              <p:cNvSpPr>
                <a:spLocks/>
              </p:cNvSpPr>
              <p:nvPr/>
            </p:nvSpPr>
            <p:spPr bwMode="auto">
              <a:xfrm>
                <a:off x="2312" y="2510"/>
                <a:ext cx="2425" cy="417"/>
              </a:xfrm>
              <a:custGeom>
                <a:avLst/>
                <a:gdLst>
                  <a:gd name="T0" fmla="*/ 0 w 2425"/>
                  <a:gd name="T1" fmla="*/ 0 h 417"/>
                  <a:gd name="T2" fmla="*/ 1170 w 2425"/>
                  <a:gd name="T3" fmla="*/ 344 h 417"/>
                  <a:gd name="T4" fmla="*/ 2253 w 2425"/>
                  <a:gd name="T5" fmla="*/ 361 h 417"/>
                  <a:gd name="T6" fmla="*/ 2201 w 2425"/>
                  <a:gd name="T7" fmla="*/ 9 h 417"/>
                  <a:gd name="T8" fmla="*/ 0 60000 65536"/>
                  <a:gd name="T9" fmla="*/ 0 60000 65536"/>
                  <a:gd name="T10" fmla="*/ 0 60000 65536"/>
                  <a:gd name="T11" fmla="*/ 0 60000 65536"/>
                  <a:gd name="T12" fmla="*/ 0 w 2425"/>
                  <a:gd name="T13" fmla="*/ 0 h 417"/>
                  <a:gd name="T14" fmla="*/ 2425 w 2425"/>
                  <a:gd name="T15" fmla="*/ 417 h 417"/>
                </a:gdLst>
                <a:ahLst/>
                <a:cxnLst>
                  <a:cxn ang="T8">
                    <a:pos x="T0" y="T1"/>
                  </a:cxn>
                  <a:cxn ang="T9">
                    <a:pos x="T2" y="T3"/>
                  </a:cxn>
                  <a:cxn ang="T10">
                    <a:pos x="T4" y="T5"/>
                  </a:cxn>
                  <a:cxn ang="T11">
                    <a:pos x="T6" y="T7"/>
                  </a:cxn>
                </a:cxnLst>
                <a:rect l="T12" t="T13" r="T14" b="T15"/>
                <a:pathLst>
                  <a:path w="2425" h="417">
                    <a:moveTo>
                      <a:pt x="0" y="0"/>
                    </a:moveTo>
                    <a:cubicBezTo>
                      <a:pt x="397" y="142"/>
                      <a:pt x="795" y="284"/>
                      <a:pt x="1170" y="344"/>
                    </a:cubicBezTo>
                    <a:cubicBezTo>
                      <a:pt x="1545" y="404"/>
                      <a:pt x="2081" y="417"/>
                      <a:pt x="2253" y="361"/>
                    </a:cubicBezTo>
                    <a:cubicBezTo>
                      <a:pt x="2425" y="305"/>
                      <a:pt x="2208" y="68"/>
                      <a:pt x="2201" y="9"/>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56" name="Freeform 45"/>
              <p:cNvSpPr>
                <a:spLocks/>
              </p:cNvSpPr>
              <p:nvPr/>
            </p:nvSpPr>
            <p:spPr bwMode="auto">
              <a:xfrm>
                <a:off x="2373" y="2467"/>
                <a:ext cx="1384" cy="327"/>
              </a:xfrm>
              <a:custGeom>
                <a:avLst/>
                <a:gdLst>
                  <a:gd name="T0" fmla="*/ 0 w 1384"/>
                  <a:gd name="T1" fmla="*/ 0 h 327"/>
                  <a:gd name="T2" fmla="*/ 1126 w 1384"/>
                  <a:gd name="T3" fmla="*/ 318 h 327"/>
                  <a:gd name="T4" fmla="*/ 1384 w 1384"/>
                  <a:gd name="T5" fmla="*/ 52 h 327"/>
                  <a:gd name="T6" fmla="*/ 0 60000 65536"/>
                  <a:gd name="T7" fmla="*/ 0 60000 65536"/>
                  <a:gd name="T8" fmla="*/ 0 60000 65536"/>
                  <a:gd name="T9" fmla="*/ 0 w 1384"/>
                  <a:gd name="T10" fmla="*/ 0 h 327"/>
                  <a:gd name="T11" fmla="*/ 1384 w 1384"/>
                  <a:gd name="T12" fmla="*/ 327 h 327"/>
                </a:gdLst>
                <a:ahLst/>
                <a:cxnLst>
                  <a:cxn ang="T6">
                    <a:pos x="T0" y="T1"/>
                  </a:cxn>
                  <a:cxn ang="T7">
                    <a:pos x="T2" y="T3"/>
                  </a:cxn>
                  <a:cxn ang="T8">
                    <a:pos x="T4" y="T5"/>
                  </a:cxn>
                </a:cxnLst>
                <a:rect l="T9" t="T10" r="T11" b="T12"/>
                <a:pathLst>
                  <a:path w="1384" h="327">
                    <a:moveTo>
                      <a:pt x="0" y="0"/>
                    </a:moveTo>
                    <a:cubicBezTo>
                      <a:pt x="447" y="154"/>
                      <a:pt x="895" y="309"/>
                      <a:pt x="1126" y="318"/>
                    </a:cubicBezTo>
                    <a:cubicBezTo>
                      <a:pt x="1357" y="327"/>
                      <a:pt x="1337" y="102"/>
                      <a:pt x="1384" y="52"/>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57" name="Freeform 46"/>
              <p:cNvSpPr>
                <a:spLocks/>
              </p:cNvSpPr>
              <p:nvPr/>
            </p:nvSpPr>
            <p:spPr bwMode="auto">
              <a:xfrm>
                <a:off x="1607" y="2502"/>
                <a:ext cx="1543" cy="361"/>
              </a:xfrm>
              <a:custGeom>
                <a:avLst/>
                <a:gdLst>
                  <a:gd name="T0" fmla="*/ 0 w 1543"/>
                  <a:gd name="T1" fmla="*/ 0 h 361"/>
                  <a:gd name="T2" fmla="*/ 1299 w 1543"/>
                  <a:gd name="T3" fmla="*/ 361 h 361"/>
                  <a:gd name="T4" fmla="*/ 1462 w 1543"/>
                  <a:gd name="T5" fmla="*/ 0 h 361"/>
                  <a:gd name="T6" fmla="*/ 0 60000 65536"/>
                  <a:gd name="T7" fmla="*/ 0 60000 65536"/>
                  <a:gd name="T8" fmla="*/ 0 60000 65536"/>
                  <a:gd name="T9" fmla="*/ 0 w 1543"/>
                  <a:gd name="T10" fmla="*/ 0 h 361"/>
                  <a:gd name="T11" fmla="*/ 1543 w 1543"/>
                  <a:gd name="T12" fmla="*/ 361 h 361"/>
                </a:gdLst>
                <a:ahLst/>
                <a:cxnLst>
                  <a:cxn ang="T6">
                    <a:pos x="T0" y="T1"/>
                  </a:cxn>
                  <a:cxn ang="T7">
                    <a:pos x="T2" y="T3"/>
                  </a:cxn>
                  <a:cxn ang="T8">
                    <a:pos x="T4" y="T5"/>
                  </a:cxn>
                </a:cxnLst>
                <a:rect l="T9" t="T10" r="T11" b="T12"/>
                <a:pathLst>
                  <a:path w="1543" h="361">
                    <a:moveTo>
                      <a:pt x="0" y="0"/>
                    </a:moveTo>
                    <a:cubicBezTo>
                      <a:pt x="527" y="180"/>
                      <a:pt x="1055" y="361"/>
                      <a:pt x="1299" y="361"/>
                    </a:cubicBezTo>
                    <a:cubicBezTo>
                      <a:pt x="1543" y="361"/>
                      <a:pt x="1433" y="60"/>
                      <a:pt x="1462"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58" name="Freeform 47"/>
              <p:cNvSpPr>
                <a:spLocks/>
              </p:cNvSpPr>
              <p:nvPr/>
            </p:nvSpPr>
            <p:spPr bwMode="auto">
              <a:xfrm>
                <a:off x="1539" y="2476"/>
                <a:ext cx="2261" cy="725"/>
              </a:xfrm>
              <a:custGeom>
                <a:avLst/>
                <a:gdLst>
                  <a:gd name="T0" fmla="*/ 0 w 2261"/>
                  <a:gd name="T1" fmla="*/ 17 h 725"/>
                  <a:gd name="T2" fmla="*/ 1822 w 2261"/>
                  <a:gd name="T3" fmla="*/ 722 h 725"/>
                  <a:gd name="T4" fmla="*/ 2261 w 2261"/>
                  <a:gd name="T5" fmla="*/ 0 h 725"/>
                  <a:gd name="T6" fmla="*/ 0 60000 65536"/>
                  <a:gd name="T7" fmla="*/ 0 60000 65536"/>
                  <a:gd name="T8" fmla="*/ 0 60000 65536"/>
                  <a:gd name="T9" fmla="*/ 0 w 2261"/>
                  <a:gd name="T10" fmla="*/ 0 h 725"/>
                  <a:gd name="T11" fmla="*/ 2261 w 2261"/>
                  <a:gd name="T12" fmla="*/ 725 h 725"/>
                </a:gdLst>
                <a:ahLst/>
                <a:cxnLst>
                  <a:cxn ang="T6">
                    <a:pos x="T0" y="T1"/>
                  </a:cxn>
                  <a:cxn ang="T7">
                    <a:pos x="T2" y="T3"/>
                  </a:cxn>
                  <a:cxn ang="T8">
                    <a:pos x="T4" y="T5"/>
                  </a:cxn>
                </a:cxnLst>
                <a:rect l="T9" t="T10" r="T11" b="T12"/>
                <a:pathLst>
                  <a:path w="2261" h="725">
                    <a:moveTo>
                      <a:pt x="0" y="17"/>
                    </a:moveTo>
                    <a:cubicBezTo>
                      <a:pt x="722" y="371"/>
                      <a:pt x="1445" y="725"/>
                      <a:pt x="1822" y="722"/>
                    </a:cubicBezTo>
                    <a:cubicBezTo>
                      <a:pt x="2199" y="719"/>
                      <a:pt x="2230" y="359"/>
                      <a:pt x="2261"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59" name="Freeform 48"/>
              <p:cNvSpPr>
                <a:spLocks/>
              </p:cNvSpPr>
              <p:nvPr/>
            </p:nvSpPr>
            <p:spPr bwMode="auto">
              <a:xfrm>
                <a:off x="1556" y="2442"/>
                <a:ext cx="3530" cy="972"/>
              </a:xfrm>
              <a:custGeom>
                <a:avLst/>
                <a:gdLst>
                  <a:gd name="T0" fmla="*/ 0 w 3530"/>
                  <a:gd name="T1" fmla="*/ 34 h 972"/>
                  <a:gd name="T2" fmla="*/ 1556 w 3530"/>
                  <a:gd name="T3" fmla="*/ 876 h 972"/>
                  <a:gd name="T4" fmla="*/ 3284 w 3530"/>
                  <a:gd name="T5" fmla="*/ 610 h 972"/>
                  <a:gd name="T6" fmla="*/ 3035 w 3530"/>
                  <a:gd name="T7" fmla="*/ 0 h 972"/>
                  <a:gd name="T8" fmla="*/ 0 60000 65536"/>
                  <a:gd name="T9" fmla="*/ 0 60000 65536"/>
                  <a:gd name="T10" fmla="*/ 0 60000 65536"/>
                  <a:gd name="T11" fmla="*/ 0 60000 65536"/>
                  <a:gd name="T12" fmla="*/ 0 w 3530"/>
                  <a:gd name="T13" fmla="*/ 0 h 972"/>
                  <a:gd name="T14" fmla="*/ 3530 w 3530"/>
                  <a:gd name="T15" fmla="*/ 972 h 972"/>
                </a:gdLst>
                <a:ahLst/>
                <a:cxnLst>
                  <a:cxn ang="T8">
                    <a:pos x="T0" y="T1"/>
                  </a:cxn>
                  <a:cxn ang="T9">
                    <a:pos x="T2" y="T3"/>
                  </a:cxn>
                  <a:cxn ang="T10">
                    <a:pos x="T4" y="T5"/>
                  </a:cxn>
                  <a:cxn ang="T11">
                    <a:pos x="T6" y="T7"/>
                  </a:cxn>
                </a:cxnLst>
                <a:rect l="T12" t="T13" r="T14" b="T15"/>
                <a:pathLst>
                  <a:path w="3530" h="972">
                    <a:moveTo>
                      <a:pt x="0" y="34"/>
                    </a:moveTo>
                    <a:cubicBezTo>
                      <a:pt x="504" y="407"/>
                      <a:pt x="1009" y="780"/>
                      <a:pt x="1556" y="876"/>
                    </a:cubicBezTo>
                    <a:cubicBezTo>
                      <a:pt x="2103" y="972"/>
                      <a:pt x="3038" y="756"/>
                      <a:pt x="3284" y="610"/>
                    </a:cubicBezTo>
                    <a:cubicBezTo>
                      <a:pt x="3530" y="464"/>
                      <a:pt x="3074" y="102"/>
                      <a:pt x="3035"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60" name="Oval 24"/>
              <p:cNvSpPr>
                <a:spLocks noChangeArrowheads="1"/>
              </p:cNvSpPr>
              <p:nvPr/>
            </p:nvSpPr>
            <p:spPr bwMode="auto">
              <a:xfrm>
                <a:off x="722" y="2278"/>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4061" name="Oval 25"/>
              <p:cNvSpPr>
                <a:spLocks noChangeArrowheads="1"/>
              </p:cNvSpPr>
              <p:nvPr/>
            </p:nvSpPr>
            <p:spPr bwMode="auto">
              <a:xfrm>
                <a:off x="1443" y="2277"/>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4062" name="Oval 26"/>
              <p:cNvSpPr>
                <a:spLocks noChangeArrowheads="1"/>
              </p:cNvSpPr>
              <p:nvPr/>
            </p:nvSpPr>
            <p:spPr bwMode="auto">
              <a:xfrm>
                <a:off x="2164" y="2284"/>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4063" name="Oval 27"/>
              <p:cNvSpPr>
                <a:spLocks noChangeArrowheads="1"/>
              </p:cNvSpPr>
              <p:nvPr/>
            </p:nvSpPr>
            <p:spPr bwMode="auto">
              <a:xfrm>
                <a:off x="2902" y="2282"/>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4064" name="Oval 28"/>
              <p:cNvSpPr>
                <a:spLocks noChangeArrowheads="1"/>
              </p:cNvSpPr>
              <p:nvPr/>
            </p:nvSpPr>
            <p:spPr bwMode="auto">
              <a:xfrm>
                <a:off x="3600" y="2281"/>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4065" name="Oval 30"/>
              <p:cNvSpPr>
                <a:spLocks noChangeArrowheads="1"/>
              </p:cNvSpPr>
              <p:nvPr/>
            </p:nvSpPr>
            <p:spPr bwMode="auto">
              <a:xfrm>
                <a:off x="4372" y="2297"/>
                <a:ext cx="223" cy="232"/>
              </a:xfrm>
              <a:prstGeom prst="ellipse">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4044" name="Text Box 56"/>
            <p:cNvSpPr txBox="1">
              <a:spLocks noChangeArrowheads="1"/>
            </p:cNvSpPr>
            <p:nvPr/>
          </p:nvSpPr>
          <p:spPr bwMode="auto">
            <a:xfrm>
              <a:off x="4477" y="2081"/>
              <a:ext cx="9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latin typeface="Times New Roman" charset="0"/>
                </a:rPr>
                <a:t>Null node J</a:t>
              </a:r>
              <a:r>
                <a:rPr lang="en-US" altLang="zh-TW" b="1" baseline="-25000">
                  <a:latin typeface="Times New Roman" charset="0"/>
                </a:rPr>
                <a:t>n+1</a:t>
              </a:r>
            </a:p>
          </p:txBody>
        </p:sp>
      </p:grpSp>
      <p:sp>
        <p:nvSpPr>
          <p:cNvPr id="45114" name="Rectangle 58"/>
          <p:cNvSpPr>
            <a:spLocks noChangeArrowheads="1"/>
          </p:cNvSpPr>
          <p:nvPr/>
        </p:nvSpPr>
        <p:spPr bwMode="auto">
          <a:xfrm>
            <a:off x="4149725" y="5624513"/>
            <a:ext cx="49942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spcBef>
                <a:spcPct val="20000"/>
              </a:spcBef>
              <a:buClr>
                <a:schemeClr val="accent1"/>
              </a:buClr>
              <a:buSzPct val="65000"/>
              <a:buFont typeface="Wingdings" charset="2"/>
              <a:buChar char="n"/>
            </a:pPr>
            <a:r>
              <a:rPr lang="en-US" altLang="zh-TW" sz="2600" b="1">
                <a:solidFill>
                  <a:srgbClr val="CC0000"/>
                </a:solidFill>
                <a:latin typeface="Times New Roman" charset="0"/>
              </a:rPr>
              <a:t>Solvable in polynomial time</a:t>
            </a:r>
          </a:p>
        </p:txBody>
      </p:sp>
      <p:grpSp>
        <p:nvGrpSpPr>
          <p:cNvPr id="4" name="Group 54"/>
          <p:cNvGrpSpPr>
            <a:grpSpLocks/>
          </p:cNvGrpSpPr>
          <p:nvPr/>
        </p:nvGrpSpPr>
        <p:grpSpPr bwMode="auto">
          <a:xfrm>
            <a:off x="1444625" y="2906713"/>
            <a:ext cx="5429250" cy="1508125"/>
            <a:chOff x="1047" y="2907"/>
            <a:chExt cx="3420" cy="950"/>
          </a:xfrm>
        </p:grpSpPr>
        <p:sp>
          <p:nvSpPr>
            <p:cNvPr id="44040" name="Freeform 51"/>
            <p:cNvSpPr>
              <a:spLocks/>
            </p:cNvSpPr>
            <p:nvPr/>
          </p:nvSpPr>
          <p:spPr bwMode="auto">
            <a:xfrm>
              <a:off x="1047" y="2907"/>
              <a:ext cx="1587" cy="520"/>
            </a:xfrm>
            <a:custGeom>
              <a:avLst/>
              <a:gdLst>
                <a:gd name="T0" fmla="*/ 0 w 1587"/>
                <a:gd name="T1" fmla="*/ 520 h 520"/>
                <a:gd name="T2" fmla="*/ 1358 w 1587"/>
                <a:gd name="T3" fmla="*/ 13 h 520"/>
                <a:gd name="T4" fmla="*/ 1376 w 1587"/>
                <a:gd name="T5" fmla="*/ 443 h 520"/>
                <a:gd name="T6" fmla="*/ 0 60000 65536"/>
                <a:gd name="T7" fmla="*/ 0 60000 65536"/>
                <a:gd name="T8" fmla="*/ 0 60000 65536"/>
                <a:gd name="T9" fmla="*/ 0 w 1587"/>
                <a:gd name="T10" fmla="*/ 0 h 520"/>
                <a:gd name="T11" fmla="*/ 1587 w 1587"/>
                <a:gd name="T12" fmla="*/ 520 h 520"/>
              </a:gdLst>
              <a:ahLst/>
              <a:cxnLst>
                <a:cxn ang="T6">
                  <a:pos x="T0" y="T1"/>
                </a:cxn>
                <a:cxn ang="T7">
                  <a:pos x="T2" y="T3"/>
                </a:cxn>
                <a:cxn ang="T8">
                  <a:pos x="T4" y="T5"/>
                </a:cxn>
              </a:cxnLst>
              <a:rect l="T9" t="T10" r="T11" b="T12"/>
              <a:pathLst>
                <a:path w="1587" h="520">
                  <a:moveTo>
                    <a:pt x="0" y="520"/>
                  </a:moveTo>
                  <a:cubicBezTo>
                    <a:pt x="564" y="273"/>
                    <a:pt x="1129" y="26"/>
                    <a:pt x="1358" y="13"/>
                  </a:cubicBezTo>
                  <a:cubicBezTo>
                    <a:pt x="1587" y="0"/>
                    <a:pt x="1481" y="221"/>
                    <a:pt x="1376" y="443"/>
                  </a:cubicBezTo>
                </a:path>
              </a:pathLst>
            </a:custGeom>
            <a:noFill/>
            <a:ln w="76200">
              <a:solidFill>
                <a:srgbClr val="CC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041" name="Line 52"/>
            <p:cNvSpPr>
              <a:spLocks noChangeShapeType="1"/>
            </p:cNvSpPr>
            <p:nvPr/>
          </p:nvSpPr>
          <p:spPr bwMode="auto">
            <a:xfrm flipV="1">
              <a:off x="3951" y="3469"/>
              <a:ext cx="516" cy="9"/>
            </a:xfrm>
            <a:prstGeom prst="line">
              <a:avLst/>
            </a:prstGeom>
            <a:noFill/>
            <a:ln w="76200">
              <a:solidFill>
                <a:srgbClr val="CC0000"/>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44042" name="Freeform 53"/>
            <p:cNvSpPr>
              <a:spLocks/>
            </p:cNvSpPr>
            <p:nvPr/>
          </p:nvSpPr>
          <p:spPr bwMode="auto">
            <a:xfrm>
              <a:off x="2509" y="3530"/>
              <a:ext cx="1384" cy="327"/>
            </a:xfrm>
            <a:custGeom>
              <a:avLst/>
              <a:gdLst>
                <a:gd name="T0" fmla="*/ 0 w 1384"/>
                <a:gd name="T1" fmla="*/ 0 h 327"/>
                <a:gd name="T2" fmla="*/ 1126 w 1384"/>
                <a:gd name="T3" fmla="*/ 318 h 327"/>
                <a:gd name="T4" fmla="*/ 1384 w 1384"/>
                <a:gd name="T5" fmla="*/ 52 h 327"/>
                <a:gd name="T6" fmla="*/ 0 60000 65536"/>
                <a:gd name="T7" fmla="*/ 0 60000 65536"/>
                <a:gd name="T8" fmla="*/ 0 60000 65536"/>
                <a:gd name="T9" fmla="*/ 0 w 1384"/>
                <a:gd name="T10" fmla="*/ 0 h 327"/>
                <a:gd name="T11" fmla="*/ 1384 w 1384"/>
                <a:gd name="T12" fmla="*/ 327 h 327"/>
              </a:gdLst>
              <a:ahLst/>
              <a:cxnLst>
                <a:cxn ang="T6">
                  <a:pos x="T0" y="T1"/>
                </a:cxn>
                <a:cxn ang="T7">
                  <a:pos x="T2" y="T3"/>
                </a:cxn>
                <a:cxn ang="T8">
                  <a:pos x="T4" y="T5"/>
                </a:cxn>
              </a:cxnLst>
              <a:rect l="T9" t="T10" r="T11" b="T12"/>
              <a:pathLst>
                <a:path w="1384" h="327">
                  <a:moveTo>
                    <a:pt x="0" y="0"/>
                  </a:moveTo>
                  <a:cubicBezTo>
                    <a:pt x="447" y="154"/>
                    <a:pt x="895" y="309"/>
                    <a:pt x="1126" y="318"/>
                  </a:cubicBezTo>
                  <a:cubicBezTo>
                    <a:pt x="1357" y="327"/>
                    <a:pt x="1337" y="102"/>
                    <a:pt x="1384" y="52"/>
                  </a:cubicBezTo>
                </a:path>
              </a:pathLst>
            </a:custGeom>
            <a:noFill/>
            <a:ln w="76200">
              <a:solidFill>
                <a:srgbClr val="CC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35" name="Rectangle 2"/>
          <p:cNvSpPr txBox="1">
            <a:spLocks noChangeArrowheads="1"/>
          </p:cNvSpPr>
          <p:nvPr/>
        </p:nvSpPr>
        <p:spPr bwMode="auto">
          <a:xfrm>
            <a:off x="714375" y="357188"/>
            <a:ext cx="7793038" cy="693737"/>
          </a:xfrm>
          <a:prstGeom prst="rect">
            <a:avLst/>
          </a:prstGeom>
          <a:noFill/>
          <a:ln w="9525">
            <a:noFill/>
            <a:miter lim="800000"/>
            <a:headEnd/>
            <a:tailEnd/>
          </a:ln>
        </p:spPr>
        <p:txBody>
          <a:bodyPr anchor="b"/>
          <a:lstStyle/>
          <a:p>
            <a:pPr algn="ctr">
              <a:defRPr/>
            </a:pPr>
            <a:r>
              <a:rPr lang="en-US" altLang="zh-TW" sz="3200" i="0" kern="0" dirty="0">
                <a:solidFill>
                  <a:schemeClr val="tx2"/>
                </a:solidFill>
                <a:latin typeface="Book Antiqua" pitchFamily="18" charset="0"/>
                <a:ea typeface="+mj-ea"/>
                <a:cs typeface="+mj-cs"/>
              </a:rPr>
              <a:t>Batch Scheduling to Minimize </a:t>
            </a:r>
            <a:r>
              <a:rPr lang="en-US" altLang="zh-TW" sz="3200" i="0" kern="0" dirty="0" err="1">
                <a:solidFill>
                  <a:schemeClr val="tx2"/>
                </a:solidFill>
                <a:latin typeface="Symbol" pitchFamily="18" charset="2"/>
                <a:ea typeface="+mj-ea"/>
                <a:cs typeface="+mj-cs"/>
              </a:rPr>
              <a:t>S</a:t>
            </a:r>
            <a:r>
              <a:rPr lang="en-US" altLang="zh-TW" sz="3200" kern="0" dirty="0" err="1">
                <a:solidFill>
                  <a:schemeClr val="tx2"/>
                </a:solidFill>
                <a:latin typeface="Bookman Old Style" pitchFamily="18" charset="0"/>
                <a:ea typeface="+mj-ea"/>
                <a:cs typeface="+mj-cs"/>
              </a:rPr>
              <a:t>C</a:t>
            </a:r>
            <a:r>
              <a:rPr lang="en-US" altLang="zh-TW" sz="3200" kern="0" baseline="-25000" dirty="0" err="1">
                <a:solidFill>
                  <a:schemeClr val="tx2"/>
                </a:solidFill>
                <a:latin typeface="Bookman Old Style" pitchFamily="18" charset="0"/>
                <a:ea typeface="+mj-ea"/>
                <a:cs typeface="+mj-cs"/>
              </a:rPr>
              <a:t>i</a:t>
            </a:r>
            <a:endParaRPr lang="en-US" altLang="zh-TW" sz="3200" kern="0" baseline="-25000" dirty="0">
              <a:solidFill>
                <a:schemeClr val="tx2"/>
              </a:solidFill>
              <a:latin typeface="Bookman Old Style"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79"/>
                                        </p:tgtEl>
                                        <p:attrNameLst>
                                          <p:attrName>style.visibility</p:attrName>
                                        </p:attrNameLst>
                                      </p:cBhvr>
                                      <p:to>
                                        <p:strVal val="visible"/>
                                      </p:to>
                                    </p:set>
                                    <p:animEffect transition="in" filter="blinds(horizontal)">
                                      <p:cBhvr>
                                        <p:cTn id="12" dur="500"/>
                                        <p:tgtEl>
                                          <p:spTgt spid="45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106"/>
                                        </p:tgtEl>
                                        <p:attrNameLst>
                                          <p:attrName>style.visibility</p:attrName>
                                        </p:attrNameLst>
                                      </p:cBhvr>
                                      <p:to>
                                        <p:strVal val="visible"/>
                                      </p:to>
                                    </p:set>
                                    <p:animEffect transition="in" filter="blinds(horizontal)">
                                      <p:cBhvr>
                                        <p:cTn id="17" dur="500"/>
                                        <p:tgtEl>
                                          <p:spTgt spid="45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114"/>
                                        </p:tgtEl>
                                        <p:attrNameLst>
                                          <p:attrName>style.visibility</p:attrName>
                                        </p:attrNameLst>
                                      </p:cBhvr>
                                      <p:to>
                                        <p:strVal val="visible"/>
                                      </p:to>
                                    </p:set>
                                    <p:animEffect transition="in" filter="blinds(horizontal)">
                                      <p:cBhvr>
                                        <p:cTn id="27" dur="500"/>
                                        <p:tgtEl>
                                          <p:spTgt spid="4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6" grpId="0"/>
      <p:bldP spid="451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p:cNvSpPr txBox="1">
            <a:spLocks/>
          </p:cNvSpPr>
          <p:nvPr/>
        </p:nvSpPr>
        <p:spPr bwMode="auto">
          <a:xfrm>
            <a:off x="1116013" y="2492375"/>
            <a:ext cx="724217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kumimoji="1" sz="2400" i="1">
                <a:solidFill>
                  <a:schemeClr val="tx1"/>
                </a:solidFill>
                <a:latin typeface="Tahoma" charset="0"/>
                <a:ea typeface="新細明體" charset="-120"/>
              </a:defRPr>
            </a:lvl1pPr>
            <a:lvl2pPr marL="639763" indent="-236538">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eaLnBrk="0" hangingPunct="0">
              <a:spcBef>
                <a:spcPts val="600"/>
              </a:spcBef>
              <a:buClr>
                <a:schemeClr val="accent1"/>
              </a:buClr>
              <a:buSzPct val="80000"/>
              <a:buFont typeface="Wingdings 2" charset="2"/>
              <a:buChar char=""/>
            </a:pPr>
            <a:r>
              <a:rPr kumimoji="0" lang="en-US" altLang="zh-TW" i="0">
                <a:latin typeface="Book Antiqua" charset="0"/>
              </a:rPr>
              <a:t>Let </a:t>
            </a:r>
            <a:r>
              <a:rPr kumimoji="0" lang="en-US" altLang="zh-TW">
                <a:latin typeface="Book Antiqua" charset="0"/>
              </a:rPr>
              <a:t>g</a:t>
            </a:r>
            <a:r>
              <a:rPr kumimoji="0" lang="en-US" altLang="zh-TW" i="0">
                <a:latin typeface="Book Antiqua" charset="0"/>
              </a:rPr>
              <a:t>(</a:t>
            </a:r>
            <a:r>
              <a:rPr kumimoji="0" lang="en-US" altLang="zh-TW">
                <a:latin typeface="Book Antiqua" charset="0"/>
              </a:rPr>
              <a:t>i</a:t>
            </a:r>
            <a:r>
              <a:rPr kumimoji="0" lang="en-US" altLang="zh-TW" i="0">
                <a:latin typeface="Book Antiqua" charset="0"/>
              </a:rPr>
              <a:t>) be the optimal solution value for jobs {</a:t>
            </a:r>
            <a:r>
              <a:rPr kumimoji="0" lang="en-US" altLang="zh-TW">
                <a:latin typeface="Book Antiqua" charset="0"/>
              </a:rPr>
              <a:t>i, i+</a:t>
            </a:r>
            <a:r>
              <a:rPr kumimoji="0" lang="en-US" altLang="zh-TW" i="0">
                <a:latin typeface="Book Antiqua" charset="0"/>
              </a:rPr>
              <a:t>1, …, </a:t>
            </a:r>
            <a:r>
              <a:rPr kumimoji="0" lang="en-US" altLang="zh-TW">
                <a:latin typeface="Book Antiqua" charset="0"/>
              </a:rPr>
              <a:t>n</a:t>
            </a:r>
            <a:r>
              <a:rPr kumimoji="0" lang="en-US" altLang="zh-TW" i="0">
                <a:latin typeface="Book Antiqua" charset="0"/>
              </a:rPr>
              <a:t>+1}</a:t>
            </a:r>
          </a:p>
          <a:p>
            <a:pPr eaLnBrk="0" hangingPunct="0">
              <a:spcBef>
                <a:spcPts val="600"/>
              </a:spcBef>
              <a:buClr>
                <a:schemeClr val="accent1"/>
              </a:buClr>
              <a:buSzPct val="80000"/>
              <a:buFont typeface="Wingdings 2" charset="2"/>
              <a:buChar char=""/>
            </a:pPr>
            <a:r>
              <a:rPr kumimoji="0" lang="en-US" altLang="zh-TW">
                <a:latin typeface="Book Antiqua" charset="0"/>
              </a:rPr>
              <a:t>g</a:t>
            </a:r>
            <a:r>
              <a:rPr kumimoji="0" lang="en-US" altLang="zh-TW" i="0">
                <a:latin typeface="Book Antiqua" charset="0"/>
              </a:rPr>
              <a:t>(</a:t>
            </a:r>
            <a:r>
              <a:rPr kumimoji="0" lang="en-US" altLang="zh-TW">
                <a:latin typeface="Book Antiqua" charset="0"/>
              </a:rPr>
              <a:t>n</a:t>
            </a:r>
            <a:r>
              <a:rPr kumimoji="0" lang="en-US" altLang="zh-TW" i="0">
                <a:latin typeface="Book Antiqua" charset="0"/>
              </a:rPr>
              <a:t>+1) = 0</a:t>
            </a:r>
          </a:p>
          <a:p>
            <a:pPr eaLnBrk="0" hangingPunct="0">
              <a:spcBef>
                <a:spcPts val="600"/>
              </a:spcBef>
              <a:buClr>
                <a:schemeClr val="accent1"/>
              </a:buClr>
              <a:buSzPct val="80000"/>
              <a:buFont typeface="Wingdings 2" charset="2"/>
              <a:buChar char=""/>
            </a:pPr>
            <a:r>
              <a:rPr kumimoji="0" lang="en-US" altLang="zh-TW">
                <a:latin typeface="Book Antiqua" charset="0"/>
              </a:rPr>
              <a:t>g</a:t>
            </a:r>
            <a:r>
              <a:rPr kumimoji="0" lang="en-US" altLang="zh-TW" i="0">
                <a:latin typeface="Book Antiqua" charset="0"/>
              </a:rPr>
              <a:t>(</a:t>
            </a:r>
            <a:r>
              <a:rPr kumimoji="0" lang="en-US" altLang="zh-TW">
                <a:latin typeface="Book Antiqua" charset="0"/>
              </a:rPr>
              <a:t>i</a:t>
            </a:r>
            <a:r>
              <a:rPr kumimoji="0" lang="en-US" altLang="zh-TW" i="0">
                <a:latin typeface="Book Antiqua" charset="0"/>
              </a:rPr>
              <a:t>) = min</a:t>
            </a:r>
            <a:r>
              <a:rPr kumimoji="0" lang="en-US" altLang="zh-TW" baseline="-25000">
                <a:latin typeface="Book Antiqua" charset="0"/>
              </a:rPr>
              <a:t>k=i..n</a:t>
            </a:r>
            <a:r>
              <a:rPr kumimoji="0" lang="en-US" altLang="zh-TW" sz="3600" i="0">
                <a:latin typeface="Book Antiqua" charset="0"/>
              </a:rPr>
              <a:t>{</a:t>
            </a:r>
            <a:r>
              <a:rPr kumimoji="0" lang="en-US" altLang="zh-TW">
                <a:latin typeface="Book Antiqua" charset="0"/>
              </a:rPr>
              <a:t>g</a:t>
            </a:r>
            <a:r>
              <a:rPr kumimoji="0" lang="en-US" altLang="zh-TW" i="0">
                <a:latin typeface="Book Antiqua" charset="0"/>
              </a:rPr>
              <a:t>(</a:t>
            </a:r>
            <a:r>
              <a:rPr kumimoji="0" lang="en-US" altLang="zh-TW">
                <a:latin typeface="Book Antiqua" charset="0"/>
              </a:rPr>
              <a:t>k</a:t>
            </a:r>
            <a:r>
              <a:rPr kumimoji="0" lang="en-US" altLang="zh-TW" i="0">
                <a:latin typeface="Book Antiqua" charset="0"/>
              </a:rPr>
              <a:t>) +                                  </a:t>
            </a:r>
            <a:r>
              <a:rPr kumimoji="0" lang="en-US" altLang="zh-TW" sz="3600" i="0">
                <a:latin typeface="Book Antiqua" charset="0"/>
              </a:rPr>
              <a:t>}</a:t>
            </a:r>
            <a:endParaRPr kumimoji="0" lang="en-US" altLang="zh-TW" i="0">
              <a:latin typeface="Book Antiqua" charset="0"/>
            </a:endParaRPr>
          </a:p>
          <a:p>
            <a:pPr eaLnBrk="0" hangingPunct="0">
              <a:spcBef>
                <a:spcPts val="600"/>
              </a:spcBef>
              <a:buClr>
                <a:schemeClr val="accent1"/>
              </a:buClr>
              <a:buSzPct val="80000"/>
              <a:buFont typeface="Wingdings 2" charset="2"/>
              <a:buChar char=""/>
            </a:pPr>
            <a:r>
              <a:rPr kumimoji="0" lang="en-US" altLang="zh-TW" i="0">
                <a:latin typeface="Book Antiqua" charset="0"/>
              </a:rPr>
              <a:t>Find </a:t>
            </a:r>
            <a:r>
              <a:rPr kumimoji="0" lang="en-US" altLang="zh-TW">
                <a:latin typeface="Book Antiqua" charset="0"/>
              </a:rPr>
              <a:t>g</a:t>
            </a:r>
            <a:r>
              <a:rPr kumimoji="0" lang="en-US" altLang="zh-TW" i="0">
                <a:latin typeface="Book Antiqua" charset="0"/>
              </a:rPr>
              <a:t>(1)</a:t>
            </a:r>
          </a:p>
          <a:p>
            <a:pPr eaLnBrk="0" hangingPunct="0">
              <a:spcBef>
                <a:spcPts val="600"/>
              </a:spcBef>
              <a:buClr>
                <a:schemeClr val="accent1"/>
              </a:buClr>
              <a:buSzPct val="80000"/>
              <a:buFont typeface="Wingdings 2" charset="2"/>
              <a:buChar char=""/>
            </a:pPr>
            <a:r>
              <a:rPr kumimoji="0" lang="en-US" altLang="zh-TW" i="0">
                <a:latin typeface="Book Antiqua" charset="0"/>
              </a:rPr>
              <a:t>Required running time</a:t>
            </a:r>
          </a:p>
          <a:p>
            <a:pPr lvl="1" eaLnBrk="0" hangingPunct="0">
              <a:buClr>
                <a:schemeClr val="accent1"/>
              </a:buClr>
              <a:buFont typeface="Verdana" charset="0"/>
              <a:buChar char="◦"/>
            </a:pPr>
            <a:r>
              <a:rPr kumimoji="0" lang="en-US" altLang="zh-TW" sz="2000" i="0">
                <a:latin typeface="Book Antiqua" charset="0"/>
              </a:rPr>
              <a:t>Array size = </a:t>
            </a:r>
            <a:r>
              <a:rPr kumimoji="0" lang="en-US" altLang="zh-TW" sz="2000">
                <a:latin typeface="Book Antiqua" charset="0"/>
              </a:rPr>
              <a:t>O</a:t>
            </a:r>
            <a:r>
              <a:rPr kumimoji="0" lang="en-US" altLang="zh-TW" sz="2000" i="0">
                <a:latin typeface="Book Antiqua" charset="0"/>
              </a:rPr>
              <a:t>(</a:t>
            </a:r>
            <a:r>
              <a:rPr kumimoji="0" lang="en-US" altLang="zh-TW" sz="2000">
                <a:latin typeface="Book Antiqua" charset="0"/>
              </a:rPr>
              <a:t>n</a:t>
            </a:r>
            <a:r>
              <a:rPr kumimoji="0" lang="en-US" altLang="zh-TW" sz="2000" i="0">
                <a:latin typeface="Book Antiqua" charset="0"/>
              </a:rPr>
              <a:t>)</a:t>
            </a:r>
          </a:p>
          <a:p>
            <a:pPr lvl="1" eaLnBrk="0" hangingPunct="0">
              <a:buClr>
                <a:schemeClr val="accent1"/>
              </a:buClr>
              <a:buFont typeface="Verdana" charset="0"/>
              <a:buChar char="◦"/>
            </a:pPr>
            <a:r>
              <a:rPr kumimoji="0" lang="en-US" altLang="zh-TW" sz="2000" i="0">
                <a:latin typeface="Book Antiqua" charset="0"/>
              </a:rPr>
              <a:t>Each entry can be computed in </a:t>
            </a:r>
            <a:r>
              <a:rPr kumimoji="0" lang="en-US" altLang="zh-TW" sz="2000">
                <a:latin typeface="Book Antiqua" charset="0"/>
              </a:rPr>
              <a:t>O</a:t>
            </a:r>
            <a:r>
              <a:rPr kumimoji="0" lang="en-US" altLang="zh-TW" sz="2000" i="0">
                <a:latin typeface="Book Antiqua" charset="0"/>
              </a:rPr>
              <a:t>(</a:t>
            </a:r>
            <a:r>
              <a:rPr kumimoji="0" lang="en-US" altLang="zh-TW" sz="2000">
                <a:latin typeface="Book Antiqua" charset="0"/>
              </a:rPr>
              <a:t>n</a:t>
            </a:r>
            <a:r>
              <a:rPr kumimoji="0" lang="en-US" altLang="zh-TW" sz="2000" i="0" baseline="30000">
                <a:latin typeface="Book Antiqua" charset="0"/>
              </a:rPr>
              <a:t>2</a:t>
            </a:r>
            <a:r>
              <a:rPr kumimoji="0" lang="en-US" altLang="zh-TW" sz="2000" i="0">
                <a:latin typeface="Book Antiqua" charset="0"/>
              </a:rPr>
              <a:t>) time, which can be reduced to </a:t>
            </a:r>
            <a:r>
              <a:rPr kumimoji="0" lang="en-US" altLang="zh-TW" sz="2000">
                <a:latin typeface="Book Antiqua" charset="0"/>
              </a:rPr>
              <a:t>O</a:t>
            </a:r>
            <a:r>
              <a:rPr kumimoji="0" lang="en-US" altLang="zh-TW" sz="2000" i="0">
                <a:latin typeface="Book Antiqua" charset="0"/>
              </a:rPr>
              <a:t>(</a:t>
            </a:r>
            <a:r>
              <a:rPr kumimoji="0" lang="en-US" altLang="zh-TW" sz="2000">
                <a:latin typeface="Book Antiqua" charset="0"/>
              </a:rPr>
              <a:t>n</a:t>
            </a:r>
            <a:r>
              <a:rPr kumimoji="0" lang="en-US" altLang="zh-TW" sz="2000" i="0">
                <a:latin typeface="Book Antiqua" charset="0"/>
              </a:rPr>
              <a:t>)</a:t>
            </a:r>
          </a:p>
          <a:p>
            <a:pPr lvl="1" eaLnBrk="0" hangingPunct="0">
              <a:buClr>
                <a:schemeClr val="accent1"/>
              </a:buClr>
              <a:buFont typeface="Verdana" charset="0"/>
              <a:buChar char="◦"/>
            </a:pPr>
            <a:r>
              <a:rPr kumimoji="0" lang="en-US" altLang="zh-TW" sz="2000" i="0">
                <a:latin typeface="Book Antiqua" charset="0"/>
              </a:rPr>
              <a:t>Overall running time = </a:t>
            </a:r>
            <a:r>
              <a:rPr kumimoji="0" lang="en-US" altLang="zh-TW" sz="2000">
                <a:latin typeface="Book Antiqua" charset="0"/>
              </a:rPr>
              <a:t>O</a:t>
            </a:r>
            <a:r>
              <a:rPr kumimoji="0" lang="en-US" altLang="zh-TW" sz="2000" i="0">
                <a:latin typeface="Book Antiqua" charset="0"/>
              </a:rPr>
              <a:t>(</a:t>
            </a:r>
            <a:r>
              <a:rPr kumimoji="0" lang="en-US" altLang="zh-TW" sz="2000">
                <a:latin typeface="Book Antiqua" charset="0"/>
              </a:rPr>
              <a:t>n</a:t>
            </a:r>
            <a:r>
              <a:rPr kumimoji="0" lang="en-US" altLang="zh-TW" sz="2000" i="0" baseline="30000">
                <a:latin typeface="Book Antiqua" charset="0"/>
              </a:rPr>
              <a:t>2</a:t>
            </a:r>
            <a:r>
              <a:rPr kumimoji="0" lang="en-US" altLang="zh-TW" sz="2000" i="0">
                <a:latin typeface="Book Antiqua" charset="0"/>
              </a:rPr>
              <a:t>)</a:t>
            </a:r>
          </a:p>
        </p:txBody>
      </p:sp>
      <p:graphicFrame>
        <p:nvGraphicFramePr>
          <p:cNvPr id="45058" name="Object 23"/>
          <p:cNvGraphicFramePr>
            <a:graphicFrameLocks noChangeAspect="1"/>
          </p:cNvGraphicFramePr>
          <p:nvPr>
            <p:extLst>
              <p:ext uri="{D42A27DB-BD31-4B8C-83A1-F6EECF244321}">
                <p14:modId xmlns:p14="http://schemas.microsoft.com/office/powerpoint/2010/main" val="3322787782"/>
              </p:ext>
            </p:extLst>
          </p:nvPr>
        </p:nvGraphicFramePr>
        <p:xfrm>
          <a:off x="4313461" y="3717032"/>
          <a:ext cx="2490787" cy="846137"/>
        </p:xfrm>
        <a:graphic>
          <a:graphicData uri="http://schemas.openxmlformats.org/presentationml/2006/ole">
            <mc:AlternateContent xmlns:mc="http://schemas.openxmlformats.org/markup-compatibility/2006">
              <mc:Choice xmlns:v="urn:schemas-microsoft-com:vml" Requires="v">
                <p:oleObj spid="_x0000_s45108" name="方程式" r:id="rId3" imgW="1422400" imgH="482600" progId="Equation.3">
                  <p:embed/>
                </p:oleObj>
              </mc:Choice>
              <mc:Fallback>
                <p:oleObj name="方程式" r:id="rId3" imgW="1422400" imgH="482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461" y="3717032"/>
                        <a:ext cx="249078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59" name="Group 51"/>
          <p:cNvGrpSpPr>
            <a:grpSpLocks/>
          </p:cNvGrpSpPr>
          <p:nvPr/>
        </p:nvGrpSpPr>
        <p:grpSpPr bwMode="auto">
          <a:xfrm>
            <a:off x="1692275" y="1341438"/>
            <a:ext cx="6542088" cy="1008062"/>
            <a:chOff x="577" y="1665"/>
            <a:chExt cx="4121" cy="943"/>
          </a:xfrm>
        </p:grpSpPr>
        <p:grpSp>
          <p:nvGrpSpPr>
            <p:cNvPr id="45061" name="Group 50"/>
            <p:cNvGrpSpPr>
              <a:grpSpLocks/>
            </p:cNvGrpSpPr>
            <p:nvPr/>
          </p:nvGrpSpPr>
          <p:grpSpPr bwMode="auto">
            <a:xfrm>
              <a:off x="577" y="1665"/>
              <a:ext cx="2923" cy="545"/>
              <a:chOff x="577" y="1665"/>
              <a:chExt cx="2923" cy="545"/>
            </a:xfrm>
          </p:grpSpPr>
          <p:sp>
            <p:nvSpPr>
              <p:cNvPr id="45064" name="Rectangle 19"/>
              <p:cNvSpPr>
                <a:spLocks noChangeArrowheads="1"/>
              </p:cNvSpPr>
              <p:nvPr/>
            </p:nvSpPr>
            <p:spPr bwMode="auto">
              <a:xfrm>
                <a:off x="1222" y="1810"/>
                <a:ext cx="25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65" name="Rectangle 20"/>
              <p:cNvSpPr>
                <a:spLocks noChangeArrowheads="1"/>
              </p:cNvSpPr>
              <p:nvPr/>
            </p:nvSpPr>
            <p:spPr bwMode="auto">
              <a:xfrm>
                <a:off x="2359" y="1810"/>
                <a:ext cx="544"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66" name="Rectangle 23"/>
              <p:cNvSpPr>
                <a:spLocks noChangeArrowheads="1"/>
              </p:cNvSpPr>
              <p:nvPr/>
            </p:nvSpPr>
            <p:spPr bwMode="auto">
              <a:xfrm>
                <a:off x="1475" y="1809"/>
                <a:ext cx="354"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67" name="Rectangle 25"/>
              <p:cNvSpPr>
                <a:spLocks noChangeArrowheads="1"/>
              </p:cNvSpPr>
              <p:nvPr/>
            </p:nvSpPr>
            <p:spPr bwMode="auto">
              <a:xfrm>
                <a:off x="1086" y="1819"/>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5068" name="Rectangle 30"/>
              <p:cNvSpPr>
                <a:spLocks noChangeArrowheads="1"/>
              </p:cNvSpPr>
              <p:nvPr/>
            </p:nvSpPr>
            <p:spPr bwMode="auto">
              <a:xfrm>
                <a:off x="1079" y="1665"/>
                <a:ext cx="1811"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69" name="Oval 36"/>
              <p:cNvSpPr>
                <a:spLocks noChangeArrowheads="1"/>
              </p:cNvSpPr>
              <p:nvPr/>
            </p:nvSpPr>
            <p:spPr bwMode="auto">
              <a:xfrm>
                <a:off x="577" y="1884"/>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0" name="Oval 37"/>
              <p:cNvSpPr>
                <a:spLocks noChangeArrowheads="1"/>
              </p:cNvSpPr>
              <p:nvPr/>
            </p:nvSpPr>
            <p:spPr bwMode="auto">
              <a:xfrm>
                <a:off x="749" y="1882"/>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1" name="Oval 38"/>
              <p:cNvSpPr>
                <a:spLocks noChangeArrowheads="1"/>
              </p:cNvSpPr>
              <p:nvPr/>
            </p:nvSpPr>
            <p:spPr bwMode="auto">
              <a:xfrm>
                <a:off x="913" y="1891"/>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2" name="Oval 39"/>
              <p:cNvSpPr>
                <a:spLocks noChangeArrowheads="1"/>
              </p:cNvSpPr>
              <p:nvPr/>
            </p:nvSpPr>
            <p:spPr bwMode="auto">
              <a:xfrm>
                <a:off x="3081" y="1919"/>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3" name="Oval 40"/>
              <p:cNvSpPr>
                <a:spLocks noChangeArrowheads="1"/>
              </p:cNvSpPr>
              <p:nvPr/>
            </p:nvSpPr>
            <p:spPr bwMode="auto">
              <a:xfrm>
                <a:off x="3253" y="1917"/>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4" name="Oval 41"/>
              <p:cNvSpPr>
                <a:spLocks noChangeArrowheads="1"/>
              </p:cNvSpPr>
              <p:nvPr/>
            </p:nvSpPr>
            <p:spPr bwMode="auto">
              <a:xfrm>
                <a:off x="3417" y="1926"/>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5" name="Oval 42"/>
              <p:cNvSpPr>
                <a:spLocks noChangeArrowheads="1"/>
              </p:cNvSpPr>
              <p:nvPr/>
            </p:nvSpPr>
            <p:spPr bwMode="auto">
              <a:xfrm>
                <a:off x="1891" y="1899"/>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6" name="Oval 43"/>
              <p:cNvSpPr>
                <a:spLocks noChangeArrowheads="1"/>
              </p:cNvSpPr>
              <p:nvPr/>
            </p:nvSpPr>
            <p:spPr bwMode="auto">
              <a:xfrm>
                <a:off x="2063" y="1897"/>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5077" name="Oval 44"/>
              <p:cNvSpPr>
                <a:spLocks noChangeArrowheads="1"/>
              </p:cNvSpPr>
              <p:nvPr/>
            </p:nvSpPr>
            <p:spPr bwMode="auto">
              <a:xfrm>
                <a:off x="2227" y="1906"/>
                <a:ext cx="83" cy="109"/>
              </a:xfrm>
              <a:prstGeom prst="ellipse">
                <a:avLst/>
              </a:prstGeom>
              <a:solidFill>
                <a:schemeClr val="accent1"/>
              </a:solidFill>
              <a:ln w="9525">
                <a:solidFill>
                  <a:schemeClr val="tx1"/>
                </a:solidFill>
                <a:round/>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5062" name="Text Box 45"/>
            <p:cNvSpPr txBox="1">
              <a:spLocks noChangeArrowheads="1"/>
            </p:cNvSpPr>
            <p:nvPr/>
          </p:nvSpPr>
          <p:spPr bwMode="auto">
            <a:xfrm>
              <a:off x="2265" y="2358"/>
              <a:ext cx="24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000">
                  <a:latin typeface="Times New Roman" charset="0"/>
                </a:rPr>
                <a:t>A batch consisting of J</a:t>
              </a:r>
              <a:r>
                <a:rPr lang="en-US" altLang="zh-TW" sz="2000" baseline="-25000">
                  <a:latin typeface="Times New Roman" charset="0"/>
                </a:rPr>
                <a:t>i</a:t>
              </a:r>
              <a:r>
                <a:rPr lang="en-US" altLang="zh-TW" sz="2000">
                  <a:latin typeface="Times New Roman" charset="0"/>
                </a:rPr>
                <a:t>, J</a:t>
              </a:r>
              <a:r>
                <a:rPr lang="en-US" altLang="zh-TW" sz="2000" baseline="-25000">
                  <a:latin typeface="Times New Roman" charset="0"/>
                </a:rPr>
                <a:t>i</a:t>
              </a:r>
              <a:r>
                <a:rPr lang="en-US" altLang="zh-TW" sz="2000" i="0" baseline="-25000">
                  <a:latin typeface="Times New Roman" charset="0"/>
                </a:rPr>
                <a:t>+1</a:t>
              </a:r>
              <a:r>
                <a:rPr lang="en-US" altLang="zh-TW" sz="2000">
                  <a:latin typeface="Times New Roman" charset="0"/>
                </a:rPr>
                <a:t>, …, J</a:t>
              </a:r>
              <a:r>
                <a:rPr lang="en-US" altLang="zh-TW" sz="2000" baseline="-25000">
                  <a:latin typeface="Times New Roman" charset="0"/>
                </a:rPr>
                <a:t>k</a:t>
              </a:r>
              <a:r>
                <a:rPr lang="en-US" altLang="zh-TW" sz="2000" i="0" baseline="-25000">
                  <a:latin typeface="Times New Roman" charset="0"/>
                </a:rPr>
                <a:t>-1</a:t>
              </a:r>
            </a:p>
          </p:txBody>
        </p:sp>
        <p:sp>
          <p:nvSpPr>
            <p:cNvPr id="45063" name="Line 46"/>
            <p:cNvSpPr>
              <a:spLocks noChangeShapeType="1"/>
            </p:cNvSpPr>
            <p:nvPr/>
          </p:nvSpPr>
          <p:spPr bwMode="auto">
            <a:xfrm flipH="1" flipV="1">
              <a:off x="2167" y="2203"/>
              <a:ext cx="64" cy="3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2" name="Rectangle 2"/>
          <p:cNvSpPr txBox="1">
            <a:spLocks noChangeArrowheads="1"/>
          </p:cNvSpPr>
          <p:nvPr/>
        </p:nvSpPr>
        <p:spPr>
          <a:xfrm>
            <a:off x="1331913" y="188913"/>
            <a:ext cx="7391400" cy="863600"/>
          </a:xfrm>
          <a:prstGeom prst="rect">
            <a:avLst/>
          </a:prstGeom>
        </p:spPr>
        <p:txBody>
          <a:bodyPr>
            <a:normAutofit/>
          </a:bodyPr>
          <a:lstStyle>
            <a:lvl1pPr eaLnBrk="0" hangingPunct="0">
              <a:defRPr kumimoji="1" sz="2400" i="1">
                <a:solidFill>
                  <a:schemeClr val="tx1"/>
                </a:solidFill>
                <a:latin typeface="Tahoma" charset="0"/>
                <a:ea typeface="新細明體" charset="0"/>
                <a:cs typeface="新細明體" charset="0"/>
              </a:defRPr>
            </a:lvl1pPr>
            <a:lvl2pPr marL="742950" indent="-285750" eaLnBrk="0" hangingPunct="0">
              <a:defRPr kumimoji="1" sz="2400" i="1">
                <a:solidFill>
                  <a:schemeClr val="tx1"/>
                </a:solidFill>
                <a:latin typeface="Tahoma" charset="0"/>
                <a:ea typeface="新細明體" charset="0"/>
              </a:defRPr>
            </a:lvl2pPr>
            <a:lvl3pPr marL="1143000" indent="-228600" eaLnBrk="0" hangingPunct="0">
              <a:defRPr kumimoji="1" sz="2400" i="1">
                <a:solidFill>
                  <a:schemeClr val="tx1"/>
                </a:solidFill>
                <a:latin typeface="Tahoma" charset="0"/>
                <a:ea typeface="新細明體" charset="0"/>
              </a:defRPr>
            </a:lvl3pPr>
            <a:lvl4pPr marL="1600200" indent="-228600" eaLnBrk="0" hangingPunct="0">
              <a:defRPr kumimoji="1" sz="2400" i="1">
                <a:solidFill>
                  <a:schemeClr val="tx1"/>
                </a:solidFill>
                <a:latin typeface="Tahoma" charset="0"/>
                <a:ea typeface="新細明體" charset="0"/>
              </a:defRPr>
            </a:lvl4pPr>
            <a:lvl5pPr marL="2057400" indent="-228600" eaLnBrk="0" hangingPunct="0">
              <a:defRPr kumimoji="1" sz="2400" i="1">
                <a:solidFill>
                  <a:schemeClr val="tx1"/>
                </a:solidFill>
                <a:latin typeface="Tahoma" charset="0"/>
                <a:ea typeface="新細明體" charset="0"/>
              </a:defRPr>
            </a:lvl5pPr>
            <a:lvl6pPr marL="2514600" indent="-228600" eaLnBrk="0" fontAlgn="base" hangingPunct="0">
              <a:spcBef>
                <a:spcPct val="0"/>
              </a:spcBef>
              <a:spcAft>
                <a:spcPct val="0"/>
              </a:spcAft>
              <a:defRPr kumimoji="1" sz="2400" i="1">
                <a:solidFill>
                  <a:schemeClr val="tx1"/>
                </a:solidFill>
                <a:latin typeface="Tahoma" charset="0"/>
                <a:ea typeface="新細明體" charset="0"/>
              </a:defRPr>
            </a:lvl6pPr>
            <a:lvl7pPr marL="2971800" indent="-228600" eaLnBrk="0" fontAlgn="base" hangingPunct="0">
              <a:spcBef>
                <a:spcPct val="0"/>
              </a:spcBef>
              <a:spcAft>
                <a:spcPct val="0"/>
              </a:spcAft>
              <a:defRPr kumimoji="1" sz="2400" i="1">
                <a:solidFill>
                  <a:schemeClr val="tx1"/>
                </a:solidFill>
                <a:latin typeface="Tahoma" charset="0"/>
                <a:ea typeface="新細明體" charset="0"/>
              </a:defRPr>
            </a:lvl7pPr>
            <a:lvl8pPr marL="3429000" indent="-228600" eaLnBrk="0" fontAlgn="base" hangingPunct="0">
              <a:spcBef>
                <a:spcPct val="0"/>
              </a:spcBef>
              <a:spcAft>
                <a:spcPct val="0"/>
              </a:spcAft>
              <a:defRPr kumimoji="1" sz="2400" i="1">
                <a:solidFill>
                  <a:schemeClr val="tx1"/>
                </a:solidFill>
                <a:latin typeface="Tahoma" charset="0"/>
                <a:ea typeface="新細明體" charset="0"/>
              </a:defRPr>
            </a:lvl8pPr>
            <a:lvl9pPr marL="3886200" indent="-228600" eaLnBrk="0" fontAlgn="base" hangingPunct="0">
              <a:spcBef>
                <a:spcPct val="0"/>
              </a:spcBef>
              <a:spcAft>
                <a:spcPct val="0"/>
              </a:spcAft>
              <a:defRPr kumimoji="1" sz="2400" i="1">
                <a:solidFill>
                  <a:schemeClr val="tx1"/>
                </a:solidFill>
                <a:latin typeface="Tahoma" charset="0"/>
                <a:ea typeface="新細明體" charset="0"/>
              </a:defRPr>
            </a:lvl9pPr>
          </a:lstStyle>
          <a:p>
            <a:pPr eaLnBrk="1" hangingPunct="1">
              <a:lnSpc>
                <a:spcPct val="80000"/>
              </a:lnSpc>
              <a:defRPr/>
            </a:pPr>
            <a:r>
              <a:rPr kumimoji="0" lang="en-US" altLang="zh-TW" sz="2900" i="0">
                <a:solidFill>
                  <a:srgbClr val="2424A8"/>
                </a:solidFill>
                <a:effectLst>
                  <a:outerShdw blurRad="38100" dist="38100" dir="2700000" algn="tl">
                    <a:srgbClr val="DDDDDD"/>
                  </a:outerShdw>
                </a:effectLst>
                <a:latin typeface="Book Antiqua" charset="0"/>
              </a:rPr>
              <a:t>Batch Scheduling to Minimize </a:t>
            </a:r>
            <a:r>
              <a:rPr kumimoji="0" lang="en-US" altLang="zh-TW" sz="2900" i="0">
                <a:solidFill>
                  <a:srgbClr val="2424A8"/>
                </a:solidFill>
                <a:effectLst>
                  <a:outerShdw blurRad="38100" dist="38100" dir="2700000" algn="tl">
                    <a:srgbClr val="DDDDDD"/>
                  </a:outerShdw>
                </a:effectLst>
                <a:latin typeface="Symbol" charset="0"/>
              </a:rPr>
              <a:t>S</a:t>
            </a:r>
            <a:r>
              <a:rPr kumimoji="0" lang="en-US" altLang="zh-TW" sz="2900">
                <a:solidFill>
                  <a:srgbClr val="2424A8"/>
                </a:solidFill>
                <a:effectLst>
                  <a:outerShdw blurRad="38100" dist="38100" dir="2700000" algn="tl">
                    <a:srgbClr val="DDDDDD"/>
                  </a:outerShdw>
                </a:effectLst>
                <a:latin typeface="Bookman Old Style" charset="0"/>
              </a:rPr>
              <a:t>c</a:t>
            </a:r>
            <a:r>
              <a:rPr kumimoji="0" lang="en-US" altLang="zh-TW" sz="2900" baseline="-25000">
                <a:solidFill>
                  <a:srgbClr val="2424A8"/>
                </a:solidFill>
                <a:effectLst>
                  <a:outerShdw blurRad="38100" dist="38100" dir="2700000" algn="tl">
                    <a:srgbClr val="DDDDDD"/>
                  </a:outerShdw>
                </a:effectLst>
                <a:latin typeface="Bookman Old Style" charset="0"/>
              </a:rPr>
              <a:t>i</a:t>
            </a:r>
            <a:br>
              <a:rPr kumimoji="0" lang="en-US" altLang="zh-TW" sz="2900" baseline="-25000">
                <a:solidFill>
                  <a:srgbClr val="2424A8"/>
                </a:solidFill>
                <a:effectLst>
                  <a:outerShdw blurRad="38100" dist="38100" dir="2700000" algn="tl">
                    <a:srgbClr val="DDDDDD"/>
                  </a:outerShdw>
                </a:effectLst>
                <a:latin typeface="Bookman Old Style" charset="0"/>
              </a:rPr>
            </a:br>
            <a:r>
              <a:rPr kumimoji="0" lang="en-US" altLang="zh-TW" sz="2900" i="0">
                <a:solidFill>
                  <a:srgbClr val="2424A8"/>
                </a:solidFill>
                <a:effectLst>
                  <a:outerShdw blurRad="38100" dist="38100" dir="2700000" algn="tl">
                    <a:srgbClr val="DDDDDD"/>
                  </a:outerShdw>
                </a:effectLst>
                <a:latin typeface="Book Antiqua" charset="0"/>
              </a:rPr>
              <a:t> Dynamic Programming</a:t>
            </a:r>
            <a:endParaRPr kumimoji="0" lang="en-US" altLang="zh-TW" sz="2900" baseline="-25000">
              <a:solidFill>
                <a:srgbClr val="2424A8"/>
              </a:solidFill>
              <a:effectLst>
                <a:outerShdw blurRad="38100" dist="38100" dir="2700000" algn="tl">
                  <a:srgbClr val="DDDDDD"/>
                </a:outerShdw>
              </a:effectLst>
              <a:latin typeface="Bookman Old Style"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ox(in)">
                                      <p:cBhvr>
                                        <p:cTn id="30" dur="500"/>
                                        <p:tgtEl>
                                          <p:spTgt spid="2">
                                            <p:txEl>
                                              <p:pRg st="5" end="5"/>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ox(in)">
                                      <p:cBhvr>
                                        <p:cTn id="33" dur="500"/>
                                        <p:tgtEl>
                                          <p:spTgt spid="2">
                                            <p:txEl>
                                              <p:pRg st="6" end="6"/>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ox(in)">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755650" y="333375"/>
            <a:ext cx="7772400" cy="762000"/>
          </a:xfrm>
        </p:spPr>
        <p:txBody>
          <a:bodyPr/>
          <a:lstStyle/>
          <a:p>
            <a:pPr eaLnBrk="1" hangingPunct="1"/>
            <a:r>
              <a:rPr lang="en-US" altLang="zh-TW">
                <a:solidFill>
                  <a:schemeClr val="tx1"/>
                </a:solidFill>
                <a:latin typeface="Times New Roman" charset="0"/>
              </a:rPr>
              <a:t>Fibonacci sequence</a:t>
            </a:r>
          </a:p>
        </p:txBody>
      </p:sp>
      <p:sp>
        <p:nvSpPr>
          <p:cNvPr id="51203" name="Rectangle 3"/>
          <p:cNvSpPr>
            <a:spLocks noGrp="1" noChangeArrowheads="1"/>
          </p:cNvSpPr>
          <p:nvPr>
            <p:ph type="body" idx="1"/>
          </p:nvPr>
        </p:nvSpPr>
        <p:spPr>
          <a:xfrm>
            <a:off x="609600" y="1447800"/>
            <a:ext cx="8229600" cy="5029200"/>
          </a:xfrm>
        </p:spPr>
        <p:txBody>
          <a:bodyPr/>
          <a:lstStyle/>
          <a:p>
            <a:pPr eaLnBrk="1" hangingPunct="1">
              <a:lnSpc>
                <a:spcPct val="90000"/>
              </a:lnSpc>
            </a:pPr>
            <a:r>
              <a:rPr lang="en-US" altLang="zh-TW" sz="2400">
                <a:latin typeface="Times New Roman" charset="0"/>
              </a:rPr>
              <a:t>Fibonacci sequence: 0 , 1 , 1 , 2 , 3 , 5 , 8 , 13 , 21 , …</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F</a:t>
            </a:r>
            <a:r>
              <a:rPr lang="en-US" altLang="zh-TW" sz="2400" i="1" baseline="-30000">
                <a:latin typeface="Times New Roman" charset="0"/>
              </a:rPr>
              <a:t>i</a:t>
            </a:r>
            <a:r>
              <a:rPr lang="en-US" altLang="zh-TW" sz="2400" baseline="-30000">
                <a:latin typeface="Times New Roman" charset="0"/>
              </a:rPr>
              <a:t> </a:t>
            </a:r>
            <a:r>
              <a:rPr lang="en-US" altLang="zh-TW" sz="2400">
                <a:latin typeface="Times New Roman" charset="0"/>
              </a:rPr>
              <a:t>= </a:t>
            </a:r>
            <a:r>
              <a:rPr lang="en-US" altLang="zh-TW" sz="2400" i="1">
                <a:latin typeface="Times New Roman" charset="0"/>
              </a:rPr>
              <a:t>i	      </a:t>
            </a:r>
            <a:r>
              <a:rPr lang="en-US" altLang="zh-TW" sz="2400">
                <a:latin typeface="Times New Roman" charset="0"/>
              </a:rPr>
              <a:t>if  </a:t>
            </a:r>
            <a:r>
              <a:rPr lang="en-US" altLang="zh-TW" sz="2400" i="1">
                <a:latin typeface="Times New Roman" charset="0"/>
              </a:rPr>
              <a:t>i</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1 </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F</a:t>
            </a:r>
            <a:r>
              <a:rPr lang="en-US" altLang="zh-TW" sz="2400" i="1" baseline="-30000">
                <a:latin typeface="Times New Roman" charset="0"/>
              </a:rPr>
              <a:t>i</a:t>
            </a:r>
            <a:r>
              <a:rPr lang="en-US" altLang="zh-TW" sz="2400" baseline="-30000">
                <a:latin typeface="Times New Roman" charset="0"/>
              </a:rPr>
              <a:t> </a:t>
            </a:r>
            <a:r>
              <a:rPr lang="en-US" altLang="zh-TW" sz="2400">
                <a:latin typeface="Times New Roman" charset="0"/>
              </a:rPr>
              <a:t>= </a:t>
            </a:r>
            <a:r>
              <a:rPr lang="en-US" altLang="zh-TW" sz="2400" i="1">
                <a:latin typeface="Times New Roman" charset="0"/>
              </a:rPr>
              <a:t>F</a:t>
            </a:r>
            <a:r>
              <a:rPr lang="en-US" altLang="zh-TW" sz="2400" i="1" baseline="-30000">
                <a:latin typeface="Times New Roman" charset="0"/>
              </a:rPr>
              <a:t>i</a:t>
            </a:r>
            <a:r>
              <a:rPr lang="en-US" altLang="zh-TW" sz="2400" baseline="-30000">
                <a:latin typeface="Times New Roman" charset="0"/>
              </a:rPr>
              <a:t>-1 </a:t>
            </a:r>
            <a:r>
              <a:rPr lang="en-US" altLang="zh-TW" sz="2400">
                <a:latin typeface="Times New Roman" charset="0"/>
              </a:rPr>
              <a:t>+ </a:t>
            </a:r>
            <a:r>
              <a:rPr lang="en-US" altLang="zh-TW" sz="2400" i="1">
                <a:latin typeface="Times New Roman" charset="0"/>
              </a:rPr>
              <a:t>F</a:t>
            </a:r>
            <a:r>
              <a:rPr lang="en-US" altLang="zh-TW" sz="2400" i="1" baseline="-30000">
                <a:latin typeface="Times New Roman" charset="0"/>
              </a:rPr>
              <a:t>i</a:t>
            </a:r>
            <a:r>
              <a:rPr lang="en-US" altLang="zh-TW" sz="2400" baseline="-30000">
                <a:latin typeface="Times New Roman" charset="0"/>
              </a:rPr>
              <a:t>-2    </a:t>
            </a:r>
            <a:r>
              <a:rPr lang="en-US" altLang="zh-TW" sz="2400">
                <a:latin typeface="Times New Roman" charset="0"/>
              </a:rPr>
              <a:t>if  </a:t>
            </a:r>
            <a:r>
              <a:rPr lang="en-US" altLang="zh-TW" sz="2400" i="1">
                <a:latin typeface="Times New Roman" charset="0"/>
              </a:rPr>
              <a:t>i</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2 </a:t>
            </a:r>
          </a:p>
          <a:p>
            <a:pPr eaLnBrk="1" hangingPunct="1">
              <a:lnSpc>
                <a:spcPct val="90000"/>
              </a:lnSpc>
            </a:pPr>
            <a:r>
              <a:rPr lang="en-US" altLang="zh-TW" sz="2400">
                <a:latin typeface="Times New Roman" charset="0"/>
              </a:rPr>
              <a:t>Solved by a recursive program:</a:t>
            </a:r>
            <a:r>
              <a:rPr lang="en-US" altLang="zh-TW" sz="2000">
                <a:latin typeface="Times New Roman" charset="0"/>
              </a:rPr>
              <a:t> </a:t>
            </a: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buFont typeface="Wingdings" charset="2"/>
              <a:buNone/>
            </a:pPr>
            <a:endParaRPr lang="en-US" altLang="zh-TW" sz="2000">
              <a:latin typeface="Times New Roman" charset="0"/>
            </a:endParaRPr>
          </a:p>
          <a:p>
            <a:pPr eaLnBrk="1" hangingPunct="1">
              <a:lnSpc>
                <a:spcPct val="90000"/>
              </a:lnSpc>
            </a:pPr>
            <a:r>
              <a:rPr lang="en-US" altLang="zh-TW" sz="2400">
                <a:latin typeface="Times New Roman" charset="0"/>
              </a:rPr>
              <a:t>Much replicated computation is done. </a:t>
            </a:r>
          </a:p>
          <a:p>
            <a:pPr eaLnBrk="1" hangingPunct="1">
              <a:lnSpc>
                <a:spcPct val="90000"/>
              </a:lnSpc>
            </a:pPr>
            <a:r>
              <a:rPr lang="en-US" altLang="zh-TW" sz="2400">
                <a:latin typeface="Times New Roman" charset="0"/>
              </a:rPr>
              <a:t>It should be solved by a simple loop. </a:t>
            </a:r>
          </a:p>
        </p:txBody>
      </p:sp>
      <p:sp>
        <p:nvSpPr>
          <p:cNvPr id="18435" name="Rectangle 4"/>
          <p:cNvSpPr>
            <a:spLocks noChangeArrowheads="1"/>
          </p:cNvSpPr>
          <p:nvPr/>
        </p:nvSpPr>
        <p:spPr bwMode="auto">
          <a:xfrm>
            <a:off x="1933575" y="194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aphicFrame>
        <p:nvGraphicFramePr>
          <p:cNvPr id="18436" name="Object 5"/>
          <p:cNvGraphicFramePr>
            <a:graphicFrameLocks noChangeAspect="1"/>
          </p:cNvGraphicFramePr>
          <p:nvPr/>
        </p:nvGraphicFramePr>
        <p:xfrm>
          <a:off x="3352800" y="2667000"/>
          <a:ext cx="5105400" cy="2874963"/>
        </p:xfrm>
        <a:graphic>
          <a:graphicData uri="http://schemas.openxmlformats.org/presentationml/2006/ole">
            <mc:AlternateContent xmlns:mc="http://schemas.openxmlformats.org/markup-compatibility/2006">
              <mc:Choice xmlns:v="urn:schemas-microsoft-com:vml" Requires="v">
                <p:oleObj spid="_x0000_s18467" r:id="rId3" imgW="6180582" imgH="3480816" progId="Visio.Drawing.6">
                  <p:embed/>
                </p:oleObj>
              </mc:Choice>
              <mc:Fallback>
                <p:oleObj r:id="rId3" imgW="6180582" imgH="3480816"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667000"/>
                        <a:ext cx="5105400"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dissolve">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dissolve">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dissolve">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dissolve">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03">
                                            <p:txEl>
                                              <p:pRg st="12" end="12"/>
                                            </p:txEl>
                                          </p:spTgt>
                                        </p:tgtEl>
                                        <p:attrNameLst>
                                          <p:attrName>style.visibility</p:attrName>
                                        </p:attrNameLst>
                                      </p:cBhvr>
                                      <p:to>
                                        <p:strVal val="visible"/>
                                      </p:to>
                                    </p:set>
                                    <p:animEffect transition="in" filter="dissolve">
                                      <p:cBhvr>
                                        <p:cTn id="27" dur="500"/>
                                        <p:tgtEl>
                                          <p:spTgt spid="51203">
                                            <p:txEl>
                                              <p:pRg st="12" end="1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03">
                                            <p:txEl>
                                              <p:pRg st="13" end="13"/>
                                            </p:txEl>
                                          </p:spTgt>
                                        </p:tgtEl>
                                        <p:attrNameLst>
                                          <p:attrName>style.visibility</p:attrName>
                                        </p:attrNameLst>
                                      </p:cBhvr>
                                      <p:to>
                                        <p:strVal val="visible"/>
                                      </p:to>
                                    </p:set>
                                    <p:animEffect transition="in" filter="dissolve">
                                      <p:cBhvr>
                                        <p:cTn id="32" dur="500"/>
                                        <p:tgtEl>
                                          <p:spTgt spid="512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字方塊 2"/>
          <p:cNvSpPr txBox="1">
            <a:spLocks noChangeArrowheads="1"/>
          </p:cNvSpPr>
          <p:nvPr/>
        </p:nvSpPr>
        <p:spPr bwMode="auto">
          <a:xfrm>
            <a:off x="1116013" y="2420938"/>
            <a:ext cx="69119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3200" i="0">
                <a:solidFill>
                  <a:srgbClr val="FF0000"/>
                </a:solidFill>
                <a:latin typeface="Times New Roman" charset="0"/>
              </a:rPr>
              <a:t>Assignment: </a:t>
            </a:r>
          </a:p>
          <a:p>
            <a:r>
              <a:rPr lang="en-US" altLang="zh-TW" sz="3200" i="0">
                <a:solidFill>
                  <a:srgbClr val="0000FF"/>
                </a:solidFill>
                <a:latin typeface="Times New Roman" charset="0"/>
              </a:rPr>
              <a:t>Define a dynamic program using the forward approach</a:t>
            </a:r>
            <a:endParaRPr lang="zh-TW" altLang="en-US" sz="3200" i="0">
              <a:solidFill>
                <a:srgbClr val="0000FF"/>
              </a:solidFill>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標題 1"/>
          <p:cNvSpPr>
            <a:spLocks noGrp="1"/>
          </p:cNvSpPr>
          <p:nvPr>
            <p:ph type="title"/>
          </p:nvPr>
        </p:nvSpPr>
        <p:spPr/>
        <p:txBody>
          <a:bodyPr/>
          <a:lstStyle/>
          <a:p>
            <a:r>
              <a:rPr lang="en-US" altLang="zh-TW" sz="2900">
                <a:solidFill>
                  <a:srgbClr val="0000FF"/>
                </a:solidFill>
                <a:latin typeface="Book Antiqua" charset="0"/>
              </a:rPr>
              <a:t>Dijkstra’s All-Pair Shortest Path Algorithm</a:t>
            </a:r>
            <a:endParaRPr lang="zh-TW" altLang="en-US" sz="2900">
              <a:solidFill>
                <a:srgbClr val="0000FF"/>
              </a:solidFill>
              <a:latin typeface="Book Antiqua" charset="0"/>
            </a:endParaRPr>
          </a:p>
        </p:txBody>
      </p:sp>
      <p:sp>
        <p:nvSpPr>
          <p:cNvPr id="3" name="內容版面配置區 2"/>
          <p:cNvSpPr>
            <a:spLocks noGrp="1"/>
          </p:cNvSpPr>
          <p:nvPr>
            <p:ph idx="1"/>
          </p:nvPr>
        </p:nvSpPr>
        <p:spPr>
          <a:xfrm>
            <a:off x="1403350" y="1663700"/>
            <a:ext cx="7242175" cy="4286250"/>
          </a:xfrm>
        </p:spPr>
        <p:txBody>
          <a:bodyPr/>
          <a:lstStyle/>
          <a:p>
            <a:r>
              <a:rPr lang="en-US" altLang="zh-TW" sz="2400">
                <a:latin typeface="Book Antiqua" charset="0"/>
              </a:rPr>
              <a:t>Let </a:t>
            </a:r>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a:t>
            </a:r>
            <a:r>
              <a:rPr lang="en-US" altLang="zh-TW" sz="2400" i="1">
                <a:latin typeface="Book Antiqua" charset="0"/>
              </a:rPr>
              <a:t>k</a:t>
            </a:r>
            <a:r>
              <a:rPr lang="en-US" altLang="zh-TW" sz="2400">
                <a:latin typeface="Book Antiqua" charset="0"/>
              </a:rPr>
              <a:t>) be the shortest path between node </a:t>
            </a:r>
            <a:r>
              <a:rPr lang="en-US" altLang="zh-TW" sz="2400" i="1">
                <a:latin typeface="Book Antiqua" charset="0"/>
              </a:rPr>
              <a:t>i</a:t>
            </a:r>
            <a:r>
              <a:rPr lang="en-US" altLang="zh-TW" sz="2400">
                <a:latin typeface="Book Antiqua" charset="0"/>
              </a:rPr>
              <a:t> and node </a:t>
            </a:r>
            <a:r>
              <a:rPr lang="en-US" altLang="zh-TW" sz="2400" i="1">
                <a:latin typeface="Book Antiqua" charset="0"/>
              </a:rPr>
              <a:t>j</a:t>
            </a:r>
            <a:r>
              <a:rPr lang="en-US" altLang="zh-TW" sz="2400">
                <a:latin typeface="Book Antiqua" charset="0"/>
              </a:rPr>
              <a:t> subject to the condition that the intermediate nodes belong to {1, 2, …, </a:t>
            </a:r>
            <a:r>
              <a:rPr lang="en-US" altLang="zh-TW" sz="2400" i="1">
                <a:latin typeface="Book Antiqua" charset="0"/>
              </a:rPr>
              <a:t>k</a:t>
            </a:r>
            <a:r>
              <a:rPr lang="en-US" altLang="zh-TW" sz="2400">
                <a:latin typeface="Book Antiqua" charset="0"/>
              </a:rPr>
              <a:t>}</a:t>
            </a:r>
          </a:p>
          <a:p>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0) = </a:t>
            </a:r>
            <a:r>
              <a:rPr lang="en-US" altLang="zh-TW" sz="2400" i="1">
                <a:latin typeface="Book Antiqua" charset="0"/>
              </a:rPr>
              <a:t>d</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a:t>
            </a:r>
          </a:p>
          <a:p>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a:t>
            </a:r>
            <a:r>
              <a:rPr lang="en-US" altLang="zh-TW" sz="2400" i="1">
                <a:latin typeface="Book Antiqua" charset="0"/>
              </a:rPr>
              <a:t>k</a:t>
            </a:r>
            <a:r>
              <a:rPr lang="en-US" altLang="zh-TW" sz="2400">
                <a:latin typeface="Book Antiqua" charset="0"/>
              </a:rPr>
              <a:t>) = min{</a:t>
            </a:r>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a:t>
            </a:r>
            <a:r>
              <a:rPr lang="en-US" altLang="zh-TW" sz="2400" i="1">
                <a:latin typeface="Book Antiqua" charset="0"/>
              </a:rPr>
              <a:t>k-</a:t>
            </a:r>
            <a:r>
              <a:rPr lang="en-US" altLang="zh-TW" sz="2400">
                <a:latin typeface="Book Antiqua" charset="0"/>
              </a:rPr>
              <a:t>1), </a:t>
            </a:r>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k</a:t>
            </a:r>
            <a:r>
              <a:rPr lang="en-US" altLang="zh-TW" sz="2400">
                <a:latin typeface="Book Antiqua" charset="0"/>
              </a:rPr>
              <a:t>, </a:t>
            </a:r>
            <a:r>
              <a:rPr lang="en-US" altLang="zh-TW" sz="2400" i="1">
                <a:latin typeface="Book Antiqua" charset="0"/>
              </a:rPr>
              <a:t>k</a:t>
            </a:r>
            <a:r>
              <a:rPr lang="en-US" altLang="zh-TW" sz="2400">
                <a:latin typeface="Book Antiqua" charset="0"/>
              </a:rPr>
              <a:t>-1)+</a:t>
            </a:r>
            <a:r>
              <a:rPr lang="en-US" altLang="zh-TW" sz="2400" i="1">
                <a:latin typeface="Book Antiqua" charset="0"/>
              </a:rPr>
              <a:t>A</a:t>
            </a:r>
            <a:r>
              <a:rPr lang="en-US" altLang="zh-TW" sz="2400">
                <a:latin typeface="Book Antiqua" charset="0"/>
              </a:rPr>
              <a:t>(</a:t>
            </a:r>
            <a:r>
              <a:rPr lang="en-US" altLang="zh-TW" sz="2400" i="1">
                <a:latin typeface="Book Antiqua" charset="0"/>
              </a:rPr>
              <a:t>k</a:t>
            </a:r>
            <a:r>
              <a:rPr lang="en-US" altLang="zh-TW" sz="2400">
                <a:latin typeface="Book Antiqua" charset="0"/>
              </a:rPr>
              <a:t>, </a:t>
            </a:r>
            <a:r>
              <a:rPr lang="en-US" altLang="zh-TW" sz="2400" i="1">
                <a:latin typeface="Book Antiqua" charset="0"/>
              </a:rPr>
              <a:t>j</a:t>
            </a:r>
            <a:r>
              <a:rPr lang="en-US" altLang="zh-TW" sz="2400">
                <a:latin typeface="Book Antiqua" charset="0"/>
              </a:rPr>
              <a:t>, </a:t>
            </a:r>
            <a:r>
              <a:rPr lang="en-US" altLang="zh-TW" sz="2400" i="1">
                <a:latin typeface="Book Antiqua" charset="0"/>
              </a:rPr>
              <a:t>k</a:t>
            </a:r>
            <a:r>
              <a:rPr lang="en-US" altLang="zh-TW" sz="2400">
                <a:latin typeface="Book Antiqua" charset="0"/>
              </a:rPr>
              <a:t>-1)}</a:t>
            </a:r>
          </a:p>
          <a:p>
            <a:r>
              <a:rPr lang="en-US" altLang="zh-TW" sz="2400">
                <a:latin typeface="Book Antiqua" charset="0"/>
              </a:rPr>
              <a:t>Find </a:t>
            </a:r>
            <a:r>
              <a:rPr lang="en-US" altLang="zh-TW" sz="2400" i="1">
                <a:latin typeface="Book Antiqua" charset="0"/>
              </a:rPr>
              <a:t>A</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a:t>
            </a:r>
            <a:r>
              <a:rPr lang="en-US" altLang="zh-TW" sz="2400" i="1">
                <a:latin typeface="Book Antiqua" charset="0"/>
              </a:rPr>
              <a:t>n</a:t>
            </a:r>
            <a:r>
              <a:rPr lang="en-US" altLang="zh-TW" sz="2400">
                <a:latin typeface="Book Antiqua" charset="0"/>
              </a:rPr>
              <a:t>) for all nodes </a:t>
            </a:r>
            <a:r>
              <a:rPr lang="en-US" altLang="zh-TW" sz="2400" i="1">
                <a:latin typeface="Book Antiqua" charset="0"/>
              </a:rPr>
              <a:t>i</a:t>
            </a:r>
            <a:r>
              <a:rPr lang="en-US" altLang="zh-TW" sz="2400">
                <a:latin typeface="Book Antiqua" charset="0"/>
              </a:rPr>
              <a:t> ≠ </a:t>
            </a:r>
            <a:r>
              <a:rPr lang="en-US" altLang="zh-TW" sz="2400" i="1">
                <a:latin typeface="Book Antiqua" charset="0"/>
              </a:rPr>
              <a:t>j</a:t>
            </a:r>
            <a:r>
              <a:rPr lang="en-US" altLang="zh-TW" sz="2400">
                <a:latin typeface="Book Antiqua" charset="0"/>
              </a:rPr>
              <a:t> </a:t>
            </a:r>
          </a:p>
          <a:p>
            <a:r>
              <a:rPr lang="en-US" altLang="zh-TW" sz="2400">
                <a:latin typeface="Book Antiqua" charset="0"/>
              </a:rPr>
              <a:t>Required running time</a:t>
            </a:r>
          </a:p>
          <a:p>
            <a:pPr lvl="1"/>
            <a:r>
              <a:rPr lang="en-US" altLang="zh-TW" sz="2000">
                <a:latin typeface="Book Antiqua" charset="0"/>
              </a:rPr>
              <a:t>Array size = </a:t>
            </a:r>
            <a:r>
              <a:rPr lang="en-US" altLang="zh-TW" sz="2000" i="1">
                <a:latin typeface="Book Antiqua" charset="0"/>
              </a:rPr>
              <a:t>O</a:t>
            </a:r>
            <a:r>
              <a:rPr lang="en-US" altLang="zh-TW" sz="2000">
                <a:latin typeface="Book Antiqua" charset="0"/>
              </a:rPr>
              <a:t>(</a:t>
            </a:r>
            <a:r>
              <a:rPr lang="en-US" altLang="zh-TW" sz="2000" i="1">
                <a:latin typeface="Book Antiqua" charset="0"/>
              </a:rPr>
              <a:t>n</a:t>
            </a:r>
            <a:r>
              <a:rPr lang="en-US" altLang="zh-TW" sz="2000" baseline="30000">
                <a:latin typeface="Book Antiqua" charset="0"/>
              </a:rPr>
              <a:t>3</a:t>
            </a:r>
            <a:r>
              <a:rPr lang="en-US" altLang="zh-TW" sz="2000">
                <a:latin typeface="Book Antiqua" charset="0"/>
              </a:rPr>
              <a:t>)</a:t>
            </a:r>
          </a:p>
          <a:p>
            <a:pPr lvl="1"/>
            <a:r>
              <a:rPr lang="en-US" altLang="zh-TW" sz="2000">
                <a:latin typeface="Book Antiqua" charset="0"/>
              </a:rPr>
              <a:t>Each entry can be computed in </a:t>
            </a:r>
            <a:r>
              <a:rPr lang="en-US" altLang="zh-TW" sz="2000" i="1">
                <a:latin typeface="Book Antiqua" charset="0"/>
              </a:rPr>
              <a:t>O</a:t>
            </a:r>
            <a:r>
              <a:rPr lang="en-US" altLang="zh-TW" sz="2000">
                <a:latin typeface="Book Antiqua" charset="0"/>
              </a:rPr>
              <a:t>(1) time</a:t>
            </a:r>
          </a:p>
          <a:p>
            <a:pPr lvl="1"/>
            <a:r>
              <a:rPr lang="en-US" altLang="zh-TW" sz="2000">
                <a:latin typeface="Book Antiqua" charset="0"/>
              </a:rPr>
              <a:t>Overall running time = </a:t>
            </a:r>
            <a:r>
              <a:rPr lang="en-US" altLang="zh-TW" sz="2000" i="1">
                <a:latin typeface="Book Antiqua" charset="0"/>
              </a:rPr>
              <a:t>O</a:t>
            </a:r>
            <a:r>
              <a:rPr lang="en-US" altLang="zh-TW" sz="2000">
                <a:latin typeface="Book Antiqua" charset="0"/>
              </a:rPr>
              <a:t>(</a:t>
            </a:r>
            <a:r>
              <a:rPr lang="en-US" altLang="zh-TW" sz="2000" i="1">
                <a:latin typeface="Book Antiqua" charset="0"/>
              </a:rPr>
              <a:t>n</a:t>
            </a:r>
            <a:r>
              <a:rPr lang="en-US" altLang="zh-TW" sz="2000" baseline="30000">
                <a:latin typeface="Book Antiqua" charset="0"/>
              </a:rPr>
              <a:t>3</a:t>
            </a:r>
            <a:r>
              <a:rPr lang="en-US" altLang="zh-TW" sz="2000">
                <a:latin typeface="Book Antiqua" charset="0"/>
              </a:rPr>
              <a:t>)</a:t>
            </a:r>
          </a:p>
        </p:txBody>
      </p:sp>
      <p:grpSp>
        <p:nvGrpSpPr>
          <p:cNvPr id="4" name="群組 12"/>
          <p:cNvGrpSpPr>
            <a:grpSpLocks/>
          </p:cNvGrpSpPr>
          <p:nvPr/>
        </p:nvGrpSpPr>
        <p:grpSpPr bwMode="auto">
          <a:xfrm>
            <a:off x="4140200" y="2133600"/>
            <a:ext cx="2447925" cy="790575"/>
            <a:chOff x="4139952" y="2132856"/>
            <a:chExt cx="2448272" cy="792088"/>
          </a:xfrm>
        </p:grpSpPr>
        <p:sp>
          <p:nvSpPr>
            <p:cNvPr id="11" name="橢圓形圖說文字 10"/>
            <p:cNvSpPr/>
            <p:nvPr/>
          </p:nvSpPr>
          <p:spPr>
            <a:xfrm>
              <a:off x="4139952" y="2132856"/>
              <a:ext cx="2448272" cy="792088"/>
            </a:xfrm>
            <a:prstGeom prst="wedgeEllipseCallout">
              <a:avLst>
                <a:gd name="adj1" fmla="val -79969"/>
                <a:gd name="adj2" fmla="val 43260"/>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121" name="文字方塊 4"/>
            <p:cNvSpPr txBox="1">
              <a:spLocks noChangeArrowheads="1"/>
            </p:cNvSpPr>
            <p:nvPr/>
          </p:nvSpPr>
          <p:spPr bwMode="auto">
            <a:xfrm>
              <a:off x="4162687" y="2247255"/>
              <a:ext cx="23535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Initialization</a:t>
              </a:r>
              <a:endParaRPr lang="zh-TW" altLang="en-US" b="1">
                <a:solidFill>
                  <a:srgbClr val="FF0000"/>
                </a:solidFill>
                <a:latin typeface="Bookman Old Style" charset="0"/>
                <a:ea typeface="Microsoft YaHei" charset="-122"/>
              </a:endParaRPr>
            </a:p>
          </p:txBody>
        </p:sp>
      </p:grpSp>
      <p:grpSp>
        <p:nvGrpSpPr>
          <p:cNvPr id="5" name="群組 16"/>
          <p:cNvGrpSpPr>
            <a:grpSpLocks/>
          </p:cNvGrpSpPr>
          <p:nvPr/>
        </p:nvGrpSpPr>
        <p:grpSpPr bwMode="auto">
          <a:xfrm>
            <a:off x="5795963" y="4365625"/>
            <a:ext cx="2232025" cy="647700"/>
            <a:chOff x="5796136" y="4365104"/>
            <a:chExt cx="2232248" cy="648072"/>
          </a:xfrm>
        </p:grpSpPr>
        <p:sp>
          <p:nvSpPr>
            <p:cNvPr id="15" name="橢圓形圖說文字 14"/>
            <p:cNvSpPr/>
            <p:nvPr/>
          </p:nvSpPr>
          <p:spPr>
            <a:xfrm>
              <a:off x="5796136" y="4365104"/>
              <a:ext cx="2232248" cy="648072"/>
            </a:xfrm>
            <a:prstGeom prst="wedgeEllipseCallout">
              <a:avLst>
                <a:gd name="adj1" fmla="val -21511"/>
                <a:gd name="adj2" fmla="val -150746"/>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117" name="文字方塊 8"/>
            <p:cNvSpPr txBox="1">
              <a:spLocks noChangeArrowheads="1"/>
            </p:cNvSpPr>
            <p:nvPr/>
          </p:nvSpPr>
          <p:spPr bwMode="auto">
            <a:xfrm>
              <a:off x="6012160" y="4437112"/>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Recursion</a:t>
              </a:r>
              <a:endParaRPr lang="zh-TW" altLang="en-US" b="1">
                <a:solidFill>
                  <a:srgbClr val="FF0000"/>
                </a:solidFill>
                <a:latin typeface="Bookman Old Style" charset="0"/>
                <a:ea typeface="Microsoft YaHei" charset="-122"/>
              </a:endParaRPr>
            </a:p>
          </p:txBody>
        </p:sp>
      </p:grpSp>
      <p:grpSp>
        <p:nvGrpSpPr>
          <p:cNvPr id="6" name="群組 20"/>
          <p:cNvGrpSpPr>
            <a:grpSpLocks/>
          </p:cNvGrpSpPr>
          <p:nvPr/>
        </p:nvGrpSpPr>
        <p:grpSpPr bwMode="auto">
          <a:xfrm>
            <a:off x="971550" y="5084763"/>
            <a:ext cx="2087563" cy="720725"/>
            <a:chOff x="755576" y="4797152"/>
            <a:chExt cx="2088232" cy="720080"/>
          </a:xfrm>
        </p:grpSpPr>
        <p:sp>
          <p:nvSpPr>
            <p:cNvPr id="19" name="橢圓形圖說文字 18"/>
            <p:cNvSpPr/>
            <p:nvPr/>
          </p:nvSpPr>
          <p:spPr>
            <a:xfrm>
              <a:off x="755576" y="4797152"/>
              <a:ext cx="2088232" cy="720080"/>
            </a:xfrm>
            <a:prstGeom prst="wedgeEllipseCallout">
              <a:avLst>
                <a:gd name="adj1" fmla="val 28965"/>
                <a:gd name="adj2" fmla="val -175598"/>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113" name="文字方塊 15"/>
            <p:cNvSpPr txBox="1">
              <a:spLocks noChangeArrowheads="1"/>
            </p:cNvSpPr>
            <p:nvPr/>
          </p:nvSpPr>
          <p:spPr bwMode="auto">
            <a:xfrm>
              <a:off x="1043608" y="4941168"/>
              <a:ext cx="1638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Objective</a:t>
              </a:r>
              <a:endParaRPr lang="zh-TW" altLang="en-US" b="1">
                <a:solidFill>
                  <a:srgbClr val="FF0000"/>
                </a:solidFill>
                <a:latin typeface="Bookman Old Style" charset="0"/>
                <a:ea typeface="Microsoft YaHei"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ox(in)">
                                      <p:cBhvr>
                                        <p:cTn id="33" dur="500"/>
                                        <p:tgtEl>
                                          <p:spTgt spid="3">
                                            <p:txEl>
                                              <p:pRg st="6" end="6"/>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ox(in)">
                                      <p:cBhvr>
                                        <p:cTn id="36" dur="500"/>
                                        <p:tgtEl>
                                          <p:spTgt spid="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8" presetClass="entr" presetSubtype="16"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amond(in)">
                                      <p:cBhvr>
                                        <p:cTn id="41" dur="20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amond(in)">
                                      <p:cBhvr>
                                        <p:cTn id="46" dur="20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heckerboard(across)">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116013" y="260350"/>
            <a:ext cx="6840537" cy="693738"/>
          </a:xfrm>
        </p:spPr>
        <p:txBody>
          <a:bodyPr/>
          <a:lstStyle/>
          <a:p>
            <a:pPr eaLnBrk="1" hangingPunct="1"/>
            <a:r>
              <a:rPr lang="en-US" altLang="zh-TW" sz="3200">
                <a:solidFill>
                  <a:srgbClr val="0000FF"/>
                </a:solidFill>
                <a:latin typeface="Times New Roman" charset="0"/>
              </a:rPr>
              <a:t>Longest common subsequence (LCS)</a:t>
            </a:r>
            <a:endParaRPr lang="zh-TW" altLang="en-US" sz="3200">
              <a:solidFill>
                <a:srgbClr val="0000FF"/>
              </a:solidFill>
              <a:latin typeface="Times New Roman" charset="0"/>
            </a:endParaRPr>
          </a:p>
        </p:txBody>
      </p:sp>
      <p:sp>
        <p:nvSpPr>
          <p:cNvPr id="48130" name="Rectangle 3"/>
          <p:cNvSpPr>
            <a:spLocks noGrp="1" noChangeArrowheads="1"/>
          </p:cNvSpPr>
          <p:nvPr>
            <p:ph type="body" idx="1"/>
          </p:nvPr>
        </p:nvSpPr>
        <p:spPr>
          <a:xfrm>
            <a:off x="1042988" y="1268413"/>
            <a:ext cx="7772400" cy="3744912"/>
          </a:xfrm>
        </p:spPr>
        <p:txBody>
          <a:bodyPr/>
          <a:lstStyle/>
          <a:p>
            <a:pPr eaLnBrk="1" hangingPunct="1"/>
            <a:r>
              <a:rPr lang="en-US" altLang="zh-TW" sz="2800">
                <a:latin typeface="Times New Roman" charset="0"/>
              </a:rPr>
              <a:t>A string : </a:t>
            </a:r>
            <a:r>
              <a:rPr lang="en-US" altLang="zh-TW" sz="2800" i="1">
                <a:latin typeface="Times New Roman" charset="0"/>
              </a:rPr>
              <a:t>A</a:t>
            </a:r>
            <a:r>
              <a:rPr lang="en-US" altLang="zh-TW" sz="2800">
                <a:latin typeface="Times New Roman" charset="0"/>
              </a:rPr>
              <a:t> = </a:t>
            </a:r>
            <a:r>
              <a:rPr lang="en-US" altLang="zh-TW" sz="2800" i="1">
                <a:latin typeface="Times New Roman" charset="0"/>
              </a:rPr>
              <a:t>b a c a d</a:t>
            </a:r>
          </a:p>
          <a:p>
            <a:pPr eaLnBrk="1" hangingPunct="1"/>
            <a:r>
              <a:rPr lang="en-US" altLang="zh-TW" sz="2800">
                <a:latin typeface="Times New Roman" charset="0"/>
              </a:rPr>
              <a:t>A subsequence of </a:t>
            </a:r>
            <a:r>
              <a:rPr lang="en-US" altLang="zh-TW" sz="2800" i="1">
                <a:latin typeface="Times New Roman" charset="0"/>
              </a:rPr>
              <a:t>A</a:t>
            </a:r>
            <a:r>
              <a:rPr lang="en-US" altLang="zh-TW" sz="2800">
                <a:latin typeface="Times New Roman" charset="0"/>
              </a:rPr>
              <a:t>: deleting 0 or more symbols from </a:t>
            </a:r>
            <a:r>
              <a:rPr lang="en-US" altLang="zh-TW" sz="2800" i="1">
                <a:latin typeface="Times New Roman" charset="0"/>
              </a:rPr>
              <a:t>A</a:t>
            </a:r>
            <a:r>
              <a:rPr lang="en-US" altLang="zh-TW" sz="2800">
                <a:latin typeface="Times New Roman" charset="0"/>
              </a:rPr>
              <a:t> (not necessarily consecutive).</a:t>
            </a:r>
          </a:p>
          <a:p>
            <a:pPr eaLnBrk="1" hangingPunct="1">
              <a:buFont typeface="Wingdings" charset="2"/>
              <a:buNone/>
            </a:pPr>
            <a:r>
              <a:rPr lang="en-US" altLang="zh-TW" sz="2800">
                <a:latin typeface="Times New Roman" charset="0"/>
              </a:rPr>
              <a:t>		e.g.  </a:t>
            </a:r>
            <a:r>
              <a:rPr lang="en-US" altLang="zh-TW" sz="2800" i="1">
                <a:latin typeface="Times New Roman" charset="0"/>
              </a:rPr>
              <a:t>ad</a:t>
            </a:r>
            <a:r>
              <a:rPr lang="en-US" altLang="zh-TW" sz="2800">
                <a:latin typeface="Times New Roman" charset="0"/>
              </a:rPr>
              <a:t>, </a:t>
            </a:r>
            <a:r>
              <a:rPr lang="en-US" altLang="zh-TW" sz="2800" i="1">
                <a:latin typeface="Times New Roman" charset="0"/>
              </a:rPr>
              <a:t>ac</a:t>
            </a:r>
            <a:r>
              <a:rPr lang="en-US" altLang="zh-TW" sz="2800">
                <a:latin typeface="Times New Roman" charset="0"/>
              </a:rPr>
              <a:t>, </a:t>
            </a:r>
            <a:r>
              <a:rPr lang="en-US" altLang="zh-TW" sz="2800" i="1">
                <a:latin typeface="Times New Roman" charset="0"/>
              </a:rPr>
              <a:t>bac</a:t>
            </a:r>
            <a:r>
              <a:rPr lang="en-US" altLang="zh-TW" sz="2800">
                <a:latin typeface="Times New Roman" charset="0"/>
              </a:rPr>
              <a:t>, </a:t>
            </a:r>
            <a:r>
              <a:rPr lang="en-US" altLang="zh-TW" sz="2800" i="1">
                <a:latin typeface="Times New Roman" charset="0"/>
              </a:rPr>
              <a:t>acad</a:t>
            </a:r>
            <a:r>
              <a:rPr lang="en-US" altLang="zh-TW" sz="2800">
                <a:latin typeface="Times New Roman" charset="0"/>
              </a:rPr>
              <a:t>, </a:t>
            </a:r>
            <a:r>
              <a:rPr lang="en-US" altLang="zh-TW" sz="2800" i="1">
                <a:latin typeface="Times New Roman" charset="0"/>
              </a:rPr>
              <a:t>bacad</a:t>
            </a:r>
            <a:r>
              <a:rPr lang="en-US" altLang="zh-TW" sz="2800">
                <a:latin typeface="Times New Roman" charset="0"/>
              </a:rPr>
              <a:t>, </a:t>
            </a:r>
            <a:r>
              <a:rPr lang="en-US" altLang="zh-TW" sz="2800" i="1">
                <a:latin typeface="Times New Roman" charset="0"/>
              </a:rPr>
              <a:t>bcd</a:t>
            </a:r>
            <a:r>
              <a:rPr lang="en-US" altLang="zh-TW" sz="2800">
                <a:latin typeface="Times New Roman" charset="0"/>
              </a:rPr>
              <a:t>.</a:t>
            </a:r>
          </a:p>
          <a:p>
            <a:pPr eaLnBrk="1" hangingPunct="1"/>
            <a:r>
              <a:rPr lang="en-US" altLang="zh-TW" sz="2800">
                <a:latin typeface="Times New Roman" charset="0"/>
              </a:rPr>
              <a:t>Common subsequences of </a:t>
            </a:r>
            <a:r>
              <a:rPr lang="en-US" altLang="zh-TW" sz="2800" i="1">
                <a:latin typeface="Times New Roman" charset="0"/>
              </a:rPr>
              <a:t>A</a:t>
            </a:r>
            <a:r>
              <a:rPr lang="en-US" altLang="zh-TW" sz="2800">
                <a:latin typeface="Times New Roman" charset="0"/>
              </a:rPr>
              <a:t> = </a:t>
            </a:r>
            <a:r>
              <a:rPr lang="en-US" altLang="zh-TW" sz="2800" i="1">
                <a:latin typeface="Times New Roman" charset="0"/>
              </a:rPr>
              <a:t>b a c a d</a:t>
            </a:r>
            <a:r>
              <a:rPr lang="en-US" altLang="zh-TW" sz="2800">
                <a:latin typeface="Times New Roman" charset="0"/>
              </a:rPr>
              <a:t> and </a:t>
            </a:r>
          </a:p>
          <a:p>
            <a:pPr eaLnBrk="1" hangingPunct="1">
              <a:buFont typeface="Wingdings" charset="2"/>
              <a:buNone/>
            </a:pPr>
            <a:r>
              <a:rPr lang="en-US" altLang="zh-TW" sz="2800">
                <a:latin typeface="Times New Roman" charset="0"/>
              </a:rPr>
              <a:t>      </a:t>
            </a:r>
            <a:r>
              <a:rPr lang="en-US" altLang="zh-TW" sz="2800" i="1">
                <a:latin typeface="Times New Roman" charset="0"/>
              </a:rPr>
              <a:t>B</a:t>
            </a:r>
            <a:r>
              <a:rPr lang="en-US" altLang="zh-TW" sz="2800">
                <a:latin typeface="Times New Roman" charset="0"/>
              </a:rPr>
              <a:t> = </a:t>
            </a:r>
            <a:r>
              <a:rPr lang="en-US" altLang="zh-TW" sz="2800" i="1">
                <a:latin typeface="Times New Roman" charset="0"/>
              </a:rPr>
              <a:t>a c c b a d c b</a:t>
            </a:r>
            <a:r>
              <a:rPr lang="en-US" altLang="zh-TW" sz="2800">
                <a:latin typeface="Times New Roman" charset="0"/>
              </a:rPr>
              <a:t>: </a:t>
            </a:r>
            <a:r>
              <a:rPr lang="en-US" altLang="zh-TW" sz="2800" i="1">
                <a:latin typeface="Times New Roman" charset="0"/>
              </a:rPr>
              <a:t>ad</a:t>
            </a:r>
            <a:r>
              <a:rPr lang="en-US" altLang="zh-TW" sz="2800">
                <a:latin typeface="Times New Roman" charset="0"/>
              </a:rPr>
              <a:t>, </a:t>
            </a:r>
            <a:r>
              <a:rPr lang="en-US" altLang="zh-TW" sz="2800" i="1">
                <a:latin typeface="Times New Roman" charset="0"/>
              </a:rPr>
              <a:t>ac</a:t>
            </a:r>
            <a:r>
              <a:rPr lang="en-US" altLang="zh-TW" sz="2800">
                <a:latin typeface="Times New Roman" charset="0"/>
              </a:rPr>
              <a:t>, </a:t>
            </a:r>
            <a:r>
              <a:rPr lang="en-US" altLang="zh-TW" sz="2800" i="1">
                <a:latin typeface="Times New Roman" charset="0"/>
              </a:rPr>
              <a:t>bac</a:t>
            </a:r>
            <a:r>
              <a:rPr lang="en-US" altLang="zh-TW" sz="2800">
                <a:latin typeface="Times New Roman" charset="0"/>
              </a:rPr>
              <a:t>, </a:t>
            </a:r>
            <a:r>
              <a:rPr lang="en-US" altLang="zh-TW" sz="2800" i="1">
                <a:latin typeface="Times New Roman" charset="0"/>
              </a:rPr>
              <a:t>acad</a:t>
            </a:r>
            <a:r>
              <a:rPr lang="en-US" altLang="zh-TW" sz="2800">
                <a:latin typeface="Times New Roman" charset="0"/>
              </a:rPr>
              <a:t>.</a:t>
            </a:r>
          </a:p>
          <a:p>
            <a:pPr eaLnBrk="1" hangingPunct="1"/>
            <a:r>
              <a:rPr lang="en-US" altLang="zh-TW" sz="2800">
                <a:latin typeface="Times New Roman" charset="0"/>
              </a:rPr>
              <a:t>The LCS of </a:t>
            </a:r>
            <a:r>
              <a:rPr lang="en-US" altLang="zh-TW" sz="2800" i="1">
                <a:latin typeface="Times New Roman" charset="0"/>
              </a:rPr>
              <a:t>A</a:t>
            </a:r>
            <a:r>
              <a:rPr lang="en-US" altLang="zh-TW" sz="2800">
                <a:latin typeface="Times New Roman" charset="0"/>
              </a:rPr>
              <a:t> and </a:t>
            </a:r>
            <a:r>
              <a:rPr lang="en-US" altLang="zh-TW" sz="2800" i="1">
                <a:latin typeface="Times New Roman" charset="0"/>
              </a:rPr>
              <a:t>B</a:t>
            </a:r>
            <a:r>
              <a:rPr lang="en-US" altLang="zh-TW" sz="2800">
                <a:latin typeface="Times New Roman" charset="0"/>
              </a:rPr>
              <a:t>:   </a:t>
            </a:r>
            <a:r>
              <a:rPr lang="en-US" altLang="zh-TW" sz="2800" i="1">
                <a:latin typeface="Times New Roman" charset="0"/>
              </a:rPr>
              <a:t>a  c a d</a:t>
            </a:r>
            <a:r>
              <a:rPr lang="en-US" altLang="zh-TW" sz="2800">
                <a:latin typeface="Times New Roman" charset="0"/>
              </a:rPr>
              <a:t>.</a:t>
            </a:r>
          </a:p>
          <a:p>
            <a:pPr eaLnBrk="1" hangingPunct="1"/>
            <a:endParaRPr lang="zh-TW" altLang="en-US" sz="280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zh-TW" sz="3200">
                <a:solidFill>
                  <a:srgbClr val="0000FF"/>
                </a:solidFill>
                <a:latin typeface="Times New Roman" charset="0"/>
              </a:rPr>
              <a:t>The LCS algorithm</a:t>
            </a:r>
            <a:endParaRPr lang="zh-TW" altLang="en-US" sz="3200">
              <a:solidFill>
                <a:srgbClr val="0000FF"/>
              </a:solidFill>
              <a:latin typeface="Times New Roman" charset="0"/>
            </a:endParaRPr>
          </a:p>
        </p:txBody>
      </p:sp>
      <p:sp>
        <p:nvSpPr>
          <p:cNvPr id="49154" name="Rectangle 3"/>
          <p:cNvSpPr>
            <a:spLocks noGrp="1" noChangeArrowheads="1"/>
          </p:cNvSpPr>
          <p:nvPr>
            <p:ph type="body" idx="1"/>
          </p:nvPr>
        </p:nvSpPr>
        <p:spPr>
          <a:xfrm>
            <a:off x="1042988" y="1444625"/>
            <a:ext cx="7772400" cy="4648200"/>
          </a:xfrm>
        </p:spPr>
        <p:txBody>
          <a:bodyPr/>
          <a:lstStyle/>
          <a:p>
            <a:pPr eaLnBrk="1" hangingPunct="1"/>
            <a:r>
              <a:rPr lang="en-US" altLang="zh-TW" sz="2800">
                <a:latin typeface="Times New Roman" charset="0"/>
              </a:rPr>
              <a:t>Let </a:t>
            </a:r>
            <a:r>
              <a:rPr lang="en-US" altLang="zh-TW" sz="2800" i="1">
                <a:latin typeface="Times New Roman" charset="0"/>
              </a:rPr>
              <a:t>A</a:t>
            </a:r>
            <a:r>
              <a:rPr lang="en-US" altLang="zh-TW" sz="2800">
                <a:latin typeface="Times New Roman" charset="0"/>
              </a:rPr>
              <a:t> = </a:t>
            </a:r>
            <a:r>
              <a:rPr lang="en-US" altLang="zh-TW" sz="2800" i="1">
                <a:latin typeface="Times New Roman" charset="0"/>
              </a:rPr>
              <a:t>a</a:t>
            </a:r>
            <a:r>
              <a:rPr lang="en-US" altLang="zh-TW" sz="2800" baseline="-30000">
                <a:latin typeface="Times New Roman" charset="0"/>
              </a:rPr>
              <a:t>1</a:t>
            </a:r>
            <a:r>
              <a:rPr lang="en-US" altLang="zh-TW" sz="2800">
                <a:latin typeface="Times New Roman" charset="0"/>
              </a:rPr>
              <a:t> </a:t>
            </a:r>
            <a:r>
              <a:rPr lang="en-US" altLang="zh-TW" sz="2800" i="1">
                <a:latin typeface="Times New Roman" charset="0"/>
              </a:rPr>
              <a:t>a</a:t>
            </a:r>
            <a:r>
              <a:rPr lang="en-US" altLang="zh-TW" sz="2800" baseline="-30000">
                <a:latin typeface="Times New Roman" charset="0"/>
              </a:rPr>
              <a:t>2</a:t>
            </a:r>
            <a:r>
              <a:rPr lang="en-US" altLang="zh-TW" sz="2800">
                <a:latin typeface="Times New Roman" charset="0"/>
              </a:rPr>
              <a:t> </a:t>
            </a:r>
            <a:r>
              <a:rPr lang="en-US" altLang="zh-TW" sz="2800">
                <a:latin typeface="Times New Roman" charset="0"/>
                <a:sym typeface="Symbol" charset="2"/>
              </a:rPr>
              <a:t></a:t>
            </a:r>
            <a:r>
              <a:rPr lang="en-US" altLang="zh-TW" sz="2800">
                <a:latin typeface="Times New Roman" charset="0"/>
              </a:rPr>
              <a:t> </a:t>
            </a:r>
            <a:r>
              <a:rPr lang="en-US" altLang="zh-TW" sz="2800" i="1">
                <a:latin typeface="Times New Roman" charset="0"/>
              </a:rPr>
              <a:t>a</a:t>
            </a:r>
            <a:r>
              <a:rPr lang="en-US" altLang="zh-TW" sz="2800" i="1" baseline="-30000">
                <a:latin typeface="Times New Roman" charset="0"/>
              </a:rPr>
              <a:t>m</a:t>
            </a:r>
            <a:r>
              <a:rPr lang="en-US" altLang="zh-TW" sz="2800">
                <a:latin typeface="Times New Roman" charset="0"/>
              </a:rPr>
              <a:t> and </a:t>
            </a:r>
            <a:r>
              <a:rPr lang="en-US" altLang="zh-TW" sz="2800" i="1">
                <a:latin typeface="Times New Roman" charset="0"/>
              </a:rPr>
              <a:t>B</a:t>
            </a:r>
            <a:r>
              <a:rPr lang="en-US" altLang="zh-TW" sz="2800">
                <a:latin typeface="Times New Roman" charset="0"/>
              </a:rPr>
              <a:t> = </a:t>
            </a:r>
            <a:r>
              <a:rPr lang="en-US" altLang="zh-TW" sz="2800" i="1">
                <a:latin typeface="Times New Roman" charset="0"/>
              </a:rPr>
              <a:t>b</a:t>
            </a:r>
            <a:r>
              <a:rPr lang="en-US" altLang="zh-TW" sz="2800" baseline="-30000">
                <a:latin typeface="Times New Roman" charset="0"/>
              </a:rPr>
              <a:t>1</a:t>
            </a:r>
            <a:r>
              <a:rPr lang="en-US" altLang="zh-TW" sz="2800">
                <a:latin typeface="Times New Roman" charset="0"/>
              </a:rPr>
              <a:t> </a:t>
            </a:r>
            <a:r>
              <a:rPr lang="en-US" altLang="zh-TW" sz="2800" i="1">
                <a:latin typeface="Times New Roman" charset="0"/>
              </a:rPr>
              <a:t>b</a:t>
            </a:r>
            <a:r>
              <a:rPr lang="en-US" altLang="zh-TW" sz="2800" baseline="-30000">
                <a:latin typeface="Times New Roman" charset="0"/>
              </a:rPr>
              <a:t>2</a:t>
            </a:r>
            <a:r>
              <a:rPr lang="en-US" altLang="zh-TW" sz="2800">
                <a:latin typeface="Times New Roman" charset="0"/>
              </a:rPr>
              <a:t> </a:t>
            </a:r>
            <a:r>
              <a:rPr lang="en-US" altLang="zh-TW" sz="2800">
                <a:latin typeface="Times New Roman" charset="0"/>
                <a:sym typeface="Symbol" charset="2"/>
              </a:rPr>
              <a:t></a:t>
            </a:r>
            <a:r>
              <a:rPr lang="en-US" altLang="zh-TW" sz="2800">
                <a:latin typeface="Times New Roman" charset="0"/>
              </a:rPr>
              <a:t> </a:t>
            </a:r>
            <a:r>
              <a:rPr lang="en-US" altLang="zh-TW" sz="2800" i="1">
                <a:latin typeface="Times New Roman" charset="0"/>
              </a:rPr>
              <a:t>b</a:t>
            </a:r>
            <a:r>
              <a:rPr lang="en-US" altLang="zh-TW" sz="2800" i="1" baseline="-30000">
                <a:latin typeface="Times New Roman" charset="0"/>
              </a:rPr>
              <a:t>n</a:t>
            </a:r>
            <a:r>
              <a:rPr lang="en-US" altLang="zh-TW" sz="2800">
                <a:latin typeface="Times New Roman" charset="0"/>
              </a:rPr>
              <a:t> </a:t>
            </a:r>
          </a:p>
          <a:p>
            <a:pPr algn="just" eaLnBrk="1" hangingPunct="1">
              <a:spcBef>
                <a:spcPct val="80000"/>
              </a:spcBef>
            </a:pPr>
            <a:r>
              <a:rPr lang="en-US" altLang="zh-TW" sz="2800">
                <a:latin typeface="Times New Roman" charset="0"/>
              </a:rPr>
              <a:t>Let </a:t>
            </a:r>
            <a:r>
              <a:rPr lang="en-US" altLang="zh-TW" sz="2800" i="1">
                <a:solidFill>
                  <a:srgbClr val="FF0000"/>
                </a:solidFill>
                <a:latin typeface="Times New Roman" charset="0"/>
              </a:rPr>
              <a:t>L</a:t>
            </a:r>
            <a:r>
              <a:rPr lang="en-US" altLang="zh-TW" sz="2800">
                <a:solidFill>
                  <a:srgbClr val="FF0000"/>
                </a:solidFill>
                <a:latin typeface="Times New Roman" charset="0"/>
              </a:rPr>
              <a:t>(</a:t>
            </a:r>
            <a:r>
              <a:rPr lang="en-US" altLang="zh-TW" sz="2800" i="1">
                <a:solidFill>
                  <a:srgbClr val="FF0000"/>
                </a:solidFill>
                <a:latin typeface="Times New Roman" charset="0"/>
              </a:rPr>
              <a:t>i</a:t>
            </a:r>
            <a:r>
              <a:rPr lang="en-US" altLang="zh-TW" sz="2800">
                <a:solidFill>
                  <a:srgbClr val="FF0000"/>
                </a:solidFill>
                <a:latin typeface="Times New Roman" charset="0"/>
              </a:rPr>
              <a:t>, </a:t>
            </a:r>
            <a:r>
              <a:rPr lang="en-US" altLang="zh-TW" sz="2800" i="1">
                <a:solidFill>
                  <a:srgbClr val="FF0000"/>
                </a:solidFill>
                <a:latin typeface="Times New Roman" charset="0"/>
              </a:rPr>
              <a:t>j</a:t>
            </a:r>
            <a:r>
              <a:rPr lang="en-US" altLang="zh-TW" sz="2800">
                <a:solidFill>
                  <a:srgbClr val="FF0000"/>
                </a:solidFill>
                <a:latin typeface="Times New Roman" charset="0"/>
              </a:rPr>
              <a:t>)</a:t>
            </a:r>
            <a:r>
              <a:rPr lang="en-US" altLang="zh-TW" sz="2800">
                <a:latin typeface="Times New Roman" charset="0"/>
              </a:rPr>
              <a:t> denote the length of the LCS of </a:t>
            </a:r>
            <a:r>
              <a:rPr lang="en-US" altLang="zh-TW" sz="2800" i="1">
                <a:solidFill>
                  <a:srgbClr val="FF0000"/>
                </a:solidFill>
                <a:latin typeface="Times New Roman" charset="0"/>
              </a:rPr>
              <a:t>a</a:t>
            </a:r>
            <a:r>
              <a:rPr lang="en-US" altLang="zh-TW" sz="2800" baseline="-30000">
                <a:solidFill>
                  <a:srgbClr val="FF0000"/>
                </a:solidFill>
                <a:latin typeface="Times New Roman" charset="0"/>
              </a:rPr>
              <a:t>1</a:t>
            </a:r>
            <a:r>
              <a:rPr lang="en-US" altLang="zh-TW" sz="2800">
                <a:solidFill>
                  <a:srgbClr val="FF0000"/>
                </a:solidFill>
                <a:latin typeface="Times New Roman" charset="0"/>
              </a:rPr>
              <a:t> </a:t>
            </a:r>
            <a:r>
              <a:rPr lang="en-US" altLang="zh-TW" sz="2800" i="1">
                <a:solidFill>
                  <a:srgbClr val="FF0000"/>
                </a:solidFill>
                <a:latin typeface="Times New Roman" charset="0"/>
              </a:rPr>
              <a:t>a</a:t>
            </a:r>
            <a:r>
              <a:rPr lang="en-US" altLang="zh-TW" sz="2800" baseline="-30000">
                <a:solidFill>
                  <a:srgbClr val="FF0000"/>
                </a:solidFill>
                <a:latin typeface="Times New Roman" charset="0"/>
              </a:rPr>
              <a:t>2</a:t>
            </a:r>
            <a:r>
              <a:rPr lang="en-US" altLang="zh-TW" sz="2800">
                <a:solidFill>
                  <a:srgbClr val="FF0000"/>
                </a:solidFill>
                <a:latin typeface="Times New Roman" charset="0"/>
              </a:rPr>
              <a:t> </a:t>
            </a:r>
            <a:r>
              <a:rPr lang="en-US" altLang="zh-TW" sz="2800">
                <a:solidFill>
                  <a:srgbClr val="FF0000"/>
                </a:solidFill>
                <a:latin typeface="Times New Roman" charset="0"/>
                <a:sym typeface="Symbol" charset="2"/>
              </a:rPr>
              <a:t></a:t>
            </a:r>
            <a:r>
              <a:rPr lang="en-US" altLang="zh-TW" sz="2800">
                <a:solidFill>
                  <a:srgbClr val="FF0000"/>
                </a:solidFill>
                <a:latin typeface="Times New Roman" charset="0"/>
              </a:rPr>
              <a:t> </a:t>
            </a:r>
            <a:r>
              <a:rPr lang="en-US" altLang="zh-TW" sz="2800" i="1">
                <a:solidFill>
                  <a:srgbClr val="FF0000"/>
                </a:solidFill>
                <a:latin typeface="Times New Roman" charset="0"/>
              </a:rPr>
              <a:t>a</a:t>
            </a:r>
            <a:r>
              <a:rPr lang="en-US" altLang="zh-TW" sz="2800" i="1" baseline="-30000">
                <a:solidFill>
                  <a:srgbClr val="FF0000"/>
                </a:solidFill>
                <a:latin typeface="Times New Roman" charset="0"/>
              </a:rPr>
              <a:t>i</a:t>
            </a:r>
            <a:r>
              <a:rPr lang="en-US" altLang="zh-TW" sz="2800">
                <a:solidFill>
                  <a:srgbClr val="FF0000"/>
                </a:solidFill>
                <a:latin typeface="Times New Roman" charset="0"/>
              </a:rPr>
              <a:t> </a:t>
            </a:r>
            <a:r>
              <a:rPr lang="en-US" altLang="zh-TW" sz="2800">
                <a:latin typeface="Times New Roman" charset="0"/>
              </a:rPr>
              <a:t>and </a:t>
            </a:r>
            <a:r>
              <a:rPr lang="en-US" altLang="zh-TW" sz="2800" i="1">
                <a:solidFill>
                  <a:srgbClr val="FF0000"/>
                </a:solidFill>
                <a:latin typeface="Times New Roman" charset="0"/>
              </a:rPr>
              <a:t>b</a:t>
            </a:r>
            <a:r>
              <a:rPr lang="en-US" altLang="zh-TW" sz="2800" baseline="-30000">
                <a:solidFill>
                  <a:srgbClr val="FF0000"/>
                </a:solidFill>
                <a:latin typeface="Times New Roman" charset="0"/>
              </a:rPr>
              <a:t>1</a:t>
            </a:r>
            <a:r>
              <a:rPr lang="en-US" altLang="zh-TW" sz="2800">
                <a:solidFill>
                  <a:srgbClr val="FF0000"/>
                </a:solidFill>
                <a:latin typeface="Times New Roman" charset="0"/>
              </a:rPr>
              <a:t> </a:t>
            </a:r>
            <a:r>
              <a:rPr lang="en-US" altLang="zh-TW" sz="2800" i="1">
                <a:solidFill>
                  <a:srgbClr val="FF0000"/>
                </a:solidFill>
                <a:latin typeface="Times New Roman" charset="0"/>
              </a:rPr>
              <a:t>b</a:t>
            </a:r>
            <a:r>
              <a:rPr lang="en-US" altLang="zh-TW" sz="2800" baseline="-30000">
                <a:solidFill>
                  <a:srgbClr val="FF0000"/>
                </a:solidFill>
                <a:latin typeface="Times New Roman" charset="0"/>
              </a:rPr>
              <a:t>2</a:t>
            </a:r>
            <a:r>
              <a:rPr lang="en-US" altLang="zh-TW" sz="2800">
                <a:solidFill>
                  <a:srgbClr val="FF0000"/>
                </a:solidFill>
                <a:latin typeface="Times New Roman" charset="0"/>
              </a:rPr>
              <a:t> </a:t>
            </a:r>
            <a:r>
              <a:rPr lang="en-US" altLang="zh-TW" sz="2800">
                <a:solidFill>
                  <a:srgbClr val="FF0000"/>
                </a:solidFill>
                <a:latin typeface="Times New Roman" charset="0"/>
                <a:sym typeface="Symbol" charset="2"/>
              </a:rPr>
              <a:t></a:t>
            </a:r>
            <a:r>
              <a:rPr lang="en-US" altLang="zh-TW" sz="2800">
                <a:solidFill>
                  <a:srgbClr val="FF0000"/>
                </a:solidFill>
                <a:latin typeface="Times New Roman" charset="0"/>
              </a:rPr>
              <a:t> </a:t>
            </a:r>
            <a:r>
              <a:rPr lang="en-US" altLang="zh-TW" sz="2800" i="1">
                <a:solidFill>
                  <a:srgbClr val="FF0000"/>
                </a:solidFill>
                <a:latin typeface="Times New Roman" charset="0"/>
              </a:rPr>
              <a:t>b</a:t>
            </a:r>
            <a:r>
              <a:rPr lang="en-US" altLang="zh-TW" sz="2800" i="1" baseline="-30000">
                <a:solidFill>
                  <a:srgbClr val="FF0000"/>
                </a:solidFill>
                <a:latin typeface="Times New Roman" charset="0"/>
              </a:rPr>
              <a:t>j</a:t>
            </a:r>
            <a:r>
              <a:rPr lang="en-US" altLang="zh-TW" sz="2800" i="1" baseline="-30000">
                <a:latin typeface="Times New Roman" charset="0"/>
              </a:rPr>
              <a:t>.</a:t>
            </a:r>
            <a:endParaRPr lang="en-US" altLang="zh-TW" sz="2800" i="1">
              <a:latin typeface="Times New Roman" charset="0"/>
            </a:endParaRPr>
          </a:p>
          <a:p>
            <a:pPr eaLnBrk="1" hangingPunct="1">
              <a:spcBef>
                <a:spcPct val="80000"/>
              </a:spcBef>
            </a:pPr>
            <a:r>
              <a:rPr lang="en-US" altLang="zh-TW" sz="2800">
                <a:latin typeface="Times New Roman" charset="0"/>
              </a:rPr>
              <a:t> </a:t>
            </a:r>
            <a:r>
              <a:rPr lang="en-US" altLang="zh-TW" sz="2800" i="1">
                <a:latin typeface="Times New Roman" charset="0"/>
              </a:rPr>
              <a:t>L</a:t>
            </a:r>
            <a:r>
              <a:rPr lang="en-US" altLang="zh-TW" sz="2800">
                <a:latin typeface="Times New Roman" charset="0"/>
              </a:rPr>
              <a:t>(</a:t>
            </a:r>
            <a:r>
              <a:rPr lang="en-US" altLang="zh-TW" sz="2800" i="1">
                <a:latin typeface="Times New Roman" charset="0"/>
              </a:rPr>
              <a:t>i</a:t>
            </a:r>
            <a:r>
              <a:rPr lang="en-US" altLang="zh-TW" sz="2800">
                <a:latin typeface="Times New Roman" charset="0"/>
              </a:rPr>
              <a:t>, </a:t>
            </a:r>
            <a:r>
              <a:rPr lang="en-US" altLang="zh-TW" sz="2800" i="1">
                <a:latin typeface="Times New Roman" charset="0"/>
              </a:rPr>
              <a:t>j</a:t>
            </a:r>
            <a:r>
              <a:rPr lang="en-US" altLang="zh-TW" sz="2800">
                <a:latin typeface="Times New Roman" charset="0"/>
              </a:rPr>
              <a:t>) =   </a:t>
            </a:r>
            <a:r>
              <a:rPr lang="en-US" altLang="zh-TW" sz="2800" i="1">
                <a:latin typeface="Times New Roman" charset="0"/>
              </a:rPr>
              <a:t>L</a:t>
            </a:r>
            <a:r>
              <a:rPr lang="en-US" altLang="zh-TW" sz="2800">
                <a:latin typeface="Times New Roman" charset="0"/>
              </a:rPr>
              <a:t>(</a:t>
            </a:r>
            <a:r>
              <a:rPr lang="en-US" altLang="zh-TW" sz="2800" i="1">
                <a:latin typeface="Times New Roman" charset="0"/>
              </a:rPr>
              <a:t>i</a:t>
            </a:r>
            <a:r>
              <a:rPr lang="zh-TW" altLang="en-US" sz="2800">
                <a:latin typeface="Times New Roman" charset="0"/>
              </a:rPr>
              <a:t>－</a:t>
            </a:r>
            <a:r>
              <a:rPr lang="en-US" altLang="zh-TW" sz="2800">
                <a:latin typeface="Times New Roman" charset="0"/>
              </a:rPr>
              <a:t>1, </a:t>
            </a:r>
            <a:r>
              <a:rPr lang="en-US" altLang="zh-TW" sz="2800" i="1">
                <a:latin typeface="Times New Roman" charset="0"/>
              </a:rPr>
              <a:t>j</a:t>
            </a:r>
            <a:r>
              <a:rPr lang="zh-TW" altLang="en-US" sz="2800">
                <a:latin typeface="Times New Roman" charset="0"/>
              </a:rPr>
              <a:t>－</a:t>
            </a:r>
            <a:r>
              <a:rPr lang="en-US" altLang="zh-TW" sz="2800">
                <a:latin typeface="Times New Roman" charset="0"/>
              </a:rPr>
              <a:t>1) + 1,                 if </a:t>
            </a:r>
            <a:r>
              <a:rPr lang="en-US" altLang="zh-TW" sz="2800" i="1">
                <a:latin typeface="Times New Roman" charset="0"/>
              </a:rPr>
              <a:t>a</a:t>
            </a:r>
            <a:r>
              <a:rPr lang="en-US" altLang="zh-TW" sz="2800" i="1" baseline="-30000">
                <a:latin typeface="Times New Roman" charset="0"/>
              </a:rPr>
              <a:t>i </a:t>
            </a:r>
            <a:r>
              <a:rPr lang="en-US" altLang="zh-TW" sz="2800">
                <a:latin typeface="Times New Roman" charset="0"/>
              </a:rPr>
              <a:t>= </a:t>
            </a:r>
            <a:r>
              <a:rPr lang="en-US" altLang="zh-TW" sz="2800" i="1">
                <a:latin typeface="Times New Roman" charset="0"/>
              </a:rPr>
              <a:t>b</a:t>
            </a:r>
            <a:r>
              <a:rPr lang="en-US" altLang="zh-TW" sz="2800" i="1" baseline="-30000">
                <a:latin typeface="Times New Roman" charset="0"/>
              </a:rPr>
              <a:t>j</a:t>
            </a:r>
            <a:endParaRPr lang="en-US" altLang="zh-TW" sz="2800" i="1">
              <a:latin typeface="Times New Roman" charset="0"/>
            </a:endParaRPr>
          </a:p>
          <a:p>
            <a:pPr eaLnBrk="1" hangingPunct="1">
              <a:spcBef>
                <a:spcPct val="80000"/>
              </a:spcBef>
              <a:buFont typeface="Wingdings" charset="2"/>
              <a:buNone/>
            </a:pPr>
            <a:r>
              <a:rPr lang="en-US" altLang="zh-TW" sz="2800">
                <a:latin typeface="Times New Roman" charset="0"/>
              </a:rPr>
              <a:t>                   max{</a:t>
            </a:r>
            <a:r>
              <a:rPr lang="en-US" altLang="zh-TW" sz="2800" i="1">
                <a:latin typeface="Times New Roman" charset="0"/>
              </a:rPr>
              <a:t>L</a:t>
            </a:r>
            <a:r>
              <a:rPr lang="en-US" altLang="zh-TW" sz="2800">
                <a:latin typeface="Times New Roman" charset="0"/>
              </a:rPr>
              <a:t>(</a:t>
            </a:r>
            <a:r>
              <a:rPr lang="en-US" altLang="zh-TW" sz="2800" i="1">
                <a:latin typeface="Times New Roman" charset="0"/>
              </a:rPr>
              <a:t>i</a:t>
            </a:r>
            <a:r>
              <a:rPr lang="en-US" altLang="zh-TW" sz="2800">
                <a:latin typeface="Times New Roman" charset="0"/>
              </a:rPr>
              <a:t>, </a:t>
            </a:r>
            <a:r>
              <a:rPr lang="en-US" altLang="zh-TW" sz="2800" i="1">
                <a:latin typeface="Times New Roman" charset="0"/>
              </a:rPr>
              <a:t>j</a:t>
            </a:r>
            <a:r>
              <a:rPr lang="zh-TW" altLang="en-US" sz="2800">
                <a:latin typeface="Times New Roman" charset="0"/>
              </a:rPr>
              <a:t>－</a:t>
            </a:r>
            <a:r>
              <a:rPr lang="en-US" altLang="zh-TW" sz="2800">
                <a:latin typeface="Times New Roman" charset="0"/>
              </a:rPr>
              <a:t>1), </a:t>
            </a:r>
            <a:r>
              <a:rPr lang="en-US" altLang="zh-TW" sz="2800" i="1">
                <a:latin typeface="Times New Roman" charset="0"/>
              </a:rPr>
              <a:t>L</a:t>
            </a:r>
            <a:r>
              <a:rPr lang="en-US" altLang="zh-TW" sz="2800">
                <a:latin typeface="Times New Roman" charset="0"/>
              </a:rPr>
              <a:t>(</a:t>
            </a:r>
            <a:r>
              <a:rPr lang="en-US" altLang="zh-TW" sz="2800" i="1">
                <a:latin typeface="Times New Roman" charset="0"/>
              </a:rPr>
              <a:t>i</a:t>
            </a:r>
            <a:r>
              <a:rPr lang="zh-TW" altLang="en-US" sz="2800">
                <a:latin typeface="Times New Roman" charset="0"/>
              </a:rPr>
              <a:t>－</a:t>
            </a:r>
            <a:r>
              <a:rPr lang="en-US" altLang="zh-TW" sz="2800">
                <a:latin typeface="Times New Roman" charset="0"/>
              </a:rPr>
              <a:t>1, </a:t>
            </a:r>
            <a:r>
              <a:rPr lang="en-US" altLang="zh-TW" sz="2800" i="1">
                <a:latin typeface="Times New Roman" charset="0"/>
              </a:rPr>
              <a:t>j</a:t>
            </a:r>
            <a:r>
              <a:rPr lang="en-US" altLang="zh-TW" sz="2800">
                <a:latin typeface="Times New Roman" charset="0"/>
              </a:rPr>
              <a:t>)},  if </a:t>
            </a:r>
            <a:r>
              <a:rPr lang="en-US" altLang="zh-TW" sz="2800" i="1">
                <a:latin typeface="Times New Roman" charset="0"/>
              </a:rPr>
              <a:t>a</a:t>
            </a:r>
            <a:r>
              <a:rPr lang="en-US" altLang="zh-TW" sz="2800" i="1" baseline="-30000">
                <a:latin typeface="Times New Roman" charset="0"/>
              </a:rPr>
              <a:t>i </a:t>
            </a:r>
            <a:r>
              <a:rPr lang="en-US" altLang="zh-TW" sz="2800">
                <a:latin typeface="Times New Roman" charset="0"/>
                <a:sym typeface="Symbol" charset="2"/>
              </a:rPr>
              <a:t> </a:t>
            </a:r>
            <a:r>
              <a:rPr lang="en-US" altLang="zh-TW" sz="2800" i="1">
                <a:latin typeface="Times New Roman" charset="0"/>
              </a:rPr>
              <a:t>b</a:t>
            </a:r>
            <a:r>
              <a:rPr lang="en-US" altLang="zh-TW" sz="2800" i="1" baseline="-30000">
                <a:latin typeface="Times New Roman" charset="0"/>
              </a:rPr>
              <a:t>j</a:t>
            </a:r>
            <a:r>
              <a:rPr lang="en-US" altLang="zh-TW" sz="2800">
                <a:latin typeface="Times New Roman" charset="0"/>
              </a:rPr>
              <a:t> </a:t>
            </a:r>
          </a:p>
          <a:p>
            <a:pPr eaLnBrk="1" hangingPunct="1">
              <a:buFont typeface="Wingdings" charset="2"/>
              <a:buNone/>
            </a:pPr>
            <a:r>
              <a:rPr lang="en-US" altLang="zh-TW" sz="2800">
                <a:latin typeface="Times New Roman" charset="0"/>
              </a:rPr>
              <a:t>    </a:t>
            </a:r>
          </a:p>
          <a:p>
            <a:pPr eaLnBrk="1" hangingPunct="1">
              <a:buFont typeface="Wingdings" charset="2"/>
              <a:buNone/>
            </a:pPr>
            <a:r>
              <a:rPr lang="en-US" altLang="zh-TW" sz="2800" i="1">
                <a:latin typeface="Times New Roman" charset="0"/>
              </a:rPr>
              <a:t>	 L</a:t>
            </a:r>
            <a:r>
              <a:rPr lang="en-US" altLang="zh-TW" sz="2800">
                <a:latin typeface="Times New Roman" charset="0"/>
              </a:rPr>
              <a:t>(0, 0) = </a:t>
            </a:r>
            <a:r>
              <a:rPr lang="en-US" altLang="zh-TW" sz="2800" i="1">
                <a:latin typeface="Times New Roman" charset="0"/>
              </a:rPr>
              <a:t>L</a:t>
            </a:r>
            <a:r>
              <a:rPr lang="en-US" altLang="zh-TW" sz="2800">
                <a:latin typeface="Times New Roman" charset="0"/>
              </a:rPr>
              <a:t>(0, </a:t>
            </a:r>
            <a:r>
              <a:rPr lang="en-US" altLang="zh-TW" sz="2800" i="1">
                <a:latin typeface="Times New Roman" charset="0"/>
              </a:rPr>
              <a:t>j</a:t>
            </a:r>
            <a:r>
              <a:rPr lang="en-US" altLang="zh-TW" sz="2800">
                <a:latin typeface="Times New Roman" charset="0"/>
              </a:rPr>
              <a:t>) = </a:t>
            </a:r>
            <a:r>
              <a:rPr lang="en-US" altLang="zh-TW" sz="2800" i="1">
                <a:latin typeface="Times New Roman" charset="0"/>
              </a:rPr>
              <a:t>L</a:t>
            </a:r>
            <a:r>
              <a:rPr lang="en-US" altLang="zh-TW" sz="2800">
                <a:latin typeface="Times New Roman" charset="0"/>
              </a:rPr>
              <a:t>(</a:t>
            </a:r>
            <a:r>
              <a:rPr lang="en-US" altLang="zh-TW" sz="2800" i="1">
                <a:latin typeface="Times New Roman" charset="0"/>
              </a:rPr>
              <a:t>i</a:t>
            </a:r>
            <a:r>
              <a:rPr lang="en-US" altLang="zh-TW" sz="2800">
                <a:latin typeface="Times New Roman" charset="0"/>
              </a:rPr>
              <a:t>, 0) = 0   for 1</a:t>
            </a:r>
            <a:r>
              <a:rPr lang="en-US" altLang="zh-TW" sz="2800">
                <a:latin typeface="Times New Roman" charset="0"/>
                <a:sym typeface="Symbol" charset="2"/>
              </a:rPr>
              <a:t></a:t>
            </a:r>
            <a:r>
              <a:rPr lang="en-US" altLang="zh-TW" sz="2800" i="1">
                <a:latin typeface="Times New Roman" charset="0"/>
              </a:rPr>
              <a:t>i</a:t>
            </a:r>
            <a:r>
              <a:rPr lang="en-US" altLang="zh-TW" sz="2800">
                <a:latin typeface="Times New Roman" charset="0"/>
                <a:sym typeface="Symbol" charset="2"/>
              </a:rPr>
              <a:t></a:t>
            </a:r>
            <a:r>
              <a:rPr lang="en-US" altLang="zh-TW" sz="2800" i="1">
                <a:latin typeface="Times New Roman" charset="0"/>
              </a:rPr>
              <a:t>m</a:t>
            </a:r>
            <a:r>
              <a:rPr lang="en-US" altLang="zh-TW" sz="2800">
                <a:latin typeface="Times New Roman" charset="0"/>
              </a:rPr>
              <a:t>, 1</a:t>
            </a:r>
            <a:r>
              <a:rPr lang="en-US" altLang="zh-TW" sz="2800">
                <a:latin typeface="Times New Roman" charset="0"/>
                <a:sym typeface="Symbol" charset="2"/>
              </a:rPr>
              <a:t></a:t>
            </a:r>
            <a:r>
              <a:rPr lang="en-US" altLang="zh-TW" sz="2800" i="1">
                <a:latin typeface="Times New Roman" charset="0"/>
              </a:rPr>
              <a:t>j</a:t>
            </a:r>
            <a:r>
              <a:rPr lang="en-US" altLang="zh-TW" sz="2800">
                <a:latin typeface="Times New Roman" charset="0"/>
                <a:sym typeface="Symbol" charset="2"/>
              </a:rPr>
              <a:t></a:t>
            </a:r>
            <a:r>
              <a:rPr lang="en-US" altLang="zh-TW" sz="2800" i="1">
                <a:latin typeface="Times New Roman" charset="0"/>
              </a:rPr>
              <a:t>n</a:t>
            </a:r>
            <a:endParaRPr lang="en-US" altLang="zh-TW" sz="2800">
              <a:latin typeface="Times New Roman" charset="0"/>
            </a:endParaRPr>
          </a:p>
          <a:p>
            <a:pPr eaLnBrk="1" hangingPunct="1">
              <a:buFont typeface="Wingdings" charset="2"/>
              <a:buNone/>
            </a:pPr>
            <a:r>
              <a:rPr lang="en-US" altLang="zh-TW" sz="2800">
                <a:latin typeface="Times New Roman" charset="0"/>
              </a:rPr>
              <a:t>	Goal: Determine </a:t>
            </a:r>
            <a:r>
              <a:rPr lang="en-US" altLang="zh-TW" sz="2800" i="1">
                <a:latin typeface="Times New Roman" charset="0"/>
              </a:rPr>
              <a:t>L</a:t>
            </a:r>
            <a:r>
              <a:rPr lang="en-US" altLang="zh-TW" sz="2800">
                <a:latin typeface="Times New Roman" charset="0"/>
              </a:rPr>
              <a:t>(</a:t>
            </a:r>
            <a:r>
              <a:rPr lang="en-US" altLang="zh-TW" sz="2800" i="1">
                <a:latin typeface="Times New Roman" charset="0"/>
              </a:rPr>
              <a:t>m</a:t>
            </a:r>
            <a:r>
              <a:rPr lang="en-US" altLang="zh-TW" sz="2800">
                <a:latin typeface="Times New Roman" charset="0"/>
              </a:rPr>
              <a:t>, </a:t>
            </a:r>
            <a:r>
              <a:rPr lang="en-US" altLang="zh-TW" sz="2800" i="1">
                <a:latin typeface="Times New Roman" charset="0"/>
              </a:rPr>
              <a:t>n</a:t>
            </a:r>
            <a:r>
              <a:rPr lang="en-US" altLang="zh-TW" sz="2800">
                <a:latin typeface="Times New Roman" charset="0"/>
              </a:rPr>
              <a:t>)</a:t>
            </a:r>
          </a:p>
        </p:txBody>
      </p:sp>
      <p:grpSp>
        <p:nvGrpSpPr>
          <p:cNvPr id="49155" name="Group 4"/>
          <p:cNvGrpSpPr>
            <a:grpSpLocks/>
          </p:cNvGrpSpPr>
          <p:nvPr/>
        </p:nvGrpSpPr>
        <p:grpSpPr bwMode="auto">
          <a:xfrm>
            <a:off x="2627313" y="3500438"/>
            <a:ext cx="225425" cy="1152525"/>
            <a:chOff x="0" y="1"/>
            <a:chExt cx="20000" cy="19999"/>
          </a:xfrm>
        </p:grpSpPr>
        <p:sp>
          <p:nvSpPr>
            <p:cNvPr id="49171" name="Arc 5"/>
            <p:cNvSpPr>
              <a:spLocks/>
            </p:cNvSpPr>
            <p:nvPr/>
          </p:nvSpPr>
          <p:spPr bwMode="auto">
            <a:xfrm flipH="1" flipV="1">
              <a:off x="9945" y="18335"/>
              <a:ext cx="10055" cy="166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72" name="Line 6"/>
            <p:cNvSpPr>
              <a:spLocks noChangeShapeType="1"/>
            </p:cNvSpPr>
            <p:nvPr/>
          </p:nvSpPr>
          <p:spPr bwMode="auto">
            <a:xfrm>
              <a:off x="9945" y="11656"/>
              <a:ext cx="110" cy="669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49173" name="Arc 7"/>
            <p:cNvSpPr>
              <a:spLocks/>
            </p:cNvSpPr>
            <p:nvPr/>
          </p:nvSpPr>
          <p:spPr bwMode="auto">
            <a:xfrm>
              <a:off x="0" y="9991"/>
              <a:ext cx="9945" cy="166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74" name="Arc 8"/>
            <p:cNvSpPr>
              <a:spLocks/>
            </p:cNvSpPr>
            <p:nvPr/>
          </p:nvSpPr>
          <p:spPr bwMode="auto">
            <a:xfrm flipV="1">
              <a:off x="0" y="8326"/>
              <a:ext cx="9945" cy="166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75" name="Line 9"/>
            <p:cNvSpPr>
              <a:spLocks noChangeShapeType="1"/>
            </p:cNvSpPr>
            <p:nvPr/>
          </p:nvSpPr>
          <p:spPr bwMode="auto">
            <a:xfrm>
              <a:off x="9945" y="1666"/>
              <a:ext cx="110" cy="667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49176" name="Arc 10"/>
            <p:cNvSpPr>
              <a:spLocks/>
            </p:cNvSpPr>
            <p:nvPr/>
          </p:nvSpPr>
          <p:spPr bwMode="auto">
            <a:xfrm flipH="1">
              <a:off x="9945" y="1"/>
              <a:ext cx="10055" cy="166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3" name="群組 10"/>
          <p:cNvGrpSpPr>
            <a:grpSpLocks/>
          </p:cNvGrpSpPr>
          <p:nvPr/>
        </p:nvGrpSpPr>
        <p:grpSpPr bwMode="auto">
          <a:xfrm>
            <a:off x="2700338" y="4437063"/>
            <a:ext cx="2447925" cy="792162"/>
            <a:chOff x="4139952" y="2132856"/>
            <a:chExt cx="2448272" cy="792088"/>
          </a:xfrm>
        </p:grpSpPr>
        <p:sp>
          <p:nvSpPr>
            <p:cNvPr id="12" name="橢圓形圖說文字 11"/>
            <p:cNvSpPr/>
            <p:nvPr/>
          </p:nvSpPr>
          <p:spPr>
            <a:xfrm>
              <a:off x="4139952" y="2132856"/>
              <a:ext cx="2448272" cy="792088"/>
            </a:xfrm>
            <a:prstGeom prst="wedgeEllipseCallout">
              <a:avLst>
                <a:gd name="adj1" fmla="val -79969"/>
                <a:gd name="adj2" fmla="val 43260"/>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170" name="文字方塊 12"/>
            <p:cNvSpPr txBox="1">
              <a:spLocks noChangeArrowheads="1"/>
            </p:cNvSpPr>
            <p:nvPr/>
          </p:nvSpPr>
          <p:spPr bwMode="auto">
            <a:xfrm>
              <a:off x="4162687" y="2247255"/>
              <a:ext cx="23535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Initialization</a:t>
              </a:r>
              <a:endParaRPr lang="zh-TW" altLang="en-US" b="1">
                <a:solidFill>
                  <a:srgbClr val="FF0000"/>
                </a:solidFill>
                <a:latin typeface="Bookman Old Style" charset="0"/>
                <a:ea typeface="Microsoft YaHei" charset="-122"/>
              </a:endParaRPr>
            </a:p>
          </p:txBody>
        </p:sp>
      </p:grpSp>
      <p:grpSp>
        <p:nvGrpSpPr>
          <p:cNvPr id="4" name="群組 19"/>
          <p:cNvGrpSpPr>
            <a:grpSpLocks/>
          </p:cNvGrpSpPr>
          <p:nvPr/>
        </p:nvGrpSpPr>
        <p:grpSpPr bwMode="auto">
          <a:xfrm>
            <a:off x="5724525" y="2636838"/>
            <a:ext cx="2232025" cy="647700"/>
            <a:chOff x="5724128" y="2636912"/>
            <a:chExt cx="2232248" cy="648072"/>
          </a:xfrm>
        </p:grpSpPr>
        <p:sp>
          <p:nvSpPr>
            <p:cNvPr id="15" name="橢圓形圖說文字 14"/>
            <p:cNvSpPr/>
            <p:nvPr/>
          </p:nvSpPr>
          <p:spPr>
            <a:xfrm>
              <a:off x="5724128" y="2636912"/>
              <a:ext cx="2232248" cy="648072"/>
            </a:xfrm>
            <a:prstGeom prst="wedgeEllipseCallout">
              <a:avLst>
                <a:gd name="adj1" fmla="val -78689"/>
                <a:gd name="adj2" fmla="val 82943"/>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166" name="文字方塊 15"/>
            <p:cNvSpPr txBox="1">
              <a:spLocks noChangeArrowheads="1"/>
            </p:cNvSpPr>
            <p:nvPr/>
          </p:nvSpPr>
          <p:spPr bwMode="auto">
            <a:xfrm>
              <a:off x="6012160" y="2708920"/>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Recursion</a:t>
              </a:r>
              <a:endParaRPr lang="zh-TW" altLang="en-US" b="1">
                <a:solidFill>
                  <a:srgbClr val="FF0000"/>
                </a:solidFill>
                <a:latin typeface="Bookman Old Style" charset="0"/>
                <a:ea typeface="Microsoft YaHei" charset="-122"/>
              </a:endParaRPr>
            </a:p>
          </p:txBody>
        </p:sp>
      </p:grpSp>
      <p:grpSp>
        <p:nvGrpSpPr>
          <p:cNvPr id="5" name="群組 20"/>
          <p:cNvGrpSpPr>
            <a:grpSpLocks/>
          </p:cNvGrpSpPr>
          <p:nvPr/>
        </p:nvGrpSpPr>
        <p:grpSpPr bwMode="auto">
          <a:xfrm>
            <a:off x="5795963" y="5876925"/>
            <a:ext cx="2089150" cy="720725"/>
            <a:chOff x="5796136" y="5877272"/>
            <a:chExt cx="2088232" cy="720080"/>
          </a:xfrm>
        </p:grpSpPr>
        <p:sp>
          <p:nvSpPr>
            <p:cNvPr id="18" name="橢圓形圖說文字 17"/>
            <p:cNvSpPr/>
            <p:nvPr/>
          </p:nvSpPr>
          <p:spPr>
            <a:xfrm>
              <a:off x="5796136" y="5877272"/>
              <a:ext cx="2088232" cy="720080"/>
            </a:xfrm>
            <a:prstGeom prst="wedgeEllipseCallout">
              <a:avLst>
                <a:gd name="adj1" fmla="val -82786"/>
                <a:gd name="adj2" fmla="val -36707"/>
              </a:avLst>
            </a:prstGeom>
            <a:solidFill>
              <a:srgbClr val="FFFF66"/>
            </a:solidFill>
            <a:ln>
              <a:solidFill>
                <a:srgbClr val="FFFF6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162" name="文字方塊 18"/>
            <p:cNvSpPr txBox="1">
              <a:spLocks noChangeArrowheads="1"/>
            </p:cNvSpPr>
            <p:nvPr/>
          </p:nvSpPr>
          <p:spPr bwMode="auto">
            <a:xfrm>
              <a:off x="6084168" y="6021288"/>
              <a:ext cx="1638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Bookman Old Style" charset="0"/>
                  <a:ea typeface="Microsoft YaHei" charset="-122"/>
                </a:rPr>
                <a:t>Objective</a:t>
              </a:r>
              <a:endParaRPr lang="zh-TW" altLang="en-US" b="1">
                <a:solidFill>
                  <a:srgbClr val="FF0000"/>
                </a:solidFill>
                <a:latin typeface="Bookman Old Style" charset="0"/>
                <a:ea typeface="Microsoft YaHei"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標題 1"/>
          <p:cNvSpPr>
            <a:spLocks noGrp="1"/>
          </p:cNvSpPr>
          <p:nvPr>
            <p:ph type="title"/>
          </p:nvPr>
        </p:nvSpPr>
        <p:spPr/>
        <p:txBody>
          <a:bodyPr/>
          <a:lstStyle/>
          <a:p>
            <a:pPr eaLnBrk="1" hangingPunct="1"/>
            <a:r>
              <a:rPr lang="en-US" altLang="zh-TW" sz="3600" b="1">
                <a:solidFill>
                  <a:srgbClr val="0000FF"/>
                </a:solidFill>
                <a:latin typeface="Times New Roman" charset="0"/>
              </a:rPr>
              <a:t>Dynamic Programming</a:t>
            </a:r>
            <a:endParaRPr lang="zh-TW" altLang="en-US" sz="3600" b="1">
              <a:solidFill>
                <a:srgbClr val="0000FF"/>
              </a:solidFill>
              <a:latin typeface="Times New Roman" charset="0"/>
            </a:endParaRPr>
          </a:p>
        </p:txBody>
      </p:sp>
      <p:sp>
        <p:nvSpPr>
          <p:cNvPr id="50178" name="內容版面配置區 2"/>
          <p:cNvSpPr>
            <a:spLocks noGrp="1"/>
          </p:cNvSpPr>
          <p:nvPr>
            <p:ph idx="1"/>
          </p:nvPr>
        </p:nvSpPr>
        <p:spPr>
          <a:xfrm>
            <a:off x="1116013" y="1557338"/>
            <a:ext cx="7559675" cy="2303462"/>
          </a:xfrm>
        </p:spPr>
        <p:txBody>
          <a:bodyPr/>
          <a:lstStyle/>
          <a:p>
            <a:pPr eaLnBrk="1" hangingPunct="1"/>
            <a:r>
              <a:rPr lang="en-US" altLang="zh-TW" sz="2400">
                <a:latin typeface="Times New Roman" charset="0"/>
              </a:rPr>
              <a:t>Not a specific algorithm, but a technique</a:t>
            </a:r>
          </a:p>
          <a:p>
            <a:pPr eaLnBrk="1" hangingPunct="1"/>
            <a:r>
              <a:rPr lang="en-US" altLang="zh-TW" sz="2400">
                <a:latin typeface="Times New Roman" charset="0"/>
              </a:rPr>
              <a:t>Developed back in the day when “programming” meant “tabular method” (like linear programming)</a:t>
            </a:r>
          </a:p>
          <a:p>
            <a:pPr eaLnBrk="1" hangingPunct="1"/>
            <a:r>
              <a:rPr lang="en-US" altLang="zh-TW" sz="2400">
                <a:latin typeface="Times New Roman" charset="0"/>
              </a:rPr>
              <a:t>Used for optimization problems: Find </a:t>
            </a:r>
            <a:r>
              <a:rPr lang="en-US" altLang="zh-TW" sz="2400" i="1">
                <a:latin typeface="Times New Roman" charset="0"/>
              </a:rPr>
              <a:t>a </a:t>
            </a:r>
            <a:r>
              <a:rPr lang="en-US" altLang="zh-TW" sz="2400">
                <a:latin typeface="Times New Roman" charset="0"/>
              </a:rPr>
              <a:t>solution with </a:t>
            </a:r>
            <a:r>
              <a:rPr lang="en-US" altLang="zh-TW" sz="2400" i="1">
                <a:latin typeface="Times New Roman" charset="0"/>
              </a:rPr>
              <a:t>the </a:t>
            </a:r>
            <a:r>
              <a:rPr lang="en-US" altLang="zh-TW" sz="2400">
                <a:latin typeface="Times New Roman" charset="0"/>
              </a:rPr>
              <a:t>optimal value</a:t>
            </a:r>
            <a:endParaRPr lang="zh-TW" altLang="en-US" sz="2400">
              <a:latin typeface="Times New Roman" charset="0"/>
            </a:endParaRPr>
          </a:p>
        </p:txBody>
      </p:sp>
      <p:grpSp>
        <p:nvGrpSpPr>
          <p:cNvPr id="2" name="群組 3"/>
          <p:cNvGrpSpPr>
            <a:grpSpLocks/>
          </p:cNvGrpSpPr>
          <p:nvPr/>
        </p:nvGrpSpPr>
        <p:grpSpPr bwMode="auto">
          <a:xfrm>
            <a:off x="4117975" y="3740150"/>
            <a:ext cx="1682750" cy="2713038"/>
            <a:chOff x="2555776" y="3933056"/>
            <a:chExt cx="1681744" cy="2713657"/>
          </a:xfrm>
        </p:grpSpPr>
        <p:sp>
          <p:nvSpPr>
            <p:cNvPr id="50188" name="矩形 4"/>
            <p:cNvSpPr>
              <a:spLocks noChangeArrowheads="1"/>
            </p:cNvSpPr>
            <p:nvPr/>
          </p:nvSpPr>
          <p:spPr bwMode="auto">
            <a:xfrm>
              <a:off x="2627784" y="3933056"/>
              <a:ext cx="16097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4400" b="1">
                  <a:solidFill>
                    <a:srgbClr val="0000FF"/>
                  </a:solidFill>
                  <a:latin typeface="Times New Roman" charset="0"/>
                </a:rPr>
                <a:t>f</a:t>
              </a:r>
              <a:r>
                <a:rPr lang="en-US" altLang="zh-TW" sz="4400" b="1" i="0">
                  <a:latin typeface="Times New Roman" charset="0"/>
                </a:rPr>
                <a:t>(</a:t>
              </a:r>
              <a:r>
                <a:rPr lang="en-US" altLang="zh-TW" sz="4400" b="1">
                  <a:solidFill>
                    <a:srgbClr val="FF0000"/>
                  </a:solidFill>
                  <a:latin typeface="Times New Roman" charset="0"/>
                </a:rPr>
                <a:t>i</a:t>
              </a:r>
              <a:r>
                <a:rPr lang="en-US" altLang="zh-TW" sz="4400">
                  <a:latin typeface="Times New Roman" charset="0"/>
                </a:rPr>
                <a:t>, </a:t>
              </a:r>
              <a:r>
                <a:rPr lang="en-US" altLang="zh-TW" sz="4400" b="1">
                  <a:solidFill>
                    <a:srgbClr val="FF0000"/>
                  </a:solidFill>
                  <a:latin typeface="Times New Roman" charset="0"/>
                </a:rPr>
                <a:t>q</a:t>
              </a:r>
              <a:r>
                <a:rPr lang="en-US" altLang="zh-TW" sz="4400" b="1" i="0">
                  <a:latin typeface="Times New Roman" charset="0"/>
                </a:rPr>
                <a:t>)</a:t>
              </a:r>
              <a:r>
                <a:rPr lang="en-US" altLang="zh-TW" sz="4400" b="1">
                  <a:latin typeface="Times New Roman" charset="0"/>
                </a:rPr>
                <a:t> </a:t>
              </a:r>
              <a:endParaRPr lang="zh-TW" altLang="en-US" sz="4400"/>
            </a:p>
          </p:txBody>
        </p:sp>
        <p:sp>
          <p:nvSpPr>
            <p:cNvPr id="50189" name="矩形 5"/>
            <p:cNvSpPr>
              <a:spLocks noChangeArrowheads="1"/>
            </p:cNvSpPr>
            <p:nvPr/>
          </p:nvSpPr>
          <p:spPr bwMode="auto">
            <a:xfrm>
              <a:off x="2555776" y="5877272"/>
              <a:ext cx="16417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4400" b="1">
                  <a:solidFill>
                    <a:srgbClr val="0000FF"/>
                  </a:solidFill>
                  <a:latin typeface="Times New Roman" charset="0"/>
                </a:rPr>
                <a:t>L</a:t>
              </a:r>
              <a:r>
                <a:rPr lang="en-US" altLang="zh-TW" sz="4400" b="1" i="0">
                  <a:latin typeface="Times New Roman" charset="0"/>
                </a:rPr>
                <a:t>(</a:t>
              </a:r>
              <a:r>
                <a:rPr lang="en-US" altLang="zh-TW" sz="4400" b="1">
                  <a:solidFill>
                    <a:srgbClr val="FF0000"/>
                  </a:solidFill>
                  <a:latin typeface="Times New Roman" charset="0"/>
                </a:rPr>
                <a:t>i</a:t>
              </a:r>
              <a:r>
                <a:rPr lang="en-US" altLang="zh-TW" sz="4400">
                  <a:latin typeface="Times New Roman" charset="0"/>
                </a:rPr>
                <a:t>, </a:t>
              </a:r>
              <a:r>
                <a:rPr lang="en-US" altLang="zh-TW" sz="4400" b="1">
                  <a:solidFill>
                    <a:srgbClr val="FF0000"/>
                  </a:solidFill>
                  <a:latin typeface="Times New Roman" charset="0"/>
                </a:rPr>
                <a:t>j</a:t>
              </a:r>
              <a:r>
                <a:rPr lang="en-US" altLang="zh-TW" sz="4400" b="1" i="0">
                  <a:latin typeface="Times New Roman" charset="0"/>
                </a:rPr>
                <a:t>) </a:t>
              </a:r>
              <a:endParaRPr lang="zh-TW" altLang="en-US" sz="4400" i="0"/>
            </a:p>
          </p:txBody>
        </p:sp>
      </p:grpSp>
      <p:grpSp>
        <p:nvGrpSpPr>
          <p:cNvPr id="3" name="群組 6"/>
          <p:cNvGrpSpPr>
            <a:grpSpLocks/>
          </p:cNvGrpSpPr>
          <p:nvPr/>
        </p:nvGrpSpPr>
        <p:grpSpPr bwMode="auto">
          <a:xfrm>
            <a:off x="5126038" y="4532313"/>
            <a:ext cx="2038350" cy="1295400"/>
            <a:chOff x="3563888" y="4725144"/>
            <a:chExt cx="2037737" cy="1296144"/>
          </a:xfrm>
        </p:grpSpPr>
        <p:sp>
          <p:nvSpPr>
            <p:cNvPr id="50185" name="矩形 7"/>
            <p:cNvSpPr>
              <a:spLocks noChangeArrowheads="1"/>
            </p:cNvSpPr>
            <p:nvPr/>
          </p:nvSpPr>
          <p:spPr bwMode="auto">
            <a:xfrm>
              <a:off x="3563888" y="5157192"/>
              <a:ext cx="2037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latin typeface="Times New Roman" charset="0"/>
                </a:rPr>
                <a:t>State variables</a:t>
              </a:r>
              <a:endParaRPr lang="zh-TW" altLang="en-US"/>
            </a:p>
          </p:txBody>
        </p:sp>
        <p:cxnSp>
          <p:nvCxnSpPr>
            <p:cNvPr id="9" name="直線單箭頭接點 8"/>
            <p:cNvCxnSpPr/>
            <p:nvPr/>
          </p:nvCxnSpPr>
          <p:spPr>
            <a:xfrm rot="16200000" flipH="1">
              <a:off x="3635052" y="4725395"/>
              <a:ext cx="576593" cy="576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563888" y="5589240"/>
              <a:ext cx="647505"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群組 10"/>
          <p:cNvGrpSpPr>
            <a:grpSpLocks/>
          </p:cNvGrpSpPr>
          <p:nvPr/>
        </p:nvGrpSpPr>
        <p:grpSpPr bwMode="auto">
          <a:xfrm>
            <a:off x="2678113" y="4387850"/>
            <a:ext cx="1584325" cy="1511300"/>
            <a:chOff x="1115616" y="4581128"/>
            <a:chExt cx="1584176" cy="1512168"/>
          </a:xfrm>
        </p:grpSpPr>
        <p:sp>
          <p:nvSpPr>
            <p:cNvPr id="50182" name="矩形 11"/>
            <p:cNvSpPr>
              <a:spLocks noChangeArrowheads="1"/>
            </p:cNvSpPr>
            <p:nvPr/>
          </p:nvSpPr>
          <p:spPr bwMode="auto">
            <a:xfrm>
              <a:off x="1115616" y="4941168"/>
              <a:ext cx="1484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i="0">
                  <a:solidFill>
                    <a:srgbClr val="0000FF"/>
                  </a:solidFill>
                  <a:latin typeface="Times New Roman" charset="0"/>
                </a:rPr>
                <a:t>Functions</a:t>
              </a:r>
              <a:endParaRPr lang="zh-TW" altLang="en-US" i="0">
                <a:solidFill>
                  <a:srgbClr val="0000FF"/>
                </a:solidFill>
              </a:endParaRPr>
            </a:p>
          </p:txBody>
        </p:sp>
        <p:cxnSp>
          <p:nvCxnSpPr>
            <p:cNvPr id="13" name="直線單箭頭接點 12"/>
            <p:cNvCxnSpPr/>
            <p:nvPr/>
          </p:nvCxnSpPr>
          <p:spPr>
            <a:xfrm rot="10800000" flipV="1">
              <a:off x="2052153" y="4581128"/>
              <a:ext cx="576208" cy="4320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6200000" flipV="1">
              <a:off x="2087652" y="5481155"/>
              <a:ext cx="648072" cy="57620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idx="1"/>
          </p:nvPr>
        </p:nvSpPr>
        <p:spPr>
          <a:xfrm>
            <a:off x="1054100" y="549275"/>
            <a:ext cx="7910513" cy="5832475"/>
          </a:xfrm>
        </p:spPr>
        <p:txBody>
          <a:bodyPr/>
          <a:lstStyle/>
          <a:p>
            <a:pPr eaLnBrk="1" hangingPunct="1">
              <a:lnSpc>
                <a:spcPct val="80000"/>
              </a:lnSpc>
            </a:pPr>
            <a:r>
              <a:rPr lang="en-US" altLang="zh-TW" sz="2400">
                <a:latin typeface="Times New Roman" charset="0"/>
              </a:rPr>
              <a:t>Dynamic programming approach for solving the LCS problem:</a:t>
            </a: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zh-TW" altLang="en-US" sz="2000">
              <a:latin typeface="Times New Roman" charset="0"/>
            </a:endParaRPr>
          </a:p>
          <a:p>
            <a:pPr eaLnBrk="1" hangingPunct="1">
              <a:lnSpc>
                <a:spcPct val="80000"/>
              </a:lnSpc>
            </a:pPr>
            <a:endParaRPr lang="en-US" altLang="zh-TW" sz="2000">
              <a:latin typeface="Times New Roman" charset="0"/>
            </a:endParaRPr>
          </a:p>
          <a:p>
            <a:pPr eaLnBrk="1" hangingPunct="1">
              <a:lnSpc>
                <a:spcPct val="80000"/>
              </a:lnSpc>
            </a:pPr>
            <a:endParaRPr lang="en-US" altLang="zh-TW" sz="2000">
              <a:latin typeface="Times New Roman" charset="0"/>
            </a:endParaRPr>
          </a:p>
          <a:p>
            <a:pPr eaLnBrk="1" hangingPunct="1">
              <a:lnSpc>
                <a:spcPct val="80000"/>
              </a:lnSpc>
            </a:pPr>
            <a:endParaRPr lang="en-US" altLang="zh-TW" sz="2000">
              <a:latin typeface="Times New Roman" charset="0"/>
            </a:endParaRPr>
          </a:p>
          <a:p>
            <a:pPr eaLnBrk="1" hangingPunct="1">
              <a:lnSpc>
                <a:spcPct val="80000"/>
              </a:lnSpc>
            </a:pPr>
            <a:endParaRPr lang="en-US" altLang="zh-TW" sz="2000">
              <a:latin typeface="Times New Roman" charset="0"/>
            </a:endParaRPr>
          </a:p>
          <a:p>
            <a:pPr eaLnBrk="1" hangingPunct="1">
              <a:lnSpc>
                <a:spcPct val="80000"/>
              </a:lnSpc>
              <a:buFont typeface="Wingdings 2" charset="2"/>
              <a:buNone/>
            </a:pPr>
            <a:endParaRPr lang="en-US" altLang="zh-TW" sz="2000">
              <a:latin typeface="Times New Roman" charset="0"/>
            </a:endParaRPr>
          </a:p>
          <a:p>
            <a:pPr eaLnBrk="1" hangingPunct="1">
              <a:lnSpc>
                <a:spcPct val="80000"/>
              </a:lnSpc>
            </a:pPr>
            <a:endParaRPr lang="en-US" altLang="zh-TW" sz="2000">
              <a:latin typeface="Times New Roman" charset="0"/>
            </a:endParaRPr>
          </a:p>
          <a:p>
            <a:pPr eaLnBrk="1" hangingPunct="1">
              <a:lnSpc>
                <a:spcPct val="80000"/>
              </a:lnSpc>
            </a:pPr>
            <a:r>
              <a:rPr lang="en-US" altLang="zh-TW" sz="2400">
                <a:latin typeface="Times New Roman" charset="0"/>
              </a:rPr>
              <a:t>Time complexity is </a:t>
            </a:r>
            <a:r>
              <a:rPr lang="en-US" altLang="zh-TW" sz="2400" i="1">
                <a:latin typeface="Times New Roman" charset="0"/>
              </a:rPr>
              <a:t>O</a:t>
            </a:r>
            <a:r>
              <a:rPr lang="en-US" altLang="zh-TW" sz="2400">
                <a:latin typeface="Times New Roman" charset="0"/>
              </a:rPr>
              <a:t>(</a:t>
            </a:r>
            <a:r>
              <a:rPr lang="en-US" altLang="zh-TW" sz="2400" i="1">
                <a:latin typeface="Times New Roman" charset="0"/>
              </a:rPr>
              <a:t>mn</a:t>
            </a:r>
            <a:r>
              <a:rPr lang="en-US" altLang="zh-TW" sz="2400">
                <a:latin typeface="Times New Roman" charset="0"/>
              </a:rPr>
              <a:t>) because there are </a:t>
            </a:r>
            <a:r>
              <a:rPr lang="en-US" altLang="zh-TW" sz="2400" i="1">
                <a:latin typeface="Times New Roman" charset="0"/>
              </a:rPr>
              <a:t>O</a:t>
            </a:r>
            <a:r>
              <a:rPr lang="en-US" altLang="zh-TW" sz="2400">
                <a:latin typeface="Times New Roman" charset="0"/>
              </a:rPr>
              <a:t>(</a:t>
            </a:r>
            <a:r>
              <a:rPr lang="en-US" altLang="zh-TW" sz="2400" i="1">
                <a:latin typeface="Times New Roman" charset="0"/>
              </a:rPr>
              <a:t>mn</a:t>
            </a:r>
            <a:r>
              <a:rPr lang="en-US" altLang="zh-TW" sz="2400">
                <a:latin typeface="Times New Roman" charset="0"/>
              </a:rPr>
              <a:t>) entries, each of which is determined in constant time.</a:t>
            </a:r>
            <a:endParaRPr lang="zh-TW" altLang="en-US" sz="2400">
              <a:latin typeface="Times New Roman" charset="0"/>
            </a:endParaRPr>
          </a:p>
        </p:txBody>
      </p:sp>
      <p:graphicFrame>
        <p:nvGraphicFramePr>
          <p:cNvPr id="51202" name="Object 4"/>
          <p:cNvGraphicFramePr>
            <a:graphicFrameLocks noChangeAspect="1"/>
          </p:cNvGraphicFramePr>
          <p:nvPr/>
        </p:nvGraphicFramePr>
        <p:xfrm>
          <a:off x="1835150" y="1484313"/>
          <a:ext cx="4800600" cy="3606800"/>
        </p:xfrm>
        <a:graphic>
          <a:graphicData uri="http://schemas.openxmlformats.org/presentationml/2006/ole">
            <mc:AlternateContent xmlns:mc="http://schemas.openxmlformats.org/markup-compatibility/2006">
              <mc:Choice xmlns:v="urn:schemas-microsoft-com:vml" Requires="v">
                <p:oleObj spid="_x0000_s51240" name="VISIO" r:id="rId3" imgW="3725952" imgH="2796363" progId="">
                  <p:embed/>
                </p:oleObj>
              </mc:Choice>
              <mc:Fallback>
                <p:oleObj name="VISIO" r:id="rId3" imgW="3725952" imgH="2796363"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84313"/>
                        <a:ext cx="48006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1203" name="Rectangle 9"/>
          <p:cNvSpPr>
            <a:spLocks noChangeArrowheads="1"/>
          </p:cNvSpPr>
          <p:nvPr/>
        </p:nvSpPr>
        <p:spPr bwMode="auto">
          <a:xfrm>
            <a:off x="1047750" y="381000"/>
            <a:ext cx="77724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nSpc>
                <a:spcPct val="90000"/>
              </a:lnSpc>
              <a:spcBef>
                <a:spcPct val="20000"/>
              </a:spcBef>
              <a:buClr>
                <a:schemeClr val="folHlink"/>
              </a:buClr>
              <a:buSzPct val="60000"/>
              <a:buFont typeface="Wingdings" charset="2"/>
              <a:buChar char="n"/>
            </a:pPr>
            <a:endParaRPr lang="zh-TW" altLang="en-US" sz="3200" i="0">
              <a:latin typeface="Times New Roman" charset="0"/>
            </a:endParaRPr>
          </a:p>
        </p:txBody>
      </p:sp>
      <p:grpSp>
        <p:nvGrpSpPr>
          <p:cNvPr id="2" name="群組 14"/>
          <p:cNvGrpSpPr>
            <a:grpSpLocks/>
          </p:cNvGrpSpPr>
          <p:nvPr/>
        </p:nvGrpSpPr>
        <p:grpSpPr bwMode="auto">
          <a:xfrm>
            <a:off x="2916238" y="2060575"/>
            <a:ext cx="2271712" cy="1058863"/>
            <a:chOff x="5724128" y="1412776"/>
            <a:chExt cx="2272743" cy="1058416"/>
          </a:xfrm>
        </p:grpSpPr>
        <p:cxnSp>
          <p:nvCxnSpPr>
            <p:cNvPr id="7" name="直線單箭頭接點 6"/>
            <p:cNvCxnSpPr/>
            <p:nvPr/>
          </p:nvCxnSpPr>
          <p:spPr>
            <a:xfrm>
              <a:off x="5724128" y="1556792"/>
              <a:ext cx="914400" cy="914400"/>
            </a:xfrm>
            <a:prstGeom prst="straightConnector1">
              <a:avLst/>
            </a:prstGeom>
            <a:ln w="142875">
              <a:solidFill>
                <a:srgbClr val="FF0000"/>
              </a:solidFill>
              <a:tailEnd type="arrow"/>
            </a:ln>
            <a:effectLst>
              <a:outerShdw blurRad="50800" dist="38100" dir="10800000" algn="r" rotWithShape="0">
                <a:prstClr val="black">
                  <a:alpha val="40000"/>
                </a:prstClr>
              </a:outerShdw>
            </a:effectLst>
            <a:scene3d>
              <a:camera prst="orthographicFront">
                <a:rot lat="0" lon="0" rev="0"/>
              </a:camera>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51209" name="文字方塊 9"/>
            <p:cNvSpPr txBox="1">
              <a:spLocks noChangeArrowheads="1"/>
            </p:cNvSpPr>
            <p:nvPr/>
          </p:nvSpPr>
          <p:spPr bwMode="auto">
            <a:xfrm>
              <a:off x="6084168" y="1412776"/>
              <a:ext cx="1912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FF0000"/>
                  </a:solidFill>
                </a:rPr>
                <a:t>Calculation</a:t>
              </a:r>
              <a:endParaRPr lang="zh-TW" altLang="en-US" b="1">
                <a:solidFill>
                  <a:srgbClr val="FF0000"/>
                </a:solidFill>
              </a:endParaRPr>
            </a:p>
          </p:txBody>
        </p:sp>
      </p:grpSp>
      <p:grpSp>
        <p:nvGrpSpPr>
          <p:cNvPr id="3" name="群組 15"/>
          <p:cNvGrpSpPr>
            <a:grpSpLocks/>
          </p:cNvGrpSpPr>
          <p:nvPr/>
        </p:nvGrpSpPr>
        <p:grpSpPr bwMode="auto">
          <a:xfrm>
            <a:off x="4211638" y="3500438"/>
            <a:ext cx="1866900" cy="1325562"/>
            <a:chOff x="6228184" y="2132856"/>
            <a:chExt cx="1721946" cy="1397769"/>
          </a:xfrm>
        </p:grpSpPr>
        <p:cxnSp>
          <p:nvCxnSpPr>
            <p:cNvPr id="8" name="直線單箭頭接點 7"/>
            <p:cNvCxnSpPr/>
            <p:nvPr/>
          </p:nvCxnSpPr>
          <p:spPr>
            <a:xfrm rot="16200000" flipV="1">
              <a:off x="6624228" y="2168860"/>
              <a:ext cx="936104" cy="864096"/>
            </a:xfrm>
            <a:prstGeom prst="straightConnector1">
              <a:avLst/>
            </a:prstGeom>
            <a:ln w="142875">
              <a:solidFill>
                <a:srgbClr val="0000FF"/>
              </a:solidFill>
              <a:tailEnd type="arrow"/>
            </a:ln>
            <a:effectLst>
              <a:outerShdw blurRad="50800" dist="38100" dir="10800000" algn="r" rotWithShape="0">
                <a:prstClr val="black">
                  <a:alpha val="4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51207" name="文字方塊 13"/>
            <p:cNvSpPr txBox="1">
              <a:spLocks noChangeArrowheads="1"/>
            </p:cNvSpPr>
            <p:nvPr/>
          </p:nvSpPr>
          <p:spPr bwMode="auto">
            <a:xfrm>
              <a:off x="6228184" y="3068960"/>
              <a:ext cx="17219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a:solidFill>
                    <a:srgbClr val="0000FF"/>
                  </a:solidFill>
                </a:rPr>
                <a:t>Recursion</a:t>
              </a:r>
              <a:endParaRPr lang="zh-TW" altLang="en-US" b="1">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04800" y="533400"/>
            <a:ext cx="8610600" cy="693738"/>
          </a:xfrm>
        </p:spPr>
        <p:txBody>
          <a:bodyPr/>
          <a:lstStyle/>
          <a:p>
            <a:pPr eaLnBrk="1" hangingPunct="1"/>
            <a:r>
              <a:rPr lang="en-US" altLang="zh-TW">
                <a:latin typeface="Times New Roman" charset="0"/>
              </a:rPr>
              <a:t>Tracing back in the LCS algorithm</a:t>
            </a:r>
            <a:endParaRPr lang="zh-TW" altLang="en-US">
              <a:latin typeface="Times New Roman" charset="0"/>
            </a:endParaRPr>
          </a:p>
        </p:txBody>
      </p:sp>
      <p:sp>
        <p:nvSpPr>
          <p:cNvPr id="52226" name="Rectangle 3"/>
          <p:cNvSpPr>
            <a:spLocks noGrp="1" noChangeArrowheads="1"/>
          </p:cNvSpPr>
          <p:nvPr>
            <p:ph type="body" idx="1"/>
          </p:nvPr>
        </p:nvSpPr>
        <p:spPr>
          <a:xfrm>
            <a:off x="609600" y="1371600"/>
            <a:ext cx="8077200" cy="4840288"/>
          </a:xfrm>
        </p:spPr>
        <p:txBody>
          <a:bodyPr/>
          <a:lstStyle/>
          <a:p>
            <a:pPr eaLnBrk="1" hangingPunct="1">
              <a:lnSpc>
                <a:spcPct val="90000"/>
              </a:lnSpc>
            </a:pPr>
            <a:r>
              <a:rPr lang="en-US" altLang="zh-TW" sz="2800">
                <a:latin typeface="Times New Roman" charset="0"/>
              </a:rPr>
              <a:t>e.g.  </a:t>
            </a:r>
            <a:r>
              <a:rPr lang="en-US" altLang="zh-TW" sz="2800" i="1">
                <a:latin typeface="Times New Roman" charset="0"/>
              </a:rPr>
              <a:t>A = b a c a d, B = a c c b a d c b</a:t>
            </a: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algn="just" eaLnBrk="1" hangingPunct="1">
              <a:lnSpc>
                <a:spcPct val="90000"/>
              </a:lnSpc>
            </a:pPr>
            <a:endParaRPr lang="en-US" altLang="zh-TW" sz="2800">
              <a:latin typeface="Times New Roman" charset="0"/>
            </a:endParaRPr>
          </a:p>
          <a:p>
            <a:pPr algn="just" eaLnBrk="1" hangingPunct="1">
              <a:lnSpc>
                <a:spcPct val="90000"/>
              </a:lnSpc>
            </a:pPr>
            <a:endParaRPr lang="en-US" altLang="zh-TW" sz="2800">
              <a:latin typeface="Times New Roman" charset="0"/>
            </a:endParaRPr>
          </a:p>
          <a:p>
            <a:pPr eaLnBrk="1" hangingPunct="1">
              <a:lnSpc>
                <a:spcPct val="90000"/>
              </a:lnSpc>
            </a:pPr>
            <a:endParaRPr lang="en-US" altLang="zh-TW" sz="2800">
              <a:latin typeface="Times New Roman" charset="0"/>
            </a:endParaRPr>
          </a:p>
          <a:p>
            <a:pPr eaLnBrk="1" hangingPunct="1">
              <a:lnSpc>
                <a:spcPct val="90000"/>
              </a:lnSpc>
            </a:pPr>
            <a:r>
              <a:rPr lang="en-US" altLang="zh-TW" sz="2800">
                <a:latin typeface="Times New Roman" charset="0"/>
              </a:rPr>
              <a:t>After all </a:t>
            </a:r>
            <a:r>
              <a:rPr lang="en-US" altLang="zh-TW" sz="2800" i="1">
                <a:latin typeface="Times New Roman" charset="0"/>
              </a:rPr>
              <a:t>L</a:t>
            </a:r>
            <a:r>
              <a:rPr lang="en-US" altLang="zh-TW" sz="2800" i="1" baseline="-30000">
                <a:latin typeface="Times New Roman" charset="0"/>
              </a:rPr>
              <a:t>i,j</a:t>
            </a:r>
            <a:r>
              <a:rPr lang="en-US" altLang="zh-TW" sz="2800">
                <a:latin typeface="Times New Roman" charset="0"/>
              </a:rPr>
              <a:t>’s have been found, we can trace back to find the longest common subsequence of </a:t>
            </a:r>
            <a:r>
              <a:rPr lang="en-US" altLang="zh-TW" sz="2800" i="1">
                <a:latin typeface="Times New Roman" charset="0"/>
              </a:rPr>
              <a:t>A</a:t>
            </a:r>
            <a:r>
              <a:rPr lang="en-US" altLang="zh-TW" sz="2800">
                <a:latin typeface="Times New Roman" charset="0"/>
              </a:rPr>
              <a:t> and </a:t>
            </a:r>
            <a:r>
              <a:rPr lang="en-US" altLang="zh-TW" sz="2800" i="1">
                <a:latin typeface="Times New Roman" charset="0"/>
              </a:rPr>
              <a:t>B</a:t>
            </a:r>
            <a:r>
              <a:rPr lang="en-US" altLang="zh-TW" sz="2800">
                <a:latin typeface="Times New Roman" charset="0"/>
              </a:rPr>
              <a:t>.</a:t>
            </a:r>
            <a:endParaRPr lang="zh-TW" altLang="en-US" sz="2800">
              <a:latin typeface="Times New Roman" charset="0"/>
            </a:endParaRPr>
          </a:p>
        </p:txBody>
      </p:sp>
      <p:graphicFrame>
        <p:nvGraphicFramePr>
          <p:cNvPr id="52227" name="Object 4"/>
          <p:cNvGraphicFramePr>
            <a:graphicFrameLocks noChangeAspect="1"/>
          </p:cNvGraphicFramePr>
          <p:nvPr/>
        </p:nvGraphicFramePr>
        <p:xfrm>
          <a:off x="1524000" y="1752600"/>
          <a:ext cx="5029200" cy="3209925"/>
        </p:xfrm>
        <a:graphic>
          <a:graphicData uri="http://schemas.openxmlformats.org/presentationml/2006/ole">
            <mc:AlternateContent xmlns:mc="http://schemas.openxmlformats.org/markup-compatibility/2006">
              <mc:Choice xmlns:v="urn:schemas-microsoft-com:vml" Requires="v">
                <p:oleObj spid="_x0000_s52258" name="VISIO" r:id="rId3" imgW="3953793" imgH="2521435" progId="Visio.Drawing.6">
                  <p:embed/>
                </p:oleObj>
              </mc:Choice>
              <mc:Fallback>
                <p:oleObj name="VISIO" r:id="rId3" imgW="3953793" imgH="2521435"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5029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116013" y="260350"/>
            <a:ext cx="6840537" cy="693738"/>
          </a:xfrm>
        </p:spPr>
        <p:txBody>
          <a:bodyPr/>
          <a:lstStyle/>
          <a:p>
            <a:pPr eaLnBrk="1" hangingPunct="1"/>
            <a:r>
              <a:rPr lang="en-US" altLang="zh-TW" sz="3200">
                <a:solidFill>
                  <a:srgbClr val="0000FF"/>
                </a:solidFill>
                <a:latin typeface="Times New Roman" charset="0"/>
              </a:rPr>
              <a:t>Longest palindrome subsequence (LPS)</a:t>
            </a:r>
            <a:endParaRPr lang="zh-TW" altLang="en-US" sz="3200">
              <a:solidFill>
                <a:srgbClr val="0000FF"/>
              </a:solidFill>
              <a:latin typeface="Times New Roman" charset="0"/>
            </a:endParaRPr>
          </a:p>
        </p:txBody>
      </p:sp>
      <p:sp>
        <p:nvSpPr>
          <p:cNvPr id="53250" name="Rectangle 3"/>
          <p:cNvSpPr>
            <a:spLocks noGrp="1" noChangeArrowheads="1"/>
          </p:cNvSpPr>
          <p:nvPr>
            <p:ph type="body" idx="1"/>
          </p:nvPr>
        </p:nvSpPr>
        <p:spPr>
          <a:xfrm>
            <a:off x="1042988" y="1268413"/>
            <a:ext cx="7561262" cy="3744912"/>
          </a:xfrm>
        </p:spPr>
        <p:txBody>
          <a:bodyPr/>
          <a:lstStyle/>
          <a:p>
            <a:pPr eaLnBrk="1" hangingPunct="1"/>
            <a:r>
              <a:rPr lang="en-US" altLang="zh-TW" sz="2800">
                <a:latin typeface="Times New Roman" charset="0"/>
              </a:rPr>
              <a:t>A </a:t>
            </a:r>
            <a:r>
              <a:rPr lang="en-US" altLang="zh-TW" sz="2800">
                <a:solidFill>
                  <a:srgbClr val="0000FF"/>
                </a:solidFill>
                <a:latin typeface="Times New Roman" charset="0"/>
              </a:rPr>
              <a:t>palindrome </a:t>
            </a:r>
            <a:r>
              <a:rPr lang="en-US" altLang="zh-TW" sz="2800">
                <a:latin typeface="Times New Roman" charset="0"/>
              </a:rPr>
              <a:t>is a non-empty string over some alphabet that read the same forward and backward,  like </a:t>
            </a:r>
            <a:r>
              <a:rPr lang="en-US" altLang="zh-TW" sz="2800" i="1">
                <a:latin typeface="Times New Roman" charset="0"/>
              </a:rPr>
              <a:t>civic</a:t>
            </a:r>
            <a:r>
              <a:rPr lang="en-US" altLang="zh-TW" sz="2800">
                <a:latin typeface="Times New Roman" charset="0"/>
              </a:rPr>
              <a:t>, </a:t>
            </a:r>
            <a:r>
              <a:rPr lang="en-US" altLang="zh-TW" sz="2800" i="1">
                <a:latin typeface="Times New Roman" charset="0"/>
              </a:rPr>
              <a:t>racecar</a:t>
            </a:r>
            <a:r>
              <a:rPr lang="en-US" altLang="zh-TW" sz="2800">
                <a:latin typeface="Times New Roman" charset="0"/>
              </a:rPr>
              <a:t>, and </a:t>
            </a:r>
            <a:r>
              <a:rPr lang="en-US" altLang="zh-TW" sz="2800" i="1">
                <a:latin typeface="Times New Roman" charset="0"/>
              </a:rPr>
              <a:t>aibohphobia</a:t>
            </a:r>
            <a:r>
              <a:rPr lang="en-US" altLang="zh-TW" sz="2800">
                <a:latin typeface="Times New Roman" charset="0"/>
              </a:rPr>
              <a:t> (fear of palindrome)</a:t>
            </a:r>
          </a:p>
          <a:p>
            <a:pPr eaLnBrk="1" hangingPunct="1"/>
            <a:r>
              <a:rPr lang="en-US" altLang="zh-TW" sz="2800">
                <a:latin typeface="Times New Roman" charset="0"/>
              </a:rPr>
              <a:t>Given a string, design a dynamic program to find its longest palindrome subsequence</a:t>
            </a:r>
          </a:p>
          <a:p>
            <a:pPr lvl="1" eaLnBrk="1" hangingPunct="1"/>
            <a:r>
              <a:rPr lang="en-US" altLang="zh-TW" sz="2400">
                <a:latin typeface="Times New Roman" charset="0"/>
              </a:rPr>
              <a:t>character </a:t>
            </a:r>
            <a:r>
              <a:rPr lang="en-US" altLang="zh-TW" sz="2400">
                <a:latin typeface="Times New Roman" charset="0"/>
                <a:sym typeface="Wingdings" charset="2"/>
              </a:rPr>
              <a:t> carac </a:t>
            </a:r>
            <a:endParaRPr lang="en-US" altLang="zh-TW" sz="2400">
              <a:latin typeface="Times New Roman" charset="0"/>
            </a:endParaRPr>
          </a:p>
          <a:p>
            <a:pPr eaLnBrk="1" hangingPunct="1"/>
            <a:endParaRPr lang="zh-TW" altLang="en-US" sz="2800">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tLang="zh-TW" dirty="0">
                <a:latin typeface="Times New Roman" charset="0"/>
              </a:rPr>
              <a:t>0/1 knapsack problem</a:t>
            </a:r>
            <a:br>
              <a:rPr lang="en-US" altLang="zh-TW" dirty="0">
                <a:latin typeface="Times New Roman" charset="0"/>
              </a:rPr>
            </a:br>
            <a:r>
              <a:rPr lang="en-US" altLang="zh-TW" dirty="0">
                <a:latin typeface="Times New Roman" charset="0"/>
              </a:rPr>
              <a:t>Profit maximization</a:t>
            </a:r>
            <a:endParaRPr lang="zh-TW" altLang="en-US" dirty="0">
              <a:latin typeface="Times New Roman" charset="0"/>
            </a:endParaRPr>
          </a:p>
        </p:txBody>
      </p:sp>
      <p:sp>
        <p:nvSpPr>
          <p:cNvPr id="54274" name="Rectangle 3"/>
          <p:cNvSpPr>
            <a:spLocks noGrp="1" noChangeArrowheads="1"/>
          </p:cNvSpPr>
          <p:nvPr>
            <p:ph type="body" idx="1"/>
          </p:nvPr>
        </p:nvSpPr>
        <p:spPr/>
        <p:txBody>
          <a:bodyPr/>
          <a:lstStyle/>
          <a:p>
            <a:pPr algn="just" eaLnBrk="1" hangingPunct="1"/>
            <a:r>
              <a:rPr lang="en-US" altLang="zh-TW" sz="2800" i="1">
                <a:latin typeface="Times New Roman" charset="0"/>
              </a:rPr>
              <a:t>n</a:t>
            </a:r>
            <a:r>
              <a:rPr lang="en-US" altLang="zh-TW" sz="2800">
                <a:latin typeface="Times New Roman" charset="0"/>
              </a:rPr>
              <a:t> objects ,  weight  </a:t>
            </a:r>
            <a:r>
              <a:rPr lang="en-US" altLang="zh-TW" sz="2800" i="1">
                <a:latin typeface="Times New Roman" charset="0"/>
              </a:rPr>
              <a:t>W</a:t>
            </a:r>
            <a:r>
              <a:rPr lang="en-US" altLang="zh-TW" sz="2800" baseline="-30000">
                <a:latin typeface="Times New Roman" charset="0"/>
              </a:rPr>
              <a:t>1</a:t>
            </a:r>
            <a:r>
              <a:rPr lang="en-US" altLang="zh-TW" sz="2800">
                <a:latin typeface="Times New Roman" charset="0"/>
              </a:rPr>
              <a:t>, </a:t>
            </a:r>
            <a:r>
              <a:rPr lang="en-US" altLang="zh-TW" sz="2800" i="1">
                <a:latin typeface="Times New Roman" charset="0"/>
              </a:rPr>
              <a:t>W</a:t>
            </a:r>
            <a:r>
              <a:rPr lang="en-US" altLang="zh-TW" sz="2800" baseline="-30000">
                <a:latin typeface="Times New Roman" charset="0"/>
              </a:rPr>
              <a:t>2</a:t>
            </a:r>
            <a:r>
              <a:rPr lang="en-US" altLang="zh-TW" sz="2800">
                <a:latin typeface="Times New Roman" charset="0"/>
              </a:rPr>
              <a:t>, </a:t>
            </a:r>
            <a:r>
              <a:rPr lang="en-US" altLang="zh-TW" sz="2800">
                <a:latin typeface="Times New Roman" charset="0"/>
                <a:sym typeface="Symbol" charset="2"/>
              </a:rPr>
              <a:t></a:t>
            </a:r>
            <a:r>
              <a:rPr lang="en-US" altLang="zh-TW" sz="2800">
                <a:latin typeface="Times New Roman" charset="0"/>
              </a:rPr>
              <a:t>,</a:t>
            </a:r>
            <a:r>
              <a:rPr lang="en-US" altLang="zh-TW" sz="2800" i="1">
                <a:latin typeface="Times New Roman" charset="0"/>
              </a:rPr>
              <a:t>W</a:t>
            </a:r>
            <a:r>
              <a:rPr lang="en-US" altLang="zh-TW" sz="2800" i="1" baseline="-30000">
                <a:latin typeface="Times New Roman" charset="0"/>
              </a:rPr>
              <a:t>n</a:t>
            </a:r>
            <a:r>
              <a:rPr lang="en-US" altLang="zh-TW" sz="2800">
                <a:latin typeface="Times New Roman" charset="0"/>
              </a:rPr>
              <a:t> </a:t>
            </a:r>
          </a:p>
          <a:p>
            <a:pPr algn="just" eaLnBrk="1" hangingPunct="1">
              <a:buFont typeface="Wingdings" charset="2"/>
              <a:buNone/>
            </a:pPr>
            <a:r>
              <a:rPr lang="en-US" altLang="zh-TW" sz="2800">
                <a:latin typeface="Times New Roman" charset="0"/>
              </a:rPr>
              <a:t>                    profit   </a:t>
            </a:r>
            <a:r>
              <a:rPr lang="en-US" altLang="zh-TW" sz="2800" i="1">
                <a:latin typeface="Times New Roman" charset="0"/>
              </a:rPr>
              <a:t>P</a:t>
            </a:r>
            <a:r>
              <a:rPr lang="en-US" altLang="zh-TW" sz="2800" baseline="-30000">
                <a:latin typeface="Times New Roman" charset="0"/>
              </a:rPr>
              <a:t>1</a:t>
            </a:r>
            <a:r>
              <a:rPr lang="en-US" altLang="zh-TW" sz="2800">
                <a:latin typeface="Times New Roman" charset="0"/>
              </a:rPr>
              <a:t>, </a:t>
            </a:r>
            <a:r>
              <a:rPr lang="en-US" altLang="zh-TW" sz="2800" i="1">
                <a:latin typeface="Times New Roman" charset="0"/>
              </a:rPr>
              <a:t>P</a:t>
            </a:r>
            <a:r>
              <a:rPr lang="en-US" altLang="zh-TW" sz="2800" baseline="-30000">
                <a:latin typeface="Times New Roman" charset="0"/>
              </a:rPr>
              <a:t>2</a:t>
            </a:r>
            <a:r>
              <a:rPr lang="en-US" altLang="zh-TW" sz="2800">
                <a:latin typeface="Times New Roman" charset="0"/>
              </a:rPr>
              <a:t>, </a:t>
            </a:r>
            <a:r>
              <a:rPr lang="en-US" altLang="zh-TW" sz="2800">
                <a:latin typeface="Times New Roman" charset="0"/>
                <a:sym typeface="Symbol" charset="2"/>
              </a:rPr>
              <a:t></a:t>
            </a:r>
            <a:r>
              <a:rPr lang="en-US" altLang="zh-TW" sz="2800">
                <a:latin typeface="Times New Roman" charset="0"/>
              </a:rPr>
              <a:t>,</a:t>
            </a:r>
            <a:r>
              <a:rPr lang="en-US" altLang="zh-TW" sz="2800" i="1">
                <a:latin typeface="Times New Roman" charset="0"/>
              </a:rPr>
              <a:t>P</a:t>
            </a:r>
            <a:r>
              <a:rPr lang="en-US" altLang="zh-TW" sz="2800" i="1" baseline="-30000">
                <a:latin typeface="Times New Roman" charset="0"/>
              </a:rPr>
              <a:t>n</a:t>
            </a:r>
            <a:r>
              <a:rPr lang="en-US" altLang="zh-TW" sz="2800">
                <a:latin typeface="Times New Roman" charset="0"/>
              </a:rPr>
              <a:t> </a:t>
            </a:r>
          </a:p>
          <a:p>
            <a:pPr algn="just" eaLnBrk="1" hangingPunct="1">
              <a:buFont typeface="Wingdings" charset="2"/>
              <a:buNone/>
            </a:pPr>
            <a:r>
              <a:rPr lang="en-US" altLang="zh-TW" sz="2800">
                <a:latin typeface="Times New Roman" charset="0"/>
              </a:rPr>
              <a:t>	                 capacity </a:t>
            </a:r>
            <a:r>
              <a:rPr lang="en-US" altLang="zh-TW" sz="2800" i="1">
                <a:latin typeface="Times New Roman" charset="0"/>
              </a:rPr>
              <a:t>M</a:t>
            </a:r>
          </a:p>
          <a:p>
            <a:pPr algn="just" eaLnBrk="1" hangingPunct="1">
              <a:buFont typeface="Wingdings" charset="2"/>
              <a:buNone/>
            </a:pPr>
            <a:r>
              <a:rPr lang="en-US" altLang="zh-TW" sz="2800">
                <a:latin typeface="Times New Roman" charset="0"/>
              </a:rPr>
              <a:t>			    maximize</a:t>
            </a:r>
          </a:p>
          <a:p>
            <a:pPr algn="just" eaLnBrk="1" hangingPunct="1">
              <a:buFont typeface="Wingdings" charset="2"/>
              <a:buNone/>
            </a:pPr>
            <a:r>
              <a:rPr lang="zh-TW" altLang="en-US" sz="2800">
                <a:latin typeface="Times New Roman" charset="0"/>
              </a:rPr>
              <a:t>                    </a:t>
            </a:r>
            <a:r>
              <a:rPr lang="en-US" altLang="zh-TW" sz="2800">
                <a:latin typeface="Times New Roman" charset="0"/>
              </a:rPr>
              <a:t>subject to          </a:t>
            </a:r>
            <a:r>
              <a:rPr lang="zh-TW" altLang="en-US" sz="2800">
                <a:latin typeface="Times New Roman" charset="0"/>
                <a:sym typeface="Symbol" charset="2"/>
              </a:rPr>
              <a:t></a:t>
            </a:r>
            <a:r>
              <a:rPr lang="zh-TW" altLang="en-US" sz="2800">
                <a:latin typeface="Times New Roman" charset="0"/>
              </a:rPr>
              <a:t> </a:t>
            </a:r>
            <a:r>
              <a:rPr lang="en-US" altLang="zh-TW" sz="2800" i="1">
                <a:latin typeface="Times New Roman" charset="0"/>
              </a:rPr>
              <a:t>M</a:t>
            </a:r>
            <a:r>
              <a:rPr lang="en-US" altLang="zh-TW" sz="2800">
                <a:latin typeface="Times New Roman" charset="0"/>
              </a:rPr>
              <a:t> </a:t>
            </a:r>
          </a:p>
          <a:p>
            <a:pPr algn="just" eaLnBrk="1" hangingPunct="1">
              <a:buFont typeface="Wingdings" charset="2"/>
              <a:buNone/>
            </a:pPr>
            <a:r>
              <a:rPr lang="zh-TW" altLang="en-US" sz="2800">
                <a:latin typeface="Times New Roman" charset="0"/>
              </a:rPr>
              <a:t>                    </a:t>
            </a:r>
            <a:r>
              <a:rPr lang="en-US" altLang="zh-TW" sz="2800" i="1">
                <a:latin typeface="Times New Roman" charset="0"/>
              </a:rPr>
              <a:t>x</a:t>
            </a:r>
            <a:r>
              <a:rPr lang="en-US" altLang="zh-TW" sz="2800" i="1" baseline="-30000">
                <a:latin typeface="Times New Roman" charset="0"/>
              </a:rPr>
              <a:t>i</a:t>
            </a:r>
            <a:r>
              <a:rPr lang="en-US" altLang="zh-TW" sz="2800">
                <a:latin typeface="Times New Roman" charset="0"/>
              </a:rPr>
              <a:t> = 0 or 1,  1</a:t>
            </a:r>
            <a:r>
              <a:rPr lang="en-US" altLang="zh-TW" sz="2800">
                <a:latin typeface="Times New Roman" charset="0"/>
                <a:sym typeface="Symbol" charset="2"/>
              </a:rPr>
              <a:t></a:t>
            </a:r>
            <a:r>
              <a:rPr lang="en-US" altLang="zh-TW" sz="2800" i="1">
                <a:latin typeface="Times New Roman" charset="0"/>
              </a:rPr>
              <a:t>i</a:t>
            </a:r>
            <a:r>
              <a:rPr lang="en-US" altLang="zh-TW" sz="2800">
                <a:latin typeface="Times New Roman" charset="0"/>
                <a:sym typeface="Symbol" charset="2"/>
              </a:rPr>
              <a:t></a:t>
            </a:r>
            <a:r>
              <a:rPr lang="en-US" altLang="zh-TW" sz="2800" i="1">
                <a:latin typeface="Times New Roman" charset="0"/>
              </a:rPr>
              <a:t>n</a:t>
            </a:r>
            <a:r>
              <a:rPr lang="en-US" altLang="zh-TW" sz="2800">
                <a:latin typeface="Times New Roman" charset="0"/>
              </a:rPr>
              <a:t> </a:t>
            </a:r>
          </a:p>
          <a:p>
            <a:pPr algn="just" eaLnBrk="1" hangingPunct="1"/>
            <a:r>
              <a:rPr lang="en-US" altLang="zh-TW" sz="2800">
                <a:latin typeface="Times New Roman" charset="0"/>
              </a:rPr>
              <a:t>e. g. </a:t>
            </a:r>
          </a:p>
          <a:p>
            <a:pPr algn="just" eaLnBrk="1" hangingPunct="1">
              <a:buFont typeface="Wingdings" charset="2"/>
              <a:buNone/>
            </a:pPr>
            <a:endParaRPr lang="zh-TW" altLang="en-US" sz="2800">
              <a:latin typeface="Times New Roman" charset="0"/>
            </a:endParaRPr>
          </a:p>
        </p:txBody>
      </p:sp>
      <p:graphicFrame>
        <p:nvGraphicFramePr>
          <p:cNvPr id="54275" name="Object 4"/>
          <p:cNvGraphicFramePr>
            <a:graphicFrameLocks noChangeAspect="1"/>
          </p:cNvGraphicFramePr>
          <p:nvPr/>
        </p:nvGraphicFramePr>
        <p:xfrm>
          <a:off x="4953000" y="2971800"/>
          <a:ext cx="1143000" cy="661988"/>
        </p:xfrm>
        <a:graphic>
          <a:graphicData uri="http://schemas.openxmlformats.org/presentationml/2006/ole">
            <mc:AlternateContent xmlns:mc="http://schemas.openxmlformats.org/markup-compatibility/2006">
              <mc:Choice xmlns:v="urn:schemas-microsoft-com:vml" Requires="v">
                <p:oleObj spid="_x0000_s54364" name="Equation" r:id="rId3" imgW="482391" imgH="342751" progId="Equation.3">
                  <p:embed/>
                </p:oleObj>
              </mc:Choice>
              <mc:Fallback>
                <p:oleObj name="Equation" r:id="rId3" imgW="482391"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971800"/>
                        <a:ext cx="114300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4276" name="Object 5"/>
          <p:cNvGraphicFramePr>
            <a:graphicFrameLocks noChangeAspect="1"/>
          </p:cNvGraphicFramePr>
          <p:nvPr/>
        </p:nvGraphicFramePr>
        <p:xfrm>
          <a:off x="4089400" y="3716338"/>
          <a:ext cx="914400" cy="603250"/>
        </p:xfrm>
        <a:graphic>
          <a:graphicData uri="http://schemas.openxmlformats.org/presentationml/2006/ole">
            <mc:AlternateContent xmlns:mc="http://schemas.openxmlformats.org/markup-compatibility/2006">
              <mc:Choice xmlns:v="urn:schemas-microsoft-com:vml" Requires="v">
                <p:oleObj spid="_x0000_s54365" name="Equation" r:id="rId5" imgW="520474" imgH="342751" progId="Equation.3">
                  <p:embed/>
                </p:oleObj>
              </mc:Choice>
              <mc:Fallback>
                <p:oleObj name="Equation" r:id="rId5" imgW="520474" imgH="34275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9400" y="3716338"/>
                        <a:ext cx="914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4277" name="Object 6"/>
          <p:cNvGraphicFramePr>
            <a:graphicFrameLocks noChangeAspect="1"/>
          </p:cNvGraphicFramePr>
          <p:nvPr/>
        </p:nvGraphicFramePr>
        <p:xfrm>
          <a:off x="1695450" y="4933950"/>
          <a:ext cx="6191250" cy="1619250"/>
        </p:xfrm>
        <a:graphic>
          <a:graphicData uri="http://schemas.openxmlformats.org/presentationml/2006/ole">
            <mc:AlternateContent xmlns:mc="http://schemas.openxmlformats.org/markup-compatibility/2006">
              <mc:Choice xmlns:v="urn:schemas-microsoft-com:vml" Requires="v">
                <p:oleObj spid="_x0000_s54366" name="文件" r:id="rId7" imgW="5524500" imgH="1447800" progId="Word.Document.8">
                  <p:embed/>
                </p:oleObj>
              </mc:Choice>
              <mc:Fallback>
                <p:oleObj name="文件" r:id="rId7" imgW="5524500" imgH="144780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4933950"/>
                        <a:ext cx="6191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tLang="zh-TW" dirty="0">
                <a:latin typeface="Times New Roman" charset="0"/>
              </a:rPr>
              <a:t>0/1 knapsack problem</a:t>
            </a:r>
            <a:br>
              <a:rPr lang="en-US" altLang="zh-TW" dirty="0">
                <a:latin typeface="Times New Roman" charset="0"/>
              </a:rPr>
            </a:br>
            <a:r>
              <a:rPr lang="en-US" altLang="zh-TW" dirty="0">
                <a:latin typeface="Times New Roman" charset="0"/>
              </a:rPr>
              <a:t>Weight minimization</a:t>
            </a:r>
            <a:endParaRPr lang="zh-TW" altLang="en-US" dirty="0">
              <a:latin typeface="Times New Roman" charset="0"/>
            </a:endParaRPr>
          </a:p>
        </p:txBody>
      </p:sp>
      <p:sp>
        <p:nvSpPr>
          <p:cNvPr id="54274" name="Rectangle 3"/>
          <p:cNvSpPr>
            <a:spLocks noGrp="1" noChangeArrowheads="1"/>
          </p:cNvSpPr>
          <p:nvPr>
            <p:ph type="body" idx="1"/>
          </p:nvPr>
        </p:nvSpPr>
        <p:spPr>
          <a:xfrm>
            <a:off x="838200" y="1600200"/>
            <a:ext cx="7772400" cy="4781128"/>
          </a:xfrm>
        </p:spPr>
        <p:txBody>
          <a:bodyPr/>
          <a:lstStyle/>
          <a:p>
            <a:pPr algn="just" eaLnBrk="1" hangingPunct="1"/>
            <a:r>
              <a:rPr lang="en-US" altLang="zh-TW" sz="2800" i="1" dirty="0">
                <a:latin typeface="Times New Roman" charset="0"/>
              </a:rPr>
              <a:t>n</a:t>
            </a:r>
            <a:r>
              <a:rPr lang="en-US" altLang="zh-TW" sz="2800" dirty="0">
                <a:latin typeface="Times New Roman" charset="0"/>
              </a:rPr>
              <a:t> objects ,  weight  </a:t>
            </a:r>
            <a:r>
              <a:rPr lang="en-US" altLang="zh-TW" sz="2800" i="1" dirty="0">
                <a:latin typeface="Times New Roman" charset="0"/>
              </a:rPr>
              <a:t>W</a:t>
            </a:r>
            <a:r>
              <a:rPr lang="en-US" altLang="zh-TW" sz="2800" baseline="-30000" dirty="0">
                <a:latin typeface="Times New Roman" charset="0"/>
              </a:rPr>
              <a:t>1</a:t>
            </a:r>
            <a:r>
              <a:rPr lang="en-US" altLang="zh-TW" sz="2800" dirty="0">
                <a:latin typeface="Times New Roman" charset="0"/>
              </a:rPr>
              <a:t>, </a:t>
            </a:r>
            <a:r>
              <a:rPr lang="en-US" altLang="zh-TW" sz="2800" i="1" dirty="0">
                <a:latin typeface="Times New Roman" charset="0"/>
              </a:rPr>
              <a:t>W</a:t>
            </a:r>
            <a:r>
              <a:rPr lang="en-US" altLang="zh-TW" sz="2800" baseline="-30000" dirty="0">
                <a:latin typeface="Times New Roman" charset="0"/>
              </a:rPr>
              <a:t>2</a:t>
            </a:r>
            <a:r>
              <a:rPr lang="en-US" altLang="zh-TW" sz="2800" dirty="0">
                <a:latin typeface="Times New Roman" charset="0"/>
              </a:rPr>
              <a:t>, </a:t>
            </a:r>
            <a:r>
              <a:rPr lang="en-US" altLang="zh-TW" sz="2800" dirty="0">
                <a:latin typeface="Times New Roman" charset="0"/>
                <a:sym typeface="Symbol" charset="2"/>
              </a:rPr>
              <a:t></a:t>
            </a:r>
            <a:r>
              <a:rPr lang="en-US" altLang="zh-TW" sz="2800" dirty="0">
                <a:latin typeface="Times New Roman" charset="0"/>
              </a:rPr>
              <a:t>,</a:t>
            </a:r>
            <a:r>
              <a:rPr lang="en-US" altLang="zh-TW" sz="2800" i="1" dirty="0" err="1">
                <a:latin typeface="Times New Roman" charset="0"/>
              </a:rPr>
              <a:t>W</a:t>
            </a:r>
            <a:r>
              <a:rPr lang="en-US" altLang="zh-TW" sz="2800" i="1" baseline="-30000" dirty="0" err="1">
                <a:latin typeface="Times New Roman" charset="0"/>
              </a:rPr>
              <a:t>n</a:t>
            </a:r>
            <a:r>
              <a:rPr lang="en-US" altLang="zh-TW" sz="2800" dirty="0">
                <a:latin typeface="Times New Roman" charset="0"/>
              </a:rPr>
              <a:t> </a:t>
            </a:r>
          </a:p>
          <a:p>
            <a:pPr algn="just" eaLnBrk="1" hangingPunct="1">
              <a:buFont typeface="Wingdings" charset="2"/>
              <a:buNone/>
            </a:pPr>
            <a:r>
              <a:rPr lang="en-US" altLang="zh-TW" sz="2800" dirty="0">
                <a:latin typeface="Times New Roman" charset="0"/>
              </a:rPr>
              <a:t>                    profit   </a:t>
            </a:r>
            <a:r>
              <a:rPr lang="en-US" altLang="zh-TW" sz="2800" i="1" dirty="0">
                <a:latin typeface="Times New Roman" charset="0"/>
              </a:rPr>
              <a:t>P</a:t>
            </a:r>
            <a:r>
              <a:rPr lang="en-US" altLang="zh-TW" sz="2800" baseline="-30000" dirty="0">
                <a:latin typeface="Times New Roman" charset="0"/>
              </a:rPr>
              <a:t>1</a:t>
            </a:r>
            <a:r>
              <a:rPr lang="en-US" altLang="zh-TW" sz="2800" dirty="0">
                <a:latin typeface="Times New Roman" charset="0"/>
              </a:rPr>
              <a:t>, </a:t>
            </a:r>
            <a:r>
              <a:rPr lang="en-US" altLang="zh-TW" sz="2800" i="1" dirty="0">
                <a:latin typeface="Times New Roman" charset="0"/>
              </a:rPr>
              <a:t>P</a:t>
            </a:r>
            <a:r>
              <a:rPr lang="en-US" altLang="zh-TW" sz="2800" baseline="-30000" dirty="0">
                <a:latin typeface="Times New Roman" charset="0"/>
              </a:rPr>
              <a:t>2</a:t>
            </a:r>
            <a:r>
              <a:rPr lang="en-US" altLang="zh-TW" sz="2800" dirty="0">
                <a:latin typeface="Times New Roman" charset="0"/>
              </a:rPr>
              <a:t>, </a:t>
            </a:r>
            <a:r>
              <a:rPr lang="en-US" altLang="zh-TW" sz="2800" dirty="0">
                <a:latin typeface="Times New Roman" charset="0"/>
                <a:sym typeface="Symbol" charset="2"/>
              </a:rPr>
              <a:t></a:t>
            </a:r>
            <a:r>
              <a:rPr lang="en-US" altLang="zh-TW" sz="2800" dirty="0">
                <a:latin typeface="Times New Roman" charset="0"/>
              </a:rPr>
              <a:t>,</a:t>
            </a:r>
            <a:r>
              <a:rPr lang="en-US" altLang="zh-TW" sz="2800" i="1" dirty="0" err="1">
                <a:latin typeface="Times New Roman" charset="0"/>
              </a:rPr>
              <a:t>P</a:t>
            </a:r>
            <a:r>
              <a:rPr lang="en-US" altLang="zh-TW" sz="2800" i="1" baseline="-30000" dirty="0" err="1">
                <a:latin typeface="Times New Roman" charset="0"/>
              </a:rPr>
              <a:t>n</a:t>
            </a:r>
            <a:r>
              <a:rPr lang="en-US" altLang="zh-TW" sz="2800" dirty="0">
                <a:latin typeface="Times New Roman" charset="0"/>
              </a:rPr>
              <a:t> </a:t>
            </a:r>
          </a:p>
          <a:p>
            <a:pPr algn="just" eaLnBrk="1" hangingPunct="1">
              <a:buFont typeface="Wingdings" charset="2"/>
              <a:buNone/>
            </a:pPr>
            <a:r>
              <a:rPr lang="en-US" altLang="zh-TW" sz="2800" dirty="0">
                <a:latin typeface="Times New Roman" charset="0"/>
              </a:rPr>
              <a:t>	                 profit target P</a:t>
            </a:r>
            <a:endParaRPr lang="en-US" altLang="zh-TW" sz="2800" i="1" dirty="0">
              <a:latin typeface="Times New Roman" charset="0"/>
            </a:endParaRPr>
          </a:p>
          <a:p>
            <a:pPr algn="just" eaLnBrk="1" hangingPunct="1">
              <a:buFont typeface="Wingdings" charset="2"/>
              <a:buNone/>
            </a:pPr>
            <a:r>
              <a:rPr lang="en-US" altLang="zh-TW" sz="2800" dirty="0">
                <a:latin typeface="Times New Roman" charset="0"/>
              </a:rPr>
              <a:t>	</a:t>
            </a:r>
          </a:p>
          <a:p>
            <a:pPr marL="514350" indent="-514350" algn="just" eaLnBrk="1" hangingPunct="1">
              <a:buFont typeface="Wingdings" charset="2"/>
              <a:buAutoNum type="arabicPeriod"/>
            </a:pPr>
            <a:r>
              <a:rPr lang="en-US" altLang="zh-TW" sz="2800" dirty="0">
                <a:solidFill>
                  <a:srgbClr val="FF0000"/>
                </a:solidFill>
                <a:latin typeface="Times New Roman" charset="0"/>
              </a:rPr>
              <a:t>Minimize the total weight of the collected items such that their total profit is at least P</a:t>
            </a:r>
          </a:p>
          <a:p>
            <a:pPr marL="514350" indent="-514350" algn="just" eaLnBrk="1" hangingPunct="1">
              <a:buFont typeface="Wingdings" charset="2"/>
              <a:buAutoNum type="arabicPeriod"/>
            </a:pPr>
            <a:r>
              <a:rPr lang="en-US" altLang="zh-TW" sz="2800" dirty="0">
                <a:solidFill>
                  <a:srgbClr val="FF0000"/>
                </a:solidFill>
                <a:latin typeface="Times New Roman" charset="0"/>
              </a:rPr>
              <a:t>Two knapsacks, with capacity W1 and W2 are available. We want to collect items to have the maximum total profit subject to the two knapsack capacities.</a:t>
            </a:r>
            <a:endParaRPr lang="zh-TW" altLang="en-US" sz="2800" dirty="0">
              <a:solidFill>
                <a:srgbClr val="FF0000"/>
              </a:solidFill>
              <a:latin typeface="Times New Roman" charset="0"/>
            </a:endParaRPr>
          </a:p>
        </p:txBody>
      </p:sp>
    </p:spTree>
    <p:extLst>
      <p:ext uri="{BB962C8B-B14F-4D97-AF65-F5344CB8AC3E}">
        <p14:creationId xmlns:p14="http://schemas.microsoft.com/office/powerpoint/2010/main" val="375732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zh-TW">
                <a:latin typeface="Times New Roman" charset="0"/>
              </a:rPr>
              <a:t>Dynamic Programming</a:t>
            </a:r>
            <a:endParaRPr lang="zh-TW" altLang="en-US">
              <a:latin typeface="Times New Roman" charset="0"/>
            </a:endParaRPr>
          </a:p>
        </p:txBody>
      </p:sp>
      <p:sp>
        <p:nvSpPr>
          <p:cNvPr id="19458" name="Rectangle 3"/>
          <p:cNvSpPr>
            <a:spLocks noGrp="1" noChangeArrowheads="1"/>
          </p:cNvSpPr>
          <p:nvPr>
            <p:ph type="body" idx="1"/>
          </p:nvPr>
        </p:nvSpPr>
        <p:spPr/>
        <p:txBody>
          <a:bodyPr/>
          <a:lstStyle/>
          <a:p>
            <a:pPr eaLnBrk="1" hangingPunct="1"/>
            <a:r>
              <a:rPr lang="en-US" altLang="zh-TW">
                <a:latin typeface="Times New Roman" charset="0"/>
              </a:rPr>
              <a:t>Dynamic Programming is an algorithm design method that can be used when the solution to a problem may be viewed as the result of a sequence of decisions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827088" y="404813"/>
            <a:ext cx="7793037" cy="693737"/>
          </a:xfrm>
        </p:spPr>
        <p:txBody>
          <a:bodyPr/>
          <a:lstStyle/>
          <a:p>
            <a:pPr eaLnBrk="1" hangingPunct="1"/>
            <a:r>
              <a:rPr lang="en-US" altLang="zh-TW">
                <a:latin typeface="Times New Roman" charset="0"/>
              </a:rPr>
              <a:t>Multistage Graph</a:t>
            </a:r>
            <a:endParaRPr lang="zh-TW" altLang="en-US">
              <a:latin typeface="Times New Roman" charset="0"/>
            </a:endParaRPr>
          </a:p>
        </p:txBody>
      </p:sp>
      <p:sp>
        <p:nvSpPr>
          <p:cNvPr id="55298" name="Rectangle 3"/>
          <p:cNvSpPr>
            <a:spLocks noGrp="1" noChangeArrowheads="1"/>
          </p:cNvSpPr>
          <p:nvPr>
            <p:ph type="body" idx="1"/>
          </p:nvPr>
        </p:nvSpPr>
        <p:spPr>
          <a:xfrm>
            <a:off x="827088" y="1484313"/>
            <a:ext cx="7334250" cy="4114800"/>
          </a:xfrm>
        </p:spPr>
        <p:txBody>
          <a:bodyPr/>
          <a:lstStyle/>
          <a:p>
            <a:pPr eaLnBrk="1" hangingPunct="1"/>
            <a:r>
              <a:rPr lang="en-US" altLang="zh-TW">
                <a:latin typeface="Times New Roman" charset="0"/>
              </a:rPr>
              <a:t>0/1 knapsack problem can be described by a multistage graph.</a:t>
            </a:r>
          </a:p>
        </p:txBody>
      </p:sp>
      <p:graphicFrame>
        <p:nvGraphicFramePr>
          <p:cNvPr id="55299" name="Object 4"/>
          <p:cNvGraphicFramePr>
            <a:graphicFrameLocks noChangeAspect="1"/>
          </p:cNvGraphicFramePr>
          <p:nvPr/>
        </p:nvGraphicFramePr>
        <p:xfrm>
          <a:off x="1143000" y="2667000"/>
          <a:ext cx="6629400" cy="3979863"/>
        </p:xfrm>
        <a:graphic>
          <a:graphicData uri="http://schemas.openxmlformats.org/presentationml/2006/ole">
            <mc:AlternateContent xmlns:mc="http://schemas.openxmlformats.org/markup-compatibility/2006">
              <mc:Choice xmlns:v="urn:schemas-microsoft-com:vml" Requires="v">
                <p:oleObj spid="_x0000_s55347" name="VISIO" r:id="rId3" imgW="5366404" imgH="3218627" progId="Visio.Drawing.6">
                  <p:embed/>
                </p:oleObj>
              </mc:Choice>
              <mc:Fallback>
                <p:oleObj name="VISIO" r:id="rId3" imgW="5366404" imgH="321862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667000"/>
                        <a:ext cx="6629400" cy="397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10F5F495-356D-9B4E-96A9-8265530F361F}"/>
              </a:ext>
            </a:extLst>
          </p:cNvPr>
          <p:cNvGraphicFramePr>
            <a:graphicFrameLocks noChangeAspect="1"/>
          </p:cNvGraphicFramePr>
          <p:nvPr>
            <p:extLst>
              <p:ext uri="{D42A27DB-BD31-4B8C-83A1-F6EECF244321}">
                <p14:modId xmlns:p14="http://schemas.microsoft.com/office/powerpoint/2010/main" val="2071150929"/>
              </p:ext>
            </p:extLst>
          </p:nvPr>
        </p:nvGraphicFramePr>
        <p:xfrm>
          <a:off x="5580111" y="2189956"/>
          <a:ext cx="3911547" cy="1023020"/>
        </p:xfrm>
        <a:graphic>
          <a:graphicData uri="http://schemas.openxmlformats.org/presentationml/2006/ole">
            <mc:AlternateContent xmlns:mc="http://schemas.openxmlformats.org/markup-compatibility/2006">
              <mc:Choice xmlns:v="urn:schemas-microsoft-com:vml" Requires="v">
                <p:oleObj spid="_x0000_s55348" name="文件" r:id="rId5" imgW="5524500" imgH="1447800" progId="Word.Document.8">
                  <p:embed/>
                </p:oleObj>
              </mc:Choice>
              <mc:Fallback>
                <p:oleObj name="文件" r:id="rId5" imgW="5524500" imgH="1447800" progId="Word.Document.8">
                  <p:embed/>
                  <p:pic>
                    <p:nvPicPr>
                      <p:cNvPr id="5427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1" y="2189956"/>
                        <a:ext cx="3911547" cy="1023020"/>
                      </a:xfrm>
                      <a:prstGeom prst="rect">
                        <a:avLst/>
                      </a:prstGeom>
                      <a:noFill/>
                      <a:ln>
                        <a:noFill/>
                      </a:ln>
                      <a:effectLs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827088" y="260350"/>
            <a:ext cx="7793037" cy="693738"/>
          </a:xfrm>
        </p:spPr>
        <p:txBody>
          <a:bodyPr/>
          <a:lstStyle/>
          <a:p>
            <a:pPr eaLnBrk="1" hangingPunct="1"/>
            <a:r>
              <a:rPr lang="en-US" altLang="zh-TW" sz="4000">
                <a:latin typeface="Times New Roman" charset="0"/>
              </a:rPr>
              <a:t>Subset Sum Problem</a:t>
            </a:r>
          </a:p>
        </p:txBody>
      </p:sp>
      <p:sp>
        <p:nvSpPr>
          <p:cNvPr id="58371" name="Rectangle 3"/>
          <p:cNvSpPr>
            <a:spLocks noGrp="1" noChangeArrowheads="1"/>
          </p:cNvSpPr>
          <p:nvPr>
            <p:ph type="body" idx="1"/>
          </p:nvPr>
        </p:nvSpPr>
        <p:spPr>
          <a:xfrm>
            <a:off x="0" y="1052513"/>
            <a:ext cx="9144000" cy="5589587"/>
          </a:xfrm>
        </p:spPr>
        <p:txBody>
          <a:bodyPr/>
          <a:lstStyle/>
          <a:p>
            <a:pPr eaLnBrk="1" hangingPunct="1">
              <a:lnSpc>
                <a:spcPct val="110000"/>
              </a:lnSpc>
            </a:pPr>
            <a:r>
              <a:rPr lang="en-US" altLang="zh-TW">
                <a:latin typeface="Times New Roman" charset="0"/>
              </a:rPr>
              <a:t>Given integers </a:t>
            </a:r>
            <a:r>
              <a:rPr lang="en-US" altLang="zh-TW" i="1">
                <a:latin typeface="Times New Roman" charset="0"/>
              </a:rPr>
              <a:t>x</a:t>
            </a:r>
            <a:r>
              <a:rPr lang="en-US" altLang="zh-TW" baseline="-25000">
                <a:latin typeface="Times New Roman" charset="0"/>
              </a:rPr>
              <a:t>1</a:t>
            </a:r>
            <a:r>
              <a:rPr lang="en-US" altLang="zh-TW">
                <a:latin typeface="Times New Roman" charset="0"/>
              </a:rPr>
              <a:t>, </a:t>
            </a:r>
            <a:r>
              <a:rPr lang="en-US" altLang="zh-TW" i="1">
                <a:latin typeface="Times New Roman" charset="0"/>
              </a:rPr>
              <a:t>x</a:t>
            </a:r>
            <a:r>
              <a:rPr lang="en-US" altLang="zh-TW" baseline="-25000">
                <a:latin typeface="Times New Roman" charset="0"/>
              </a:rPr>
              <a:t>2</a:t>
            </a:r>
            <a:r>
              <a:rPr lang="en-US" altLang="zh-TW">
                <a:latin typeface="Times New Roman" charset="0"/>
              </a:rPr>
              <a:t>, …, </a:t>
            </a:r>
            <a:r>
              <a:rPr lang="en-US" altLang="zh-TW" i="1">
                <a:latin typeface="Times New Roman" charset="0"/>
              </a:rPr>
              <a:t>x</a:t>
            </a:r>
            <a:r>
              <a:rPr lang="en-US" altLang="zh-TW" i="1" baseline="-25000">
                <a:latin typeface="Times New Roman" charset="0"/>
              </a:rPr>
              <a:t>n</a:t>
            </a:r>
            <a:r>
              <a:rPr lang="en-US" altLang="zh-TW">
                <a:latin typeface="Times New Roman" charset="0"/>
              </a:rPr>
              <a:t>, and integer bound </a:t>
            </a:r>
            <a:r>
              <a:rPr lang="en-US" altLang="zh-TW" i="1">
                <a:latin typeface="Times New Roman" charset="0"/>
              </a:rPr>
              <a:t>B</a:t>
            </a:r>
            <a:r>
              <a:rPr lang="en-US" altLang="zh-TW">
                <a:latin typeface="Times New Roman" charset="0"/>
              </a:rPr>
              <a:t>, is there a subset of integers whose sum is exactly </a:t>
            </a:r>
            <a:r>
              <a:rPr lang="en-US" altLang="zh-TW" i="1">
                <a:latin typeface="Times New Roman" charset="0"/>
              </a:rPr>
              <a:t>B</a:t>
            </a:r>
            <a:r>
              <a:rPr lang="en-US" altLang="zh-TW">
                <a:latin typeface="Times New Roman" charset="0"/>
              </a:rPr>
              <a:t>?</a:t>
            </a:r>
          </a:p>
          <a:p>
            <a:pPr eaLnBrk="1" hangingPunct="1">
              <a:lnSpc>
                <a:spcPct val="110000"/>
              </a:lnSpc>
            </a:pPr>
            <a:r>
              <a:rPr lang="en-US" altLang="zh-TW">
                <a:latin typeface="Times New Roman" charset="0"/>
              </a:rPr>
              <a:t>DP formulation: Define </a:t>
            </a:r>
            <a:r>
              <a:rPr lang="en-US" altLang="zh-TW" i="1">
                <a:latin typeface="Times New Roman" charset="0"/>
              </a:rPr>
              <a:t>f</a:t>
            </a:r>
            <a:r>
              <a:rPr lang="en-US" altLang="zh-TW">
                <a:latin typeface="Times New Roman" charset="0"/>
              </a:rPr>
              <a:t>(</a:t>
            </a:r>
            <a:r>
              <a:rPr lang="en-US" altLang="zh-TW" i="1">
                <a:latin typeface="Times New Roman" charset="0"/>
              </a:rPr>
              <a:t>i</a:t>
            </a:r>
            <a:r>
              <a:rPr lang="en-US" altLang="zh-TW">
                <a:latin typeface="Times New Roman" charset="0"/>
              </a:rPr>
              <a:t>, </a:t>
            </a:r>
            <a:r>
              <a:rPr lang="en-US" altLang="zh-TW" i="1">
                <a:latin typeface="Times New Roman" charset="0"/>
              </a:rPr>
              <a:t>K</a:t>
            </a:r>
            <a:r>
              <a:rPr lang="en-US" altLang="zh-TW">
                <a:latin typeface="Times New Roman" charset="0"/>
              </a:rPr>
              <a:t>) = “Y” if there is a subset of integers {</a:t>
            </a:r>
            <a:r>
              <a:rPr lang="en-US" altLang="zh-TW" i="1">
                <a:latin typeface="Times New Roman" charset="0"/>
              </a:rPr>
              <a:t>x</a:t>
            </a:r>
            <a:r>
              <a:rPr lang="en-US" altLang="zh-TW" baseline="-25000">
                <a:latin typeface="Times New Roman" charset="0"/>
              </a:rPr>
              <a:t>1</a:t>
            </a:r>
            <a:r>
              <a:rPr lang="en-US" altLang="zh-TW">
                <a:latin typeface="Times New Roman" charset="0"/>
              </a:rPr>
              <a:t>, </a:t>
            </a:r>
            <a:r>
              <a:rPr lang="en-US" altLang="zh-TW" i="1">
                <a:latin typeface="Times New Roman" charset="0"/>
              </a:rPr>
              <a:t>x</a:t>
            </a:r>
            <a:r>
              <a:rPr lang="en-US" altLang="zh-TW" baseline="-25000">
                <a:latin typeface="Times New Roman" charset="0"/>
              </a:rPr>
              <a:t>2</a:t>
            </a:r>
            <a:r>
              <a:rPr lang="en-US" altLang="zh-TW">
                <a:latin typeface="Times New Roman" charset="0"/>
              </a:rPr>
              <a:t>, …, </a:t>
            </a:r>
            <a:r>
              <a:rPr lang="en-US" altLang="zh-TW" i="1">
                <a:latin typeface="Times New Roman" charset="0"/>
              </a:rPr>
              <a:t>x</a:t>
            </a:r>
            <a:r>
              <a:rPr lang="en-US" altLang="zh-TW" i="1" baseline="-25000">
                <a:latin typeface="Times New Roman" charset="0"/>
              </a:rPr>
              <a:t>i</a:t>
            </a:r>
            <a:r>
              <a:rPr lang="en-US" altLang="zh-TW">
                <a:latin typeface="Times New Roman" charset="0"/>
              </a:rPr>
              <a:t>} whose sum is exactly </a:t>
            </a:r>
            <a:r>
              <a:rPr lang="en-US" altLang="zh-TW" i="1">
                <a:latin typeface="Times New Roman" charset="0"/>
              </a:rPr>
              <a:t>K</a:t>
            </a:r>
            <a:r>
              <a:rPr lang="en-US" altLang="zh-TW">
                <a:latin typeface="Times New Roman" charset="0"/>
              </a:rPr>
              <a:t>; “N”, otherwise. </a:t>
            </a:r>
          </a:p>
          <a:p>
            <a:pPr eaLnBrk="1" hangingPunct="1">
              <a:lnSpc>
                <a:spcPct val="110000"/>
              </a:lnSpc>
              <a:buFont typeface="Wingdings" charset="2"/>
              <a:buNone/>
            </a:pPr>
            <a:r>
              <a:rPr lang="en-US" altLang="zh-TW" i="1">
                <a:solidFill>
                  <a:schemeClr val="hlink"/>
                </a:solidFill>
                <a:latin typeface="Times New Roman" charset="0"/>
              </a:rPr>
              <a:t>          </a:t>
            </a:r>
            <a:r>
              <a:rPr lang="en-US" altLang="zh-TW" sz="2800" i="1">
                <a:solidFill>
                  <a:schemeClr val="hlink"/>
                </a:solidFill>
                <a:latin typeface="Times New Roman" charset="0"/>
              </a:rPr>
              <a:t>f</a:t>
            </a:r>
            <a:r>
              <a:rPr lang="en-US" altLang="zh-TW" sz="2800">
                <a:solidFill>
                  <a:schemeClr val="hlink"/>
                </a:solidFill>
                <a:latin typeface="Times New Roman" charset="0"/>
              </a:rPr>
              <a:t>(0, 0) = “Y”</a:t>
            </a:r>
            <a:endParaRPr lang="en-US" altLang="zh-TW" sz="2800" i="1">
              <a:solidFill>
                <a:schemeClr val="hlink"/>
              </a:solidFill>
              <a:latin typeface="Times New Roman" charset="0"/>
            </a:endParaRPr>
          </a:p>
          <a:p>
            <a:pPr eaLnBrk="1" hangingPunct="1">
              <a:lnSpc>
                <a:spcPct val="110000"/>
              </a:lnSpc>
              <a:buFont typeface="Wingdings" charset="2"/>
              <a:buNone/>
            </a:pPr>
            <a:r>
              <a:rPr lang="en-US" altLang="zh-TW" sz="2800" i="1">
                <a:solidFill>
                  <a:schemeClr val="hlink"/>
                </a:solidFill>
                <a:latin typeface="Times New Roman" charset="0"/>
              </a:rPr>
              <a:t>          f</a:t>
            </a:r>
            <a:r>
              <a:rPr lang="en-US" altLang="zh-TW" sz="2800">
                <a:solidFill>
                  <a:schemeClr val="hlink"/>
                </a:solidFill>
                <a:latin typeface="Times New Roman" charset="0"/>
              </a:rPr>
              <a:t>(</a:t>
            </a:r>
            <a:r>
              <a:rPr lang="en-US" altLang="zh-TW" sz="2800" i="1">
                <a:solidFill>
                  <a:schemeClr val="hlink"/>
                </a:solidFill>
                <a:latin typeface="Times New Roman" charset="0"/>
              </a:rPr>
              <a:t>i</a:t>
            </a:r>
            <a:r>
              <a:rPr lang="en-US" altLang="zh-TW" sz="2800">
                <a:solidFill>
                  <a:schemeClr val="hlink"/>
                </a:solidFill>
                <a:latin typeface="Times New Roman" charset="0"/>
              </a:rPr>
              <a:t>, </a:t>
            </a:r>
            <a:r>
              <a:rPr lang="en-US" altLang="zh-TW" sz="2800" i="1">
                <a:solidFill>
                  <a:schemeClr val="hlink"/>
                </a:solidFill>
                <a:latin typeface="Times New Roman" charset="0"/>
              </a:rPr>
              <a:t>K</a:t>
            </a:r>
            <a:r>
              <a:rPr lang="en-US" altLang="zh-TW" sz="2800">
                <a:solidFill>
                  <a:schemeClr val="hlink"/>
                </a:solidFill>
                <a:latin typeface="Times New Roman" charset="0"/>
              </a:rPr>
              <a:t>) = “Y” if </a:t>
            </a:r>
            <a:r>
              <a:rPr lang="en-US" altLang="zh-TW" sz="2800" i="1">
                <a:solidFill>
                  <a:schemeClr val="hlink"/>
                </a:solidFill>
                <a:latin typeface="Times New Roman" charset="0"/>
              </a:rPr>
              <a:t>f</a:t>
            </a:r>
            <a:r>
              <a:rPr lang="en-US" altLang="zh-TW" sz="2800">
                <a:solidFill>
                  <a:schemeClr val="hlink"/>
                </a:solidFill>
                <a:latin typeface="Times New Roman" charset="0"/>
              </a:rPr>
              <a:t>(</a:t>
            </a:r>
            <a:r>
              <a:rPr lang="en-US" altLang="zh-TW" sz="2800" i="1">
                <a:solidFill>
                  <a:schemeClr val="hlink"/>
                </a:solidFill>
                <a:latin typeface="Times New Roman" charset="0"/>
              </a:rPr>
              <a:t>i</a:t>
            </a:r>
            <a:r>
              <a:rPr lang="en-US" altLang="zh-TW" sz="2800">
                <a:solidFill>
                  <a:schemeClr val="hlink"/>
                </a:solidFill>
                <a:latin typeface="Times New Roman" charset="0"/>
              </a:rPr>
              <a:t>-1, </a:t>
            </a:r>
            <a:r>
              <a:rPr lang="en-US" altLang="zh-TW" sz="2800" i="1">
                <a:solidFill>
                  <a:schemeClr val="hlink"/>
                </a:solidFill>
                <a:latin typeface="Times New Roman" charset="0"/>
              </a:rPr>
              <a:t>K-x</a:t>
            </a:r>
            <a:r>
              <a:rPr lang="en-US" altLang="zh-TW" sz="2800" i="1" baseline="-25000">
                <a:solidFill>
                  <a:schemeClr val="hlink"/>
                </a:solidFill>
                <a:latin typeface="Times New Roman" charset="0"/>
              </a:rPr>
              <a:t>i</a:t>
            </a:r>
            <a:r>
              <a:rPr lang="en-US" altLang="zh-TW" sz="2800">
                <a:solidFill>
                  <a:schemeClr val="hlink"/>
                </a:solidFill>
                <a:latin typeface="Times New Roman" charset="0"/>
              </a:rPr>
              <a:t>) or </a:t>
            </a:r>
            <a:r>
              <a:rPr lang="en-US" altLang="zh-TW" sz="2800" i="1">
                <a:solidFill>
                  <a:schemeClr val="hlink"/>
                </a:solidFill>
                <a:latin typeface="Times New Roman" charset="0"/>
              </a:rPr>
              <a:t>f</a:t>
            </a:r>
            <a:r>
              <a:rPr lang="en-US" altLang="zh-TW" sz="2800">
                <a:solidFill>
                  <a:schemeClr val="hlink"/>
                </a:solidFill>
                <a:latin typeface="Times New Roman" charset="0"/>
              </a:rPr>
              <a:t>(</a:t>
            </a:r>
            <a:r>
              <a:rPr lang="en-US" altLang="zh-TW" sz="2800" i="1">
                <a:solidFill>
                  <a:schemeClr val="hlink"/>
                </a:solidFill>
                <a:latin typeface="Times New Roman" charset="0"/>
              </a:rPr>
              <a:t>i</a:t>
            </a:r>
            <a:r>
              <a:rPr lang="en-US" altLang="zh-TW" sz="2800">
                <a:solidFill>
                  <a:schemeClr val="hlink"/>
                </a:solidFill>
                <a:latin typeface="Times New Roman" charset="0"/>
              </a:rPr>
              <a:t>-1, </a:t>
            </a:r>
            <a:r>
              <a:rPr lang="en-US" altLang="zh-TW" sz="2800" i="1">
                <a:solidFill>
                  <a:schemeClr val="hlink"/>
                </a:solidFill>
                <a:latin typeface="Times New Roman" charset="0"/>
              </a:rPr>
              <a:t>K</a:t>
            </a:r>
            <a:r>
              <a:rPr lang="en-US" altLang="zh-TW" sz="2800">
                <a:solidFill>
                  <a:schemeClr val="hlink"/>
                </a:solidFill>
                <a:latin typeface="Times New Roman" charset="0"/>
              </a:rPr>
              <a:t>) is “Y”; </a:t>
            </a:r>
          </a:p>
          <a:p>
            <a:pPr eaLnBrk="1" hangingPunct="1">
              <a:lnSpc>
                <a:spcPct val="110000"/>
              </a:lnSpc>
              <a:buFont typeface="Wingdings" charset="2"/>
              <a:buNone/>
            </a:pPr>
            <a:r>
              <a:rPr lang="en-US" altLang="zh-TW" sz="2800">
                <a:solidFill>
                  <a:schemeClr val="hlink"/>
                </a:solidFill>
                <a:latin typeface="Times New Roman" charset="0"/>
              </a:rPr>
              <a:t>                       “N”, otherwise.</a:t>
            </a:r>
          </a:p>
          <a:p>
            <a:pPr eaLnBrk="1" hangingPunct="1">
              <a:lnSpc>
                <a:spcPct val="110000"/>
              </a:lnSpc>
              <a:buFont typeface="Wingdings" charset="2"/>
              <a:buNone/>
            </a:pPr>
            <a:r>
              <a:rPr lang="en-US" altLang="zh-TW" sz="2800">
                <a:solidFill>
                  <a:schemeClr val="hlink"/>
                </a:solidFill>
                <a:latin typeface="Times New Roman" charset="0"/>
              </a:rPr>
              <a:t>         Find </a:t>
            </a:r>
            <a:r>
              <a:rPr lang="en-US" altLang="zh-TW" sz="2800" i="1">
                <a:solidFill>
                  <a:schemeClr val="hlink"/>
                </a:solidFill>
                <a:latin typeface="Times New Roman" charset="0"/>
              </a:rPr>
              <a:t>f</a:t>
            </a:r>
            <a:r>
              <a:rPr lang="en-US" altLang="zh-TW" sz="2800">
                <a:solidFill>
                  <a:schemeClr val="hlink"/>
                </a:solidFill>
                <a:latin typeface="Times New Roman" charset="0"/>
              </a:rPr>
              <a:t>(</a:t>
            </a:r>
            <a:r>
              <a:rPr lang="en-US" altLang="zh-TW" sz="2800" i="1">
                <a:solidFill>
                  <a:schemeClr val="hlink"/>
                </a:solidFill>
                <a:latin typeface="Times New Roman" charset="0"/>
              </a:rPr>
              <a:t>n</a:t>
            </a:r>
            <a:r>
              <a:rPr lang="en-US" altLang="zh-TW" sz="2800">
                <a:solidFill>
                  <a:schemeClr val="hlink"/>
                </a:solidFill>
                <a:latin typeface="Times New Roman" charset="0"/>
              </a:rPr>
              <a:t>, </a:t>
            </a:r>
            <a:r>
              <a:rPr lang="en-US" altLang="zh-TW" sz="2800" i="1">
                <a:solidFill>
                  <a:schemeClr val="hlink"/>
                </a:solidFill>
                <a:latin typeface="Times New Roman" charset="0"/>
              </a:rPr>
              <a:t>B</a:t>
            </a:r>
            <a:r>
              <a:rPr lang="en-US" altLang="zh-TW" sz="2800">
                <a:solidFill>
                  <a:schemeClr val="hlink"/>
                </a:solidFill>
                <a:latin typeface="Times New Roman" charset="0"/>
              </a:rPr>
              <a:t>)?</a:t>
            </a:r>
            <a:r>
              <a:rPr lang="en-US" altLang="zh-TW">
                <a:latin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dissolve">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dissolve">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dissolve">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dissolve">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dissolve">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dissolve">
                                      <p:cBhvr>
                                        <p:cTn id="32"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827088" y="404813"/>
            <a:ext cx="7793037" cy="693737"/>
          </a:xfrm>
        </p:spPr>
        <p:txBody>
          <a:bodyPr/>
          <a:lstStyle/>
          <a:p>
            <a:pPr eaLnBrk="1" hangingPunct="1"/>
            <a:r>
              <a:rPr lang="en-US" altLang="zh-TW" sz="4000" dirty="0">
                <a:latin typeface="Times New Roman" charset="0"/>
              </a:rPr>
              <a:t>Subset Sum Problem</a:t>
            </a:r>
          </a:p>
        </p:txBody>
      </p:sp>
      <p:sp>
        <p:nvSpPr>
          <p:cNvPr id="57346" name="Rectangle 3"/>
          <p:cNvSpPr>
            <a:spLocks noGrp="1" noChangeArrowheads="1"/>
          </p:cNvSpPr>
          <p:nvPr>
            <p:ph type="body" sz="half" idx="1"/>
          </p:nvPr>
        </p:nvSpPr>
        <p:spPr>
          <a:xfrm>
            <a:off x="827088" y="1196975"/>
            <a:ext cx="7405687" cy="1108075"/>
          </a:xfrm>
        </p:spPr>
        <p:txBody>
          <a:bodyPr/>
          <a:lstStyle/>
          <a:p>
            <a:pPr eaLnBrk="1" hangingPunct="1">
              <a:lnSpc>
                <a:spcPct val="110000"/>
              </a:lnSpc>
            </a:pPr>
            <a:r>
              <a:rPr lang="en-US" altLang="zh-TW" sz="2800">
                <a:latin typeface="Times New Roman" charset="0"/>
              </a:rPr>
              <a:t>Given integers </a:t>
            </a:r>
            <a:r>
              <a:rPr lang="en-US" altLang="zh-TW" sz="2800" i="1">
                <a:latin typeface="Times New Roman" charset="0"/>
              </a:rPr>
              <a:t>x</a:t>
            </a:r>
            <a:r>
              <a:rPr lang="en-US" altLang="zh-TW" sz="2800" baseline="-25000">
                <a:latin typeface="Times New Roman" charset="0"/>
              </a:rPr>
              <a:t>1</a:t>
            </a:r>
            <a:r>
              <a:rPr lang="en-US" altLang="zh-TW" sz="2800">
                <a:latin typeface="Times New Roman" charset="0"/>
              </a:rPr>
              <a:t>=2, </a:t>
            </a:r>
            <a:r>
              <a:rPr lang="en-US" altLang="zh-TW" sz="2800" i="1">
                <a:latin typeface="Times New Roman" charset="0"/>
              </a:rPr>
              <a:t>x</a:t>
            </a:r>
            <a:r>
              <a:rPr lang="en-US" altLang="zh-TW" sz="2800" baseline="-25000">
                <a:latin typeface="Times New Roman" charset="0"/>
              </a:rPr>
              <a:t>2</a:t>
            </a:r>
            <a:r>
              <a:rPr lang="en-US" altLang="zh-TW" sz="2800">
                <a:latin typeface="Times New Roman" charset="0"/>
              </a:rPr>
              <a:t>=3, </a:t>
            </a:r>
            <a:r>
              <a:rPr lang="en-US" altLang="zh-TW" sz="2800" i="1">
                <a:latin typeface="Times New Roman" charset="0"/>
              </a:rPr>
              <a:t>x</a:t>
            </a:r>
            <a:r>
              <a:rPr lang="en-US" altLang="zh-TW" sz="2800" baseline="-25000">
                <a:latin typeface="Times New Roman" charset="0"/>
              </a:rPr>
              <a:t>3</a:t>
            </a:r>
            <a:r>
              <a:rPr lang="en-US" altLang="zh-TW" sz="2800">
                <a:latin typeface="Times New Roman" charset="0"/>
              </a:rPr>
              <a:t>=4, </a:t>
            </a:r>
            <a:r>
              <a:rPr lang="en-US" altLang="zh-TW" sz="2800" i="1">
                <a:latin typeface="Times New Roman" charset="0"/>
              </a:rPr>
              <a:t>x</a:t>
            </a:r>
            <a:r>
              <a:rPr lang="en-US" altLang="zh-TW" sz="2800" baseline="-25000">
                <a:latin typeface="Times New Roman" charset="0"/>
              </a:rPr>
              <a:t>4</a:t>
            </a:r>
            <a:r>
              <a:rPr lang="en-US" altLang="zh-TW" sz="2800">
                <a:latin typeface="Times New Roman" charset="0"/>
              </a:rPr>
              <a:t>=5, is there a subset with a sum of 9?</a:t>
            </a:r>
          </a:p>
        </p:txBody>
      </p:sp>
      <p:graphicFrame>
        <p:nvGraphicFramePr>
          <p:cNvPr id="59855" name="Group 463"/>
          <p:cNvGraphicFramePr>
            <a:graphicFrameLocks noGrp="1"/>
          </p:cNvGraphicFramePr>
          <p:nvPr>
            <p:ph sz="half" idx="2"/>
          </p:nvPr>
        </p:nvGraphicFramePr>
        <p:xfrm>
          <a:off x="971550" y="3573463"/>
          <a:ext cx="7416800" cy="2994025"/>
        </p:xfrm>
        <a:graphic>
          <a:graphicData uri="http://schemas.openxmlformats.org/drawingml/2006/table">
            <a:tbl>
              <a:tblPr/>
              <a:tblGrid>
                <a:gridCol w="674688">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4687">
                  <a:extLst>
                    <a:ext uri="{9D8B030D-6E8A-4147-A177-3AD203B41FA5}">
                      <a16:colId xmlns:a16="http://schemas.microsoft.com/office/drawing/2014/main" val="20002"/>
                    </a:ext>
                  </a:extLst>
                </a:gridCol>
                <a:gridCol w="674688">
                  <a:extLst>
                    <a:ext uri="{9D8B030D-6E8A-4147-A177-3AD203B41FA5}">
                      <a16:colId xmlns:a16="http://schemas.microsoft.com/office/drawing/2014/main" val="20003"/>
                    </a:ext>
                  </a:extLst>
                </a:gridCol>
                <a:gridCol w="674687">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4688">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4688">
                  <a:extLst>
                    <a:ext uri="{9D8B030D-6E8A-4147-A177-3AD203B41FA5}">
                      <a16:colId xmlns:a16="http://schemas.microsoft.com/office/drawing/2014/main" val="20008"/>
                    </a:ext>
                  </a:extLst>
                </a:gridCol>
                <a:gridCol w="673100">
                  <a:extLst>
                    <a:ext uri="{9D8B030D-6E8A-4147-A177-3AD203B41FA5}">
                      <a16:colId xmlns:a16="http://schemas.microsoft.com/office/drawing/2014/main" val="20009"/>
                    </a:ext>
                  </a:extLst>
                </a:gridCol>
                <a:gridCol w="674687">
                  <a:extLst>
                    <a:ext uri="{9D8B030D-6E8A-4147-A177-3AD203B41FA5}">
                      <a16:colId xmlns:a16="http://schemas.microsoft.com/office/drawing/2014/main" val="20010"/>
                    </a:ext>
                  </a:extLst>
                </a:gridCol>
              </a:tblGrid>
              <a:tr h="530225">
                <a:tc>
                  <a:txBody>
                    <a:bodyPr/>
                    <a:lstStyle>
                      <a:lvl1pPr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1" lang="zh-TW" altLang="en-US" sz="2000" b="1" i="0" u="none" strike="noStrike" cap="none" normalizeH="0" baseline="0">
                        <a:ln>
                          <a:noFill/>
                        </a:ln>
                        <a:solidFill>
                          <a:schemeClr val="tx1"/>
                        </a:solidFill>
                        <a:effectLst/>
                        <a:latin typeface="Tahoma" charset="0"/>
                        <a:ea typeface="新細明體"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1" u="none" strike="noStrike" cap="none" normalizeH="0" baseline="0">
                          <a:ln>
                            <a:noFill/>
                          </a:ln>
                          <a:solidFill>
                            <a:schemeClr val="tx1"/>
                          </a:solidFill>
                          <a:effectLst/>
                          <a:latin typeface="Times New Roman" charset="0"/>
                          <a:ea typeface="新細明體" charset="-120"/>
                        </a:rPr>
                        <a:t>x</a:t>
                      </a:r>
                      <a:r>
                        <a:rPr kumimoji="1" lang="en-US" altLang="zh-TW" sz="2400" b="0" i="0" u="none" strike="noStrike" cap="none" normalizeH="0" baseline="-25000">
                          <a:ln>
                            <a:noFill/>
                          </a:ln>
                          <a:solidFill>
                            <a:schemeClr val="tx1"/>
                          </a:solidFill>
                          <a:effectLst/>
                          <a:latin typeface="Times New Roman" charset="0"/>
                          <a:ea typeface="新細明體" charset="-12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1" u="none" strike="noStrike" cap="none" normalizeH="0" baseline="0">
                          <a:ln>
                            <a:noFill/>
                          </a:ln>
                          <a:solidFill>
                            <a:schemeClr val="tx1"/>
                          </a:solidFill>
                          <a:effectLst/>
                          <a:latin typeface="Times New Roman" charset="0"/>
                          <a:ea typeface="新細明體" charset="-120"/>
                        </a:rPr>
                        <a:t>x</a:t>
                      </a:r>
                      <a:r>
                        <a:rPr kumimoji="1" lang="en-US" altLang="zh-TW" sz="2400" b="0" i="0" u="none" strike="noStrike" cap="none" normalizeH="0" baseline="-25000">
                          <a:ln>
                            <a:noFill/>
                          </a:ln>
                          <a:solidFill>
                            <a:schemeClr val="tx1"/>
                          </a:solidFill>
                          <a:effectLst/>
                          <a:latin typeface="Times New Roman" charset="0"/>
                          <a:ea typeface="新細明體" charset="-12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1" u="none" strike="noStrike" cap="none" normalizeH="0" baseline="0">
                          <a:ln>
                            <a:noFill/>
                          </a:ln>
                          <a:solidFill>
                            <a:schemeClr val="tx1"/>
                          </a:solidFill>
                          <a:effectLst/>
                          <a:latin typeface="Times New Roman" charset="0"/>
                          <a:ea typeface="新細明體" charset="-120"/>
                        </a:rPr>
                        <a:t>x</a:t>
                      </a:r>
                      <a:r>
                        <a:rPr kumimoji="1" lang="en-US" altLang="zh-TW" sz="2400" b="0" i="0" u="none" strike="noStrike" cap="none" normalizeH="0" baseline="-25000">
                          <a:ln>
                            <a:noFill/>
                          </a:ln>
                          <a:solidFill>
                            <a:schemeClr val="tx1"/>
                          </a:solidFill>
                          <a:effectLst/>
                          <a:latin typeface="Times New Roman" charset="0"/>
                          <a:ea typeface="新細明體" charset="-12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1" u="none" strike="noStrike" cap="none" normalizeH="0" baseline="0">
                          <a:ln>
                            <a:noFill/>
                          </a:ln>
                          <a:solidFill>
                            <a:schemeClr val="tx1"/>
                          </a:solidFill>
                          <a:effectLst/>
                          <a:latin typeface="Times New Roman" charset="0"/>
                          <a:ea typeface="新細明體" charset="-120"/>
                        </a:rPr>
                        <a:t>x</a:t>
                      </a:r>
                      <a:r>
                        <a:rPr kumimoji="1" lang="en-US" altLang="zh-TW" sz="2400" b="0" i="0" u="none" strike="noStrike" cap="none" normalizeH="0" baseline="-25000">
                          <a:ln>
                            <a:noFill/>
                          </a:ln>
                          <a:solidFill>
                            <a:schemeClr val="tx1"/>
                          </a:solidFill>
                          <a:effectLst/>
                          <a:latin typeface="Times New Roman" charset="0"/>
                          <a:ea typeface="新細明體" charset="-12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1" u="none" strike="noStrike" cap="none" normalizeH="0" baseline="0">
                          <a:ln>
                            <a:noFill/>
                          </a:ln>
                          <a:solidFill>
                            <a:schemeClr val="tx1"/>
                          </a:solidFill>
                          <a:effectLst/>
                          <a:latin typeface="Times New Roman" charset="0"/>
                          <a:ea typeface="新細明體" charset="-120"/>
                        </a:rPr>
                        <a:t>x</a:t>
                      </a:r>
                      <a:r>
                        <a:rPr kumimoji="1" lang="en-US" altLang="zh-TW" sz="2400" b="0" i="0" u="none" strike="noStrike" cap="none" normalizeH="0" baseline="-25000">
                          <a:ln>
                            <a:noFill/>
                          </a:ln>
                          <a:solidFill>
                            <a:schemeClr val="tx1"/>
                          </a:solidFill>
                          <a:effectLst/>
                          <a:latin typeface="Times New Roman" charset="0"/>
                          <a:ea typeface="新細明體" charset="-120"/>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charset="0"/>
                          <a:ea typeface="新細明體" charset="-120"/>
                        </a:rPr>
                        <a:t>Y</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7433" name="Line 457"/>
          <p:cNvSpPr>
            <a:spLocks noChangeShapeType="1"/>
          </p:cNvSpPr>
          <p:nvPr/>
        </p:nvSpPr>
        <p:spPr bwMode="auto">
          <a:xfrm flipH="1" flipV="1">
            <a:off x="4787900" y="5876925"/>
            <a:ext cx="3168650" cy="43180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7434" name="Line 460"/>
          <p:cNvSpPr>
            <a:spLocks noChangeShapeType="1"/>
          </p:cNvSpPr>
          <p:nvPr/>
        </p:nvSpPr>
        <p:spPr bwMode="auto">
          <a:xfrm flipH="1" flipV="1">
            <a:off x="5508625" y="5300663"/>
            <a:ext cx="2376488" cy="504825"/>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7435" name="Text Box 491"/>
          <p:cNvSpPr txBox="1">
            <a:spLocks noChangeArrowheads="1"/>
          </p:cNvSpPr>
          <p:nvPr/>
        </p:nvSpPr>
        <p:spPr bwMode="auto">
          <a:xfrm>
            <a:off x="539750" y="2420938"/>
            <a:ext cx="8350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i="0">
                <a:solidFill>
                  <a:schemeClr val="folHlink"/>
                </a:solidFill>
                <a:latin typeface="Times New Roman" charset="0"/>
              </a:rPr>
              <a:t>Entry (</a:t>
            </a:r>
            <a:r>
              <a:rPr lang="en-US" altLang="zh-TW" b="1">
                <a:solidFill>
                  <a:schemeClr val="folHlink"/>
                </a:solidFill>
                <a:latin typeface="Times New Roman" charset="0"/>
              </a:rPr>
              <a:t>i</a:t>
            </a:r>
            <a:r>
              <a:rPr lang="en-US" altLang="zh-TW" b="1" i="0">
                <a:solidFill>
                  <a:schemeClr val="folHlink"/>
                </a:solidFill>
                <a:latin typeface="Times New Roman" charset="0"/>
              </a:rPr>
              <a:t>, </a:t>
            </a:r>
            <a:r>
              <a:rPr lang="en-US" altLang="zh-TW" b="1">
                <a:solidFill>
                  <a:schemeClr val="folHlink"/>
                </a:solidFill>
                <a:latin typeface="Times New Roman" charset="0"/>
              </a:rPr>
              <a:t>k</a:t>
            </a:r>
            <a:r>
              <a:rPr lang="en-US" altLang="zh-TW" b="1" i="0">
                <a:solidFill>
                  <a:schemeClr val="folHlink"/>
                </a:solidFill>
                <a:latin typeface="Times New Roman" charset="0"/>
              </a:rPr>
              <a:t>): Answer to “Is there is a subset of {</a:t>
            </a:r>
            <a:r>
              <a:rPr lang="en-US" altLang="zh-TW" b="1">
                <a:solidFill>
                  <a:schemeClr val="folHlink"/>
                </a:solidFill>
                <a:latin typeface="Times New Roman" charset="0"/>
              </a:rPr>
              <a:t>x</a:t>
            </a:r>
            <a:r>
              <a:rPr lang="en-US" altLang="zh-TW" b="1" i="0" baseline="-25000">
                <a:solidFill>
                  <a:schemeClr val="folHlink"/>
                </a:solidFill>
                <a:latin typeface="Times New Roman" charset="0"/>
              </a:rPr>
              <a:t>0</a:t>
            </a:r>
            <a:r>
              <a:rPr lang="en-US" altLang="zh-TW" b="1" i="0">
                <a:solidFill>
                  <a:schemeClr val="folHlink"/>
                </a:solidFill>
                <a:latin typeface="Times New Roman" charset="0"/>
              </a:rPr>
              <a:t>, </a:t>
            </a:r>
            <a:r>
              <a:rPr lang="en-US" altLang="zh-TW" b="1">
                <a:solidFill>
                  <a:schemeClr val="folHlink"/>
                </a:solidFill>
                <a:latin typeface="Times New Roman" charset="0"/>
              </a:rPr>
              <a:t>x</a:t>
            </a:r>
            <a:r>
              <a:rPr lang="en-US" altLang="zh-TW" b="1" i="0" baseline="-25000">
                <a:solidFill>
                  <a:schemeClr val="folHlink"/>
                </a:solidFill>
                <a:latin typeface="Times New Roman" charset="0"/>
              </a:rPr>
              <a:t>1</a:t>
            </a:r>
            <a:r>
              <a:rPr lang="en-US" altLang="zh-TW" b="1" i="0">
                <a:solidFill>
                  <a:schemeClr val="folHlink"/>
                </a:solidFill>
                <a:latin typeface="Times New Roman" charset="0"/>
              </a:rPr>
              <a:t>, </a:t>
            </a:r>
            <a:r>
              <a:rPr lang="en-US" altLang="zh-TW" b="1">
                <a:solidFill>
                  <a:schemeClr val="folHlink"/>
                </a:solidFill>
                <a:latin typeface="Times New Roman" charset="0"/>
              </a:rPr>
              <a:t>x</a:t>
            </a:r>
            <a:r>
              <a:rPr lang="en-US" altLang="zh-TW" b="1" i="0" baseline="-25000">
                <a:solidFill>
                  <a:schemeClr val="folHlink"/>
                </a:solidFill>
                <a:latin typeface="Times New Roman" charset="0"/>
              </a:rPr>
              <a:t>2</a:t>
            </a:r>
            <a:r>
              <a:rPr lang="en-US" altLang="zh-TW" b="1" i="0">
                <a:solidFill>
                  <a:schemeClr val="folHlink"/>
                </a:solidFill>
                <a:latin typeface="Times New Roman" charset="0"/>
              </a:rPr>
              <a:t>, …, </a:t>
            </a:r>
            <a:r>
              <a:rPr lang="en-US" altLang="zh-TW" b="1">
                <a:solidFill>
                  <a:schemeClr val="folHlink"/>
                </a:solidFill>
                <a:latin typeface="Times New Roman" charset="0"/>
              </a:rPr>
              <a:t>x</a:t>
            </a:r>
            <a:r>
              <a:rPr lang="en-US" altLang="zh-TW" b="1" baseline="-25000">
                <a:solidFill>
                  <a:schemeClr val="folHlink"/>
                </a:solidFill>
                <a:latin typeface="Times New Roman" charset="0"/>
              </a:rPr>
              <a:t>i</a:t>
            </a:r>
            <a:r>
              <a:rPr lang="en-US" altLang="zh-TW" b="1" i="0">
                <a:solidFill>
                  <a:schemeClr val="folHlink"/>
                </a:solidFill>
                <a:latin typeface="Times New Roman" charset="0"/>
              </a:rPr>
              <a:t>} </a:t>
            </a:r>
          </a:p>
          <a:p>
            <a:r>
              <a:rPr lang="en-US" altLang="zh-TW" b="1" i="0">
                <a:solidFill>
                  <a:schemeClr val="folHlink"/>
                </a:solidFill>
                <a:latin typeface="Times New Roman" charset="0"/>
              </a:rPr>
              <a:t>whose sum is </a:t>
            </a:r>
            <a:r>
              <a:rPr lang="en-US" altLang="zh-TW" b="1">
                <a:solidFill>
                  <a:schemeClr val="folHlink"/>
                </a:solidFill>
                <a:latin typeface="Times New Roman" charset="0"/>
              </a:rPr>
              <a:t>k</a:t>
            </a:r>
            <a:r>
              <a:rPr lang="en-US" altLang="zh-TW" b="1" i="0">
                <a:solidFill>
                  <a:schemeClr val="folHlink"/>
                </a:solidFill>
                <a:latin typeface="Times New Roman" charset="0"/>
              </a:rPr>
              <a:t>?”</a:t>
            </a:r>
          </a:p>
        </p:txBody>
      </p:sp>
      <p:sp>
        <p:nvSpPr>
          <p:cNvPr id="57436" name="Line 460"/>
          <p:cNvSpPr>
            <a:spLocks noChangeShapeType="1"/>
          </p:cNvSpPr>
          <p:nvPr/>
        </p:nvSpPr>
        <p:spPr bwMode="auto">
          <a:xfrm flipH="1" flipV="1">
            <a:off x="8027988" y="5373688"/>
            <a:ext cx="0" cy="287337"/>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7437" name="Line 460"/>
          <p:cNvSpPr>
            <a:spLocks noChangeShapeType="1"/>
          </p:cNvSpPr>
          <p:nvPr/>
        </p:nvSpPr>
        <p:spPr bwMode="auto">
          <a:xfrm flipH="1" flipV="1">
            <a:off x="8027988" y="5876925"/>
            <a:ext cx="0" cy="288925"/>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827088" y="404813"/>
            <a:ext cx="7793037" cy="693737"/>
          </a:xfrm>
        </p:spPr>
        <p:txBody>
          <a:bodyPr/>
          <a:lstStyle/>
          <a:p>
            <a:pPr eaLnBrk="1" hangingPunct="1"/>
            <a:r>
              <a:rPr lang="en-US" altLang="zh-TW">
                <a:latin typeface="Times New Roman" charset="0"/>
              </a:rPr>
              <a:t>Multistage Graph</a:t>
            </a:r>
            <a:endParaRPr lang="zh-TW" altLang="en-US">
              <a:latin typeface="Times New Roman" charset="0"/>
            </a:endParaRPr>
          </a:p>
        </p:txBody>
      </p:sp>
      <p:sp>
        <p:nvSpPr>
          <p:cNvPr id="58370" name="Rectangle 3"/>
          <p:cNvSpPr>
            <a:spLocks noGrp="1" noChangeArrowheads="1"/>
          </p:cNvSpPr>
          <p:nvPr>
            <p:ph type="body" idx="1"/>
          </p:nvPr>
        </p:nvSpPr>
        <p:spPr>
          <a:xfrm>
            <a:off x="827088" y="1484313"/>
            <a:ext cx="7921625" cy="1296987"/>
          </a:xfrm>
        </p:spPr>
        <p:txBody>
          <a:bodyPr/>
          <a:lstStyle/>
          <a:p>
            <a:pPr eaLnBrk="1" hangingPunct="1"/>
            <a:r>
              <a:rPr lang="en-US" altLang="zh-TW">
                <a:latin typeface="Times New Roman" charset="0"/>
              </a:rPr>
              <a:t>The 0/1 knapsack problem can be described using a multistage graph.</a:t>
            </a:r>
          </a:p>
        </p:txBody>
      </p:sp>
      <p:graphicFrame>
        <p:nvGraphicFramePr>
          <p:cNvPr id="58371" name="Object 4"/>
          <p:cNvGraphicFramePr>
            <a:graphicFrameLocks noChangeAspect="1"/>
          </p:cNvGraphicFramePr>
          <p:nvPr/>
        </p:nvGraphicFramePr>
        <p:xfrm>
          <a:off x="1258888" y="2636838"/>
          <a:ext cx="6629400" cy="3979862"/>
        </p:xfrm>
        <a:graphic>
          <a:graphicData uri="http://schemas.openxmlformats.org/presentationml/2006/ole">
            <mc:AlternateContent xmlns:mc="http://schemas.openxmlformats.org/markup-compatibility/2006">
              <mc:Choice xmlns:v="urn:schemas-microsoft-com:vml" Requires="v">
                <p:oleObj spid="_x0000_s58402" name="VISIO" r:id="rId3" imgW="5366404" imgH="3218627" progId="Visio.Drawing.6">
                  <p:embed/>
                </p:oleObj>
              </mc:Choice>
              <mc:Fallback>
                <p:oleObj name="VISIO" r:id="rId3" imgW="5366404" imgH="321862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36838"/>
                        <a:ext cx="6629400" cy="397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838200" y="685800"/>
            <a:ext cx="7793038" cy="693738"/>
          </a:xfrm>
        </p:spPr>
        <p:txBody>
          <a:bodyPr/>
          <a:lstStyle/>
          <a:p>
            <a:pPr eaLnBrk="1" hangingPunct="1"/>
            <a:r>
              <a:rPr lang="en-US" altLang="zh-TW" i="1">
                <a:latin typeface="Times New Roman" charset="0"/>
              </a:rPr>
              <a:t>DP</a:t>
            </a:r>
            <a:r>
              <a:rPr lang="en-US" altLang="zh-TW">
                <a:latin typeface="Times New Roman" charset="0"/>
              </a:rPr>
              <a:t> Approach</a:t>
            </a:r>
            <a:endParaRPr lang="zh-TW" altLang="en-US">
              <a:latin typeface="Times New Roman" charset="0"/>
            </a:endParaRPr>
          </a:p>
        </p:txBody>
      </p:sp>
      <p:sp>
        <p:nvSpPr>
          <p:cNvPr id="59394" name="Rectangle 3"/>
          <p:cNvSpPr>
            <a:spLocks noGrp="1" noChangeArrowheads="1"/>
          </p:cNvSpPr>
          <p:nvPr>
            <p:ph type="body" idx="1"/>
          </p:nvPr>
        </p:nvSpPr>
        <p:spPr/>
        <p:txBody>
          <a:bodyPr/>
          <a:lstStyle/>
          <a:p>
            <a:pPr algn="just" eaLnBrk="1" hangingPunct="1">
              <a:spcBef>
                <a:spcPct val="60000"/>
              </a:spcBef>
            </a:pPr>
            <a:r>
              <a:rPr lang="en-US" altLang="zh-TW" sz="2800" dirty="0">
                <a:latin typeface="Times New Roman" charset="0"/>
              </a:rPr>
              <a:t>The longest path represents the optimal solution:</a:t>
            </a:r>
          </a:p>
          <a:p>
            <a:pPr algn="just" eaLnBrk="1" hangingPunct="1">
              <a:spcBef>
                <a:spcPct val="60000"/>
              </a:spcBef>
              <a:buFont typeface="Wingdings" charset="2"/>
              <a:buNone/>
            </a:pPr>
            <a:r>
              <a:rPr lang="en-US" altLang="zh-TW" sz="2800" dirty="0">
                <a:latin typeface="Times New Roman" charset="0"/>
              </a:rPr>
              <a:t>     </a:t>
            </a:r>
            <a:r>
              <a:rPr lang="en-US" altLang="zh-TW" sz="2800" i="1" dirty="0">
                <a:latin typeface="Times New Roman" charset="0"/>
              </a:rPr>
              <a:t>x</a:t>
            </a:r>
            <a:r>
              <a:rPr lang="en-US" altLang="zh-TW" sz="2800" baseline="-30000" dirty="0">
                <a:latin typeface="Times New Roman" charset="0"/>
              </a:rPr>
              <a:t>1</a:t>
            </a:r>
            <a:r>
              <a:rPr lang="en-US" altLang="zh-TW" sz="2800" dirty="0">
                <a:latin typeface="Times New Roman" charset="0"/>
              </a:rPr>
              <a:t>=0, </a:t>
            </a:r>
            <a:r>
              <a:rPr lang="en-US" altLang="zh-TW" sz="2800" i="1" dirty="0">
                <a:latin typeface="Times New Roman" charset="0"/>
              </a:rPr>
              <a:t>x</a:t>
            </a:r>
            <a:r>
              <a:rPr lang="en-US" altLang="zh-TW" sz="2800" baseline="-30000" dirty="0">
                <a:latin typeface="Times New Roman" charset="0"/>
              </a:rPr>
              <a:t>2</a:t>
            </a:r>
            <a:r>
              <a:rPr lang="en-US" altLang="zh-TW" sz="2800" dirty="0">
                <a:latin typeface="Times New Roman" charset="0"/>
              </a:rPr>
              <a:t>=1, </a:t>
            </a:r>
            <a:r>
              <a:rPr lang="en-US" altLang="zh-TW" sz="2800" i="1" dirty="0">
                <a:latin typeface="Times New Roman" charset="0"/>
              </a:rPr>
              <a:t>x</a:t>
            </a:r>
            <a:r>
              <a:rPr lang="en-US" altLang="zh-TW" sz="2800" baseline="-30000" dirty="0">
                <a:latin typeface="Times New Roman" charset="0"/>
              </a:rPr>
              <a:t>3</a:t>
            </a:r>
            <a:r>
              <a:rPr lang="en-US" altLang="zh-TW" sz="2800" dirty="0">
                <a:latin typeface="Times New Roman" charset="0"/>
              </a:rPr>
              <a:t>=1</a:t>
            </a:r>
          </a:p>
          <a:p>
            <a:pPr algn="just" eaLnBrk="1" hangingPunct="1">
              <a:spcBef>
                <a:spcPct val="60000"/>
              </a:spcBef>
              <a:buFont typeface="Wingdings" charset="2"/>
              <a:buNone/>
            </a:pPr>
            <a:r>
              <a:rPr lang="en-US" altLang="zh-TW" sz="2800" dirty="0">
                <a:latin typeface="Times New Roman" charset="0"/>
              </a:rPr>
              <a:t>             = 20+30 = 50   </a:t>
            </a:r>
          </a:p>
          <a:p>
            <a:pPr algn="just" eaLnBrk="1" hangingPunct="1">
              <a:spcBef>
                <a:spcPct val="60000"/>
              </a:spcBef>
            </a:pPr>
            <a:r>
              <a:rPr lang="en-US" altLang="zh-TW" sz="2800" dirty="0">
                <a:latin typeface="Times New Roman" charset="0"/>
              </a:rPr>
              <a:t>Let </a:t>
            </a:r>
            <a:r>
              <a:rPr lang="en-US" altLang="zh-TW" sz="2800" i="1" dirty="0">
                <a:latin typeface="Times New Roman" charset="0"/>
              </a:rPr>
              <a:t>f</a:t>
            </a:r>
            <a:r>
              <a:rPr lang="en-US" altLang="zh-TW" sz="2800" i="1" baseline="-30000" dirty="0">
                <a:latin typeface="Times New Roman" charset="0"/>
              </a:rPr>
              <a:t> </a:t>
            </a:r>
            <a:r>
              <a:rPr lang="en-US" altLang="zh-TW" sz="2800" dirty="0">
                <a:latin typeface="Times New Roman" charset="0"/>
              </a:rPr>
              <a:t>(</a:t>
            </a:r>
            <a:r>
              <a:rPr lang="en-US" altLang="zh-TW" sz="2800" i="1" dirty="0" err="1">
                <a:latin typeface="Times New Roman" charset="0"/>
              </a:rPr>
              <a:t>i</a:t>
            </a:r>
            <a:r>
              <a:rPr lang="en-US" altLang="zh-TW" sz="2800" dirty="0">
                <a:latin typeface="Times New Roman" charset="0"/>
              </a:rPr>
              <a:t>, </a:t>
            </a:r>
            <a:r>
              <a:rPr lang="en-US" altLang="zh-TW" sz="2800" i="1" dirty="0">
                <a:latin typeface="Times New Roman" charset="0"/>
              </a:rPr>
              <a:t>Q</a:t>
            </a:r>
            <a:r>
              <a:rPr lang="en-US" altLang="zh-TW" sz="2800" dirty="0">
                <a:latin typeface="Times New Roman" charset="0"/>
              </a:rPr>
              <a:t>) be the value of an optimal solution to objects 1, 2,3, …, </a:t>
            </a:r>
            <a:r>
              <a:rPr lang="en-US" altLang="zh-TW" sz="2800" i="1" dirty="0" err="1">
                <a:latin typeface="Times New Roman" charset="0"/>
              </a:rPr>
              <a:t>i</a:t>
            </a:r>
            <a:r>
              <a:rPr lang="en-US" altLang="zh-TW" sz="2800" i="1" dirty="0">
                <a:latin typeface="Times New Roman" charset="0"/>
              </a:rPr>
              <a:t> </a:t>
            </a:r>
            <a:r>
              <a:rPr lang="en-US" altLang="zh-TW" sz="2800" dirty="0">
                <a:latin typeface="Times New Roman" charset="0"/>
              </a:rPr>
              <a:t>with capacity </a:t>
            </a:r>
            <a:r>
              <a:rPr lang="en-US" altLang="zh-TW" sz="2800" i="1" dirty="0">
                <a:latin typeface="Times New Roman" charset="0"/>
              </a:rPr>
              <a:t>Q</a:t>
            </a:r>
            <a:r>
              <a:rPr lang="en-US" altLang="zh-TW" sz="2800" dirty="0">
                <a:latin typeface="Times New Roman" charset="0"/>
              </a:rPr>
              <a:t>.</a:t>
            </a:r>
          </a:p>
          <a:p>
            <a:pPr algn="just" eaLnBrk="1" hangingPunct="1">
              <a:spcBef>
                <a:spcPct val="60000"/>
              </a:spcBef>
            </a:pPr>
            <a:r>
              <a:rPr lang="en-US" altLang="zh-TW" sz="2800" i="1" dirty="0">
                <a:latin typeface="Times New Roman" charset="0"/>
              </a:rPr>
              <a:t>f</a:t>
            </a:r>
            <a:r>
              <a:rPr lang="en-US" altLang="zh-TW" sz="2800" dirty="0">
                <a:latin typeface="Times New Roman" charset="0"/>
              </a:rPr>
              <a:t>(</a:t>
            </a:r>
            <a:r>
              <a:rPr lang="en-US" altLang="zh-TW" sz="2800" i="1" dirty="0" err="1">
                <a:latin typeface="Times New Roman" charset="0"/>
              </a:rPr>
              <a:t>i</a:t>
            </a:r>
            <a:r>
              <a:rPr lang="en-US" altLang="zh-TW" sz="2800" dirty="0">
                <a:latin typeface="Times New Roman" charset="0"/>
              </a:rPr>
              <a:t>, </a:t>
            </a:r>
            <a:r>
              <a:rPr lang="en-US" altLang="zh-TW" sz="2800" i="1" dirty="0">
                <a:latin typeface="Times New Roman" charset="0"/>
              </a:rPr>
              <a:t>Q</a:t>
            </a:r>
            <a:r>
              <a:rPr lang="en-US" altLang="zh-TW" sz="2800" dirty="0">
                <a:latin typeface="Times New Roman" charset="0"/>
              </a:rPr>
              <a:t>) = max{ </a:t>
            </a:r>
            <a:r>
              <a:rPr lang="en-US" altLang="zh-TW" sz="2800" i="1" dirty="0">
                <a:latin typeface="Times New Roman" charset="0"/>
              </a:rPr>
              <a:t>f</a:t>
            </a:r>
            <a:r>
              <a:rPr lang="en-US" altLang="zh-TW" sz="2800" i="1" baseline="-30000" dirty="0">
                <a:latin typeface="Times New Roman" charset="0"/>
              </a:rPr>
              <a:t> </a:t>
            </a:r>
            <a:r>
              <a:rPr lang="en-US" altLang="zh-TW" sz="2800" dirty="0">
                <a:latin typeface="Times New Roman" charset="0"/>
              </a:rPr>
              <a:t>(</a:t>
            </a:r>
            <a:r>
              <a:rPr lang="en-US" altLang="zh-TW" sz="2800" i="1" dirty="0">
                <a:latin typeface="Times New Roman" charset="0"/>
              </a:rPr>
              <a:t>i</a:t>
            </a:r>
            <a:r>
              <a:rPr lang="en-US" altLang="zh-TW" sz="2800" dirty="0">
                <a:latin typeface="Times New Roman" charset="0"/>
              </a:rPr>
              <a:t>-1, </a:t>
            </a:r>
            <a:r>
              <a:rPr lang="en-US" altLang="zh-TW" sz="2800" i="1" dirty="0">
                <a:latin typeface="Times New Roman" charset="0"/>
              </a:rPr>
              <a:t>Q</a:t>
            </a:r>
            <a:r>
              <a:rPr lang="en-US" altLang="zh-TW" sz="2800" dirty="0">
                <a:latin typeface="Times New Roman" charset="0"/>
              </a:rPr>
              <a:t>), </a:t>
            </a:r>
            <a:r>
              <a:rPr lang="en-US" altLang="zh-TW" sz="2800" i="1" dirty="0">
                <a:latin typeface="Times New Roman" charset="0"/>
              </a:rPr>
              <a:t>f</a:t>
            </a:r>
            <a:r>
              <a:rPr lang="en-US" altLang="zh-TW" sz="2800" i="1" baseline="-30000" dirty="0">
                <a:latin typeface="Times New Roman" charset="0"/>
              </a:rPr>
              <a:t> </a:t>
            </a:r>
            <a:r>
              <a:rPr lang="en-US" altLang="zh-TW" sz="2800" dirty="0">
                <a:latin typeface="Times New Roman" charset="0"/>
              </a:rPr>
              <a:t>(</a:t>
            </a:r>
            <a:r>
              <a:rPr lang="en-US" altLang="zh-TW" sz="2800" i="1" dirty="0">
                <a:latin typeface="Times New Roman" charset="0"/>
              </a:rPr>
              <a:t>i</a:t>
            </a:r>
            <a:r>
              <a:rPr lang="en-US" altLang="zh-TW" sz="2800" dirty="0">
                <a:latin typeface="Times New Roman" charset="0"/>
              </a:rPr>
              <a:t>-1, </a:t>
            </a:r>
            <a:r>
              <a:rPr lang="en-US" altLang="zh-TW" sz="2800" i="1" dirty="0">
                <a:latin typeface="Times New Roman" charset="0"/>
              </a:rPr>
              <a:t>Q</a:t>
            </a:r>
            <a:r>
              <a:rPr lang="en-US" altLang="zh-TW" sz="2800" dirty="0">
                <a:latin typeface="Times New Roman" charset="0"/>
              </a:rPr>
              <a:t>-</a:t>
            </a:r>
            <a:r>
              <a:rPr lang="en-US" altLang="zh-TW" sz="2800" i="1" dirty="0">
                <a:latin typeface="Times New Roman" charset="0"/>
              </a:rPr>
              <a:t>W</a:t>
            </a:r>
            <a:r>
              <a:rPr lang="en-US" altLang="zh-TW" sz="2800" i="1" baseline="-30000" dirty="0">
                <a:latin typeface="Times New Roman" charset="0"/>
              </a:rPr>
              <a:t>i</a:t>
            </a:r>
            <a:r>
              <a:rPr lang="en-US" altLang="zh-TW" sz="2800" dirty="0">
                <a:latin typeface="Times New Roman" charset="0"/>
              </a:rPr>
              <a:t>)+</a:t>
            </a:r>
            <a:r>
              <a:rPr lang="en-US" altLang="zh-TW" sz="2800" i="1" dirty="0">
                <a:latin typeface="Times New Roman" charset="0"/>
              </a:rPr>
              <a:t>P</a:t>
            </a:r>
            <a:r>
              <a:rPr lang="en-US" altLang="zh-TW" sz="2800" i="1" baseline="-30000" dirty="0">
                <a:latin typeface="Times New Roman" charset="0"/>
              </a:rPr>
              <a:t>i</a:t>
            </a:r>
            <a:r>
              <a:rPr lang="en-US" altLang="zh-TW" sz="2800" dirty="0">
                <a:latin typeface="Times New Roman" charset="0"/>
              </a:rPr>
              <a:t> }</a:t>
            </a:r>
          </a:p>
          <a:p>
            <a:pPr eaLnBrk="1" hangingPunct="1">
              <a:spcBef>
                <a:spcPct val="60000"/>
              </a:spcBef>
            </a:pPr>
            <a:r>
              <a:rPr lang="en-US" altLang="zh-TW" sz="2800" dirty="0">
                <a:latin typeface="Times New Roman" charset="0"/>
              </a:rPr>
              <a:t>The optimal solution is </a:t>
            </a:r>
            <a:r>
              <a:rPr lang="en-US" altLang="zh-TW" sz="2800" i="1" dirty="0">
                <a:latin typeface="Times New Roman" charset="0"/>
              </a:rPr>
              <a:t>f</a:t>
            </a:r>
            <a:r>
              <a:rPr lang="en-US" altLang="zh-TW" sz="2800" i="1" baseline="-30000" dirty="0">
                <a:latin typeface="Times New Roman" charset="0"/>
              </a:rPr>
              <a:t> </a:t>
            </a:r>
            <a:r>
              <a:rPr lang="en-US" altLang="zh-TW" sz="2800" dirty="0">
                <a:latin typeface="Times New Roman" charset="0"/>
              </a:rPr>
              <a:t>(</a:t>
            </a:r>
            <a:r>
              <a:rPr lang="en-US" altLang="zh-TW" sz="2800" i="1" dirty="0">
                <a:latin typeface="Times New Roman" charset="0"/>
              </a:rPr>
              <a:t>n</a:t>
            </a:r>
            <a:r>
              <a:rPr lang="en-US" altLang="zh-TW" sz="2800" dirty="0">
                <a:latin typeface="Times New Roman" charset="0"/>
              </a:rPr>
              <a:t>, </a:t>
            </a:r>
            <a:r>
              <a:rPr lang="en-US" altLang="zh-TW" sz="2800" i="1" dirty="0">
                <a:latin typeface="Times New Roman" charset="0"/>
              </a:rPr>
              <a:t>M</a:t>
            </a:r>
            <a:r>
              <a:rPr lang="en-US" altLang="zh-TW" sz="2800" dirty="0">
                <a:latin typeface="Times New Roman" charset="0"/>
              </a:rPr>
              <a:t>). </a:t>
            </a:r>
            <a:endParaRPr lang="zh-TW" altLang="en-US" sz="2800" dirty="0">
              <a:latin typeface="Times New Roman" charset="0"/>
            </a:endParaRPr>
          </a:p>
        </p:txBody>
      </p:sp>
      <p:graphicFrame>
        <p:nvGraphicFramePr>
          <p:cNvPr id="59395" name="Object 4"/>
          <p:cNvGraphicFramePr>
            <a:graphicFrameLocks noChangeAspect="1"/>
          </p:cNvGraphicFramePr>
          <p:nvPr/>
        </p:nvGraphicFramePr>
        <p:xfrm>
          <a:off x="1116013" y="3068638"/>
          <a:ext cx="990600" cy="654050"/>
        </p:xfrm>
        <a:graphic>
          <a:graphicData uri="http://schemas.openxmlformats.org/presentationml/2006/ole">
            <mc:AlternateContent xmlns:mc="http://schemas.openxmlformats.org/markup-compatibility/2006">
              <mc:Choice xmlns:v="urn:schemas-microsoft-com:vml" Requires="v">
                <p:oleObj spid="_x0000_s59426" name="Equation" r:id="rId3" imgW="457200" imgH="368300" progId="Equation.3">
                  <p:embed/>
                </p:oleObj>
              </mc:Choice>
              <mc:Fallback>
                <p:oleObj name="Equation" r:id="rId3" imgW="4572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9906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zh-TW">
                <a:latin typeface="Times New Roman" charset="0"/>
              </a:rPr>
              <a:t>Optimal binary search trees </a:t>
            </a:r>
            <a:endParaRPr lang="zh-TW" altLang="en-US">
              <a:latin typeface="Times New Roman" charset="0"/>
            </a:endParaRPr>
          </a:p>
        </p:txBody>
      </p:sp>
      <p:sp>
        <p:nvSpPr>
          <p:cNvPr id="60418" name="Rectangle 3"/>
          <p:cNvSpPr>
            <a:spLocks noGrp="1" noChangeArrowheads="1"/>
          </p:cNvSpPr>
          <p:nvPr>
            <p:ph type="body" idx="1"/>
          </p:nvPr>
        </p:nvSpPr>
        <p:spPr/>
        <p:txBody>
          <a:bodyPr/>
          <a:lstStyle/>
          <a:p>
            <a:pPr eaLnBrk="1" hangingPunct="1"/>
            <a:r>
              <a:rPr lang="en-US" altLang="zh-TW">
                <a:latin typeface="Times New Roman" charset="0"/>
              </a:rPr>
              <a:t>e.g.  binary search trees for 3, 7, 9, 12; </a:t>
            </a:r>
            <a:endParaRPr lang="zh-TW" altLang="en-US">
              <a:latin typeface="Times New Roman" charset="0"/>
            </a:endParaRPr>
          </a:p>
        </p:txBody>
      </p:sp>
      <p:graphicFrame>
        <p:nvGraphicFramePr>
          <p:cNvPr id="60419" name="Object 4"/>
          <p:cNvGraphicFramePr>
            <a:graphicFrameLocks noChangeAspect="1"/>
          </p:cNvGraphicFramePr>
          <p:nvPr/>
        </p:nvGraphicFramePr>
        <p:xfrm>
          <a:off x="1371600" y="2743200"/>
          <a:ext cx="7315200" cy="3789363"/>
        </p:xfrm>
        <a:graphic>
          <a:graphicData uri="http://schemas.openxmlformats.org/presentationml/2006/ole">
            <mc:AlternateContent xmlns:mc="http://schemas.openxmlformats.org/markup-compatibility/2006">
              <mc:Choice xmlns:v="urn:schemas-microsoft-com:vml" Requires="v">
                <p:oleObj spid="_x0000_s60450" name="VISIO" r:id="rId3" imgW="6072710" imgH="3142680" progId="Visio.Drawing.6">
                  <p:embed/>
                </p:oleObj>
              </mc:Choice>
              <mc:Fallback>
                <p:oleObj name="VISIO" r:id="rId3" imgW="6072710" imgH="31426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731520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zh-TW">
                <a:latin typeface="Times New Roman" charset="0"/>
              </a:rPr>
              <a:t>Optimal binary search trees</a:t>
            </a:r>
            <a:endParaRPr lang="zh-TW" altLang="en-US">
              <a:latin typeface="Times New Roman" charset="0"/>
            </a:endParaRPr>
          </a:p>
        </p:txBody>
      </p:sp>
      <p:sp>
        <p:nvSpPr>
          <p:cNvPr id="61442" name="Rectangle 3"/>
          <p:cNvSpPr>
            <a:spLocks noGrp="1" noChangeArrowheads="1"/>
          </p:cNvSpPr>
          <p:nvPr>
            <p:ph type="body" idx="1"/>
          </p:nvPr>
        </p:nvSpPr>
        <p:spPr/>
        <p:txBody>
          <a:bodyPr/>
          <a:lstStyle/>
          <a:p>
            <a:pPr algn="just" eaLnBrk="1" hangingPunct="1"/>
            <a:r>
              <a:rPr lang="en-US" altLang="zh-TW" sz="2800" i="1">
                <a:latin typeface="Times New Roman" charset="0"/>
              </a:rPr>
              <a:t>n</a:t>
            </a:r>
            <a:r>
              <a:rPr lang="en-US" altLang="zh-TW" sz="2800">
                <a:latin typeface="Times New Roman" charset="0"/>
              </a:rPr>
              <a:t> identifiers : </a:t>
            </a:r>
            <a:r>
              <a:rPr lang="en-US" altLang="zh-TW" sz="2800" i="1">
                <a:latin typeface="Times New Roman" charset="0"/>
              </a:rPr>
              <a:t>a</a:t>
            </a:r>
            <a:r>
              <a:rPr lang="en-US" altLang="zh-TW" sz="2800" baseline="-30000">
                <a:latin typeface="Times New Roman" charset="0"/>
              </a:rPr>
              <a:t>1 </a:t>
            </a:r>
            <a:r>
              <a:rPr lang="en-US" altLang="zh-TW" sz="2800">
                <a:latin typeface="Times New Roman" charset="0"/>
              </a:rPr>
              <a:t>&lt;</a:t>
            </a:r>
            <a:r>
              <a:rPr lang="en-US" altLang="zh-TW" sz="2800" i="1">
                <a:latin typeface="Times New Roman" charset="0"/>
              </a:rPr>
              <a:t>a</a:t>
            </a:r>
            <a:r>
              <a:rPr lang="en-US" altLang="zh-TW" sz="2800" baseline="-30000">
                <a:latin typeface="Times New Roman" charset="0"/>
              </a:rPr>
              <a:t>2 </a:t>
            </a:r>
            <a:r>
              <a:rPr lang="en-US" altLang="zh-TW" sz="2800">
                <a:latin typeface="Times New Roman" charset="0"/>
              </a:rPr>
              <a:t>&lt;</a:t>
            </a:r>
            <a:r>
              <a:rPr lang="en-US" altLang="zh-TW" sz="2800" i="1">
                <a:latin typeface="Times New Roman" charset="0"/>
              </a:rPr>
              <a:t>a</a:t>
            </a:r>
            <a:r>
              <a:rPr lang="en-US" altLang="zh-TW" sz="2800" baseline="-30000">
                <a:latin typeface="Times New Roman" charset="0"/>
              </a:rPr>
              <a:t>3 </a:t>
            </a:r>
            <a:r>
              <a:rPr lang="en-US" altLang="zh-TW" sz="2800">
                <a:latin typeface="Times New Roman" charset="0"/>
              </a:rPr>
              <a:t>&lt;…&lt; </a:t>
            </a:r>
            <a:r>
              <a:rPr lang="en-US" altLang="zh-TW" sz="2800" i="1">
                <a:latin typeface="Times New Roman" charset="0"/>
              </a:rPr>
              <a:t>a</a:t>
            </a:r>
            <a:r>
              <a:rPr lang="en-US" altLang="zh-TW" sz="2800" i="1" baseline="-30000">
                <a:latin typeface="Times New Roman" charset="0"/>
              </a:rPr>
              <a:t>n</a:t>
            </a:r>
            <a:r>
              <a:rPr lang="en-US" altLang="zh-TW" sz="2800">
                <a:latin typeface="Times New Roman" charset="0"/>
              </a:rPr>
              <a:t> </a:t>
            </a:r>
          </a:p>
          <a:p>
            <a:pPr algn="just" eaLnBrk="1" hangingPunct="1">
              <a:buFont typeface="Wingdings" charset="2"/>
              <a:buNone/>
            </a:pPr>
            <a:r>
              <a:rPr lang="en-US" altLang="zh-TW" sz="2800">
                <a:latin typeface="Times New Roman" charset="0"/>
              </a:rPr>
              <a:t> </a:t>
            </a:r>
          </a:p>
          <a:p>
            <a:pPr algn="just" eaLnBrk="1" hangingPunct="1">
              <a:buFont typeface="Wingdings" charset="2"/>
              <a:buNone/>
            </a:pPr>
            <a:r>
              <a:rPr lang="en-US" altLang="zh-TW" sz="2800">
                <a:latin typeface="Times New Roman" charset="0"/>
              </a:rPr>
              <a:t> </a:t>
            </a:r>
            <a:r>
              <a:rPr lang="en-US" altLang="zh-TW" sz="2800" i="1">
                <a:latin typeface="Times New Roman" charset="0"/>
              </a:rPr>
              <a:t>P</a:t>
            </a:r>
            <a:r>
              <a:rPr lang="en-US" altLang="zh-TW" sz="2800" i="1" baseline="-30000">
                <a:latin typeface="Times New Roman" charset="0"/>
              </a:rPr>
              <a:t>i</a:t>
            </a:r>
            <a:r>
              <a:rPr lang="en-US" altLang="zh-TW" sz="2800">
                <a:latin typeface="Times New Roman" charset="0"/>
              </a:rPr>
              <a:t>, 1</a:t>
            </a:r>
            <a:r>
              <a:rPr lang="en-US" altLang="zh-TW" sz="2800">
                <a:latin typeface="Times New Roman" charset="0"/>
                <a:sym typeface="Symbol" charset="2"/>
              </a:rPr>
              <a:t></a:t>
            </a:r>
            <a:r>
              <a:rPr lang="en-US" altLang="zh-TW" sz="2800" i="1">
                <a:latin typeface="Times New Roman" charset="0"/>
              </a:rPr>
              <a:t>i</a:t>
            </a:r>
            <a:r>
              <a:rPr lang="en-US" altLang="zh-TW" sz="2800">
                <a:latin typeface="Times New Roman" charset="0"/>
                <a:sym typeface="Symbol" charset="2"/>
              </a:rPr>
              <a:t></a:t>
            </a:r>
            <a:r>
              <a:rPr lang="en-US" altLang="zh-TW" sz="2800" i="1">
                <a:latin typeface="Times New Roman" charset="0"/>
              </a:rPr>
              <a:t>n</a:t>
            </a:r>
            <a:r>
              <a:rPr lang="en-US" altLang="zh-TW" sz="2800">
                <a:latin typeface="Times New Roman" charset="0"/>
              </a:rPr>
              <a:t> : the probability that </a:t>
            </a:r>
            <a:r>
              <a:rPr lang="en-US" altLang="zh-TW" sz="2800" i="1">
                <a:latin typeface="Times New Roman" charset="0"/>
              </a:rPr>
              <a:t>a</a:t>
            </a:r>
            <a:r>
              <a:rPr lang="en-US" altLang="zh-TW" sz="2800" i="1" baseline="-30000">
                <a:latin typeface="Times New Roman" charset="0"/>
              </a:rPr>
              <a:t>i</a:t>
            </a:r>
            <a:r>
              <a:rPr lang="en-US" altLang="zh-TW" sz="2800">
                <a:latin typeface="Times New Roman" charset="0"/>
              </a:rPr>
              <a:t> is searched.</a:t>
            </a:r>
          </a:p>
          <a:p>
            <a:pPr algn="just" eaLnBrk="1" hangingPunct="1">
              <a:buFont typeface="Wingdings" charset="2"/>
              <a:buNone/>
            </a:pPr>
            <a:r>
              <a:rPr lang="en-US" altLang="zh-TW" sz="2800">
                <a:latin typeface="Times New Roman" charset="0"/>
              </a:rPr>
              <a:t> </a:t>
            </a:r>
            <a:r>
              <a:rPr lang="en-US" altLang="zh-TW" sz="2800" i="1">
                <a:latin typeface="Times New Roman" charset="0"/>
              </a:rPr>
              <a:t>Q</a:t>
            </a:r>
            <a:r>
              <a:rPr lang="en-US" altLang="zh-TW" sz="2800" i="1" baseline="-30000">
                <a:latin typeface="Times New Roman" charset="0"/>
              </a:rPr>
              <a:t>i</a:t>
            </a:r>
            <a:r>
              <a:rPr lang="en-US" altLang="zh-TW" sz="2800">
                <a:latin typeface="Times New Roman" charset="0"/>
              </a:rPr>
              <a:t>, 0</a:t>
            </a:r>
            <a:r>
              <a:rPr lang="en-US" altLang="zh-TW" sz="2800">
                <a:latin typeface="Times New Roman" charset="0"/>
                <a:sym typeface="Symbol" charset="2"/>
              </a:rPr>
              <a:t></a:t>
            </a:r>
            <a:r>
              <a:rPr lang="en-US" altLang="zh-TW" sz="2800" i="1">
                <a:latin typeface="Times New Roman" charset="0"/>
              </a:rPr>
              <a:t>i</a:t>
            </a:r>
            <a:r>
              <a:rPr lang="en-US" altLang="zh-TW" sz="2800">
                <a:latin typeface="Times New Roman" charset="0"/>
                <a:sym typeface="Symbol" charset="2"/>
              </a:rPr>
              <a:t></a:t>
            </a:r>
            <a:r>
              <a:rPr lang="en-US" altLang="zh-TW" sz="2800" i="1">
                <a:latin typeface="Times New Roman" charset="0"/>
              </a:rPr>
              <a:t>n</a:t>
            </a:r>
            <a:r>
              <a:rPr lang="en-US" altLang="zh-TW" sz="2800">
                <a:latin typeface="Times New Roman" charset="0"/>
              </a:rPr>
              <a:t> : the probability that </a:t>
            </a:r>
            <a:r>
              <a:rPr lang="en-US" altLang="zh-TW" sz="2800" i="1">
                <a:latin typeface="Times New Roman" charset="0"/>
              </a:rPr>
              <a:t>x</a:t>
            </a:r>
            <a:r>
              <a:rPr lang="en-US" altLang="zh-TW" sz="2800">
                <a:latin typeface="Times New Roman" charset="0"/>
              </a:rPr>
              <a:t> is searched </a:t>
            </a:r>
          </a:p>
          <a:p>
            <a:pPr algn="just" eaLnBrk="1" hangingPunct="1">
              <a:buFont typeface="Wingdings" charset="2"/>
              <a:buNone/>
            </a:pPr>
            <a:r>
              <a:rPr lang="en-US" altLang="zh-TW" sz="2800">
                <a:latin typeface="Times New Roman" charset="0"/>
              </a:rPr>
              <a:t>          where  </a:t>
            </a:r>
            <a:r>
              <a:rPr lang="en-US" altLang="zh-TW" sz="2800" i="1">
                <a:latin typeface="Times New Roman" charset="0"/>
              </a:rPr>
              <a:t>a</a:t>
            </a:r>
            <a:r>
              <a:rPr lang="en-US" altLang="zh-TW" sz="2800" i="1" baseline="-30000">
                <a:latin typeface="Times New Roman" charset="0"/>
              </a:rPr>
              <a:t>i</a:t>
            </a:r>
            <a:r>
              <a:rPr lang="en-US" altLang="zh-TW" sz="2800">
                <a:latin typeface="Times New Roman" charset="0"/>
              </a:rPr>
              <a:t> &lt; </a:t>
            </a:r>
            <a:r>
              <a:rPr lang="en-US" altLang="zh-TW" sz="2800" i="1">
                <a:latin typeface="Times New Roman" charset="0"/>
              </a:rPr>
              <a:t>x</a:t>
            </a:r>
            <a:r>
              <a:rPr lang="en-US" altLang="zh-TW" sz="2800">
                <a:latin typeface="Times New Roman" charset="0"/>
              </a:rPr>
              <a:t> &lt; </a:t>
            </a:r>
            <a:r>
              <a:rPr lang="en-US" altLang="zh-TW" sz="2800" i="1">
                <a:latin typeface="Times New Roman" charset="0"/>
              </a:rPr>
              <a:t>a</a:t>
            </a:r>
            <a:r>
              <a:rPr lang="en-US" altLang="zh-TW" sz="2800" i="1" baseline="-30000">
                <a:latin typeface="Times New Roman" charset="0"/>
              </a:rPr>
              <a:t>i</a:t>
            </a:r>
            <a:r>
              <a:rPr lang="en-US" altLang="zh-TW" sz="2800" baseline="-30000">
                <a:latin typeface="Times New Roman" charset="0"/>
              </a:rPr>
              <a:t>+1</a:t>
            </a:r>
            <a:r>
              <a:rPr lang="en-US" altLang="zh-TW" sz="2800">
                <a:latin typeface="Times New Roman" charset="0"/>
              </a:rPr>
              <a:t> (</a:t>
            </a:r>
            <a:r>
              <a:rPr lang="en-US" altLang="zh-TW" sz="2800" i="1">
                <a:latin typeface="Times New Roman" charset="0"/>
              </a:rPr>
              <a:t>a</a:t>
            </a:r>
            <a:r>
              <a:rPr lang="en-US" altLang="zh-TW" sz="2800" baseline="-30000">
                <a:latin typeface="Times New Roman" charset="0"/>
              </a:rPr>
              <a:t>0</a:t>
            </a:r>
            <a:r>
              <a:rPr lang="en-US" altLang="zh-TW" sz="2800">
                <a:latin typeface="Times New Roman" charset="0"/>
              </a:rPr>
              <a:t>=-</a:t>
            </a:r>
            <a:r>
              <a:rPr lang="en-US" altLang="zh-TW" sz="2800">
                <a:latin typeface="Times New Roman" charset="0"/>
                <a:sym typeface="Symbol" charset="2"/>
              </a:rPr>
              <a:t></a:t>
            </a:r>
            <a:r>
              <a:rPr lang="en-US" altLang="zh-TW" sz="2800">
                <a:latin typeface="Times New Roman" charset="0"/>
              </a:rPr>
              <a:t>, </a:t>
            </a:r>
            <a:r>
              <a:rPr lang="en-US" altLang="zh-TW" sz="2800" i="1">
                <a:latin typeface="Times New Roman" charset="0"/>
              </a:rPr>
              <a:t>a</a:t>
            </a:r>
            <a:r>
              <a:rPr lang="en-US" altLang="zh-TW" sz="2800" i="1" baseline="-30000">
                <a:latin typeface="Times New Roman" charset="0"/>
              </a:rPr>
              <a:t>n</a:t>
            </a:r>
            <a:r>
              <a:rPr lang="en-US" altLang="zh-TW" sz="2800" baseline="-30000">
                <a:latin typeface="Times New Roman" charset="0"/>
              </a:rPr>
              <a:t>+1</a:t>
            </a:r>
            <a:r>
              <a:rPr lang="en-US" altLang="zh-TW" sz="2800">
                <a:latin typeface="Times New Roman" charset="0"/>
              </a:rPr>
              <a:t>=</a:t>
            </a:r>
            <a:r>
              <a:rPr lang="en-US" altLang="zh-TW" sz="2800">
                <a:latin typeface="Times New Roman" charset="0"/>
                <a:sym typeface="Symbol" charset="2"/>
              </a:rPr>
              <a:t></a:t>
            </a:r>
            <a:r>
              <a:rPr lang="en-US" altLang="zh-TW" sz="2800">
                <a:latin typeface="Times New Roman" charset="0"/>
              </a:rPr>
              <a:t>).</a:t>
            </a:r>
          </a:p>
          <a:p>
            <a:pPr eaLnBrk="1" hangingPunct="1"/>
            <a:endParaRPr lang="zh-TW" altLang="en-US" sz="2800">
              <a:latin typeface="Times New Roman" charset="0"/>
            </a:endParaRPr>
          </a:p>
        </p:txBody>
      </p:sp>
      <p:graphicFrame>
        <p:nvGraphicFramePr>
          <p:cNvPr id="61443" name="Object 4"/>
          <p:cNvGraphicFramePr>
            <a:graphicFrameLocks noChangeAspect="1"/>
          </p:cNvGraphicFramePr>
          <p:nvPr/>
        </p:nvGraphicFramePr>
        <p:xfrm>
          <a:off x="971550" y="4652963"/>
          <a:ext cx="2149475" cy="914400"/>
        </p:xfrm>
        <a:graphic>
          <a:graphicData uri="http://schemas.openxmlformats.org/presentationml/2006/ole">
            <mc:AlternateContent xmlns:mc="http://schemas.openxmlformats.org/markup-compatibility/2006">
              <mc:Choice xmlns:v="urn:schemas-microsoft-com:vml" Requires="v">
                <p:oleObj spid="_x0000_s61474" name="Equation" r:id="rId3" imgW="1016000" imgH="431800" progId="Equation.3">
                  <p:embed/>
                </p:oleObj>
              </mc:Choice>
              <mc:Fallback>
                <p:oleObj name="Equation" r:id="rId3" imgW="10160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652963"/>
                        <a:ext cx="21494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type="body" idx="1"/>
          </p:nvPr>
        </p:nvSpPr>
        <p:spPr>
          <a:xfrm>
            <a:off x="4267200" y="685800"/>
            <a:ext cx="4687888" cy="3505200"/>
          </a:xfrm>
        </p:spPr>
        <p:txBody>
          <a:bodyPr/>
          <a:lstStyle/>
          <a:p>
            <a:pPr eaLnBrk="1" hangingPunct="1"/>
            <a:r>
              <a:rPr lang="en-US" altLang="zh-TW" sz="2800">
                <a:latin typeface="Times New Roman" charset="0"/>
              </a:rPr>
              <a:t>Identifiers : 4, 5, 8, 10, 11, 12, 14</a:t>
            </a:r>
          </a:p>
          <a:p>
            <a:pPr eaLnBrk="1" hangingPunct="1"/>
            <a:r>
              <a:rPr lang="en-US" altLang="zh-TW" sz="2800">
                <a:latin typeface="Times New Roman" charset="0"/>
              </a:rPr>
              <a:t>Internal node : successful search, </a:t>
            </a:r>
            <a:r>
              <a:rPr lang="en-US" altLang="zh-TW" sz="2800" i="1">
                <a:latin typeface="Times New Roman" charset="0"/>
              </a:rPr>
              <a:t>P</a:t>
            </a:r>
            <a:r>
              <a:rPr lang="en-US" altLang="zh-TW" sz="2800" i="1" baseline="-30000">
                <a:latin typeface="Times New Roman" charset="0"/>
              </a:rPr>
              <a:t>i</a:t>
            </a:r>
            <a:r>
              <a:rPr lang="en-US" altLang="zh-TW" sz="2800">
                <a:latin typeface="Times New Roman" charset="0"/>
              </a:rPr>
              <a:t> </a:t>
            </a:r>
          </a:p>
          <a:p>
            <a:pPr eaLnBrk="1" hangingPunct="1"/>
            <a:r>
              <a:rPr lang="en-US" altLang="zh-TW" sz="2800">
                <a:latin typeface="Times New Roman" charset="0"/>
              </a:rPr>
              <a:t>External node : unsuccessful search, </a:t>
            </a:r>
            <a:r>
              <a:rPr lang="en-US" altLang="zh-TW" sz="2800" i="1">
                <a:latin typeface="Times New Roman" charset="0"/>
              </a:rPr>
              <a:t>Q</a:t>
            </a:r>
            <a:r>
              <a:rPr lang="en-US" altLang="zh-TW" sz="2800" i="1" baseline="-30000">
                <a:latin typeface="Times New Roman" charset="0"/>
              </a:rPr>
              <a:t>i</a:t>
            </a:r>
            <a:endParaRPr lang="zh-TW" altLang="en-US" sz="2800" i="1">
              <a:latin typeface="Times New Roman" charset="0"/>
            </a:endParaRPr>
          </a:p>
        </p:txBody>
      </p:sp>
      <p:pic>
        <p:nvPicPr>
          <p:cNvPr id="624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40386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7"/>
          <p:cNvSpPr txBox="1">
            <a:spLocks noChangeArrowheads="1"/>
          </p:cNvSpPr>
          <p:nvPr/>
        </p:nvSpPr>
        <p:spPr bwMode="auto">
          <a:xfrm>
            <a:off x="533400" y="4606925"/>
            <a:ext cx="65532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nSpc>
                <a:spcPct val="90000"/>
              </a:lnSpc>
              <a:spcBef>
                <a:spcPct val="20000"/>
              </a:spcBef>
              <a:buClr>
                <a:schemeClr val="folHlink"/>
              </a:buClr>
              <a:buSzPct val="60000"/>
              <a:buFont typeface="Wingdings" charset="2"/>
              <a:buChar char="n"/>
            </a:pPr>
            <a:r>
              <a:rPr lang="en-US" altLang="zh-TW" i="0">
                <a:latin typeface="Times New Roman" charset="0"/>
              </a:rPr>
              <a:t>The expected cost of a binary tree:</a:t>
            </a:r>
          </a:p>
          <a:p>
            <a:pPr>
              <a:lnSpc>
                <a:spcPct val="90000"/>
              </a:lnSpc>
              <a:spcBef>
                <a:spcPct val="20000"/>
              </a:spcBef>
              <a:buClr>
                <a:schemeClr val="folHlink"/>
              </a:buClr>
              <a:buSzPct val="60000"/>
              <a:buFont typeface="Wingdings" charset="2"/>
              <a:buNone/>
            </a:pPr>
            <a:endParaRPr lang="en-US" altLang="zh-TW" i="0">
              <a:latin typeface="Times New Roman" charset="0"/>
            </a:endParaRPr>
          </a:p>
          <a:p>
            <a:pPr>
              <a:lnSpc>
                <a:spcPct val="90000"/>
              </a:lnSpc>
              <a:spcBef>
                <a:spcPct val="20000"/>
              </a:spcBef>
              <a:buClr>
                <a:schemeClr val="folHlink"/>
              </a:buClr>
              <a:buSzPct val="60000"/>
              <a:buFont typeface="Wingdings" charset="2"/>
              <a:buChar char="n"/>
            </a:pPr>
            <a:endParaRPr lang="en-US" altLang="zh-TW" i="0">
              <a:latin typeface="Times New Roman" charset="0"/>
            </a:endParaRPr>
          </a:p>
          <a:p>
            <a:pPr>
              <a:lnSpc>
                <a:spcPct val="90000"/>
              </a:lnSpc>
              <a:spcBef>
                <a:spcPct val="20000"/>
              </a:spcBef>
              <a:buClr>
                <a:schemeClr val="folHlink"/>
              </a:buClr>
              <a:buSzPct val="60000"/>
              <a:buFont typeface="Wingdings" charset="2"/>
              <a:buChar char="n"/>
            </a:pPr>
            <a:endParaRPr lang="en-US" altLang="zh-TW" i="0">
              <a:latin typeface="Times New Roman" charset="0"/>
            </a:endParaRPr>
          </a:p>
          <a:p>
            <a:pPr>
              <a:lnSpc>
                <a:spcPct val="90000"/>
              </a:lnSpc>
              <a:spcBef>
                <a:spcPct val="20000"/>
              </a:spcBef>
              <a:buClr>
                <a:schemeClr val="folHlink"/>
              </a:buClr>
              <a:buSzPct val="60000"/>
              <a:buFont typeface="Wingdings" charset="2"/>
              <a:buChar char="n"/>
            </a:pPr>
            <a:r>
              <a:rPr lang="en-US" altLang="zh-TW" i="0">
                <a:latin typeface="Times New Roman" charset="0"/>
              </a:rPr>
              <a:t>The level of the root : 1</a:t>
            </a:r>
            <a:endParaRPr lang="zh-TW" altLang="en-US" i="0">
              <a:latin typeface="Times New Roman" charset="0"/>
            </a:endParaRPr>
          </a:p>
        </p:txBody>
      </p:sp>
      <p:graphicFrame>
        <p:nvGraphicFramePr>
          <p:cNvPr id="62468" name="Object 10"/>
          <p:cNvGraphicFramePr>
            <a:graphicFrameLocks noChangeAspect="1"/>
          </p:cNvGraphicFramePr>
          <p:nvPr/>
        </p:nvGraphicFramePr>
        <p:xfrm>
          <a:off x="1692275" y="5254625"/>
          <a:ext cx="4392613" cy="868363"/>
        </p:xfrm>
        <a:graphic>
          <a:graphicData uri="http://schemas.openxmlformats.org/presentationml/2006/ole">
            <mc:AlternateContent xmlns:mc="http://schemas.openxmlformats.org/markup-compatibility/2006">
              <mc:Choice xmlns:v="urn:schemas-microsoft-com:vml" Requires="v">
                <p:oleObj spid="_x0000_s62499" name="方程式" r:id="rId4" imgW="2311400" imgH="457200" progId="Equation.3">
                  <p:embed/>
                </p:oleObj>
              </mc:Choice>
              <mc:Fallback>
                <p:oleObj name="方程式" r:id="rId4" imgW="2311400" imgH="457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254625"/>
                        <a:ext cx="4392613"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62000" y="549275"/>
            <a:ext cx="7793038" cy="693738"/>
          </a:xfrm>
        </p:spPr>
        <p:txBody>
          <a:bodyPr/>
          <a:lstStyle/>
          <a:p>
            <a:pPr eaLnBrk="1" hangingPunct="1"/>
            <a:r>
              <a:rPr lang="en-US" altLang="zh-TW">
                <a:latin typeface="Times New Roman" charset="0"/>
              </a:rPr>
              <a:t>Dynamic Programming Approach</a:t>
            </a:r>
            <a:endParaRPr lang="zh-TW" altLang="en-US">
              <a:latin typeface="Times New Roman" charset="0"/>
            </a:endParaRPr>
          </a:p>
        </p:txBody>
      </p:sp>
      <p:sp>
        <p:nvSpPr>
          <p:cNvPr id="63490" name="Rectangle 3"/>
          <p:cNvSpPr>
            <a:spLocks noGrp="1" noChangeArrowheads="1"/>
          </p:cNvSpPr>
          <p:nvPr>
            <p:ph type="body" idx="1"/>
          </p:nvPr>
        </p:nvSpPr>
        <p:spPr>
          <a:xfrm>
            <a:off x="381000" y="1524000"/>
            <a:ext cx="8345488" cy="4343400"/>
          </a:xfrm>
        </p:spPr>
        <p:txBody>
          <a:bodyPr/>
          <a:lstStyle/>
          <a:p>
            <a:pPr algn="just" eaLnBrk="1" hangingPunct="1"/>
            <a:r>
              <a:rPr lang="en-US" altLang="zh-TW" sz="2800">
                <a:latin typeface="Times New Roman" charset="0"/>
              </a:rPr>
              <a:t>Let </a:t>
            </a:r>
            <a:r>
              <a:rPr lang="en-US" altLang="zh-TW" sz="2800" i="1">
                <a:latin typeface="Times New Roman" charset="0"/>
              </a:rPr>
              <a:t>C</a:t>
            </a:r>
            <a:r>
              <a:rPr lang="en-US" altLang="zh-TW" sz="2800">
                <a:latin typeface="Times New Roman" charset="0"/>
              </a:rPr>
              <a:t>(</a:t>
            </a:r>
            <a:r>
              <a:rPr lang="en-US" altLang="zh-TW" sz="2800" i="1">
                <a:latin typeface="Times New Roman" charset="0"/>
              </a:rPr>
              <a:t>i</a:t>
            </a:r>
            <a:r>
              <a:rPr lang="en-US" altLang="zh-TW" sz="2800">
                <a:latin typeface="Times New Roman" charset="0"/>
              </a:rPr>
              <a:t>, </a:t>
            </a:r>
            <a:r>
              <a:rPr lang="en-US" altLang="zh-TW" sz="2800" i="1">
                <a:latin typeface="Times New Roman" charset="0"/>
              </a:rPr>
              <a:t>j</a:t>
            </a:r>
            <a:r>
              <a:rPr lang="en-US" altLang="zh-TW" sz="2800">
                <a:latin typeface="Times New Roman" charset="0"/>
              </a:rPr>
              <a:t>) denote the cost of an optimal binary search tree containing </a:t>
            </a:r>
            <a:r>
              <a:rPr lang="en-US" altLang="zh-TW" sz="2800" i="1">
                <a:latin typeface="Times New Roman" charset="0"/>
              </a:rPr>
              <a:t>a</a:t>
            </a:r>
            <a:r>
              <a:rPr lang="en-US" altLang="zh-TW" sz="2800" i="1" baseline="-30000">
                <a:latin typeface="Times New Roman" charset="0"/>
              </a:rPr>
              <a:t>i</a:t>
            </a:r>
            <a:r>
              <a:rPr lang="en-US" altLang="zh-TW" sz="2800" i="1">
                <a:latin typeface="Times New Roman" charset="0"/>
              </a:rPr>
              <a:t>,…,a</a:t>
            </a:r>
            <a:r>
              <a:rPr lang="en-US" altLang="zh-TW" sz="2800" i="1" baseline="-30000">
                <a:latin typeface="Times New Roman" charset="0"/>
              </a:rPr>
              <a:t>j</a:t>
            </a:r>
            <a:r>
              <a:rPr lang="en-US" altLang="zh-TW" sz="2800">
                <a:latin typeface="Times New Roman" charset="0"/>
              </a:rPr>
              <a:t> .</a:t>
            </a:r>
          </a:p>
          <a:p>
            <a:pPr algn="just" eaLnBrk="1" hangingPunct="1"/>
            <a:r>
              <a:rPr lang="en-US" altLang="zh-TW" sz="2800">
                <a:latin typeface="Times New Roman" charset="0"/>
              </a:rPr>
              <a:t>The cost of the optimal binary search tree with </a:t>
            </a:r>
            <a:r>
              <a:rPr lang="en-US" altLang="zh-TW" sz="2800" i="1">
                <a:latin typeface="Times New Roman" charset="0"/>
              </a:rPr>
              <a:t>a</a:t>
            </a:r>
            <a:r>
              <a:rPr lang="en-US" altLang="zh-TW" sz="2800" i="1" baseline="-30000">
                <a:latin typeface="Times New Roman" charset="0"/>
              </a:rPr>
              <a:t>k</a:t>
            </a:r>
            <a:r>
              <a:rPr lang="en-US" altLang="zh-TW" sz="2800">
                <a:latin typeface="Times New Roman" charset="0"/>
              </a:rPr>
              <a:t> as its root :</a:t>
            </a:r>
          </a:p>
          <a:p>
            <a:pPr eaLnBrk="1" hangingPunct="1"/>
            <a:endParaRPr lang="zh-TW" altLang="en-US" sz="2800">
              <a:latin typeface="Times New Roman" charset="0"/>
            </a:endParaRPr>
          </a:p>
        </p:txBody>
      </p:sp>
      <p:graphicFrame>
        <p:nvGraphicFramePr>
          <p:cNvPr id="63491" name="Object 8"/>
          <p:cNvGraphicFramePr>
            <a:graphicFrameLocks noChangeAspect="1"/>
          </p:cNvGraphicFramePr>
          <p:nvPr/>
        </p:nvGraphicFramePr>
        <p:xfrm>
          <a:off x="2438400" y="4343400"/>
          <a:ext cx="4191000" cy="2514600"/>
        </p:xfrm>
        <a:graphic>
          <a:graphicData uri="http://schemas.openxmlformats.org/presentationml/2006/ole">
            <mc:AlternateContent xmlns:mc="http://schemas.openxmlformats.org/markup-compatibility/2006">
              <mc:Choice xmlns:v="urn:schemas-microsoft-com:vml" Requires="v">
                <p:oleObj spid="_x0000_s63552" name="VISIO" r:id="rId3" imgW="3686556" imgH="2211324" progId="Visio.Drawing.6">
                  <p:embed/>
                </p:oleObj>
              </mc:Choice>
              <mc:Fallback>
                <p:oleObj name="VISIO" r:id="rId3" imgW="3686556" imgH="2211324"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3492" name="Rectangle 10"/>
          <p:cNvSpPr>
            <a:spLocks noChangeArrowheads="1"/>
          </p:cNvSpPr>
          <p:nvPr/>
        </p:nvSpPr>
        <p:spPr bwMode="auto">
          <a:xfrm>
            <a:off x="43132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aphicFrame>
        <p:nvGraphicFramePr>
          <p:cNvPr id="63493" name="Object 11"/>
          <p:cNvGraphicFramePr>
            <a:graphicFrameLocks noChangeAspect="1"/>
          </p:cNvGraphicFramePr>
          <p:nvPr/>
        </p:nvGraphicFramePr>
        <p:xfrm>
          <a:off x="177800" y="3330575"/>
          <a:ext cx="9053513" cy="912813"/>
        </p:xfrm>
        <a:graphic>
          <a:graphicData uri="http://schemas.openxmlformats.org/presentationml/2006/ole">
            <mc:AlternateContent xmlns:mc="http://schemas.openxmlformats.org/markup-compatibility/2006">
              <mc:Choice xmlns:v="urn:schemas-microsoft-com:vml" Requires="v">
                <p:oleObj spid="_x0000_s63553" name="方程式" r:id="rId5" imgW="5257800" imgH="508000" progId="Equation.3">
                  <p:embed/>
                </p:oleObj>
              </mc:Choice>
              <mc:Fallback>
                <p:oleObj name="方程式" r:id="rId5" imgW="5257800" imgH="5080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 y="3330575"/>
                        <a:ext cx="9053513"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ChangeArrowheads="1"/>
          </p:cNvSpPr>
          <p:nvPr/>
        </p:nvSpPr>
        <p:spPr bwMode="auto">
          <a:xfrm>
            <a:off x="220980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aphicFrame>
        <p:nvGraphicFramePr>
          <p:cNvPr id="64514" name="Object 4"/>
          <p:cNvGraphicFramePr>
            <a:graphicFrameLocks noChangeAspect="1"/>
          </p:cNvGraphicFramePr>
          <p:nvPr/>
        </p:nvGraphicFramePr>
        <p:xfrm>
          <a:off x="468313" y="1125538"/>
          <a:ext cx="8202612" cy="3175000"/>
        </p:xfrm>
        <a:graphic>
          <a:graphicData uri="http://schemas.openxmlformats.org/presentationml/2006/ole">
            <mc:AlternateContent xmlns:mc="http://schemas.openxmlformats.org/markup-compatibility/2006">
              <mc:Choice xmlns:v="urn:schemas-microsoft-com:vml" Requires="v">
                <p:oleObj spid="_x0000_s64575" name="Equation" r:id="rId3" imgW="3835400" imgH="1485900" progId="Equation.3">
                  <p:embed/>
                </p:oleObj>
              </mc:Choice>
              <mc:Fallback>
                <p:oleObj name="Equation" r:id="rId3" imgW="3835400" imgH="148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25538"/>
                        <a:ext cx="8202612" cy="317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4515" name="Rectangle 5"/>
          <p:cNvSpPr>
            <a:spLocks noGrp="1" noChangeArrowheads="1"/>
          </p:cNvSpPr>
          <p:nvPr>
            <p:ph type="title"/>
          </p:nvPr>
        </p:nvSpPr>
        <p:spPr>
          <a:xfrm>
            <a:off x="838200" y="304800"/>
            <a:ext cx="7793038" cy="693738"/>
          </a:xfrm>
          <a:noFill/>
        </p:spPr>
        <p:txBody>
          <a:bodyPr/>
          <a:lstStyle/>
          <a:p>
            <a:pPr eaLnBrk="1" hangingPunct="1"/>
            <a:r>
              <a:rPr lang="en-US" altLang="zh-TW">
                <a:latin typeface="Times New Roman" charset="0"/>
              </a:rPr>
              <a:t>General formula</a:t>
            </a:r>
            <a:endParaRPr lang="zh-TW" altLang="en-US">
              <a:latin typeface="Times New Roman" charset="0"/>
            </a:endParaRPr>
          </a:p>
        </p:txBody>
      </p:sp>
      <p:graphicFrame>
        <p:nvGraphicFramePr>
          <p:cNvPr id="64516" name="Object 6"/>
          <p:cNvGraphicFramePr>
            <a:graphicFrameLocks noChangeAspect="1"/>
          </p:cNvGraphicFramePr>
          <p:nvPr/>
        </p:nvGraphicFramePr>
        <p:xfrm>
          <a:off x="2514600" y="4389438"/>
          <a:ext cx="4114800" cy="2468562"/>
        </p:xfrm>
        <a:graphic>
          <a:graphicData uri="http://schemas.openxmlformats.org/presentationml/2006/ole">
            <mc:AlternateContent xmlns:mc="http://schemas.openxmlformats.org/markup-compatibility/2006">
              <mc:Choice xmlns:v="urn:schemas-microsoft-com:vml" Requires="v">
                <p:oleObj spid="_x0000_s64576" name="VISIO" r:id="rId5" imgW="3686556" imgH="2211324" progId="Visio.Drawing.6">
                  <p:embed/>
                </p:oleObj>
              </mc:Choice>
              <mc:Fallback>
                <p:oleObj name="VISIO" r:id="rId5" imgW="3686556" imgH="2211324"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389438"/>
                        <a:ext cx="4114800"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zh-TW">
                <a:latin typeface="Times New Roman" charset="0"/>
              </a:rPr>
              <a:t>The shortest path</a:t>
            </a:r>
            <a:endParaRPr lang="zh-TW" altLang="en-US">
              <a:latin typeface="Times New Roman" charset="0"/>
            </a:endParaRPr>
          </a:p>
        </p:txBody>
      </p:sp>
      <p:sp>
        <p:nvSpPr>
          <p:cNvPr id="20482" name="Rectangle 3"/>
          <p:cNvSpPr>
            <a:spLocks noGrp="1" noChangeArrowheads="1"/>
          </p:cNvSpPr>
          <p:nvPr>
            <p:ph type="body" idx="1"/>
          </p:nvPr>
        </p:nvSpPr>
        <p:spPr>
          <a:xfrm>
            <a:off x="990600" y="1828800"/>
            <a:ext cx="7696200" cy="4459288"/>
          </a:xfrm>
        </p:spPr>
        <p:txBody>
          <a:bodyPr/>
          <a:lstStyle/>
          <a:p>
            <a:pPr eaLnBrk="1" hangingPunct="1"/>
            <a:r>
              <a:rPr lang="en-US" altLang="zh-TW" sz="2800">
                <a:latin typeface="Times New Roman" charset="0"/>
              </a:rPr>
              <a:t>To find a shortest path in a multi-stage graph</a:t>
            </a: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endParaRPr lang="en-US" altLang="zh-TW" sz="2800">
              <a:latin typeface="Times New Roman" charset="0"/>
            </a:endParaRPr>
          </a:p>
          <a:p>
            <a:pPr eaLnBrk="1" hangingPunct="1"/>
            <a:r>
              <a:rPr lang="en-US" altLang="zh-TW" sz="2800">
                <a:latin typeface="Times New Roman" charset="0"/>
              </a:rPr>
              <a:t>Apply the greedy method :</a:t>
            </a:r>
          </a:p>
          <a:p>
            <a:pPr eaLnBrk="1" hangingPunct="1">
              <a:buFont typeface="Wingdings" charset="2"/>
              <a:buNone/>
            </a:pPr>
            <a:r>
              <a:rPr lang="en-US" altLang="zh-TW" sz="2800">
                <a:latin typeface="Times New Roman" charset="0"/>
              </a:rPr>
              <a:t>   the shortest path from </a:t>
            </a:r>
            <a:r>
              <a:rPr lang="en-US" altLang="zh-TW" sz="2800" i="1">
                <a:latin typeface="Times New Roman" charset="0"/>
              </a:rPr>
              <a:t>S</a:t>
            </a:r>
            <a:r>
              <a:rPr lang="en-US" altLang="zh-TW" sz="2800">
                <a:latin typeface="Times New Roman" charset="0"/>
              </a:rPr>
              <a:t> to </a:t>
            </a:r>
            <a:r>
              <a:rPr lang="en-US" altLang="zh-TW" sz="2800" i="1">
                <a:latin typeface="Times New Roman" charset="0"/>
              </a:rPr>
              <a:t>T</a:t>
            </a:r>
            <a:r>
              <a:rPr lang="en-US" altLang="zh-TW" sz="2800">
                <a:latin typeface="Times New Roman" charset="0"/>
              </a:rPr>
              <a:t> :</a:t>
            </a:r>
          </a:p>
          <a:p>
            <a:pPr eaLnBrk="1" hangingPunct="1">
              <a:buFont typeface="Wingdings" charset="2"/>
              <a:buNone/>
            </a:pPr>
            <a:r>
              <a:rPr lang="en-US" altLang="zh-TW" sz="2800">
                <a:latin typeface="Times New Roman" charset="0"/>
              </a:rPr>
              <a:t>         1 + 2 + 5 = 8 </a:t>
            </a:r>
            <a:endParaRPr lang="zh-TW" altLang="en-US" sz="2800">
              <a:latin typeface="Times New Roman" charset="0"/>
            </a:endParaRPr>
          </a:p>
        </p:txBody>
      </p:sp>
      <p:graphicFrame>
        <p:nvGraphicFramePr>
          <p:cNvPr id="20483" name="Object 5"/>
          <p:cNvGraphicFramePr>
            <a:graphicFrameLocks noChangeAspect="1"/>
          </p:cNvGraphicFramePr>
          <p:nvPr/>
        </p:nvGraphicFramePr>
        <p:xfrm>
          <a:off x="1981200" y="2438400"/>
          <a:ext cx="5486400" cy="2133600"/>
        </p:xfrm>
        <a:graphic>
          <a:graphicData uri="http://schemas.openxmlformats.org/presentationml/2006/ole">
            <mc:AlternateContent xmlns:mc="http://schemas.openxmlformats.org/markup-compatibility/2006">
              <mc:Choice xmlns:v="urn:schemas-microsoft-com:vml" Requires="v">
                <p:oleObj spid="_x0000_s20514" name="VISIO" r:id="rId3" imgW="4766424" imgH="1581213" progId="Visio.Drawing.6">
                  <p:embed/>
                </p:oleObj>
              </mc:Choice>
              <mc:Fallback>
                <p:oleObj name="VISIO" r:id="rId3" imgW="4766424" imgH="1581213"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38400"/>
                        <a:ext cx="5486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838200" y="762000"/>
            <a:ext cx="7793038" cy="693738"/>
          </a:xfrm>
        </p:spPr>
        <p:txBody>
          <a:bodyPr/>
          <a:lstStyle/>
          <a:p>
            <a:pPr eaLnBrk="1" hangingPunct="1"/>
            <a:r>
              <a:rPr lang="en-US" altLang="zh-TW">
                <a:latin typeface="Times New Roman" charset="0"/>
              </a:rPr>
              <a:t>Computation relationships of subtrees</a:t>
            </a:r>
            <a:endParaRPr lang="zh-TW" altLang="en-US">
              <a:latin typeface="Times New Roman" charset="0"/>
            </a:endParaRPr>
          </a:p>
        </p:txBody>
      </p:sp>
      <p:sp>
        <p:nvSpPr>
          <p:cNvPr id="65538" name="Rectangle 3"/>
          <p:cNvSpPr>
            <a:spLocks noGrp="1" noChangeArrowheads="1"/>
          </p:cNvSpPr>
          <p:nvPr>
            <p:ph type="body" idx="1"/>
          </p:nvPr>
        </p:nvSpPr>
        <p:spPr/>
        <p:txBody>
          <a:bodyPr/>
          <a:lstStyle/>
          <a:p>
            <a:pPr eaLnBrk="1" hangingPunct="1">
              <a:lnSpc>
                <a:spcPct val="90000"/>
              </a:lnSpc>
            </a:pPr>
            <a:r>
              <a:rPr lang="en-US" altLang="zh-TW" sz="2400">
                <a:latin typeface="Times New Roman" charset="0"/>
              </a:rPr>
              <a:t>e.g. </a:t>
            </a:r>
            <a:r>
              <a:rPr lang="en-US" altLang="zh-TW" sz="2400" i="1">
                <a:latin typeface="Times New Roman" charset="0"/>
              </a:rPr>
              <a:t>n</a:t>
            </a:r>
            <a:r>
              <a:rPr lang="en-US" altLang="zh-TW" sz="2400">
                <a:latin typeface="Times New Roman" charset="0"/>
              </a:rPr>
              <a:t>=4</a:t>
            </a:r>
          </a:p>
          <a:p>
            <a:pPr eaLnBrk="1" hangingPunct="1">
              <a:lnSpc>
                <a:spcPct val="90000"/>
              </a:lnSpc>
            </a:pPr>
            <a:endParaRPr lang="en-US" altLang="zh-TW" sz="2400">
              <a:latin typeface="Times New Roman" charset="0"/>
            </a:endParaRPr>
          </a:p>
          <a:p>
            <a:pPr eaLnBrk="1" hangingPunct="1">
              <a:lnSpc>
                <a:spcPct val="90000"/>
              </a:lnSpc>
            </a:pPr>
            <a:endParaRPr lang="en-US" altLang="zh-TW" sz="2800">
              <a:latin typeface="Times New Roman" charset="0"/>
            </a:endParaRPr>
          </a:p>
          <a:p>
            <a:pPr eaLnBrk="1" hangingPunct="1">
              <a:lnSpc>
                <a:spcPct val="90000"/>
              </a:lnSpc>
            </a:pPr>
            <a:endParaRPr lang="en-US" altLang="zh-TW" sz="2800">
              <a:latin typeface="Times New Roman" charset="0"/>
            </a:endParaRPr>
          </a:p>
          <a:p>
            <a:pPr eaLnBrk="1" hangingPunct="1">
              <a:lnSpc>
                <a:spcPct val="90000"/>
              </a:lnSpc>
            </a:pPr>
            <a:endParaRPr lang="en-US" altLang="zh-TW" sz="2400">
              <a:latin typeface="Times New Roman" charset="0"/>
            </a:endParaRPr>
          </a:p>
          <a:p>
            <a:pPr algn="just" eaLnBrk="1" hangingPunct="1">
              <a:lnSpc>
                <a:spcPct val="90000"/>
              </a:lnSpc>
            </a:pPr>
            <a:endParaRPr lang="en-US" altLang="zh-TW" sz="2400">
              <a:latin typeface="Times New Roman" charset="0"/>
            </a:endParaRPr>
          </a:p>
          <a:p>
            <a:pPr algn="just" eaLnBrk="1" hangingPunct="1">
              <a:lnSpc>
                <a:spcPct val="90000"/>
              </a:lnSpc>
            </a:pPr>
            <a:endParaRPr lang="en-US" altLang="zh-TW" sz="2400">
              <a:latin typeface="Times New Roman" charset="0"/>
            </a:endParaRPr>
          </a:p>
          <a:p>
            <a:pPr algn="just" eaLnBrk="1" hangingPunct="1">
              <a:lnSpc>
                <a:spcPct val="90000"/>
              </a:lnSpc>
            </a:pPr>
            <a:r>
              <a:rPr lang="en-US" altLang="zh-TW" sz="2400">
                <a:latin typeface="Times New Roman" charset="0"/>
              </a:rPr>
              <a:t>Time complexity: </a:t>
            </a:r>
            <a:r>
              <a:rPr lang="en-US" altLang="zh-TW" sz="2400" i="1">
                <a:latin typeface="Times New Roman" charset="0"/>
              </a:rPr>
              <a:t>O</a:t>
            </a:r>
            <a:r>
              <a:rPr lang="en-US" altLang="zh-TW" sz="2400">
                <a:latin typeface="Times New Roman" charset="0"/>
              </a:rPr>
              <a:t>(</a:t>
            </a:r>
            <a:r>
              <a:rPr lang="en-US" altLang="zh-TW" sz="2400" i="1">
                <a:latin typeface="Times New Roman" charset="0"/>
              </a:rPr>
              <a:t>n</a:t>
            </a:r>
            <a:r>
              <a:rPr lang="en-US" altLang="zh-TW" sz="2400" baseline="30000">
                <a:latin typeface="Times New Roman" charset="0"/>
              </a:rPr>
              <a:t>3</a:t>
            </a:r>
            <a:r>
              <a:rPr lang="en-US" altLang="zh-TW" sz="2400">
                <a:latin typeface="Times New Roman" charset="0"/>
              </a:rPr>
              <a:t>)</a:t>
            </a:r>
          </a:p>
          <a:p>
            <a:pPr algn="just" eaLnBrk="1" hangingPunct="1">
              <a:lnSpc>
                <a:spcPct val="90000"/>
              </a:lnSpc>
              <a:buFont typeface="Wingdings" charset="2"/>
              <a:buNone/>
            </a:pPr>
            <a:r>
              <a:rPr lang="en-US" altLang="zh-TW" sz="2400">
                <a:latin typeface="Times New Roman" charset="0"/>
              </a:rPr>
              <a:t>  	when </a:t>
            </a:r>
            <a:r>
              <a:rPr lang="en-US" altLang="zh-TW" sz="2400" i="1">
                <a:latin typeface="Times New Roman" charset="0"/>
              </a:rPr>
              <a:t>j-i=m</a:t>
            </a:r>
            <a:r>
              <a:rPr lang="en-US" altLang="zh-TW" sz="2400">
                <a:latin typeface="Times New Roman" charset="0"/>
              </a:rPr>
              <a:t>, there are (</a:t>
            </a:r>
            <a:r>
              <a:rPr lang="en-US" altLang="zh-TW" sz="2400" i="1">
                <a:latin typeface="Times New Roman" charset="0"/>
              </a:rPr>
              <a:t>n</a:t>
            </a:r>
            <a:r>
              <a:rPr lang="en-US" altLang="zh-TW" sz="2400">
                <a:latin typeface="Times New Roman" charset="0"/>
              </a:rPr>
              <a:t>-</a:t>
            </a:r>
            <a:r>
              <a:rPr lang="en-US" altLang="zh-TW" sz="2400" i="1">
                <a:latin typeface="Times New Roman" charset="0"/>
              </a:rPr>
              <a:t>m</a:t>
            </a:r>
            <a:r>
              <a:rPr lang="en-US" altLang="zh-TW" sz="2400">
                <a:latin typeface="Times New Roman" charset="0"/>
              </a:rPr>
              <a:t>) </a:t>
            </a:r>
            <a:r>
              <a:rPr lang="en-US" altLang="zh-TW" sz="2400" i="1">
                <a:latin typeface="Times New Roman" charset="0"/>
              </a:rPr>
              <a:t>C</a:t>
            </a:r>
            <a:r>
              <a:rPr lang="en-US" altLang="zh-TW" sz="2400">
                <a:latin typeface="Times New Roman" charset="0"/>
              </a:rPr>
              <a:t>(</a:t>
            </a:r>
            <a:r>
              <a:rPr lang="en-US" altLang="zh-TW" sz="2400" i="1">
                <a:latin typeface="Times New Roman" charset="0"/>
              </a:rPr>
              <a:t>i</a:t>
            </a:r>
            <a:r>
              <a:rPr lang="en-US" altLang="zh-TW" sz="2400">
                <a:latin typeface="Times New Roman" charset="0"/>
              </a:rPr>
              <a:t>, </a:t>
            </a:r>
            <a:r>
              <a:rPr lang="en-US" altLang="zh-TW" sz="2400" i="1">
                <a:latin typeface="Times New Roman" charset="0"/>
              </a:rPr>
              <a:t>j</a:t>
            </a:r>
            <a:r>
              <a:rPr lang="en-US" altLang="zh-TW" sz="2400">
                <a:latin typeface="Times New Roman" charset="0"/>
              </a:rPr>
              <a:t>)’s to compute.</a:t>
            </a:r>
          </a:p>
          <a:p>
            <a:pPr algn="just" eaLnBrk="1" hangingPunct="1">
              <a:lnSpc>
                <a:spcPct val="90000"/>
              </a:lnSpc>
              <a:buFont typeface="Wingdings" charset="2"/>
              <a:buNone/>
            </a:pPr>
            <a:r>
              <a:rPr lang="en-US" altLang="zh-TW" sz="2400">
                <a:latin typeface="Times New Roman" charset="0"/>
              </a:rPr>
              <a:t>  	Each </a:t>
            </a:r>
            <a:r>
              <a:rPr lang="en-US" altLang="zh-TW" sz="2400" i="1">
                <a:latin typeface="Times New Roman" charset="0"/>
              </a:rPr>
              <a:t>C</a:t>
            </a:r>
            <a:r>
              <a:rPr lang="en-US" altLang="zh-TW" sz="2400">
                <a:latin typeface="Times New Roman" charset="0"/>
              </a:rPr>
              <a:t>(</a:t>
            </a:r>
            <a:r>
              <a:rPr lang="en-US" altLang="zh-TW" sz="2400" i="1">
                <a:latin typeface="Times New Roman" charset="0"/>
              </a:rPr>
              <a:t>i</a:t>
            </a:r>
            <a:r>
              <a:rPr lang="en-US" altLang="zh-TW" sz="2400">
                <a:latin typeface="Times New Roman" charset="0"/>
              </a:rPr>
              <a:t>, </a:t>
            </a:r>
            <a:r>
              <a:rPr lang="en-US" altLang="zh-TW" sz="2400" i="1">
                <a:latin typeface="Times New Roman" charset="0"/>
              </a:rPr>
              <a:t>j</a:t>
            </a:r>
            <a:r>
              <a:rPr lang="en-US" altLang="zh-TW" sz="2400">
                <a:latin typeface="Times New Roman" charset="0"/>
              </a:rPr>
              <a:t>) with </a:t>
            </a:r>
            <a:r>
              <a:rPr lang="en-US" altLang="zh-TW" sz="2400" i="1">
                <a:latin typeface="Times New Roman" charset="0"/>
              </a:rPr>
              <a:t>j</a:t>
            </a:r>
            <a:r>
              <a:rPr lang="en-US" altLang="zh-TW" sz="2400">
                <a:latin typeface="Times New Roman" charset="0"/>
              </a:rPr>
              <a:t>-</a:t>
            </a:r>
            <a:r>
              <a:rPr lang="en-US" altLang="zh-TW" sz="2400" i="1">
                <a:latin typeface="Times New Roman" charset="0"/>
              </a:rPr>
              <a:t>i</a:t>
            </a:r>
            <a:r>
              <a:rPr lang="en-US" altLang="zh-TW" sz="2400">
                <a:latin typeface="Times New Roman" charset="0"/>
              </a:rPr>
              <a:t>=</a:t>
            </a:r>
            <a:r>
              <a:rPr lang="en-US" altLang="zh-TW" sz="2400" i="1">
                <a:latin typeface="Times New Roman" charset="0"/>
              </a:rPr>
              <a:t>m</a:t>
            </a:r>
            <a:r>
              <a:rPr lang="en-US" altLang="zh-TW" sz="2400">
                <a:latin typeface="Times New Roman" charset="0"/>
              </a:rPr>
              <a:t> can be computed in </a:t>
            </a:r>
            <a:r>
              <a:rPr lang="en-US" altLang="zh-TW" sz="2400" i="1">
                <a:latin typeface="Times New Roman" charset="0"/>
              </a:rPr>
              <a:t>O</a:t>
            </a:r>
            <a:r>
              <a:rPr lang="en-US" altLang="zh-TW" sz="2400">
                <a:latin typeface="Times New Roman" charset="0"/>
              </a:rPr>
              <a:t>(</a:t>
            </a:r>
            <a:r>
              <a:rPr lang="en-US" altLang="zh-TW" sz="2400" i="1">
                <a:latin typeface="Times New Roman" charset="0"/>
              </a:rPr>
              <a:t>m</a:t>
            </a:r>
            <a:r>
              <a:rPr lang="en-US" altLang="zh-TW" sz="2400">
                <a:latin typeface="Times New Roman" charset="0"/>
              </a:rPr>
              <a:t>) time.</a:t>
            </a:r>
          </a:p>
          <a:p>
            <a:pPr eaLnBrk="1" hangingPunct="1">
              <a:lnSpc>
                <a:spcPct val="90000"/>
              </a:lnSpc>
              <a:buFont typeface="Wingdings" charset="2"/>
              <a:buNone/>
            </a:pPr>
            <a:r>
              <a:rPr lang="en-US" altLang="zh-TW" sz="2400">
                <a:latin typeface="Times New Roman" charset="0"/>
              </a:rPr>
              <a:t>	</a:t>
            </a:r>
          </a:p>
        </p:txBody>
      </p:sp>
      <p:graphicFrame>
        <p:nvGraphicFramePr>
          <p:cNvPr id="65539" name="Object 6"/>
          <p:cNvGraphicFramePr>
            <a:graphicFrameLocks noChangeAspect="1"/>
          </p:cNvGraphicFramePr>
          <p:nvPr/>
        </p:nvGraphicFramePr>
        <p:xfrm>
          <a:off x="2286000" y="1600200"/>
          <a:ext cx="4724400" cy="3019425"/>
        </p:xfrm>
        <a:graphic>
          <a:graphicData uri="http://schemas.openxmlformats.org/presentationml/2006/ole">
            <mc:AlternateContent xmlns:mc="http://schemas.openxmlformats.org/markup-compatibility/2006">
              <mc:Choice xmlns:v="urn:schemas-microsoft-com:vml" Requires="v">
                <p:oleObj spid="_x0000_s65599" name="VISIO" r:id="rId3" imgW="4013031" imgH="2560928" progId="Visio.Drawing.6">
                  <p:embed/>
                </p:oleObj>
              </mc:Choice>
              <mc:Fallback>
                <p:oleObj name="VISIO" r:id="rId3" imgW="4013031" imgH="2560928"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47244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65540" name="Object 9"/>
          <p:cNvGraphicFramePr>
            <a:graphicFrameLocks noChangeAspect="1"/>
          </p:cNvGraphicFramePr>
          <p:nvPr/>
        </p:nvGraphicFramePr>
        <p:xfrm>
          <a:off x="1630363" y="5745163"/>
          <a:ext cx="3903662" cy="938212"/>
        </p:xfrm>
        <a:graphic>
          <a:graphicData uri="http://schemas.openxmlformats.org/presentationml/2006/ole">
            <mc:AlternateContent xmlns:mc="http://schemas.openxmlformats.org/markup-compatibility/2006">
              <mc:Choice xmlns:v="urn:schemas-microsoft-com:vml" Requires="v">
                <p:oleObj spid="_x0000_s65600" name="Equation" r:id="rId5" imgW="1587500" imgH="381000" progId="Equation.3">
                  <p:embed/>
                </p:oleObj>
              </mc:Choice>
              <mc:Fallback>
                <p:oleObj name="Equation" r:id="rId5" imgW="1587500" imgH="381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5745163"/>
                        <a:ext cx="3903662"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685800" y="0"/>
            <a:ext cx="7772400" cy="838200"/>
          </a:xfrm>
        </p:spPr>
        <p:txBody>
          <a:bodyPr/>
          <a:lstStyle/>
          <a:p>
            <a:pPr eaLnBrk="1" hangingPunct="1"/>
            <a:r>
              <a:rPr lang="en-US" altLang="zh-TW">
                <a:latin typeface="Times New Roman" charset="0"/>
              </a:rPr>
              <a:t>Matrix-chain multiplication</a:t>
            </a:r>
          </a:p>
        </p:txBody>
      </p:sp>
      <p:sp>
        <p:nvSpPr>
          <p:cNvPr id="66562" name="Rectangle 3"/>
          <p:cNvSpPr>
            <a:spLocks noGrp="1" noChangeArrowheads="1"/>
          </p:cNvSpPr>
          <p:nvPr>
            <p:ph type="body" idx="1"/>
          </p:nvPr>
        </p:nvSpPr>
        <p:spPr>
          <a:xfrm>
            <a:off x="685800" y="1143000"/>
            <a:ext cx="7772400" cy="5181600"/>
          </a:xfrm>
        </p:spPr>
        <p:txBody>
          <a:bodyPr/>
          <a:lstStyle/>
          <a:p>
            <a:pPr eaLnBrk="1" hangingPunct="1">
              <a:lnSpc>
                <a:spcPct val="90000"/>
              </a:lnSpc>
            </a:pPr>
            <a:r>
              <a:rPr lang="en-US" altLang="zh-TW" sz="2400" i="1">
                <a:latin typeface="Times New Roman" charset="0"/>
              </a:rPr>
              <a:t>n</a:t>
            </a:r>
            <a:r>
              <a:rPr lang="en-US" altLang="zh-TW" sz="2400">
                <a:latin typeface="Times New Roman" charset="0"/>
              </a:rPr>
              <a:t> matrices </a:t>
            </a:r>
            <a:r>
              <a:rPr lang="en-US" altLang="zh-TW" sz="2400" i="1">
                <a:latin typeface="Times New Roman" charset="0"/>
              </a:rPr>
              <a:t>A</a:t>
            </a:r>
            <a:r>
              <a:rPr lang="en-US" altLang="zh-TW" sz="2400" baseline="-25000">
                <a:latin typeface="Times New Roman" charset="0"/>
              </a:rPr>
              <a:t>1</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2</a:t>
            </a:r>
            <a:r>
              <a:rPr lang="en-US" altLang="zh-TW" sz="2400">
                <a:latin typeface="Times New Roman" charset="0"/>
              </a:rPr>
              <a:t>, …, </a:t>
            </a:r>
            <a:r>
              <a:rPr lang="en-US" altLang="zh-TW" sz="2400" i="1">
                <a:latin typeface="Times New Roman" charset="0"/>
              </a:rPr>
              <a:t>A</a:t>
            </a:r>
            <a:r>
              <a:rPr lang="en-US" altLang="zh-TW" sz="2400" i="1" baseline="-25000">
                <a:latin typeface="Times New Roman" charset="0"/>
              </a:rPr>
              <a:t>n</a:t>
            </a:r>
            <a:r>
              <a:rPr lang="en-US" altLang="zh-TW" sz="2400">
                <a:latin typeface="Times New Roman" charset="0"/>
              </a:rPr>
              <a:t> with size</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p</a:t>
            </a:r>
            <a:r>
              <a:rPr lang="en-US" altLang="zh-TW" sz="2400" baseline="-25000">
                <a:latin typeface="Times New Roman" charset="0"/>
              </a:rPr>
              <a:t>0 </a:t>
            </a:r>
            <a:r>
              <a:rPr lang="en-US" altLang="zh-TW" sz="2400">
                <a:latin typeface="Times New Roman" charset="0"/>
                <a:sym typeface="Symbol" charset="2"/>
              </a:rPr>
              <a:t> </a:t>
            </a:r>
            <a:r>
              <a:rPr lang="en-US" altLang="zh-TW" sz="2400" i="1">
                <a:latin typeface="Times New Roman" charset="0"/>
              </a:rPr>
              <a:t>p</a:t>
            </a:r>
            <a:r>
              <a:rPr lang="en-US" altLang="zh-TW" sz="2400" baseline="-25000">
                <a:latin typeface="Times New Roman" charset="0"/>
              </a:rPr>
              <a:t>1</a:t>
            </a:r>
            <a:r>
              <a:rPr lang="en-US" altLang="zh-TW" sz="2400">
                <a:latin typeface="Times New Roman" charset="0"/>
              </a:rPr>
              <a:t>, </a:t>
            </a:r>
            <a:r>
              <a:rPr lang="en-US" altLang="zh-TW" sz="2400" i="1">
                <a:latin typeface="Times New Roman" charset="0"/>
              </a:rPr>
              <a:t>p</a:t>
            </a:r>
            <a:r>
              <a:rPr lang="en-US" altLang="zh-TW" sz="2400" baseline="-25000">
                <a:latin typeface="Times New Roman" charset="0"/>
              </a:rPr>
              <a:t>1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p</a:t>
            </a:r>
            <a:r>
              <a:rPr lang="en-US" altLang="zh-TW" sz="2400" baseline="-25000">
                <a:latin typeface="Times New Roman" charset="0"/>
              </a:rPr>
              <a:t>2</a:t>
            </a:r>
            <a:r>
              <a:rPr lang="en-US" altLang="zh-TW" sz="2400">
                <a:latin typeface="Times New Roman" charset="0"/>
              </a:rPr>
              <a:t>, </a:t>
            </a:r>
            <a:r>
              <a:rPr lang="en-US" altLang="zh-TW" sz="2400" i="1">
                <a:latin typeface="Times New Roman" charset="0"/>
              </a:rPr>
              <a:t>p</a:t>
            </a:r>
            <a:r>
              <a:rPr lang="en-US" altLang="zh-TW" sz="2400" baseline="-25000">
                <a:latin typeface="Times New Roman" charset="0"/>
              </a:rPr>
              <a:t>2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p</a:t>
            </a:r>
            <a:r>
              <a:rPr lang="en-US" altLang="zh-TW" sz="2400" baseline="-25000">
                <a:latin typeface="Times New Roman" charset="0"/>
              </a:rPr>
              <a:t>3</a:t>
            </a:r>
            <a:r>
              <a:rPr lang="en-US" altLang="zh-TW" sz="2400">
                <a:latin typeface="Times New Roman" charset="0"/>
              </a:rPr>
              <a:t>, …, </a:t>
            </a:r>
            <a:r>
              <a:rPr lang="en-US" altLang="zh-TW" sz="2400" i="1">
                <a:latin typeface="Times New Roman" charset="0"/>
              </a:rPr>
              <a:t>p</a:t>
            </a:r>
            <a:r>
              <a:rPr lang="en-US" altLang="zh-TW" sz="2400" baseline="-25000">
                <a:latin typeface="Times New Roman" charset="0"/>
              </a:rPr>
              <a:t>n-1 </a:t>
            </a:r>
            <a:r>
              <a:rPr lang="en-US" altLang="zh-TW" sz="2400">
                <a:latin typeface="Times New Roman" charset="0"/>
                <a:sym typeface="Symbol" charset="2"/>
              </a:rPr>
              <a:t></a:t>
            </a:r>
            <a:r>
              <a:rPr lang="en-US" altLang="zh-TW" sz="2400">
                <a:latin typeface="Times New Roman" charset="0"/>
              </a:rPr>
              <a:t> p</a:t>
            </a:r>
            <a:r>
              <a:rPr lang="en-US" altLang="zh-TW" sz="2400" baseline="-25000">
                <a:latin typeface="Times New Roman" charset="0"/>
              </a:rPr>
              <a:t>n</a:t>
            </a:r>
          </a:p>
          <a:p>
            <a:pPr eaLnBrk="1" hangingPunct="1">
              <a:lnSpc>
                <a:spcPct val="90000"/>
              </a:lnSpc>
              <a:buFont typeface="Wingdings" charset="2"/>
              <a:buNone/>
            </a:pPr>
            <a:r>
              <a:rPr lang="en-US" altLang="zh-TW" sz="2400">
                <a:latin typeface="Times New Roman" charset="0"/>
              </a:rPr>
              <a:t>   To determine the multiplication order such that number of scalar multiplications is minimized.</a:t>
            </a:r>
          </a:p>
          <a:p>
            <a:pPr eaLnBrk="1" hangingPunct="1">
              <a:lnSpc>
                <a:spcPct val="90000"/>
              </a:lnSpc>
            </a:pPr>
            <a:r>
              <a:rPr lang="en-US" altLang="zh-TW" sz="2400">
                <a:latin typeface="Times New Roman" charset="0"/>
              </a:rPr>
              <a:t>To compute </a:t>
            </a:r>
            <a:r>
              <a:rPr lang="en-US" altLang="zh-TW" sz="2400" i="1">
                <a:latin typeface="Times New Roman" charset="0"/>
              </a:rPr>
              <a:t>A</a:t>
            </a:r>
            <a:r>
              <a:rPr lang="en-US" altLang="zh-TW" sz="2400" i="1" baseline="-25000">
                <a:latin typeface="Times New Roman" charset="0"/>
              </a:rPr>
              <a:t>i</a:t>
            </a:r>
            <a:r>
              <a:rPr lang="en-US" altLang="zh-TW" sz="2400" baseline="-250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i="1" baseline="-25000">
                <a:latin typeface="Times New Roman" charset="0"/>
              </a:rPr>
              <a:t>i</a:t>
            </a:r>
            <a:r>
              <a:rPr lang="en-US" altLang="zh-TW" sz="2400" baseline="-25000">
                <a:latin typeface="Times New Roman" charset="0"/>
              </a:rPr>
              <a:t>+1</a:t>
            </a:r>
            <a:r>
              <a:rPr lang="en-US" altLang="zh-TW" sz="2400">
                <a:latin typeface="Times New Roman" charset="0"/>
              </a:rPr>
              <a:t>, we need </a:t>
            </a:r>
            <a:r>
              <a:rPr lang="en-US" altLang="zh-TW" sz="2400" i="1">
                <a:latin typeface="Times New Roman" charset="0"/>
              </a:rPr>
              <a:t>p</a:t>
            </a:r>
            <a:r>
              <a:rPr lang="en-US" altLang="zh-TW" sz="2400" i="1" baseline="-25000">
                <a:latin typeface="Times New Roman" charset="0"/>
              </a:rPr>
              <a:t>i</a:t>
            </a:r>
            <a:r>
              <a:rPr lang="en-US" altLang="zh-TW" sz="2400" baseline="-25000">
                <a:latin typeface="Times New Roman" charset="0"/>
              </a:rPr>
              <a:t>-1</a:t>
            </a:r>
            <a:r>
              <a:rPr lang="en-US" altLang="zh-TW" sz="2400" i="1">
                <a:latin typeface="Times New Roman" charset="0"/>
              </a:rPr>
              <a:t>p</a:t>
            </a:r>
            <a:r>
              <a:rPr lang="en-US" altLang="zh-TW" sz="2400" i="1" baseline="-25000">
                <a:latin typeface="Times New Roman" charset="0"/>
              </a:rPr>
              <a:t>i</a:t>
            </a:r>
            <a:r>
              <a:rPr lang="en-US" altLang="zh-TW" sz="2400" i="1">
                <a:latin typeface="Times New Roman" charset="0"/>
              </a:rPr>
              <a:t>p</a:t>
            </a:r>
            <a:r>
              <a:rPr lang="en-US" altLang="zh-TW" sz="2400" i="1" baseline="-25000">
                <a:latin typeface="Times New Roman" charset="0"/>
              </a:rPr>
              <a:t>i</a:t>
            </a:r>
            <a:r>
              <a:rPr lang="en-US" altLang="zh-TW" sz="2400" baseline="-25000">
                <a:latin typeface="Times New Roman" charset="0"/>
              </a:rPr>
              <a:t>+1</a:t>
            </a:r>
            <a:r>
              <a:rPr lang="en-US" altLang="zh-TW" sz="2400">
                <a:latin typeface="Times New Roman" charset="0"/>
              </a:rPr>
              <a:t> scalar multiplications.</a:t>
            </a: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r>
              <a:rPr lang="en-US" altLang="zh-TW" sz="2400">
                <a:latin typeface="Times New Roman" charset="0"/>
              </a:rPr>
              <a:t>e.g. </a:t>
            </a:r>
            <a:r>
              <a:rPr lang="en-US" altLang="zh-TW" sz="2400" i="1">
                <a:latin typeface="Times New Roman" charset="0"/>
              </a:rPr>
              <a:t>n</a:t>
            </a:r>
            <a:r>
              <a:rPr lang="en-US" altLang="zh-TW" sz="2400">
                <a:latin typeface="Times New Roman" charset="0"/>
              </a:rPr>
              <a:t>=4, </a:t>
            </a:r>
            <a:r>
              <a:rPr lang="en-US" altLang="zh-TW" sz="2400" i="1">
                <a:latin typeface="Times New Roman" charset="0"/>
              </a:rPr>
              <a:t>A</a:t>
            </a:r>
            <a:r>
              <a:rPr lang="en-US" altLang="zh-TW" sz="2400" baseline="-25000">
                <a:latin typeface="Times New Roman" charset="0"/>
              </a:rPr>
              <a:t>1</a:t>
            </a:r>
            <a:r>
              <a:rPr lang="en-US" altLang="zh-TW" sz="2400">
                <a:latin typeface="Times New Roman" charset="0"/>
              </a:rPr>
              <a:t>: 3 </a:t>
            </a:r>
            <a:r>
              <a:rPr lang="en-US" altLang="zh-TW" sz="2400">
                <a:latin typeface="Times New Roman" charset="0"/>
                <a:sym typeface="Symbol" charset="2"/>
              </a:rPr>
              <a:t></a:t>
            </a:r>
            <a:r>
              <a:rPr lang="en-US" altLang="zh-TW" sz="2400">
                <a:latin typeface="Times New Roman" charset="0"/>
              </a:rPr>
              <a:t> 5, </a:t>
            </a:r>
            <a:r>
              <a:rPr lang="en-US" altLang="zh-TW" sz="2400" i="1">
                <a:latin typeface="Times New Roman" charset="0"/>
              </a:rPr>
              <a:t>A</a:t>
            </a:r>
            <a:r>
              <a:rPr lang="en-US" altLang="zh-TW" sz="2400" baseline="-25000">
                <a:latin typeface="Times New Roman" charset="0"/>
              </a:rPr>
              <a:t>2</a:t>
            </a:r>
            <a:r>
              <a:rPr lang="en-US" altLang="zh-TW" sz="2400">
                <a:latin typeface="Times New Roman" charset="0"/>
              </a:rPr>
              <a:t>: 5 </a:t>
            </a:r>
            <a:r>
              <a:rPr lang="en-US" altLang="zh-TW" sz="2400">
                <a:latin typeface="Times New Roman" charset="0"/>
                <a:sym typeface="Symbol" charset="2"/>
              </a:rPr>
              <a:t></a:t>
            </a:r>
            <a:r>
              <a:rPr lang="en-US" altLang="zh-TW" sz="2400">
                <a:latin typeface="Times New Roman" charset="0"/>
              </a:rPr>
              <a:t> 4, </a:t>
            </a:r>
            <a:r>
              <a:rPr lang="en-US" altLang="zh-TW" sz="2400" i="1">
                <a:latin typeface="Times New Roman" charset="0"/>
              </a:rPr>
              <a:t>A</a:t>
            </a:r>
            <a:r>
              <a:rPr lang="en-US" altLang="zh-TW" sz="2400" baseline="-25000">
                <a:latin typeface="Times New Roman" charset="0"/>
              </a:rPr>
              <a:t>3</a:t>
            </a:r>
            <a:r>
              <a:rPr lang="en-US" altLang="zh-TW" sz="2400">
                <a:latin typeface="Times New Roman" charset="0"/>
              </a:rPr>
              <a:t>: 4 </a:t>
            </a:r>
            <a:r>
              <a:rPr lang="en-US" altLang="zh-TW" sz="2400">
                <a:latin typeface="Times New Roman" charset="0"/>
                <a:sym typeface="Symbol" charset="2"/>
              </a:rPr>
              <a:t></a:t>
            </a:r>
            <a:r>
              <a:rPr lang="en-US" altLang="zh-TW" sz="2400">
                <a:latin typeface="Times New Roman" charset="0"/>
              </a:rPr>
              <a:t> 2, </a:t>
            </a:r>
            <a:r>
              <a:rPr lang="en-US" altLang="zh-TW" sz="2400" i="1">
                <a:latin typeface="Times New Roman" charset="0"/>
              </a:rPr>
              <a:t>A</a:t>
            </a:r>
            <a:r>
              <a:rPr lang="en-US" altLang="zh-TW" sz="2400" baseline="-25000">
                <a:latin typeface="Times New Roman" charset="0"/>
              </a:rPr>
              <a:t>4</a:t>
            </a:r>
            <a:r>
              <a:rPr lang="en-US" altLang="zh-TW" sz="2400">
                <a:latin typeface="Times New Roman" charset="0"/>
              </a:rPr>
              <a:t>: 2 </a:t>
            </a:r>
            <a:r>
              <a:rPr lang="en-US" altLang="zh-TW" sz="2400">
                <a:latin typeface="Times New Roman" charset="0"/>
                <a:sym typeface="Symbol" charset="2"/>
              </a:rPr>
              <a:t></a:t>
            </a:r>
            <a:r>
              <a:rPr lang="en-US" altLang="zh-TW" sz="2400">
                <a:latin typeface="Times New Roman" charset="0"/>
              </a:rPr>
              <a:t> 5</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1</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2</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3</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4</a:t>
            </a:r>
            <a:r>
              <a:rPr lang="en-US" altLang="zh-TW" sz="2400">
                <a:latin typeface="Times New Roman" charset="0"/>
              </a:rPr>
              <a:t>, # of scalar multiplications: </a:t>
            </a:r>
          </a:p>
          <a:p>
            <a:pPr eaLnBrk="1" hangingPunct="1">
              <a:lnSpc>
                <a:spcPct val="90000"/>
              </a:lnSpc>
              <a:buFont typeface="Wingdings" charset="2"/>
              <a:buNone/>
            </a:pPr>
            <a:r>
              <a:rPr lang="en-US" altLang="zh-TW" sz="2400">
                <a:latin typeface="Times New Roman" charset="0"/>
              </a:rPr>
              <a:t>		3 * 5 * 4 + 3 * 4 * 2 + 3 * 2 * 5 = 114</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1</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2</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3</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4</a:t>
            </a:r>
            <a:r>
              <a:rPr lang="en-US" altLang="zh-TW" sz="2400">
                <a:latin typeface="Times New Roman" charset="0"/>
              </a:rPr>
              <a:t>, # of scalar multiplications: </a:t>
            </a:r>
          </a:p>
          <a:p>
            <a:pPr eaLnBrk="1" hangingPunct="1">
              <a:lnSpc>
                <a:spcPct val="90000"/>
              </a:lnSpc>
              <a:buFont typeface="Wingdings" charset="2"/>
              <a:buNone/>
            </a:pPr>
            <a:r>
              <a:rPr lang="en-US" altLang="zh-TW" sz="2400">
                <a:latin typeface="Times New Roman" charset="0"/>
              </a:rPr>
              <a:t>		3 * 5 * 2 + 5 * 4 * 2 + 3 * 2 * 5 = 100</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1</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2</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3</a:t>
            </a:r>
            <a:r>
              <a:rPr lang="en-US" altLang="zh-TW" sz="2400">
                <a:latin typeface="Times New Roman" charset="0"/>
              </a:rPr>
              <a:t> </a:t>
            </a:r>
            <a:r>
              <a:rPr lang="en-US" altLang="zh-TW" sz="2400">
                <a:latin typeface="Times New Roman" charset="0"/>
                <a:sym typeface="Symbol" charset="2"/>
              </a:rPr>
              <a:t></a:t>
            </a:r>
            <a:r>
              <a:rPr lang="en-US" altLang="zh-TW" sz="2400">
                <a:latin typeface="Times New Roman" charset="0"/>
              </a:rPr>
              <a:t> </a:t>
            </a:r>
            <a:r>
              <a:rPr lang="en-US" altLang="zh-TW" sz="2400" i="1">
                <a:latin typeface="Times New Roman" charset="0"/>
              </a:rPr>
              <a:t>A</a:t>
            </a:r>
            <a:r>
              <a:rPr lang="en-US" altLang="zh-TW" sz="2400" baseline="-25000">
                <a:latin typeface="Times New Roman" charset="0"/>
              </a:rPr>
              <a:t>4</a:t>
            </a:r>
            <a:r>
              <a:rPr lang="en-US" altLang="zh-TW" sz="2400">
                <a:latin typeface="Times New Roman" charset="0"/>
              </a:rPr>
              <a:t>), # of scalar multiplications: </a:t>
            </a:r>
          </a:p>
          <a:p>
            <a:pPr eaLnBrk="1" hangingPunct="1">
              <a:lnSpc>
                <a:spcPct val="90000"/>
              </a:lnSpc>
              <a:buFont typeface="Wingdings" charset="2"/>
              <a:buNone/>
            </a:pPr>
            <a:r>
              <a:rPr lang="en-US" altLang="zh-TW" sz="2400">
                <a:latin typeface="Times New Roman" charset="0"/>
              </a:rPr>
              <a:t>		3 * 5 * 4 + 3 * 4 * 5 + 4 * 2 * 5 = 160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body" idx="1"/>
          </p:nvPr>
        </p:nvSpPr>
        <p:spPr>
          <a:xfrm>
            <a:off x="685800" y="533400"/>
            <a:ext cx="7772400" cy="5715000"/>
          </a:xfrm>
        </p:spPr>
        <p:txBody>
          <a:bodyPr/>
          <a:lstStyle/>
          <a:p>
            <a:pPr eaLnBrk="1" hangingPunct="1">
              <a:lnSpc>
                <a:spcPct val="90000"/>
              </a:lnSpc>
            </a:pPr>
            <a:r>
              <a:rPr lang="en-US" altLang="zh-TW" sz="2400">
                <a:latin typeface="Times New Roman" charset="0"/>
              </a:rPr>
              <a:t>Let </a:t>
            </a:r>
            <a:r>
              <a:rPr lang="en-US" altLang="zh-TW" sz="2400" i="1">
                <a:latin typeface="Times New Roman" charset="0"/>
              </a:rPr>
              <a:t>m</a:t>
            </a:r>
            <a:r>
              <a:rPr lang="en-US" altLang="zh-TW" sz="2400">
                <a:latin typeface="Times New Roman" charset="0"/>
              </a:rPr>
              <a:t>(</a:t>
            </a:r>
            <a:r>
              <a:rPr lang="en-US" altLang="zh-TW" sz="2400" i="1">
                <a:latin typeface="Times New Roman" charset="0"/>
              </a:rPr>
              <a:t>i</a:t>
            </a:r>
            <a:r>
              <a:rPr lang="en-US" altLang="zh-TW" sz="2400">
                <a:latin typeface="Times New Roman" charset="0"/>
              </a:rPr>
              <a:t>, </a:t>
            </a:r>
            <a:r>
              <a:rPr lang="en-US" altLang="zh-TW" sz="2400" i="1">
                <a:latin typeface="Times New Roman" charset="0"/>
              </a:rPr>
              <a:t>j</a:t>
            </a:r>
            <a:r>
              <a:rPr lang="en-US" altLang="zh-TW" sz="2400">
                <a:latin typeface="Times New Roman" charset="0"/>
              </a:rPr>
              <a:t>) denote the minimum cost for computing </a:t>
            </a:r>
          </a:p>
          <a:p>
            <a:pPr eaLnBrk="1" hangingPunct="1">
              <a:lnSpc>
                <a:spcPct val="90000"/>
              </a:lnSpc>
              <a:buFont typeface="Wingdings" charset="2"/>
              <a:buNone/>
            </a:pPr>
            <a:r>
              <a:rPr lang="en-US" altLang="zh-TW" sz="2400">
                <a:latin typeface="Times New Roman" charset="0"/>
              </a:rPr>
              <a:t>    </a:t>
            </a:r>
            <a:r>
              <a:rPr lang="en-US" altLang="zh-TW" sz="2400" i="1">
                <a:latin typeface="Times New Roman" charset="0"/>
              </a:rPr>
              <a:t>A</a:t>
            </a:r>
            <a:r>
              <a:rPr lang="en-US" altLang="zh-TW" sz="2400" i="1" baseline="-25000">
                <a:latin typeface="Times New Roman" charset="0"/>
              </a:rPr>
              <a:t>i</a:t>
            </a:r>
            <a:r>
              <a:rPr lang="en-US" altLang="zh-TW" sz="2400" baseline="-25000">
                <a:latin typeface="Times New Roman" charset="0"/>
              </a:rPr>
              <a:t> </a:t>
            </a:r>
            <a:r>
              <a:rPr lang="en-US" altLang="zh-TW" sz="2400">
                <a:latin typeface="Times New Roman" charset="0"/>
                <a:sym typeface="Symbol" charset="2"/>
              </a:rPr>
              <a:t> </a:t>
            </a:r>
            <a:r>
              <a:rPr lang="en-US" altLang="zh-TW" sz="2400" i="1">
                <a:latin typeface="Times New Roman" charset="0"/>
              </a:rPr>
              <a:t>A</a:t>
            </a:r>
            <a:r>
              <a:rPr lang="en-US" altLang="zh-TW" sz="2400" i="1" baseline="-25000">
                <a:latin typeface="Times New Roman" charset="0"/>
              </a:rPr>
              <a:t>i</a:t>
            </a:r>
            <a:r>
              <a:rPr lang="en-US" altLang="zh-TW" sz="2400" baseline="-25000">
                <a:latin typeface="Times New Roman" charset="0"/>
                <a:sym typeface="Symbol" charset="2"/>
              </a:rPr>
              <a:t>+</a:t>
            </a:r>
            <a:r>
              <a:rPr lang="en-US" altLang="zh-TW" sz="2400" baseline="-25000">
                <a:latin typeface="Times New Roman" charset="0"/>
              </a:rPr>
              <a:t>1 </a:t>
            </a:r>
            <a:r>
              <a:rPr lang="en-US" altLang="zh-TW" sz="2400">
                <a:latin typeface="Times New Roman" charset="0"/>
                <a:sym typeface="Symbol" charset="2"/>
              </a:rPr>
              <a:t> </a:t>
            </a:r>
            <a:r>
              <a:rPr lang="en-US" altLang="zh-TW" sz="2400">
                <a:latin typeface="Times New Roman" charset="0"/>
              </a:rPr>
              <a:t>… </a:t>
            </a:r>
            <a:r>
              <a:rPr lang="en-US" altLang="zh-TW" sz="2400">
                <a:latin typeface="Times New Roman" charset="0"/>
                <a:sym typeface="Symbol" charset="2"/>
              </a:rPr>
              <a:t> </a:t>
            </a:r>
            <a:r>
              <a:rPr lang="en-US" altLang="zh-TW" sz="2400" i="1">
                <a:latin typeface="Times New Roman" charset="0"/>
              </a:rPr>
              <a:t>A</a:t>
            </a:r>
            <a:r>
              <a:rPr lang="en-US" altLang="zh-TW" sz="2400" i="1" baseline="-25000">
                <a:latin typeface="Times New Roman" charset="0"/>
              </a:rPr>
              <a:t>j</a:t>
            </a: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pPr>
            <a:r>
              <a:rPr lang="en-US" altLang="zh-TW" sz="2400">
                <a:latin typeface="Times New Roman" charset="0"/>
              </a:rPr>
              <a:t>Computation sequence :</a:t>
            </a: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buFont typeface="Wingdings" charset="2"/>
              <a:buNone/>
            </a:pPr>
            <a:endParaRPr lang="en-US" altLang="zh-TW" sz="2400">
              <a:latin typeface="Times New Roman" charset="0"/>
            </a:endParaRPr>
          </a:p>
          <a:p>
            <a:pPr eaLnBrk="1" hangingPunct="1">
              <a:lnSpc>
                <a:spcPct val="90000"/>
              </a:lnSpc>
            </a:pPr>
            <a:r>
              <a:rPr lang="en-US" altLang="zh-TW" sz="2400">
                <a:latin typeface="Times New Roman" charset="0"/>
              </a:rPr>
              <a:t>Time complexity : </a:t>
            </a:r>
            <a:r>
              <a:rPr lang="en-US" altLang="zh-TW" sz="2400" i="1">
                <a:latin typeface="Times New Roman" charset="0"/>
              </a:rPr>
              <a:t>O</a:t>
            </a:r>
            <a:r>
              <a:rPr lang="en-US" altLang="zh-TW" sz="2400">
                <a:latin typeface="Times New Roman" charset="0"/>
              </a:rPr>
              <a:t>(</a:t>
            </a:r>
            <a:r>
              <a:rPr lang="en-US" altLang="zh-TW" sz="2400" i="1">
                <a:latin typeface="Times New Roman" charset="0"/>
              </a:rPr>
              <a:t>n</a:t>
            </a:r>
            <a:r>
              <a:rPr lang="en-US" altLang="zh-TW" sz="2400" baseline="30000">
                <a:latin typeface="Times New Roman" charset="0"/>
              </a:rPr>
              <a:t>3</a:t>
            </a:r>
            <a:r>
              <a:rPr lang="en-US" altLang="zh-TW" sz="2400">
                <a:latin typeface="Times New Roman" charset="0"/>
              </a:rPr>
              <a:t>)</a:t>
            </a:r>
          </a:p>
        </p:txBody>
      </p:sp>
      <p:sp>
        <p:nvSpPr>
          <p:cNvPr id="67586" name="Rectangle 3"/>
          <p:cNvSpPr>
            <a:spLocks noChangeArrowheads="1"/>
          </p:cNvSpPr>
          <p:nvPr/>
        </p:nvSpPr>
        <p:spPr bwMode="auto">
          <a:xfrm>
            <a:off x="220980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aphicFrame>
        <p:nvGraphicFramePr>
          <p:cNvPr id="67587" name="Object 4"/>
          <p:cNvGraphicFramePr>
            <a:graphicFrameLocks noChangeAspect="1"/>
          </p:cNvGraphicFramePr>
          <p:nvPr/>
        </p:nvGraphicFramePr>
        <p:xfrm>
          <a:off x="1600200" y="2819400"/>
          <a:ext cx="4495800" cy="3041650"/>
        </p:xfrm>
        <a:graphic>
          <a:graphicData uri="http://schemas.openxmlformats.org/presentationml/2006/ole">
            <mc:AlternateContent xmlns:mc="http://schemas.openxmlformats.org/markup-compatibility/2006">
              <mc:Choice xmlns:v="urn:schemas-microsoft-com:vml" Requires="v">
                <p:oleObj spid="_x0000_s67647" name="VISIO" r:id="rId3" imgW="4013200" imgH="2565400" progId="Visio.Drawing.6">
                  <p:embed/>
                </p:oleObj>
              </mc:Choice>
              <mc:Fallback>
                <p:oleObj name="VISIO" r:id="rId3" imgW="4013200" imgH="25654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469" t="-296" r="4179" b="1486"/>
                      <a:stretch>
                        <a:fillRect/>
                      </a:stretch>
                    </p:blipFill>
                    <p:spPr bwMode="auto">
                      <a:xfrm>
                        <a:off x="1600200" y="2819400"/>
                        <a:ext cx="4495800"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8" name="Object 5"/>
          <p:cNvGraphicFramePr>
            <a:graphicFrameLocks noChangeAspect="1"/>
          </p:cNvGraphicFramePr>
          <p:nvPr/>
        </p:nvGraphicFramePr>
        <p:xfrm>
          <a:off x="1039813" y="1295400"/>
          <a:ext cx="7723187" cy="1262063"/>
        </p:xfrm>
        <a:graphic>
          <a:graphicData uri="http://schemas.openxmlformats.org/presentationml/2006/ole">
            <mc:AlternateContent xmlns:mc="http://schemas.openxmlformats.org/markup-compatibility/2006">
              <mc:Choice xmlns:v="urn:schemas-microsoft-com:vml" Requires="v">
                <p:oleObj spid="_x0000_s67648" name="方程式" r:id="rId5" imgW="3263900" imgH="533400" progId="Equation.3">
                  <p:embed/>
                </p:oleObj>
              </mc:Choice>
              <mc:Fallback>
                <p:oleObj name="方程式" r:id="rId5" imgW="3263900" imgH="533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13" y="1295400"/>
                        <a:ext cx="7723187"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body" idx="1"/>
          </p:nvPr>
        </p:nvSpPr>
        <p:spPr>
          <a:xfrm>
            <a:off x="1116013" y="3357563"/>
            <a:ext cx="7304087" cy="574675"/>
          </a:xfrm>
        </p:spPr>
        <p:txBody>
          <a:bodyPr/>
          <a:lstStyle/>
          <a:p>
            <a:pPr eaLnBrk="1" hangingPunct="1">
              <a:lnSpc>
                <a:spcPct val="90000"/>
              </a:lnSpc>
              <a:buFont typeface="Wingdings" charset="2"/>
              <a:buNone/>
            </a:pPr>
            <a:r>
              <a:rPr lang="en-US" altLang="zh-TW">
                <a:latin typeface="Times New Roman" charset="0"/>
                <a:hlinkClick r:id="rId2"/>
              </a:rPr>
              <a:t>Applications in DNA Sequence Alignment</a:t>
            </a:r>
            <a:endParaRPr lang="en-US" altLang="zh-TW">
              <a:latin typeface="Times New Roman"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785813" y="785813"/>
            <a:ext cx="7793037" cy="693737"/>
          </a:xfrm>
        </p:spPr>
        <p:txBody>
          <a:bodyPr/>
          <a:lstStyle/>
          <a:p>
            <a:r>
              <a:rPr lang="en-US" altLang="zh-TW" sz="4000">
                <a:latin typeface="Bookman Old Style" charset="0"/>
              </a:rPr>
              <a:t>Some Remarks on the </a:t>
            </a:r>
            <a:br>
              <a:rPr lang="en-US" altLang="zh-TW" sz="4000">
                <a:latin typeface="Bookman Old Style" charset="0"/>
              </a:rPr>
            </a:br>
            <a:r>
              <a:rPr lang="en-US" altLang="zh-TW" sz="4000">
                <a:latin typeface="Bookman Old Style" charset="0"/>
              </a:rPr>
              <a:t>Design of DPs</a:t>
            </a:r>
          </a:p>
        </p:txBody>
      </p:sp>
      <p:sp>
        <p:nvSpPr>
          <p:cNvPr id="69634" name="Rectangle 3"/>
          <p:cNvSpPr>
            <a:spLocks noGrp="1" noChangeArrowheads="1"/>
          </p:cNvSpPr>
          <p:nvPr>
            <p:ph type="body" idx="1"/>
          </p:nvPr>
        </p:nvSpPr>
        <p:spPr>
          <a:xfrm>
            <a:off x="468313" y="1855788"/>
            <a:ext cx="8229600" cy="4216400"/>
          </a:xfrm>
        </p:spPr>
        <p:txBody>
          <a:bodyPr/>
          <a:lstStyle/>
          <a:p>
            <a:r>
              <a:rPr lang="en-US" altLang="zh-TW">
                <a:latin typeface="Bookman Old Style" charset="0"/>
              </a:rPr>
              <a:t>In some problems, like Partition and Knapsack, the ordering of selected items is immaterial</a:t>
            </a:r>
          </a:p>
          <a:p>
            <a:pPr>
              <a:spcBef>
                <a:spcPct val="60000"/>
              </a:spcBef>
            </a:pPr>
            <a:r>
              <a:rPr lang="en-US" altLang="zh-TW">
                <a:latin typeface="Bookman Old Style" charset="0"/>
              </a:rPr>
              <a:t>In most problems, the ordering of the elements is however crucial. In such a case, to develop a “correct” DP, we need to find the correct ordering of the elements of concern.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7780337"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0659" name="Text Box 11"/>
          <p:cNvSpPr txBox="1">
            <a:spLocks noChangeArrowheads="1"/>
          </p:cNvSpPr>
          <p:nvPr/>
        </p:nvSpPr>
        <p:spPr bwMode="auto">
          <a:xfrm>
            <a:off x="625475" y="3492500"/>
            <a:ext cx="7762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800">
                <a:latin typeface="Times New Roman" charset="0"/>
              </a:rPr>
              <a:t>F</a:t>
            </a:r>
            <a:r>
              <a:rPr lang="en-US" altLang="zh-TW" sz="2800" i="0">
                <a:latin typeface="Times New Roman" charset="0"/>
              </a:rPr>
              <a:t>(</a:t>
            </a:r>
            <a:r>
              <a:rPr lang="en-US" altLang="zh-TW" sz="2800">
                <a:latin typeface="Times New Roman" charset="0"/>
              </a:rPr>
              <a:t>j</a:t>
            </a:r>
            <a:r>
              <a:rPr lang="en-US" altLang="zh-TW" sz="2800" i="0">
                <a:latin typeface="Times New Roman" charset="0"/>
              </a:rPr>
              <a:t>,</a:t>
            </a:r>
            <a:r>
              <a:rPr lang="en-US" altLang="zh-TW" sz="2800">
                <a:latin typeface="Times New Roman" charset="0"/>
              </a:rPr>
              <a:t>t</a:t>
            </a:r>
            <a:r>
              <a:rPr lang="en-US" altLang="zh-TW" sz="2800" i="0">
                <a:latin typeface="Times New Roman" charset="0"/>
              </a:rPr>
              <a:t>): the optimal makespan for the first </a:t>
            </a:r>
            <a:r>
              <a:rPr lang="en-US" altLang="zh-TW" sz="2800">
                <a:latin typeface="Times New Roman" charset="0"/>
              </a:rPr>
              <a:t>j</a:t>
            </a:r>
            <a:r>
              <a:rPr lang="en-US" altLang="zh-TW" sz="2800" i="0">
                <a:latin typeface="Times New Roman" charset="0"/>
              </a:rPr>
              <a:t> jobs and </a:t>
            </a:r>
          </a:p>
          <a:p>
            <a:r>
              <a:rPr lang="en-US" altLang="zh-TW" sz="2800" i="0">
                <a:latin typeface="Times New Roman" charset="0"/>
              </a:rPr>
              <a:t>the completion time of the last early job is </a:t>
            </a:r>
            <a:r>
              <a:rPr lang="en-US" altLang="zh-TW" sz="2800">
                <a:latin typeface="Times New Roman" charset="0"/>
              </a:rPr>
              <a:t>t</a:t>
            </a:r>
          </a:p>
        </p:txBody>
      </p:sp>
      <p:pic>
        <p:nvPicPr>
          <p:cNvPr id="706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437063"/>
            <a:ext cx="7596187"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6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49500"/>
            <a:ext cx="74882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 Box 3"/>
          <p:cNvSpPr txBox="1">
            <a:spLocks noChangeArrowheads="1"/>
          </p:cNvSpPr>
          <p:nvPr/>
        </p:nvSpPr>
        <p:spPr bwMode="auto">
          <a:xfrm>
            <a:off x="827584" y="386433"/>
            <a:ext cx="3825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800" i="0" dirty="0">
                <a:latin typeface="Times New Roman" charset="0"/>
              </a:rPr>
              <a:t>1</a:t>
            </a:r>
            <a:r>
              <a:rPr lang="en-US" altLang="zh-TW" sz="2800" dirty="0">
                <a:latin typeface="Times New Roman" charset="0"/>
              </a:rPr>
              <a:t>|p</a:t>
            </a:r>
            <a:r>
              <a:rPr lang="en-US" altLang="zh-TW" sz="2800" baseline="-25000" dirty="0">
                <a:latin typeface="Times New Roman" charset="0"/>
              </a:rPr>
              <a:t>i</a:t>
            </a:r>
            <a:r>
              <a:rPr lang="en-US" altLang="zh-TW" sz="2800" dirty="0">
                <a:latin typeface="Times New Roman" charset="0"/>
              </a:rPr>
              <a:t>=</a:t>
            </a:r>
            <a:r>
              <a:rPr lang="en-US" altLang="zh-TW" sz="2800" dirty="0" err="1">
                <a:latin typeface="Times New Roman" charset="0"/>
              </a:rPr>
              <a:t>a</a:t>
            </a:r>
            <a:r>
              <a:rPr lang="en-US" altLang="zh-TW" sz="2800" baseline="-25000" dirty="0" err="1">
                <a:latin typeface="Times New Roman" charset="0"/>
              </a:rPr>
              <a:t>i</a:t>
            </a:r>
            <a:r>
              <a:rPr lang="en-US" altLang="zh-TW" sz="2800" dirty="0">
                <a:latin typeface="Times New Roman" charset="0"/>
              </a:rPr>
              <a:t> </a:t>
            </a:r>
            <a:r>
              <a:rPr lang="en-US" altLang="zh-TW" sz="2800" i="0" dirty="0">
                <a:latin typeface="Times New Roman" charset="0"/>
              </a:rPr>
              <a:t>or </a:t>
            </a:r>
            <a:r>
              <a:rPr lang="en-US" altLang="zh-TW" sz="2800" dirty="0" err="1">
                <a:latin typeface="Times New Roman" charset="0"/>
              </a:rPr>
              <a:t>a</a:t>
            </a:r>
            <a:r>
              <a:rPr lang="en-US" altLang="zh-TW" sz="2800" baseline="-25000" dirty="0" err="1">
                <a:latin typeface="Times New Roman" charset="0"/>
              </a:rPr>
              <a:t>i</a:t>
            </a:r>
            <a:r>
              <a:rPr lang="en-US" altLang="zh-TW" sz="2800" dirty="0" err="1">
                <a:latin typeface="Times New Roman" charset="0"/>
              </a:rPr>
              <a:t>+b</a:t>
            </a:r>
            <a:r>
              <a:rPr lang="en-US" altLang="zh-TW" sz="2800" baseline="-25000" dirty="0" err="1">
                <a:latin typeface="Times New Roman" charset="0"/>
              </a:rPr>
              <a:t>i</a:t>
            </a:r>
            <a:r>
              <a:rPr lang="en-US" altLang="zh-TW" sz="2800" dirty="0" err="1">
                <a:latin typeface="Times New Roman" charset="0"/>
              </a:rPr>
              <a:t>|C</a:t>
            </a:r>
            <a:r>
              <a:rPr lang="en-US" altLang="zh-TW" sz="2800" i="0" baseline="-25000" dirty="0" err="1">
                <a:latin typeface="Times New Roman" charset="0"/>
              </a:rPr>
              <a:t>max</a:t>
            </a:r>
            <a:endParaRPr lang="en-US" altLang="zh-TW" sz="2800" i="0" baseline="-25000" dirty="0">
              <a:latin typeface="Times New Roman" charset="0"/>
            </a:endParaRPr>
          </a:p>
        </p:txBody>
      </p:sp>
      <p:sp>
        <p:nvSpPr>
          <p:cNvPr id="2" name="文字方塊 1"/>
          <p:cNvSpPr txBox="1"/>
          <p:nvPr/>
        </p:nvSpPr>
        <p:spPr>
          <a:xfrm>
            <a:off x="4482306" y="355923"/>
            <a:ext cx="3345788" cy="461665"/>
          </a:xfrm>
          <a:prstGeom prst="rect">
            <a:avLst/>
          </a:prstGeom>
          <a:noFill/>
        </p:spPr>
        <p:txBody>
          <a:bodyPr wrap="none" rtlCol="0">
            <a:spAutoFit/>
          </a:bodyPr>
          <a:lstStyle/>
          <a:p>
            <a:r>
              <a:rPr kumimoji="1" lang="en-US" altLang="zh-TW" dirty="0">
                <a:solidFill>
                  <a:srgbClr val="FF0000"/>
                </a:solidFill>
                <a:latin typeface="Times" charset="0"/>
                <a:ea typeface="Times" charset="0"/>
                <a:cs typeface="Times" charset="0"/>
              </a:rPr>
              <a:t>Minimizing the </a:t>
            </a:r>
            <a:r>
              <a:rPr kumimoji="1" lang="en-US" altLang="zh-TW" dirty="0" err="1">
                <a:solidFill>
                  <a:srgbClr val="FF0000"/>
                </a:solidFill>
                <a:latin typeface="Times" charset="0"/>
                <a:ea typeface="Times" charset="0"/>
                <a:cs typeface="Times" charset="0"/>
              </a:rPr>
              <a:t>makespan</a:t>
            </a:r>
            <a:endParaRPr kumimoji="1" lang="zh-TW" altLang="en-US" dirty="0">
              <a:solidFill>
                <a:srgbClr val="FF0000"/>
              </a:solidFill>
              <a:latin typeface="Times" charset="0"/>
              <a:ea typeface="Times" charset="0"/>
              <a:cs typeface="Times"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8" y="1908175"/>
            <a:ext cx="764698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682" name="Text Box 3"/>
          <p:cNvSpPr txBox="1">
            <a:spLocks noChangeArrowheads="1"/>
          </p:cNvSpPr>
          <p:nvPr/>
        </p:nvSpPr>
        <p:spPr bwMode="auto">
          <a:xfrm>
            <a:off x="487176" y="556280"/>
            <a:ext cx="5292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800" i="0" dirty="0">
                <a:latin typeface="Times New Roman" charset="0"/>
              </a:rPr>
              <a:t>1</a:t>
            </a:r>
            <a:r>
              <a:rPr lang="en-US" altLang="zh-TW" sz="2800" dirty="0">
                <a:latin typeface="Times New Roman" charset="0"/>
              </a:rPr>
              <a:t>|p</a:t>
            </a:r>
            <a:r>
              <a:rPr lang="en-US" altLang="zh-TW" sz="2800" baseline="-25000" dirty="0">
                <a:latin typeface="Times New Roman" charset="0"/>
              </a:rPr>
              <a:t>i</a:t>
            </a:r>
            <a:r>
              <a:rPr lang="en-US" altLang="zh-TW" sz="2800" dirty="0">
                <a:latin typeface="Times New Roman" charset="0"/>
              </a:rPr>
              <a:t>=</a:t>
            </a:r>
            <a:r>
              <a:rPr lang="en-US" altLang="zh-TW" sz="2800" dirty="0" err="1">
                <a:latin typeface="Times New Roman" charset="0"/>
              </a:rPr>
              <a:t>a</a:t>
            </a:r>
            <a:r>
              <a:rPr lang="en-US" altLang="zh-TW" sz="2800" baseline="-25000" dirty="0" err="1">
                <a:latin typeface="Times New Roman" charset="0"/>
              </a:rPr>
              <a:t>i</a:t>
            </a:r>
            <a:r>
              <a:rPr lang="en-US" altLang="zh-TW" sz="2800" dirty="0">
                <a:latin typeface="Times New Roman" charset="0"/>
              </a:rPr>
              <a:t> </a:t>
            </a:r>
            <a:r>
              <a:rPr lang="en-US" altLang="zh-TW" sz="2800" i="0" dirty="0">
                <a:latin typeface="Times New Roman" charset="0"/>
              </a:rPr>
              <a:t>or </a:t>
            </a:r>
            <a:r>
              <a:rPr lang="en-US" altLang="zh-TW" sz="2800" dirty="0" err="1">
                <a:latin typeface="Times New Roman" charset="0"/>
              </a:rPr>
              <a:t>a</a:t>
            </a:r>
            <a:r>
              <a:rPr lang="en-US" altLang="zh-TW" sz="2800" baseline="-25000" dirty="0" err="1">
                <a:latin typeface="Times New Roman" charset="0"/>
              </a:rPr>
              <a:t>i</a:t>
            </a:r>
            <a:r>
              <a:rPr lang="en-US" altLang="zh-TW" sz="2800" dirty="0" err="1">
                <a:latin typeface="Times New Roman" charset="0"/>
              </a:rPr>
              <a:t>+b</a:t>
            </a:r>
            <a:r>
              <a:rPr lang="en-US" altLang="zh-TW" sz="2800" baseline="-25000" dirty="0" err="1">
                <a:latin typeface="Times New Roman" charset="0"/>
              </a:rPr>
              <a:t>i</a:t>
            </a:r>
            <a:r>
              <a:rPr lang="en-US" altLang="zh-TW" sz="2800" i="0" baseline="-25000" dirty="0">
                <a:latin typeface="Times New Roman" charset="0"/>
              </a:rPr>
              <a:t>, </a:t>
            </a:r>
            <a:r>
              <a:rPr lang="en-US" altLang="zh-TW" sz="2800" dirty="0">
                <a:latin typeface="Times New Roman" charset="0"/>
              </a:rPr>
              <a:t>d</a:t>
            </a:r>
            <a:r>
              <a:rPr lang="en-US" altLang="zh-TW" sz="2800" baseline="-25000" dirty="0">
                <a:latin typeface="Times New Roman" charset="0"/>
              </a:rPr>
              <a:t>i</a:t>
            </a:r>
            <a:r>
              <a:rPr lang="en-US" altLang="zh-TW" sz="2800" dirty="0">
                <a:latin typeface="Times New Roman" charset="0"/>
              </a:rPr>
              <a:t>=</a:t>
            </a:r>
            <a:r>
              <a:rPr lang="en-US" altLang="zh-TW" sz="2800" dirty="0" err="1">
                <a:latin typeface="Times New Roman" charset="0"/>
              </a:rPr>
              <a:t>d|</a:t>
            </a:r>
            <a:r>
              <a:rPr lang="en-US" altLang="zh-TW" sz="2800" i="0" dirty="0" err="1">
                <a:latin typeface="Symbol" charset="2"/>
              </a:rPr>
              <a:t>S</a:t>
            </a:r>
            <a:r>
              <a:rPr lang="en-US" altLang="zh-TW" sz="2800" dirty="0" err="1">
                <a:latin typeface="Times New Roman" charset="0"/>
              </a:rPr>
              <a:t>C</a:t>
            </a:r>
            <a:r>
              <a:rPr lang="en-US" altLang="zh-TW" sz="2800" baseline="-25000" dirty="0" err="1">
                <a:latin typeface="Times New Roman" charset="0"/>
              </a:rPr>
              <a:t>i</a:t>
            </a:r>
            <a:endParaRPr lang="en-US" altLang="zh-TW" sz="2800" baseline="-25000" dirty="0">
              <a:latin typeface="Times New Roman" charset="0"/>
            </a:endParaRPr>
          </a:p>
        </p:txBody>
      </p:sp>
      <p:sp>
        <p:nvSpPr>
          <p:cNvPr id="71683" name="Text Box 4"/>
          <p:cNvSpPr txBox="1">
            <a:spLocks noChangeArrowheads="1"/>
          </p:cNvSpPr>
          <p:nvPr/>
        </p:nvSpPr>
        <p:spPr bwMode="auto">
          <a:xfrm>
            <a:off x="452438" y="4535488"/>
            <a:ext cx="82470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dirty="0">
                <a:latin typeface="Times New Roman" charset="0"/>
              </a:rPr>
              <a:t>F</a:t>
            </a:r>
            <a:r>
              <a:rPr lang="en-US" altLang="zh-TW" i="0" dirty="0">
                <a:latin typeface="Times New Roman" charset="0"/>
              </a:rPr>
              <a:t>(</a:t>
            </a:r>
            <a:r>
              <a:rPr lang="en-US" altLang="zh-TW" dirty="0">
                <a:latin typeface="Times New Roman" charset="0"/>
              </a:rPr>
              <a:t>j,t</a:t>
            </a:r>
            <a:r>
              <a:rPr lang="en-US" altLang="zh-TW" i="0" baseline="-25000" dirty="0">
                <a:latin typeface="Times New Roman" charset="0"/>
              </a:rPr>
              <a:t>1</a:t>
            </a:r>
            <a:r>
              <a:rPr lang="en-US" altLang="zh-TW" dirty="0">
                <a:latin typeface="Times New Roman" charset="0"/>
              </a:rPr>
              <a:t>,t</a:t>
            </a:r>
            <a:r>
              <a:rPr lang="en-US" altLang="zh-TW" i="0" baseline="-25000" dirty="0">
                <a:latin typeface="Times New Roman" charset="0"/>
              </a:rPr>
              <a:t>2</a:t>
            </a:r>
            <a:r>
              <a:rPr lang="en-US" altLang="zh-TW" i="0" dirty="0">
                <a:latin typeface="Times New Roman" charset="0"/>
              </a:rPr>
              <a:t>)</a:t>
            </a:r>
            <a:r>
              <a:rPr lang="en-US" altLang="zh-TW" dirty="0">
                <a:latin typeface="Times New Roman" charset="0"/>
              </a:rPr>
              <a:t>: the optimal </a:t>
            </a:r>
            <a:r>
              <a:rPr lang="en-US" altLang="zh-TW" dirty="0" err="1">
                <a:latin typeface="Times New Roman" charset="0"/>
              </a:rPr>
              <a:t>makespan</a:t>
            </a:r>
            <a:r>
              <a:rPr lang="en-US" altLang="zh-TW" dirty="0">
                <a:latin typeface="Times New Roman" charset="0"/>
              </a:rPr>
              <a:t> for the first j jobs, the completion </a:t>
            </a:r>
          </a:p>
          <a:p>
            <a:r>
              <a:rPr lang="en-US" altLang="zh-TW" dirty="0">
                <a:latin typeface="Times New Roman" charset="0"/>
              </a:rPr>
              <a:t>time of the last early job is t</a:t>
            </a:r>
            <a:r>
              <a:rPr lang="en-US" altLang="zh-TW" i="0" baseline="-25000" dirty="0">
                <a:latin typeface="Times New Roman" charset="0"/>
              </a:rPr>
              <a:t>1</a:t>
            </a:r>
            <a:r>
              <a:rPr lang="en-US" altLang="zh-TW" dirty="0">
                <a:latin typeface="Times New Roman" charset="0"/>
              </a:rPr>
              <a:t> and the completion time of the last</a:t>
            </a:r>
          </a:p>
          <a:p>
            <a:r>
              <a:rPr lang="en-US" altLang="zh-TW" dirty="0">
                <a:latin typeface="Times New Roman" charset="0"/>
              </a:rPr>
              <a:t>late job is t</a:t>
            </a:r>
            <a:r>
              <a:rPr lang="en-US" altLang="zh-TW" i="0" baseline="-25000" dirty="0">
                <a:latin typeface="Times New Roman" charset="0"/>
              </a:rPr>
              <a:t>2</a:t>
            </a:r>
            <a:r>
              <a:rPr lang="en-US" altLang="zh-TW" dirty="0">
                <a:latin typeface="Times New Roman" charset="0"/>
              </a:rPr>
              <a:t>.</a:t>
            </a:r>
          </a:p>
        </p:txBody>
      </p:sp>
      <p:sp>
        <p:nvSpPr>
          <p:cNvPr id="71684" name="Text Box 7"/>
          <p:cNvSpPr txBox="1">
            <a:spLocks noChangeArrowheads="1"/>
          </p:cNvSpPr>
          <p:nvPr/>
        </p:nvSpPr>
        <p:spPr bwMode="auto">
          <a:xfrm>
            <a:off x="458788" y="3141663"/>
            <a:ext cx="82470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b="1" i="0" dirty="0">
                <a:latin typeface="Times New Roman" charset="0"/>
              </a:rPr>
              <a:t>Lemma 2</a:t>
            </a:r>
            <a:r>
              <a:rPr lang="en-US" altLang="zh-TW" i="0" dirty="0">
                <a:latin typeface="Times New Roman" charset="0"/>
              </a:rPr>
              <a:t>: </a:t>
            </a:r>
            <a:r>
              <a:rPr lang="en-US" altLang="zh-TW" dirty="0">
                <a:solidFill>
                  <a:srgbClr val="1410DC"/>
                </a:solidFill>
                <a:latin typeface="Times New Roman" charset="0"/>
              </a:rPr>
              <a:t>The early jobs are sequenced in non-decreasing order of </a:t>
            </a:r>
            <a:r>
              <a:rPr lang="en-US" altLang="zh-TW" dirty="0" err="1">
                <a:solidFill>
                  <a:srgbClr val="1410DC"/>
                </a:solidFill>
                <a:latin typeface="Times New Roman" charset="0"/>
              </a:rPr>
              <a:t>a</a:t>
            </a:r>
            <a:r>
              <a:rPr lang="en-US" altLang="zh-TW" baseline="-25000" dirty="0" err="1">
                <a:solidFill>
                  <a:srgbClr val="1410DC"/>
                </a:solidFill>
                <a:latin typeface="Times New Roman" charset="0"/>
              </a:rPr>
              <a:t>i</a:t>
            </a:r>
            <a:r>
              <a:rPr lang="en-US" altLang="zh-TW" dirty="0">
                <a:latin typeface="Times New Roman" charset="0"/>
              </a:rPr>
              <a:t> and </a:t>
            </a:r>
            <a:r>
              <a:rPr lang="en-US" altLang="zh-TW" dirty="0">
                <a:solidFill>
                  <a:srgbClr val="FF0000"/>
                </a:solidFill>
                <a:latin typeface="Times New Roman" charset="0"/>
              </a:rPr>
              <a:t>the late jobs in non-decreasing order of </a:t>
            </a:r>
            <a:r>
              <a:rPr lang="en-US" altLang="zh-TW" dirty="0" err="1">
                <a:solidFill>
                  <a:srgbClr val="FF0000"/>
                </a:solidFill>
                <a:latin typeface="Times New Roman" charset="0"/>
              </a:rPr>
              <a:t>a</a:t>
            </a:r>
            <a:r>
              <a:rPr lang="en-US" altLang="zh-TW" baseline="-25000" dirty="0" err="1">
                <a:solidFill>
                  <a:srgbClr val="FF0000"/>
                </a:solidFill>
                <a:latin typeface="Times New Roman" charset="0"/>
              </a:rPr>
              <a:t>i</a:t>
            </a:r>
            <a:r>
              <a:rPr lang="en-US" altLang="zh-TW" dirty="0" err="1">
                <a:solidFill>
                  <a:srgbClr val="FF0000"/>
                </a:solidFill>
                <a:latin typeface="Times New Roman" charset="0"/>
              </a:rPr>
              <a:t>+b</a:t>
            </a:r>
            <a:r>
              <a:rPr lang="en-US" altLang="zh-TW" baseline="-25000" dirty="0" err="1">
                <a:solidFill>
                  <a:srgbClr val="FF0000"/>
                </a:solidFill>
                <a:latin typeface="Times New Roman" charset="0"/>
              </a:rPr>
              <a:t>i</a:t>
            </a:r>
            <a:r>
              <a:rPr lang="en-US" altLang="zh-TW" dirty="0">
                <a:latin typeface="Times New Roman" charset="0"/>
              </a:rPr>
              <a:t>.</a:t>
            </a:r>
          </a:p>
        </p:txBody>
      </p:sp>
      <p:sp>
        <p:nvSpPr>
          <p:cNvPr id="6" name="文字方塊 5"/>
          <p:cNvSpPr txBox="1"/>
          <p:nvPr/>
        </p:nvSpPr>
        <p:spPr>
          <a:xfrm>
            <a:off x="3609583" y="1263005"/>
            <a:ext cx="5096267" cy="461665"/>
          </a:xfrm>
          <a:prstGeom prst="rect">
            <a:avLst/>
          </a:prstGeom>
          <a:noFill/>
        </p:spPr>
        <p:txBody>
          <a:bodyPr wrap="none" rtlCol="0">
            <a:spAutoFit/>
          </a:bodyPr>
          <a:lstStyle/>
          <a:p>
            <a:r>
              <a:rPr kumimoji="1" lang="en-US" altLang="zh-TW" dirty="0">
                <a:solidFill>
                  <a:srgbClr val="FF0000"/>
                </a:solidFill>
                <a:latin typeface="Times" charset="0"/>
                <a:ea typeface="Times" charset="0"/>
                <a:cs typeface="Times" charset="0"/>
              </a:rPr>
              <a:t>Minimizing </a:t>
            </a:r>
            <a:r>
              <a:rPr kumimoji="1" lang="en-US" altLang="zh-TW">
                <a:solidFill>
                  <a:srgbClr val="FF0000"/>
                </a:solidFill>
                <a:latin typeface="Times" charset="0"/>
                <a:ea typeface="Times" charset="0"/>
                <a:cs typeface="Times" charset="0"/>
              </a:rPr>
              <a:t>the sum of completion times</a:t>
            </a:r>
            <a:endParaRPr kumimoji="1" lang="zh-TW" altLang="en-US" dirty="0">
              <a:solidFill>
                <a:srgbClr val="FF0000"/>
              </a:solidFill>
              <a:latin typeface="Times" charset="0"/>
              <a:ea typeface="Times" charset="0"/>
              <a:cs typeface="Times"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059737"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115616" y="2492896"/>
            <a:ext cx="7164388" cy="1722810"/>
          </a:xfrm>
        </p:spPr>
        <p:txBody>
          <a:bodyPr/>
          <a:lstStyle/>
          <a:p>
            <a:pPr eaLnBrk="1" hangingPunct="1">
              <a:lnSpc>
                <a:spcPct val="130000"/>
              </a:lnSpc>
            </a:pPr>
            <a:r>
              <a:rPr lang="en-US" altLang="zh-TW" sz="2800" dirty="0">
                <a:solidFill>
                  <a:srgbClr val="0000FF"/>
                </a:solidFill>
                <a:latin typeface="Book Antiqua" charset="0"/>
              </a:rPr>
              <a:t>RP(2)||</a:t>
            </a:r>
            <a:r>
              <a:rPr lang="en-US" altLang="zh-TW" sz="2800" i="1" dirty="0" err="1">
                <a:solidFill>
                  <a:srgbClr val="0000FF"/>
                </a:solidFill>
                <a:latin typeface="Book Antiqua" charset="0"/>
              </a:rPr>
              <a:t>C</a:t>
            </a:r>
            <a:r>
              <a:rPr lang="en-US" altLang="zh-TW" sz="2800" baseline="-25000" dirty="0" err="1">
                <a:solidFill>
                  <a:srgbClr val="0000FF"/>
                </a:solidFill>
                <a:latin typeface="Book Antiqua" charset="0"/>
              </a:rPr>
              <a:t>max</a:t>
            </a:r>
            <a:r>
              <a:rPr lang="en-US" altLang="zh-TW" sz="2800" dirty="0">
                <a:solidFill>
                  <a:srgbClr val="0000FF"/>
                </a:solidFill>
                <a:latin typeface="Book Antiqua" charset="0"/>
              </a:rPr>
              <a:t> with Two Dedicated Machines Subject to Fixed Job Sequences (RPD2|fjs|</a:t>
            </a:r>
            <a:r>
              <a:rPr lang="en-US" altLang="zh-TW" sz="2800" i="1" dirty="0">
                <a:solidFill>
                  <a:srgbClr val="0000FF"/>
                </a:solidFill>
                <a:latin typeface="Book Antiqua" charset="0"/>
              </a:rPr>
              <a:t>C</a:t>
            </a:r>
            <a:r>
              <a:rPr lang="en-US" altLang="zh-TW" sz="2800" baseline="-25000" dirty="0">
                <a:solidFill>
                  <a:srgbClr val="0000FF"/>
                </a:solidFill>
                <a:latin typeface="Book Antiqua" charset="0"/>
              </a:rPr>
              <a:t>max</a:t>
            </a:r>
            <a:r>
              <a:rPr lang="en-US" altLang="zh-TW" sz="2800" dirty="0">
                <a:solidFill>
                  <a:srgbClr val="0000FF"/>
                </a:solidFill>
                <a:latin typeface="Book Antiqua" charset="0"/>
              </a:rPr>
              <a:t>)</a:t>
            </a:r>
            <a:endParaRPr lang="en-US" altLang="zh-TW" sz="2800" baseline="-25000" dirty="0">
              <a:solidFill>
                <a:srgbClr val="0000FF"/>
              </a:solidFill>
              <a:latin typeface="Book Antiqua"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標題 1"/>
          <p:cNvSpPr>
            <a:spLocks noGrp="1"/>
          </p:cNvSpPr>
          <p:nvPr>
            <p:ph type="title"/>
          </p:nvPr>
        </p:nvSpPr>
        <p:spPr>
          <a:xfrm>
            <a:off x="1187450" y="7938"/>
            <a:ext cx="4464050" cy="1069975"/>
          </a:xfrm>
        </p:spPr>
        <p:txBody>
          <a:bodyPr/>
          <a:lstStyle/>
          <a:p>
            <a:r>
              <a:rPr lang="en-US" altLang="zh-TW" sz="3200">
                <a:solidFill>
                  <a:srgbClr val="0000FF"/>
                </a:solidFill>
                <a:latin typeface="Book Antiqua" charset="0"/>
              </a:rPr>
              <a:t>RPD2|fjs|</a:t>
            </a:r>
            <a:r>
              <a:rPr lang="en-US" altLang="zh-TW" sz="3200" i="1">
                <a:solidFill>
                  <a:srgbClr val="0000FF"/>
                </a:solidFill>
                <a:latin typeface="Book Antiqua" charset="0"/>
              </a:rPr>
              <a:t>C</a:t>
            </a:r>
            <a:r>
              <a:rPr lang="en-US" altLang="zh-TW" sz="3200" baseline="-25000">
                <a:solidFill>
                  <a:srgbClr val="0000FF"/>
                </a:solidFill>
                <a:latin typeface="Book Antiqua" charset="0"/>
              </a:rPr>
              <a:t>max</a:t>
            </a:r>
            <a:endParaRPr lang="zh-TW" altLang="en-US" sz="3200">
              <a:latin typeface="Book Antiqua" charset="0"/>
            </a:endParaRPr>
          </a:p>
        </p:txBody>
      </p:sp>
      <p:sp>
        <p:nvSpPr>
          <p:cNvPr id="23555" name="內容版面配置區 2"/>
          <p:cNvSpPr>
            <a:spLocks noGrp="1"/>
          </p:cNvSpPr>
          <p:nvPr>
            <p:ph idx="1"/>
          </p:nvPr>
        </p:nvSpPr>
        <p:spPr>
          <a:xfrm>
            <a:off x="755650" y="1557338"/>
            <a:ext cx="7777163" cy="4248150"/>
          </a:xfrm>
        </p:spPr>
        <p:txBody>
          <a:bodyPr/>
          <a:lstStyle/>
          <a:p>
            <a:pPr>
              <a:spcBef>
                <a:spcPts val="2400"/>
              </a:spcBef>
            </a:pPr>
            <a:r>
              <a:rPr lang="en-US" altLang="zh-TW" sz="2400" dirty="0">
                <a:latin typeface="Book Antiqua" charset="0"/>
              </a:rPr>
              <a:t>Two sets of jobs, </a:t>
            </a:r>
            <a:r>
              <a:rPr lang="en-US" altLang="zh-TW" sz="2400" b="1" i="1" dirty="0">
                <a:latin typeface="Book Antiqua" charset="0"/>
              </a:rPr>
              <a:t>J</a:t>
            </a:r>
            <a:r>
              <a:rPr lang="en-US" altLang="zh-TW" sz="2400" baseline="-25000" dirty="0">
                <a:latin typeface="Book Antiqua" charset="0"/>
              </a:rPr>
              <a:t>1</a:t>
            </a:r>
            <a:r>
              <a:rPr lang="en-US" altLang="zh-TW" sz="2400" dirty="0">
                <a:latin typeface="Book Antiqua" charset="0"/>
              </a:rPr>
              <a:t>={</a:t>
            </a:r>
            <a:r>
              <a:rPr lang="en-US" altLang="zh-TW" sz="2400" i="1" dirty="0">
                <a:latin typeface="Book Antiqua" charset="0"/>
              </a:rPr>
              <a:t>J</a:t>
            </a:r>
            <a:r>
              <a:rPr lang="en-US" altLang="zh-TW" sz="2400" baseline="-25000" dirty="0">
                <a:latin typeface="Book Antiqua" charset="0"/>
              </a:rPr>
              <a:t>1,1</a:t>
            </a:r>
            <a:r>
              <a:rPr lang="en-US" altLang="zh-TW" sz="2400" dirty="0">
                <a:latin typeface="Book Antiqua" charset="0"/>
              </a:rPr>
              <a:t>, </a:t>
            </a:r>
            <a:r>
              <a:rPr lang="en-US" altLang="zh-TW" sz="2400" i="1" dirty="0">
                <a:latin typeface="Book Antiqua" charset="0"/>
              </a:rPr>
              <a:t>J</a:t>
            </a:r>
            <a:r>
              <a:rPr lang="en-US" altLang="zh-TW" sz="2400" baseline="-25000" dirty="0">
                <a:latin typeface="Book Antiqua" charset="0"/>
              </a:rPr>
              <a:t>1,2</a:t>
            </a:r>
            <a:r>
              <a:rPr lang="en-US" altLang="zh-TW" sz="2400" dirty="0">
                <a:latin typeface="Book Antiqua" charset="0"/>
              </a:rPr>
              <a:t>, … , </a:t>
            </a:r>
            <a:r>
              <a:rPr lang="en-US" altLang="zh-TW" sz="2400" i="1" dirty="0">
                <a:latin typeface="Book Antiqua" charset="0"/>
              </a:rPr>
              <a:t>J</a:t>
            </a:r>
            <a:r>
              <a:rPr lang="en-US" altLang="zh-TW" sz="2400" baseline="-25000" dirty="0">
                <a:latin typeface="Book Antiqua" charset="0"/>
              </a:rPr>
              <a:t>1,</a:t>
            </a:r>
            <a:r>
              <a:rPr lang="en-US" altLang="zh-TW" sz="2400" i="1" baseline="-25000" dirty="0">
                <a:latin typeface="Book Antiqua" charset="0"/>
              </a:rPr>
              <a:t>n</a:t>
            </a:r>
            <a:r>
              <a:rPr lang="en-US" altLang="zh-TW" sz="2400" baseline="-60000" dirty="0">
                <a:latin typeface="Book Antiqua" charset="0"/>
              </a:rPr>
              <a:t>1</a:t>
            </a:r>
            <a:r>
              <a:rPr lang="en-US" altLang="zh-TW" sz="2400" dirty="0">
                <a:latin typeface="Book Antiqua" charset="0"/>
              </a:rPr>
              <a:t>} of </a:t>
            </a:r>
            <a:r>
              <a:rPr lang="en-US" altLang="zh-TW" sz="2400" i="1" dirty="0">
                <a:latin typeface="Book Antiqua" charset="0"/>
              </a:rPr>
              <a:t>n</a:t>
            </a:r>
            <a:r>
              <a:rPr lang="en-US" altLang="zh-TW" sz="2400" baseline="-25000" dirty="0">
                <a:latin typeface="Book Antiqua" charset="0"/>
              </a:rPr>
              <a:t>1</a:t>
            </a:r>
            <a:r>
              <a:rPr lang="en-US" altLang="zh-TW" sz="2400" dirty="0">
                <a:latin typeface="Book Antiqua" charset="0"/>
              </a:rPr>
              <a:t> jobs and </a:t>
            </a:r>
            <a:r>
              <a:rPr lang="en-US" altLang="zh-TW" sz="2400" b="1" i="1" dirty="0">
                <a:latin typeface="Book Antiqua" charset="0"/>
              </a:rPr>
              <a:t>J</a:t>
            </a:r>
            <a:r>
              <a:rPr lang="en-US" altLang="zh-TW" sz="2400" baseline="-25000" dirty="0">
                <a:latin typeface="Book Antiqua" charset="0"/>
              </a:rPr>
              <a:t>2</a:t>
            </a:r>
            <a:r>
              <a:rPr lang="en-US" altLang="zh-TW" sz="2400" dirty="0">
                <a:latin typeface="Book Antiqua" charset="0"/>
              </a:rPr>
              <a:t>={</a:t>
            </a:r>
            <a:r>
              <a:rPr lang="en-US" altLang="zh-TW" sz="2400" i="1" dirty="0">
                <a:latin typeface="Book Antiqua" charset="0"/>
              </a:rPr>
              <a:t>J</a:t>
            </a:r>
            <a:r>
              <a:rPr lang="en-US" altLang="zh-TW" sz="2400" baseline="-25000" dirty="0">
                <a:latin typeface="Book Antiqua" charset="0"/>
              </a:rPr>
              <a:t>2,1</a:t>
            </a:r>
            <a:r>
              <a:rPr lang="en-US" altLang="zh-TW" sz="2400" dirty="0">
                <a:latin typeface="Book Antiqua" charset="0"/>
              </a:rPr>
              <a:t>, </a:t>
            </a:r>
            <a:r>
              <a:rPr lang="en-US" altLang="zh-TW" sz="2400" i="1" dirty="0">
                <a:latin typeface="Book Antiqua" charset="0"/>
              </a:rPr>
              <a:t>J</a:t>
            </a:r>
            <a:r>
              <a:rPr lang="en-US" altLang="zh-TW" sz="2400" baseline="-25000" dirty="0">
                <a:latin typeface="Book Antiqua" charset="0"/>
              </a:rPr>
              <a:t>2,2</a:t>
            </a:r>
            <a:r>
              <a:rPr lang="en-US" altLang="zh-TW" sz="2400" dirty="0">
                <a:latin typeface="Book Antiqua" charset="0"/>
              </a:rPr>
              <a:t>, … , </a:t>
            </a:r>
            <a:r>
              <a:rPr lang="en-US" altLang="zh-TW" sz="2400" i="1" dirty="0">
                <a:latin typeface="Book Antiqua" charset="0"/>
              </a:rPr>
              <a:t>J</a:t>
            </a:r>
            <a:r>
              <a:rPr lang="en-US" altLang="zh-TW" sz="2400" baseline="-25000" dirty="0">
                <a:latin typeface="Book Antiqua" charset="0"/>
              </a:rPr>
              <a:t>2,</a:t>
            </a:r>
            <a:r>
              <a:rPr lang="en-US" altLang="zh-TW" sz="2400" i="1" baseline="-25000" dirty="0">
                <a:latin typeface="Book Antiqua" charset="0"/>
              </a:rPr>
              <a:t>n</a:t>
            </a:r>
            <a:r>
              <a:rPr lang="en-US" altLang="zh-TW" sz="2400" baseline="-60000" dirty="0">
                <a:latin typeface="Book Antiqua" charset="0"/>
              </a:rPr>
              <a:t>2</a:t>
            </a:r>
            <a:r>
              <a:rPr lang="en-US" altLang="zh-TW" sz="2400" dirty="0">
                <a:latin typeface="Book Antiqua" charset="0"/>
              </a:rPr>
              <a:t>} of </a:t>
            </a:r>
            <a:r>
              <a:rPr lang="en-US" altLang="zh-TW" sz="2400" i="1" dirty="0">
                <a:latin typeface="Book Antiqua" charset="0"/>
              </a:rPr>
              <a:t>n</a:t>
            </a:r>
            <a:r>
              <a:rPr lang="en-US" altLang="zh-TW" sz="2400" baseline="-25000" dirty="0">
                <a:latin typeface="Book Antiqua" charset="0"/>
              </a:rPr>
              <a:t>2</a:t>
            </a:r>
            <a:r>
              <a:rPr lang="en-US" altLang="zh-TW" sz="2400" dirty="0">
                <a:latin typeface="Book Antiqua" charset="0"/>
              </a:rPr>
              <a:t> jobs to be processed on two parallel </a:t>
            </a:r>
            <a:r>
              <a:rPr lang="en-US" altLang="zh-TW" sz="2400" dirty="0">
                <a:solidFill>
                  <a:srgbClr val="FF0000"/>
                </a:solidFill>
                <a:latin typeface="Book Antiqua" charset="0"/>
              </a:rPr>
              <a:t>dedicated</a:t>
            </a:r>
            <a:r>
              <a:rPr lang="en-US" altLang="zh-TW" sz="2400" dirty="0">
                <a:latin typeface="Book Antiqua" charset="0"/>
              </a:rPr>
              <a:t> machines, </a:t>
            </a:r>
            <a:r>
              <a:rPr lang="en-US" altLang="zh-TW" sz="2400" i="1" dirty="0">
                <a:latin typeface="Book Antiqua" charset="0"/>
              </a:rPr>
              <a:t>M</a:t>
            </a:r>
            <a:r>
              <a:rPr lang="en-US" altLang="zh-TW" sz="2400" baseline="-25000" dirty="0">
                <a:latin typeface="Book Antiqua" charset="0"/>
              </a:rPr>
              <a:t>1</a:t>
            </a:r>
            <a:r>
              <a:rPr lang="en-US" altLang="zh-TW" sz="2400" dirty="0">
                <a:latin typeface="Book Antiqua" charset="0"/>
              </a:rPr>
              <a:t> and </a:t>
            </a:r>
            <a:r>
              <a:rPr lang="en-US" altLang="zh-TW" sz="2400" i="1" dirty="0">
                <a:latin typeface="Book Antiqua" charset="0"/>
              </a:rPr>
              <a:t>M</a:t>
            </a:r>
            <a:r>
              <a:rPr lang="en-US" altLang="zh-TW" sz="2400" baseline="-25000" dirty="0">
                <a:latin typeface="Book Antiqua" charset="0"/>
              </a:rPr>
              <a:t>2</a:t>
            </a:r>
            <a:r>
              <a:rPr lang="en-US" altLang="zh-TW" sz="2400" dirty="0">
                <a:latin typeface="Book Antiqua" charset="0"/>
              </a:rPr>
              <a:t>, respectively</a:t>
            </a:r>
          </a:p>
          <a:p>
            <a:pPr>
              <a:spcBef>
                <a:spcPts val="2400"/>
              </a:spcBef>
            </a:pPr>
            <a:r>
              <a:rPr lang="en-US" altLang="zh-TW" sz="2400" dirty="0">
                <a:latin typeface="Book Antiqua" charset="0"/>
              </a:rPr>
              <a:t>Each job </a:t>
            </a:r>
            <a:r>
              <a:rPr lang="en-US" altLang="zh-TW" sz="2400" i="1" dirty="0" err="1">
                <a:latin typeface="Book Antiqua" charset="0"/>
              </a:rPr>
              <a:t>J</a:t>
            </a:r>
            <a:r>
              <a:rPr lang="en-US" altLang="zh-TW" sz="2400" i="1" baseline="-25000" dirty="0" err="1">
                <a:latin typeface="Book Antiqua" charset="0"/>
              </a:rPr>
              <a:t>k,j</a:t>
            </a:r>
            <a:r>
              <a:rPr lang="en-US" altLang="zh-TW" sz="2400" dirty="0">
                <a:latin typeface="Book Antiqua" charset="0"/>
              </a:rPr>
              <a:t> of </a:t>
            </a:r>
            <a:r>
              <a:rPr lang="en-US" altLang="zh-TW" sz="2400" b="1" i="1" dirty="0" err="1">
                <a:latin typeface="Book Antiqua" charset="0"/>
              </a:rPr>
              <a:t>J</a:t>
            </a:r>
            <a:r>
              <a:rPr lang="en-US" altLang="zh-TW" sz="2400" i="1" baseline="-25000" dirty="0" err="1">
                <a:latin typeface="Book Antiqua" charset="0"/>
              </a:rPr>
              <a:t>k</a:t>
            </a:r>
            <a:r>
              <a:rPr lang="en-US" altLang="zh-TW" sz="2400" baseline="-25000" dirty="0">
                <a:latin typeface="Book Antiqua" charset="0"/>
              </a:rPr>
              <a:t> </a:t>
            </a:r>
            <a:r>
              <a:rPr lang="en-US" altLang="zh-TW" sz="2400" dirty="0">
                <a:latin typeface="Book Antiqua" charset="0"/>
              </a:rPr>
              <a:t>is characterized by processing </a:t>
            </a:r>
            <a:r>
              <a:rPr lang="en-US" altLang="zh-TW" sz="2400" dirty="0">
                <a:solidFill>
                  <a:srgbClr val="FF0000"/>
                </a:solidFill>
                <a:latin typeface="Book Antiqua" charset="0"/>
              </a:rPr>
              <a:t>length </a:t>
            </a:r>
            <a:r>
              <a:rPr lang="en-US" altLang="zh-TW" sz="2400" i="1" dirty="0" err="1">
                <a:solidFill>
                  <a:srgbClr val="FF0000"/>
                </a:solidFill>
                <a:latin typeface="Book Antiqua" charset="0"/>
              </a:rPr>
              <a:t>p</a:t>
            </a:r>
            <a:r>
              <a:rPr lang="en-US" altLang="zh-TW" sz="2400" i="1" baseline="-25000" dirty="0" err="1">
                <a:solidFill>
                  <a:srgbClr val="FF0000"/>
                </a:solidFill>
                <a:latin typeface="Book Antiqua" charset="0"/>
              </a:rPr>
              <a:t>k,j</a:t>
            </a:r>
            <a:r>
              <a:rPr lang="en-US" altLang="zh-TW" sz="2400" dirty="0">
                <a:solidFill>
                  <a:srgbClr val="FF0000"/>
                </a:solidFill>
                <a:latin typeface="Book Antiqua" charset="0"/>
              </a:rPr>
              <a:t>, weight </a:t>
            </a:r>
            <a:r>
              <a:rPr lang="en-US" altLang="zh-TW" sz="2400" i="1" dirty="0" err="1">
                <a:solidFill>
                  <a:srgbClr val="FF0000"/>
                </a:solidFill>
                <a:latin typeface="Book Antiqua" charset="0"/>
              </a:rPr>
              <a:t>w</a:t>
            </a:r>
            <a:r>
              <a:rPr lang="en-US" altLang="zh-TW" sz="2400" i="1" baseline="-25000" dirty="0" err="1">
                <a:solidFill>
                  <a:srgbClr val="FF0000"/>
                </a:solidFill>
                <a:latin typeface="Book Antiqua" charset="0"/>
              </a:rPr>
              <a:t>k,j</a:t>
            </a:r>
            <a:r>
              <a:rPr lang="en-US" altLang="zh-TW" sz="2400" dirty="0">
                <a:solidFill>
                  <a:srgbClr val="FF0000"/>
                </a:solidFill>
                <a:latin typeface="Book Antiqua" charset="0"/>
              </a:rPr>
              <a:t>, due date </a:t>
            </a:r>
            <a:r>
              <a:rPr lang="en-US" altLang="zh-TW" sz="2400" i="1" dirty="0" err="1">
                <a:solidFill>
                  <a:srgbClr val="FF0000"/>
                </a:solidFill>
                <a:latin typeface="Book Antiqua" charset="0"/>
              </a:rPr>
              <a:t>d</a:t>
            </a:r>
            <a:r>
              <a:rPr lang="en-US" altLang="zh-TW" sz="2400" i="1" baseline="-25000" dirty="0" err="1">
                <a:solidFill>
                  <a:srgbClr val="FF0000"/>
                </a:solidFill>
                <a:latin typeface="Book Antiqua" charset="0"/>
              </a:rPr>
              <a:t>k,j</a:t>
            </a:r>
            <a:r>
              <a:rPr lang="en-US" altLang="zh-TW" sz="2400" dirty="0">
                <a:solidFill>
                  <a:srgbClr val="FF0000"/>
                </a:solidFill>
                <a:latin typeface="Book Antiqua" charset="0"/>
              </a:rPr>
              <a:t>, resource requirement </a:t>
            </a:r>
            <a:r>
              <a:rPr lang="en-US" altLang="zh-TW" sz="2400" i="1" dirty="0" err="1">
                <a:solidFill>
                  <a:srgbClr val="FF0000"/>
                </a:solidFill>
                <a:latin typeface="Symbol" charset="2"/>
              </a:rPr>
              <a:t>a</a:t>
            </a:r>
            <a:r>
              <a:rPr lang="en-US" altLang="zh-TW" sz="2400" i="1" baseline="-25000" dirty="0" err="1">
                <a:solidFill>
                  <a:srgbClr val="FF0000"/>
                </a:solidFill>
                <a:latin typeface="Book Antiqua" charset="0"/>
              </a:rPr>
              <a:t>k,j</a:t>
            </a:r>
            <a:r>
              <a:rPr lang="en-US" altLang="zh-TW" sz="2400" dirty="0">
                <a:solidFill>
                  <a:srgbClr val="FF0000"/>
                </a:solidFill>
                <a:latin typeface="Book Antiqua" charset="0"/>
              </a:rPr>
              <a:t>, and resource yield </a:t>
            </a:r>
            <a:r>
              <a:rPr lang="en-US" altLang="zh-TW" sz="2400" i="1" dirty="0" err="1">
                <a:solidFill>
                  <a:srgbClr val="FF0000"/>
                </a:solidFill>
                <a:latin typeface="Symbol" charset="2"/>
              </a:rPr>
              <a:t>b</a:t>
            </a:r>
            <a:r>
              <a:rPr lang="en-US" altLang="zh-TW" sz="2400" i="1" baseline="-25000" dirty="0" err="1">
                <a:solidFill>
                  <a:srgbClr val="FF0000"/>
                </a:solidFill>
                <a:latin typeface="Book Antiqua" charset="0"/>
              </a:rPr>
              <a:t>k,j</a:t>
            </a:r>
            <a:r>
              <a:rPr lang="en-US" altLang="zh-TW" sz="2400" i="1" baseline="-25000" dirty="0">
                <a:solidFill>
                  <a:srgbClr val="FF0000"/>
                </a:solidFill>
              </a:rPr>
              <a:t> </a:t>
            </a:r>
          </a:p>
          <a:p>
            <a:pPr>
              <a:spcBef>
                <a:spcPts val="2400"/>
              </a:spcBef>
            </a:pPr>
            <a:r>
              <a:rPr lang="en-US" altLang="zh-TW" sz="2400" dirty="0">
                <a:latin typeface="Book Antiqua" charset="0"/>
              </a:rPr>
              <a:t>Given the initial resource level </a:t>
            </a:r>
            <a:r>
              <a:rPr lang="en-US" altLang="zh-TW" sz="2400" i="1" dirty="0">
                <a:latin typeface="Book Antiqua" charset="0"/>
              </a:rPr>
              <a:t>v</a:t>
            </a:r>
            <a:r>
              <a:rPr lang="en-US" altLang="zh-TW" sz="2400" baseline="-25000" dirty="0">
                <a:latin typeface="Book Antiqua" charset="0"/>
              </a:rPr>
              <a:t>0</a:t>
            </a:r>
            <a:r>
              <a:rPr lang="en-US" altLang="zh-TW" sz="2400" dirty="0">
                <a:latin typeface="Book Antiqua" charset="0"/>
              </a:rPr>
              <a:t>, we want to determine a </a:t>
            </a:r>
            <a:r>
              <a:rPr lang="en-US" altLang="zh-TW" sz="2400" i="1" dirty="0">
                <a:latin typeface="Book Antiqua" charset="0"/>
              </a:rPr>
              <a:t>feasible</a:t>
            </a:r>
            <a:r>
              <a:rPr lang="en-US" altLang="zh-TW" sz="2400" dirty="0">
                <a:latin typeface="Book Antiqua" charset="0"/>
              </a:rPr>
              <a:t> schedule that is optimal for a regular objective function </a:t>
            </a:r>
            <a:r>
              <a:rPr lang="en-US" altLang="zh-TW" sz="2400" i="1" dirty="0" err="1">
                <a:solidFill>
                  <a:srgbClr val="FF0000"/>
                </a:solidFill>
                <a:latin typeface="Book Antiqua" charset="0"/>
              </a:rPr>
              <a:t>C</a:t>
            </a:r>
            <a:r>
              <a:rPr lang="en-US" altLang="zh-TW" sz="2400" baseline="-25000" dirty="0" err="1">
                <a:solidFill>
                  <a:srgbClr val="FF0000"/>
                </a:solidFill>
                <a:latin typeface="Book Antiqua" charset="0"/>
              </a:rPr>
              <a:t>max</a:t>
            </a:r>
            <a:r>
              <a:rPr lang="en-US" altLang="zh-TW" sz="2400" dirty="0">
                <a:latin typeface="Book Antiqua" charset="0"/>
              </a:rPr>
              <a:t>,</a:t>
            </a:r>
            <a:r>
              <a:rPr lang="en-US" altLang="zh-TW" sz="2400" dirty="0">
                <a:solidFill>
                  <a:srgbClr val="FF0000"/>
                </a:solidFill>
                <a:latin typeface="Book Antiqua" charset="0"/>
              </a:rPr>
              <a:t> </a:t>
            </a:r>
            <a:r>
              <a:rPr lang="en-US" altLang="zh-TW" sz="2400" dirty="0" err="1">
                <a:solidFill>
                  <a:srgbClr val="FF0000"/>
                </a:solidFill>
                <a:latin typeface="Symbol" charset="2"/>
              </a:rPr>
              <a:t>S</a:t>
            </a:r>
            <a:r>
              <a:rPr lang="en-US" altLang="zh-TW" sz="2400" i="1" dirty="0" err="1">
                <a:solidFill>
                  <a:srgbClr val="FF0000"/>
                </a:solidFill>
                <a:latin typeface="Book Antiqua" charset="0"/>
              </a:rPr>
              <a:t>w</a:t>
            </a:r>
            <a:r>
              <a:rPr lang="en-US" altLang="zh-TW" sz="2400" i="1" baseline="-25000" dirty="0" err="1">
                <a:solidFill>
                  <a:srgbClr val="FF0000"/>
                </a:solidFill>
                <a:latin typeface="Book Antiqua" charset="0"/>
              </a:rPr>
              <a:t>j</a:t>
            </a:r>
            <a:r>
              <a:rPr lang="en-US" altLang="zh-TW" sz="2400" i="1" dirty="0" err="1">
                <a:solidFill>
                  <a:srgbClr val="FF0000"/>
                </a:solidFill>
                <a:latin typeface="Book Antiqua" charset="0"/>
              </a:rPr>
              <a:t>C</a:t>
            </a:r>
            <a:r>
              <a:rPr lang="en-US" altLang="zh-TW" sz="2400" i="1" baseline="-25000" dirty="0" err="1">
                <a:solidFill>
                  <a:srgbClr val="FF0000"/>
                </a:solidFill>
                <a:latin typeface="Book Antiqua" charset="0"/>
              </a:rPr>
              <a:t>j</a:t>
            </a:r>
            <a:r>
              <a:rPr lang="en-US" altLang="zh-TW" sz="2400" dirty="0"/>
              <a:t>, </a:t>
            </a:r>
            <a:r>
              <a:rPr lang="en-US" altLang="zh-TW" sz="2400" dirty="0" err="1">
                <a:solidFill>
                  <a:srgbClr val="FF0000"/>
                </a:solidFill>
                <a:latin typeface="Symbol" charset="2"/>
              </a:rPr>
              <a:t>S</a:t>
            </a:r>
            <a:r>
              <a:rPr lang="en-US" altLang="zh-TW" sz="2400" i="1" dirty="0" err="1">
                <a:solidFill>
                  <a:srgbClr val="FF0000"/>
                </a:solidFill>
                <a:latin typeface="Book Antiqua" charset="0"/>
              </a:rPr>
              <a:t>w</a:t>
            </a:r>
            <a:r>
              <a:rPr lang="en-US" altLang="zh-TW" sz="2400" i="1" baseline="-25000" dirty="0" err="1">
                <a:solidFill>
                  <a:srgbClr val="FF0000"/>
                </a:solidFill>
                <a:latin typeface="Book Antiqua" charset="0"/>
              </a:rPr>
              <a:t>j</a:t>
            </a:r>
            <a:r>
              <a:rPr lang="en-US" altLang="zh-TW" sz="2400" i="1" dirty="0" err="1">
                <a:solidFill>
                  <a:srgbClr val="FF0000"/>
                </a:solidFill>
                <a:latin typeface="Book Antiqua" charset="0"/>
              </a:rPr>
              <a:t>T</a:t>
            </a:r>
            <a:r>
              <a:rPr lang="en-US" altLang="zh-TW" sz="2400" i="1" baseline="-25000" dirty="0" err="1">
                <a:solidFill>
                  <a:srgbClr val="FF0000"/>
                </a:solidFill>
                <a:latin typeface="Book Antiqua" charset="0"/>
              </a:rPr>
              <a:t>j</a:t>
            </a:r>
            <a:r>
              <a:rPr lang="en-US" altLang="zh-TW" sz="2400" i="1" dirty="0">
                <a:solidFill>
                  <a:srgbClr val="FF0000"/>
                </a:solidFill>
              </a:rPr>
              <a:t>, </a:t>
            </a:r>
            <a:r>
              <a:rPr lang="en-US" altLang="zh-TW" sz="2400" i="1" dirty="0" err="1">
                <a:solidFill>
                  <a:srgbClr val="FF0000"/>
                </a:solidFill>
                <a:latin typeface="Book Antiqua" charset="0"/>
              </a:rPr>
              <a:t>L</a:t>
            </a:r>
            <a:r>
              <a:rPr lang="en-US" altLang="zh-TW" sz="2400" baseline="-25000" dirty="0" err="1">
                <a:solidFill>
                  <a:srgbClr val="FF0000"/>
                </a:solidFill>
                <a:latin typeface="Book Antiqua" charset="0"/>
              </a:rPr>
              <a:t>max</a:t>
            </a:r>
            <a:r>
              <a:rPr lang="en-US" altLang="zh-TW" sz="2400" dirty="0"/>
              <a:t>, or </a:t>
            </a:r>
            <a:r>
              <a:rPr lang="en-US" altLang="zh-TW" sz="2400" dirty="0" err="1">
                <a:solidFill>
                  <a:srgbClr val="FF0000"/>
                </a:solidFill>
                <a:latin typeface="Symbol" charset="2"/>
              </a:rPr>
              <a:t>S</a:t>
            </a:r>
            <a:r>
              <a:rPr lang="en-US" altLang="zh-TW" sz="2400" i="1" dirty="0" err="1">
                <a:solidFill>
                  <a:srgbClr val="FF0000"/>
                </a:solidFill>
                <a:latin typeface="Book Antiqua" charset="0"/>
              </a:rPr>
              <a:t>w</a:t>
            </a:r>
            <a:r>
              <a:rPr lang="en-US" altLang="zh-TW" sz="2400" i="1" baseline="-25000" dirty="0" err="1">
                <a:solidFill>
                  <a:srgbClr val="FF0000"/>
                </a:solidFill>
                <a:latin typeface="Book Antiqua" charset="0"/>
              </a:rPr>
              <a:t>j</a:t>
            </a:r>
            <a:r>
              <a:rPr lang="en-US" altLang="zh-TW" sz="2400" i="1" dirty="0" err="1">
                <a:solidFill>
                  <a:srgbClr val="FF0000"/>
                </a:solidFill>
                <a:latin typeface="Book Antiqua" charset="0"/>
              </a:rPr>
              <a:t>U</a:t>
            </a:r>
            <a:r>
              <a:rPr lang="en-US" altLang="zh-TW" sz="2400" i="1" baseline="-25000" dirty="0" err="1">
                <a:solidFill>
                  <a:srgbClr val="FF0000"/>
                </a:solidFill>
                <a:latin typeface="Book Antiqua" charset="0"/>
              </a:rPr>
              <a:t>j</a:t>
            </a:r>
            <a:r>
              <a:rPr lang="en-US" altLang="zh-TW" sz="2400" i="1" baseline="-25000" dirty="0">
                <a:solidFill>
                  <a:srgbClr val="FF0000"/>
                </a:solidFill>
              </a:rPr>
              <a:t> </a:t>
            </a:r>
            <a:endParaRPr lang="zh-TW"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20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20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20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838200" y="762000"/>
            <a:ext cx="7793038" cy="693738"/>
          </a:xfrm>
        </p:spPr>
        <p:txBody>
          <a:bodyPr/>
          <a:lstStyle/>
          <a:p>
            <a:pPr eaLnBrk="1" hangingPunct="1"/>
            <a:r>
              <a:rPr lang="en-US" altLang="zh-TW">
                <a:latin typeface="Times New Roman" charset="0"/>
              </a:rPr>
              <a:t>Shortest path in multistage graphs</a:t>
            </a:r>
            <a:endParaRPr lang="zh-TW" altLang="en-US">
              <a:latin typeface="Times New Roman" charset="0"/>
            </a:endParaRPr>
          </a:p>
        </p:txBody>
      </p:sp>
      <p:sp>
        <p:nvSpPr>
          <p:cNvPr id="21506" name="Rectangle 3"/>
          <p:cNvSpPr>
            <a:spLocks noGrp="1" noChangeArrowheads="1"/>
          </p:cNvSpPr>
          <p:nvPr>
            <p:ph type="body" idx="1"/>
          </p:nvPr>
        </p:nvSpPr>
        <p:spPr/>
        <p:txBody>
          <a:bodyPr/>
          <a:lstStyle/>
          <a:p>
            <a:pPr eaLnBrk="1" hangingPunct="1">
              <a:lnSpc>
                <a:spcPct val="90000"/>
              </a:lnSpc>
            </a:pPr>
            <a:r>
              <a:rPr lang="en-US" altLang="zh-TW" sz="2800">
                <a:latin typeface="Times New Roman" charset="0"/>
              </a:rPr>
              <a:t>e.g. </a:t>
            </a: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zh-TW" altLang="en-US" sz="2800">
              <a:latin typeface="Times New Roman" charset="0"/>
            </a:endParaRPr>
          </a:p>
          <a:p>
            <a:pPr eaLnBrk="1" hangingPunct="1">
              <a:lnSpc>
                <a:spcPct val="90000"/>
              </a:lnSpc>
            </a:pPr>
            <a:endParaRPr lang="en-US" altLang="zh-TW" sz="2800">
              <a:latin typeface="Times New Roman" charset="0"/>
            </a:endParaRPr>
          </a:p>
          <a:p>
            <a:pPr eaLnBrk="1" hangingPunct="1">
              <a:lnSpc>
                <a:spcPct val="90000"/>
              </a:lnSpc>
            </a:pPr>
            <a:r>
              <a:rPr lang="en-US" altLang="zh-TW" sz="2800">
                <a:latin typeface="Times New Roman" charset="0"/>
              </a:rPr>
              <a:t>Greedy method cannot lead to an optimal answer to this case:  (</a:t>
            </a:r>
            <a:r>
              <a:rPr lang="en-US" altLang="zh-TW" sz="2800" i="1">
                <a:latin typeface="Times New Roman" charset="0"/>
              </a:rPr>
              <a:t>S</a:t>
            </a:r>
            <a:r>
              <a:rPr lang="en-US" altLang="zh-TW" sz="2800">
                <a:latin typeface="Times New Roman" charset="0"/>
              </a:rPr>
              <a:t>, </a:t>
            </a:r>
            <a:r>
              <a:rPr lang="en-US" altLang="zh-TW" sz="2800" i="1">
                <a:latin typeface="Times New Roman" charset="0"/>
              </a:rPr>
              <a:t>A</a:t>
            </a:r>
            <a:r>
              <a:rPr lang="en-US" altLang="zh-TW" sz="2800">
                <a:latin typeface="Times New Roman" charset="0"/>
              </a:rPr>
              <a:t>, </a:t>
            </a:r>
            <a:r>
              <a:rPr lang="en-US" altLang="zh-TW" sz="2800" i="1">
                <a:latin typeface="Times New Roman" charset="0"/>
              </a:rPr>
              <a:t>D</a:t>
            </a:r>
            <a:r>
              <a:rPr lang="en-US" altLang="zh-TW" sz="2800">
                <a:latin typeface="Times New Roman" charset="0"/>
              </a:rPr>
              <a:t>, </a:t>
            </a:r>
            <a:r>
              <a:rPr lang="en-US" altLang="zh-TW" sz="2800" i="1">
                <a:latin typeface="Times New Roman" charset="0"/>
              </a:rPr>
              <a:t>T</a:t>
            </a:r>
            <a:r>
              <a:rPr lang="en-US" altLang="zh-TW" sz="2800">
                <a:latin typeface="Times New Roman" charset="0"/>
              </a:rPr>
              <a:t>)    1+4+18 = 23.</a:t>
            </a:r>
          </a:p>
          <a:p>
            <a:pPr eaLnBrk="1" hangingPunct="1">
              <a:lnSpc>
                <a:spcPct val="90000"/>
              </a:lnSpc>
            </a:pPr>
            <a:r>
              <a:rPr lang="en-US" altLang="zh-TW" sz="2800">
                <a:latin typeface="Times New Roman" charset="0"/>
              </a:rPr>
              <a:t>Optimal shortest path is:</a:t>
            </a:r>
          </a:p>
          <a:p>
            <a:pPr eaLnBrk="1" hangingPunct="1">
              <a:lnSpc>
                <a:spcPct val="90000"/>
              </a:lnSpc>
              <a:buFont typeface="Wingdings" charset="2"/>
              <a:buNone/>
            </a:pPr>
            <a:r>
              <a:rPr lang="en-US" altLang="zh-TW" sz="2800">
                <a:latin typeface="Times New Roman" charset="0"/>
              </a:rPr>
              <a:t>            (</a:t>
            </a:r>
            <a:r>
              <a:rPr lang="en-US" altLang="zh-TW" sz="2800" i="1">
                <a:latin typeface="Times New Roman" charset="0"/>
              </a:rPr>
              <a:t>S</a:t>
            </a:r>
            <a:r>
              <a:rPr lang="en-US" altLang="zh-TW" sz="2800">
                <a:latin typeface="Times New Roman" charset="0"/>
              </a:rPr>
              <a:t>, </a:t>
            </a:r>
            <a:r>
              <a:rPr lang="en-US" altLang="zh-TW" sz="2800" i="1">
                <a:latin typeface="Times New Roman" charset="0"/>
              </a:rPr>
              <a:t>C</a:t>
            </a:r>
            <a:r>
              <a:rPr lang="en-US" altLang="zh-TW" sz="2800">
                <a:latin typeface="Times New Roman" charset="0"/>
              </a:rPr>
              <a:t>, </a:t>
            </a:r>
            <a:r>
              <a:rPr lang="en-US" altLang="zh-TW" sz="2800" i="1">
                <a:latin typeface="Times New Roman" charset="0"/>
              </a:rPr>
              <a:t>F</a:t>
            </a:r>
            <a:r>
              <a:rPr lang="en-US" altLang="zh-TW" sz="2800">
                <a:latin typeface="Times New Roman" charset="0"/>
              </a:rPr>
              <a:t>, </a:t>
            </a:r>
            <a:r>
              <a:rPr lang="en-US" altLang="zh-TW" sz="2800" i="1">
                <a:latin typeface="Times New Roman" charset="0"/>
              </a:rPr>
              <a:t>T</a:t>
            </a:r>
            <a:r>
              <a:rPr lang="en-US" altLang="zh-TW" sz="2800">
                <a:latin typeface="Times New Roman" charset="0"/>
              </a:rPr>
              <a:t>)    5+2+2 = 9. </a:t>
            </a:r>
            <a:endParaRPr lang="zh-TW" altLang="en-US" sz="2800">
              <a:latin typeface="Times New Roman" charset="0"/>
            </a:endParaRPr>
          </a:p>
        </p:txBody>
      </p:sp>
      <p:graphicFrame>
        <p:nvGraphicFramePr>
          <p:cNvPr id="21507" name="Object 4"/>
          <p:cNvGraphicFramePr>
            <a:graphicFrameLocks noChangeAspect="1"/>
          </p:cNvGraphicFramePr>
          <p:nvPr/>
        </p:nvGraphicFramePr>
        <p:xfrm>
          <a:off x="1828800" y="1600200"/>
          <a:ext cx="5441950" cy="2640013"/>
        </p:xfrm>
        <a:graphic>
          <a:graphicData uri="http://schemas.openxmlformats.org/presentationml/2006/ole">
            <mc:AlternateContent xmlns:mc="http://schemas.openxmlformats.org/markup-compatibility/2006">
              <mc:Choice xmlns:v="urn:schemas-microsoft-com:vml" Requires="v">
                <p:oleObj spid="_x0000_s21538" name="VISIO" r:id="rId3" imgW="4792246" imgH="2697632" progId="Visio.Drawing.6">
                  <p:embed/>
                </p:oleObj>
              </mc:Choice>
              <mc:Fallback>
                <p:oleObj name="VISIO" r:id="rId3" imgW="4792246" imgH="26976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544195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標題 1"/>
          <p:cNvSpPr>
            <a:spLocks noGrp="1"/>
          </p:cNvSpPr>
          <p:nvPr>
            <p:ph type="title"/>
          </p:nvPr>
        </p:nvSpPr>
        <p:spPr>
          <a:xfrm>
            <a:off x="1262063" y="0"/>
            <a:ext cx="6051550" cy="1143000"/>
          </a:xfrm>
        </p:spPr>
        <p:txBody>
          <a:bodyPr/>
          <a:lstStyle/>
          <a:p>
            <a:r>
              <a:rPr lang="en-US" altLang="zh-TW" sz="3200" dirty="0">
                <a:solidFill>
                  <a:srgbClr val="0000FF"/>
                </a:solidFill>
                <a:latin typeface="Times" charset="0"/>
                <a:ea typeface="Times" charset="0"/>
                <a:cs typeface="Times" charset="0"/>
              </a:rPr>
              <a:t>RPD2|fjs|</a:t>
            </a:r>
            <a:r>
              <a:rPr lang="en-US" altLang="zh-TW" sz="3200" i="1" dirty="0">
                <a:solidFill>
                  <a:srgbClr val="0000FF"/>
                </a:solidFill>
                <a:latin typeface="Times" charset="0"/>
                <a:ea typeface="Times" charset="0"/>
                <a:cs typeface="Times" charset="0"/>
              </a:rPr>
              <a:t>C</a:t>
            </a:r>
            <a:r>
              <a:rPr lang="en-US" altLang="zh-TW" sz="3200" baseline="-25000" dirty="0">
                <a:solidFill>
                  <a:srgbClr val="0000FF"/>
                </a:solidFill>
                <a:latin typeface="Times" charset="0"/>
                <a:ea typeface="Times" charset="0"/>
                <a:cs typeface="Times" charset="0"/>
              </a:rPr>
              <a:t>max</a:t>
            </a:r>
            <a:endParaRPr lang="zh-TW" altLang="en-US" sz="3200" dirty="0">
              <a:latin typeface="Times" charset="0"/>
              <a:ea typeface="Times" charset="0"/>
              <a:cs typeface="Times" charset="0"/>
            </a:endParaRPr>
          </a:p>
        </p:txBody>
      </p:sp>
      <p:grpSp>
        <p:nvGrpSpPr>
          <p:cNvPr id="75778" name="群組 54"/>
          <p:cNvGrpSpPr>
            <a:grpSpLocks/>
          </p:cNvGrpSpPr>
          <p:nvPr/>
        </p:nvGrpSpPr>
        <p:grpSpPr bwMode="auto">
          <a:xfrm>
            <a:off x="1200150" y="1417638"/>
            <a:ext cx="4483100" cy="1219200"/>
            <a:chOff x="1200604" y="1418273"/>
            <a:chExt cx="4483100" cy="1219200"/>
          </a:xfrm>
        </p:grpSpPr>
        <p:sp>
          <p:nvSpPr>
            <p:cNvPr id="5" name="矩形 4"/>
            <p:cNvSpPr/>
            <p:nvPr/>
          </p:nvSpPr>
          <p:spPr bwMode="auto">
            <a:xfrm>
              <a:off x="3705679" y="2196148"/>
              <a:ext cx="836613"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6" name="矩形 5"/>
            <p:cNvSpPr/>
            <p:nvPr/>
          </p:nvSpPr>
          <p:spPr bwMode="auto">
            <a:xfrm>
              <a:off x="4318454" y="1419860"/>
              <a:ext cx="446088" cy="43973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 name="矩形 6"/>
            <p:cNvSpPr/>
            <p:nvPr/>
          </p:nvSpPr>
          <p:spPr bwMode="auto">
            <a:xfrm>
              <a:off x="4542292" y="2196148"/>
              <a:ext cx="1141412"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5806" name="文字方塊 8"/>
            <p:cNvSpPr txBox="1">
              <a:spLocks noChangeArrowheads="1"/>
            </p:cNvSpPr>
            <p:nvPr/>
          </p:nvSpPr>
          <p:spPr bwMode="auto">
            <a:xfrm>
              <a:off x="1200604" y="1440498"/>
              <a:ext cx="615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dirty="0">
                  <a:latin typeface="Times" charset="0"/>
                  <a:ea typeface="Times" charset="0"/>
                  <a:cs typeface="Times" charset="0"/>
                </a:rPr>
                <a:t>M</a:t>
              </a:r>
              <a:r>
                <a:rPr lang="en-US" altLang="zh-TW" baseline="-25000" dirty="0">
                  <a:latin typeface="Times" charset="0"/>
                  <a:ea typeface="Times" charset="0"/>
                  <a:cs typeface="Times" charset="0"/>
                </a:rPr>
                <a:t>1</a:t>
              </a:r>
              <a:endParaRPr lang="zh-TW" altLang="en-US" baseline="-25000" dirty="0">
                <a:latin typeface="Times" charset="0"/>
                <a:ea typeface="Times" charset="0"/>
                <a:cs typeface="Times" charset="0"/>
              </a:endParaRPr>
            </a:p>
          </p:txBody>
        </p:sp>
        <p:sp>
          <p:nvSpPr>
            <p:cNvPr id="75807" name="文字方塊 9"/>
            <p:cNvSpPr txBox="1">
              <a:spLocks noChangeArrowheads="1"/>
            </p:cNvSpPr>
            <p:nvPr/>
          </p:nvSpPr>
          <p:spPr bwMode="auto">
            <a:xfrm>
              <a:off x="1226004" y="2173923"/>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2</a:t>
              </a:r>
              <a:endParaRPr lang="zh-TW" altLang="en-US" baseline="-25000">
                <a:latin typeface="Times" charset="0"/>
                <a:ea typeface="Times" charset="0"/>
                <a:cs typeface="Times" charset="0"/>
              </a:endParaRPr>
            </a:p>
          </p:txBody>
        </p:sp>
        <p:sp>
          <p:nvSpPr>
            <p:cNvPr id="10" name="矩形 9"/>
            <p:cNvSpPr/>
            <p:nvPr/>
          </p:nvSpPr>
          <p:spPr bwMode="auto">
            <a:xfrm>
              <a:off x="1984829" y="1423035"/>
              <a:ext cx="835025"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1" name="矩形 10"/>
            <p:cNvSpPr/>
            <p:nvPr/>
          </p:nvSpPr>
          <p:spPr bwMode="auto">
            <a:xfrm>
              <a:off x="1995942" y="2191385"/>
              <a:ext cx="446087" cy="439738"/>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2" name="矩形 11"/>
            <p:cNvSpPr/>
            <p:nvPr/>
          </p:nvSpPr>
          <p:spPr bwMode="auto">
            <a:xfrm>
              <a:off x="3184979" y="1418273"/>
              <a:ext cx="1138238"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3" name="矩形 12"/>
            <p:cNvSpPr/>
            <p:nvPr/>
          </p:nvSpPr>
          <p:spPr bwMode="auto">
            <a:xfrm>
              <a:off x="2446792" y="2196148"/>
              <a:ext cx="1260475" cy="439737"/>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4" name="矩形 13"/>
            <p:cNvSpPr/>
            <p:nvPr/>
          </p:nvSpPr>
          <p:spPr bwMode="auto">
            <a:xfrm>
              <a:off x="2818267" y="1418273"/>
              <a:ext cx="368300"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grpSp>
      <p:grpSp>
        <p:nvGrpSpPr>
          <p:cNvPr id="3" name="群組 55"/>
          <p:cNvGrpSpPr>
            <a:grpSpLocks/>
          </p:cNvGrpSpPr>
          <p:nvPr/>
        </p:nvGrpSpPr>
        <p:grpSpPr bwMode="auto">
          <a:xfrm>
            <a:off x="1216025" y="3430588"/>
            <a:ext cx="5259388" cy="1219200"/>
            <a:chOff x="1216025" y="3430588"/>
            <a:chExt cx="5259388" cy="1219200"/>
          </a:xfrm>
        </p:grpSpPr>
        <p:sp>
          <p:nvSpPr>
            <p:cNvPr id="35" name="矩形 34"/>
            <p:cNvSpPr/>
            <p:nvPr/>
          </p:nvSpPr>
          <p:spPr bwMode="auto">
            <a:xfrm>
              <a:off x="4497388" y="4208463"/>
              <a:ext cx="836612"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36" name="矩形 35"/>
            <p:cNvSpPr/>
            <p:nvPr/>
          </p:nvSpPr>
          <p:spPr bwMode="auto">
            <a:xfrm>
              <a:off x="4486275" y="3432175"/>
              <a:ext cx="446088" cy="43973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37" name="矩形 36"/>
            <p:cNvSpPr/>
            <p:nvPr/>
          </p:nvSpPr>
          <p:spPr bwMode="auto">
            <a:xfrm>
              <a:off x="5334000" y="4208463"/>
              <a:ext cx="1141413"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5796" name="文字方塊 8"/>
            <p:cNvSpPr txBox="1">
              <a:spLocks noChangeArrowheads="1"/>
            </p:cNvSpPr>
            <p:nvPr/>
          </p:nvSpPr>
          <p:spPr bwMode="auto">
            <a:xfrm>
              <a:off x="1216025" y="3452813"/>
              <a:ext cx="615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1</a:t>
              </a:r>
              <a:endParaRPr lang="zh-TW" altLang="en-US" baseline="-25000">
                <a:latin typeface="Times" charset="0"/>
                <a:ea typeface="Times" charset="0"/>
                <a:cs typeface="Times" charset="0"/>
              </a:endParaRPr>
            </a:p>
          </p:txBody>
        </p:sp>
        <p:sp>
          <p:nvSpPr>
            <p:cNvPr id="75797" name="文字方塊 9"/>
            <p:cNvSpPr txBox="1">
              <a:spLocks noChangeArrowheads="1"/>
            </p:cNvSpPr>
            <p:nvPr/>
          </p:nvSpPr>
          <p:spPr bwMode="auto">
            <a:xfrm>
              <a:off x="1241425" y="4186238"/>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2</a:t>
              </a:r>
              <a:endParaRPr lang="zh-TW" altLang="en-US" baseline="-25000">
                <a:latin typeface="Times" charset="0"/>
                <a:ea typeface="Times" charset="0"/>
                <a:cs typeface="Times" charset="0"/>
              </a:endParaRPr>
            </a:p>
          </p:txBody>
        </p:sp>
        <p:sp>
          <p:nvSpPr>
            <p:cNvPr id="40" name="矩形 39"/>
            <p:cNvSpPr/>
            <p:nvPr/>
          </p:nvSpPr>
          <p:spPr bwMode="auto">
            <a:xfrm>
              <a:off x="2000250" y="3435350"/>
              <a:ext cx="835025"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1" name="矩形 40"/>
            <p:cNvSpPr/>
            <p:nvPr/>
          </p:nvSpPr>
          <p:spPr bwMode="auto">
            <a:xfrm>
              <a:off x="2787650" y="4203700"/>
              <a:ext cx="446088" cy="439738"/>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2" name="矩形 41"/>
            <p:cNvSpPr/>
            <p:nvPr/>
          </p:nvSpPr>
          <p:spPr bwMode="auto">
            <a:xfrm>
              <a:off x="3200400" y="3430588"/>
              <a:ext cx="1138238"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3" name="矩形 42"/>
            <p:cNvSpPr/>
            <p:nvPr/>
          </p:nvSpPr>
          <p:spPr bwMode="auto">
            <a:xfrm>
              <a:off x="3238500" y="4208463"/>
              <a:ext cx="1260475" cy="439737"/>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4" name="矩形 43"/>
            <p:cNvSpPr/>
            <p:nvPr/>
          </p:nvSpPr>
          <p:spPr bwMode="auto">
            <a:xfrm>
              <a:off x="2833688" y="3430588"/>
              <a:ext cx="368300"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grpSp>
      <p:grpSp>
        <p:nvGrpSpPr>
          <p:cNvPr id="4" name="群組 54"/>
          <p:cNvGrpSpPr>
            <a:grpSpLocks/>
          </p:cNvGrpSpPr>
          <p:nvPr/>
        </p:nvGrpSpPr>
        <p:grpSpPr bwMode="auto">
          <a:xfrm>
            <a:off x="1200150" y="5380038"/>
            <a:ext cx="5538788" cy="1219200"/>
            <a:chOff x="1200150" y="5380038"/>
            <a:chExt cx="5539269" cy="1219200"/>
          </a:xfrm>
        </p:grpSpPr>
        <p:sp>
          <p:nvSpPr>
            <p:cNvPr id="45" name="矩形 44"/>
            <p:cNvSpPr/>
            <p:nvPr/>
          </p:nvSpPr>
          <p:spPr bwMode="auto">
            <a:xfrm>
              <a:off x="3999156" y="6157913"/>
              <a:ext cx="836685"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6" name="矩形 45"/>
            <p:cNvSpPr/>
            <p:nvPr/>
          </p:nvSpPr>
          <p:spPr bwMode="auto">
            <a:xfrm>
              <a:off x="5186709" y="5381625"/>
              <a:ext cx="446126" cy="43973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47" name="矩形 46"/>
            <p:cNvSpPr/>
            <p:nvPr/>
          </p:nvSpPr>
          <p:spPr bwMode="auto">
            <a:xfrm>
              <a:off x="5597907" y="6157913"/>
              <a:ext cx="1141512"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5786" name="文字方塊 8"/>
            <p:cNvSpPr txBox="1">
              <a:spLocks noChangeArrowheads="1"/>
            </p:cNvSpPr>
            <p:nvPr/>
          </p:nvSpPr>
          <p:spPr bwMode="auto">
            <a:xfrm>
              <a:off x="1200150" y="5402263"/>
              <a:ext cx="61600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1</a:t>
              </a:r>
              <a:endParaRPr lang="zh-TW" altLang="en-US" baseline="-25000">
                <a:latin typeface="Times" charset="0"/>
                <a:ea typeface="Times" charset="0"/>
                <a:cs typeface="Times" charset="0"/>
              </a:endParaRPr>
            </a:p>
          </p:txBody>
        </p:sp>
        <p:sp>
          <p:nvSpPr>
            <p:cNvPr id="75787" name="文字方塊 9"/>
            <p:cNvSpPr txBox="1">
              <a:spLocks noChangeArrowheads="1"/>
            </p:cNvSpPr>
            <p:nvPr/>
          </p:nvSpPr>
          <p:spPr bwMode="auto">
            <a:xfrm>
              <a:off x="1225552" y="6135688"/>
              <a:ext cx="543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2</a:t>
              </a:r>
              <a:endParaRPr lang="zh-TW" altLang="en-US" baseline="-25000">
                <a:latin typeface="Times" charset="0"/>
                <a:ea typeface="Times" charset="0"/>
                <a:cs typeface="Times" charset="0"/>
              </a:endParaRPr>
            </a:p>
          </p:txBody>
        </p:sp>
        <p:sp>
          <p:nvSpPr>
            <p:cNvPr id="50" name="矩形 49"/>
            <p:cNvSpPr/>
            <p:nvPr/>
          </p:nvSpPr>
          <p:spPr bwMode="auto">
            <a:xfrm>
              <a:off x="2460734" y="5384800"/>
              <a:ext cx="835098"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51" name="矩形 50"/>
            <p:cNvSpPr/>
            <p:nvPr/>
          </p:nvSpPr>
          <p:spPr bwMode="auto">
            <a:xfrm>
              <a:off x="2006670" y="6153150"/>
              <a:ext cx="446127" cy="439738"/>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52" name="矩形 51"/>
            <p:cNvSpPr/>
            <p:nvPr/>
          </p:nvSpPr>
          <p:spPr bwMode="auto">
            <a:xfrm>
              <a:off x="4053136" y="5380038"/>
              <a:ext cx="1138336"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53" name="矩形 52"/>
            <p:cNvSpPr/>
            <p:nvPr/>
          </p:nvSpPr>
          <p:spPr bwMode="auto">
            <a:xfrm>
              <a:off x="2457559" y="6157913"/>
              <a:ext cx="1260584" cy="439737"/>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54" name="矩形 53"/>
            <p:cNvSpPr/>
            <p:nvPr/>
          </p:nvSpPr>
          <p:spPr bwMode="auto">
            <a:xfrm>
              <a:off x="3686391" y="5380038"/>
              <a:ext cx="368332"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grpSp>
      <p:sp>
        <p:nvSpPr>
          <p:cNvPr id="59" name="文字方塊 58"/>
          <p:cNvSpPr txBox="1">
            <a:spLocks noChangeArrowheads="1"/>
          </p:cNvSpPr>
          <p:nvPr/>
        </p:nvSpPr>
        <p:spPr bwMode="auto">
          <a:xfrm>
            <a:off x="6699250" y="2584450"/>
            <a:ext cx="24447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600" b="1">
                <a:solidFill>
                  <a:srgbClr val="FF0000"/>
                </a:solidFill>
                <a:latin typeface="Times" charset="0"/>
                <a:ea typeface="Times" charset="0"/>
                <a:cs typeface="Times" charset="0"/>
              </a:rPr>
              <a:t>O(2</a:t>
            </a:r>
            <a:r>
              <a:rPr lang="en-US" altLang="zh-TW" sz="2800" b="1" baseline="30000">
                <a:solidFill>
                  <a:srgbClr val="FF0000"/>
                </a:solidFill>
                <a:latin typeface="Times" charset="0"/>
                <a:ea typeface="Times" charset="0"/>
                <a:cs typeface="Times" charset="0"/>
              </a:rPr>
              <a:t>n</a:t>
            </a:r>
            <a:r>
              <a:rPr lang="en-US" altLang="zh-TW" sz="2600" b="1">
                <a:solidFill>
                  <a:srgbClr val="FF0000"/>
                </a:solidFill>
                <a:latin typeface="Times" charset="0"/>
                <a:ea typeface="Times" charset="0"/>
                <a:cs typeface="Times" charset="0"/>
              </a:rPr>
              <a:t>) choices lead to an exponential running time</a:t>
            </a:r>
            <a:endParaRPr lang="zh-TW" altLang="en-US" sz="2600" b="1" dirty="0">
              <a:solidFill>
                <a:srgbClr val="FF0000"/>
              </a:solidFill>
              <a:latin typeface="Times" charset="0"/>
              <a:ea typeface="Times" charset="0"/>
              <a:cs typeface="Times" charset="0"/>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547813"/>
            <a:ext cx="23145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xEl>
                                              <p:pRg st="0" end="0"/>
                                            </p:txEl>
                                          </p:spTgt>
                                        </p:tgtEl>
                                        <p:attrNameLst>
                                          <p:attrName>style.visibility</p:attrName>
                                        </p:attrNameLst>
                                      </p:cBhvr>
                                      <p:to>
                                        <p:strVal val="visible"/>
                                      </p:to>
                                    </p:set>
                                    <p:animEffect transition="in" filter="fade">
                                      <p:cBhvr>
                                        <p:cTn id="17" dur="2000"/>
                                        <p:tgtEl>
                                          <p:spTgt spid="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7"/>
                                        </p:tgtEl>
                                        <p:attrNameLst>
                                          <p:attrName>style.visibility</p:attrName>
                                        </p:attrNameLst>
                                      </p:cBhvr>
                                      <p:to>
                                        <p:strVal val="visible"/>
                                      </p:to>
                                    </p:set>
                                    <p:animEffect transition="in" filter="fade">
                                      <p:cBhvr>
                                        <p:cTn id="22" dur="20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標題 1"/>
          <p:cNvSpPr>
            <a:spLocks noGrp="1"/>
          </p:cNvSpPr>
          <p:nvPr>
            <p:ph type="title"/>
          </p:nvPr>
        </p:nvSpPr>
        <p:spPr>
          <a:xfrm>
            <a:off x="1476375" y="188913"/>
            <a:ext cx="6551613" cy="1143000"/>
          </a:xfrm>
        </p:spPr>
        <p:txBody>
          <a:bodyPr/>
          <a:lstStyle/>
          <a:p>
            <a:r>
              <a:rPr lang="en-US" altLang="zh-TW" sz="3200">
                <a:solidFill>
                  <a:srgbClr val="0000FF"/>
                </a:solidFill>
                <a:latin typeface="Book Antiqua" charset="0"/>
              </a:rPr>
              <a:t>DP Algorithms for RPD2|fjs|</a:t>
            </a:r>
            <a:r>
              <a:rPr lang="en-US" altLang="zh-TW" sz="3200" i="1">
                <a:solidFill>
                  <a:srgbClr val="0000FF"/>
                </a:solidFill>
                <a:latin typeface="Symbol" charset="2"/>
              </a:rPr>
              <a:t>g</a:t>
            </a:r>
            <a:endParaRPr lang="zh-TW" altLang="en-US" sz="3200">
              <a:solidFill>
                <a:srgbClr val="0000FF"/>
              </a:solidFill>
              <a:latin typeface="Symbol" charset="2"/>
            </a:endParaRPr>
          </a:p>
        </p:txBody>
      </p:sp>
      <p:sp>
        <p:nvSpPr>
          <p:cNvPr id="76802" name="內容版面配置區 2"/>
          <p:cNvSpPr>
            <a:spLocks noGrp="1"/>
          </p:cNvSpPr>
          <p:nvPr>
            <p:ph idx="1"/>
          </p:nvPr>
        </p:nvSpPr>
        <p:spPr>
          <a:xfrm>
            <a:off x="1042988" y="1412875"/>
            <a:ext cx="7921625" cy="2319338"/>
          </a:xfrm>
        </p:spPr>
        <p:txBody>
          <a:bodyPr/>
          <a:lstStyle/>
          <a:p>
            <a:r>
              <a:rPr lang="en-US" altLang="zh-TW" sz="2400">
                <a:latin typeface="Book Antiqua" charset="0"/>
              </a:rPr>
              <a:t>Define </a:t>
            </a:r>
            <a:r>
              <a:rPr lang="en-US" altLang="zh-TW" sz="2400" i="1">
                <a:solidFill>
                  <a:srgbClr val="FF0000"/>
                </a:solidFill>
                <a:latin typeface="Book Antiqua" charset="0"/>
              </a:rPr>
              <a:t>v</a:t>
            </a:r>
            <a:r>
              <a:rPr lang="en-US" altLang="zh-TW" sz="2400" i="1" baseline="-25000">
                <a:solidFill>
                  <a:srgbClr val="FF0000"/>
                </a:solidFill>
                <a:latin typeface="Book Antiqua" charset="0"/>
              </a:rPr>
              <a:t>t</a:t>
            </a:r>
            <a:r>
              <a:rPr lang="en-US" altLang="zh-TW" sz="2400">
                <a:solidFill>
                  <a:srgbClr val="FF0000"/>
                </a:solidFill>
                <a:latin typeface="Book Antiqua" charset="0"/>
              </a:rPr>
              <a:t>(</a:t>
            </a:r>
            <a:r>
              <a:rPr lang="en-US" altLang="zh-TW" sz="2400">
                <a:solidFill>
                  <a:srgbClr val="FF0000"/>
                </a:solidFill>
                <a:latin typeface="Symbol" charset="2"/>
              </a:rPr>
              <a:t>s</a:t>
            </a:r>
            <a:r>
              <a:rPr lang="en-US" altLang="zh-TW" sz="2400">
                <a:solidFill>
                  <a:srgbClr val="FF0000"/>
                </a:solidFill>
                <a:latin typeface="Book Antiqua" charset="0"/>
              </a:rPr>
              <a:t>)</a:t>
            </a:r>
            <a:r>
              <a:rPr lang="en-US" altLang="zh-TW" sz="2400">
                <a:latin typeface="Book Antiqua" charset="0"/>
              </a:rPr>
              <a:t> as the resource level at time </a:t>
            </a:r>
            <a:r>
              <a:rPr lang="en-US" altLang="zh-TW" sz="2400" i="1">
                <a:latin typeface="Book Antiqua" charset="0"/>
              </a:rPr>
              <a:t>t</a:t>
            </a:r>
            <a:r>
              <a:rPr lang="en-US" altLang="zh-TW" sz="2400">
                <a:latin typeface="Book Antiqua" charset="0"/>
              </a:rPr>
              <a:t> in a particular schedule</a:t>
            </a:r>
            <a:r>
              <a:rPr lang="en-US" altLang="zh-TW" sz="2400"/>
              <a:t> </a:t>
            </a:r>
            <a:r>
              <a:rPr lang="en-US" altLang="zh-TW" sz="2400">
                <a:latin typeface="Symbol" charset="2"/>
              </a:rPr>
              <a:t>s</a:t>
            </a:r>
          </a:p>
          <a:p>
            <a:r>
              <a:rPr lang="en-US" altLang="zh-TW" sz="2400">
                <a:latin typeface="Book Antiqua" charset="0"/>
              </a:rPr>
              <a:t>Let </a:t>
            </a:r>
            <a:r>
              <a:rPr lang="en-US" altLang="zh-TW" sz="2400" i="1">
                <a:solidFill>
                  <a:srgbClr val="FF0000"/>
                </a:solidFill>
                <a:latin typeface="Book Antiqua" charset="0"/>
              </a:rPr>
              <a:t>s</a:t>
            </a:r>
            <a:r>
              <a:rPr lang="en-US" altLang="zh-TW" sz="2400" i="1" baseline="-25000">
                <a:solidFill>
                  <a:srgbClr val="FF0000"/>
                </a:solidFill>
                <a:latin typeface="Book Antiqua" charset="0"/>
              </a:rPr>
              <a:t>k,j</a:t>
            </a:r>
            <a:r>
              <a:rPr lang="en-US" altLang="zh-TW" sz="2400">
                <a:solidFill>
                  <a:srgbClr val="FF0000"/>
                </a:solidFill>
                <a:latin typeface="Book Antiqua" charset="0"/>
              </a:rPr>
              <a:t>(</a:t>
            </a:r>
            <a:r>
              <a:rPr lang="en-US" altLang="zh-TW" sz="2400">
                <a:solidFill>
                  <a:srgbClr val="FF0000"/>
                </a:solidFill>
                <a:latin typeface="Symbol" charset="2"/>
              </a:rPr>
              <a:t>s</a:t>
            </a:r>
            <a:r>
              <a:rPr lang="en-US" altLang="zh-TW" sz="2400">
                <a:solidFill>
                  <a:srgbClr val="FF0000"/>
                </a:solidFill>
                <a:latin typeface="Book Antiqua" charset="0"/>
              </a:rPr>
              <a:t>)</a:t>
            </a:r>
            <a:r>
              <a:rPr lang="en-US" altLang="zh-TW" sz="2400">
                <a:latin typeface="Book Antiqua" charset="0"/>
              </a:rPr>
              <a:t> denote the starting time of job </a:t>
            </a:r>
            <a:r>
              <a:rPr lang="en-US" altLang="zh-TW" sz="2400" i="1">
                <a:latin typeface="Book Antiqua" charset="0"/>
              </a:rPr>
              <a:t>J</a:t>
            </a:r>
            <a:r>
              <a:rPr lang="en-US" altLang="zh-TW" sz="2400" i="1" baseline="-25000">
                <a:latin typeface="Book Antiqua" charset="0"/>
              </a:rPr>
              <a:t>k,j</a:t>
            </a:r>
            <a:r>
              <a:rPr lang="en-US" altLang="zh-TW" sz="2400">
                <a:latin typeface="Book Antiqua" charset="0"/>
              </a:rPr>
              <a:t> in a particular schedule</a:t>
            </a:r>
            <a:r>
              <a:rPr lang="en-US" altLang="zh-TW" sz="2400"/>
              <a:t> </a:t>
            </a:r>
            <a:r>
              <a:rPr lang="en-US" altLang="zh-TW" sz="2400">
                <a:latin typeface="Symbol" charset="2"/>
              </a:rPr>
              <a:t>s</a:t>
            </a:r>
          </a:p>
          <a:p>
            <a:r>
              <a:rPr lang="en-US" altLang="zh-TW" sz="2400">
                <a:latin typeface="Book Antiqua" charset="0"/>
              </a:rPr>
              <a:t>Schedule </a:t>
            </a:r>
            <a:r>
              <a:rPr lang="en-US" altLang="zh-TW" sz="2400">
                <a:latin typeface="Symbol" charset="2"/>
              </a:rPr>
              <a:t>s </a:t>
            </a:r>
            <a:r>
              <a:rPr lang="en-US" altLang="zh-TW" sz="2400">
                <a:latin typeface="Book Antiqua" charset="0"/>
              </a:rPr>
              <a:t>is </a:t>
            </a:r>
            <a:r>
              <a:rPr lang="en-US" altLang="zh-TW" sz="2400" i="1">
                <a:latin typeface="Book Antiqua" charset="0"/>
              </a:rPr>
              <a:t>feasible</a:t>
            </a:r>
            <a:r>
              <a:rPr lang="en-US" altLang="zh-TW" sz="2400">
                <a:latin typeface="Book Antiqua" charset="0"/>
              </a:rPr>
              <a:t> if and only if</a:t>
            </a:r>
            <a:endParaRPr lang="zh-TW" altLang="en-US" sz="2400">
              <a:latin typeface="Book Antiqua" charset="0"/>
            </a:endParaRPr>
          </a:p>
          <a:p>
            <a:endParaRPr lang="zh-TW" altLang="en-US" sz="2400">
              <a:latin typeface="Symbol" charset="2"/>
            </a:endParaRPr>
          </a:p>
        </p:txBody>
      </p:sp>
      <p:pic>
        <p:nvPicPr>
          <p:cNvPr id="768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789363"/>
            <a:ext cx="8286750" cy="21923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標題 1"/>
          <p:cNvSpPr>
            <a:spLocks noGrp="1"/>
          </p:cNvSpPr>
          <p:nvPr>
            <p:ph type="title"/>
          </p:nvPr>
        </p:nvSpPr>
        <p:spPr>
          <a:xfrm>
            <a:off x="251520" y="-234280"/>
            <a:ext cx="7342188" cy="1143000"/>
          </a:xfrm>
        </p:spPr>
        <p:txBody>
          <a:bodyPr/>
          <a:lstStyle/>
          <a:p>
            <a:r>
              <a:rPr lang="en-US" altLang="zh-TW" sz="3200">
                <a:solidFill>
                  <a:srgbClr val="0000FF"/>
                </a:solidFill>
                <a:latin typeface="Book Antiqua" charset="0"/>
              </a:rPr>
              <a:t>Dynamic Programming Algorithms</a:t>
            </a:r>
            <a:endParaRPr lang="zh-TW" altLang="en-US" sz="3200" dirty="0">
              <a:solidFill>
                <a:srgbClr val="0000FF"/>
              </a:solidFill>
              <a:latin typeface="Book Antiqua" charset="0"/>
            </a:endParaRPr>
          </a:p>
        </p:txBody>
      </p:sp>
      <p:sp>
        <p:nvSpPr>
          <p:cNvPr id="3" name="內容版面配置區 2"/>
          <p:cNvSpPr>
            <a:spLocks noGrp="1"/>
          </p:cNvSpPr>
          <p:nvPr>
            <p:ph idx="1"/>
          </p:nvPr>
        </p:nvSpPr>
        <p:spPr>
          <a:xfrm>
            <a:off x="1042988" y="1268413"/>
            <a:ext cx="7850187" cy="3871912"/>
          </a:xfrm>
        </p:spPr>
        <p:txBody>
          <a:bodyPr/>
          <a:lstStyle/>
          <a:p>
            <a:pPr>
              <a:buFontTx/>
              <a:buNone/>
            </a:pPr>
            <a:r>
              <a:rPr lang="en-US" altLang="zh-TW" sz="2400" u="sng">
                <a:latin typeface="Book Antiqua" charset="0"/>
              </a:rPr>
              <a:t>Lemma 1</a:t>
            </a:r>
            <a:r>
              <a:rPr lang="en-US" altLang="zh-TW" sz="2400">
                <a:latin typeface="Book Antiqua" charset="0"/>
              </a:rPr>
              <a:t>: If feasible schedules exist for RPD2|fjs|</a:t>
            </a:r>
            <a:r>
              <a:rPr lang="en-US" altLang="zh-TW" sz="2400" i="1">
                <a:latin typeface="Book Antiqua" charset="0"/>
              </a:rPr>
              <a:t>C</a:t>
            </a:r>
            <a:r>
              <a:rPr lang="en-US" altLang="zh-TW" sz="2400" baseline="-25000">
                <a:latin typeface="Book Antiqua" charset="0"/>
              </a:rPr>
              <a:t>max</a:t>
            </a:r>
            <a:r>
              <a:rPr lang="en-US" altLang="zh-TW" sz="2400">
                <a:latin typeface="Book Antiqua" charset="0"/>
              </a:rPr>
              <a:t> with any regular objective function, the two machines cannot be simultaneously idle in any optimal schedule</a:t>
            </a:r>
          </a:p>
          <a:p>
            <a:pPr>
              <a:spcBef>
                <a:spcPts val="1800"/>
              </a:spcBef>
              <a:buFontTx/>
              <a:buNone/>
            </a:pPr>
            <a:r>
              <a:rPr lang="en-US" altLang="zh-TW" sz="2400" u="sng">
                <a:latin typeface="Book Antiqua" charset="0"/>
              </a:rPr>
              <a:t>Lemma 2</a:t>
            </a:r>
            <a:r>
              <a:rPr lang="en-US" altLang="zh-TW" sz="2400">
                <a:latin typeface="Book Antiqua" charset="0"/>
              </a:rPr>
              <a:t>: For RPD2|fjs|</a:t>
            </a:r>
            <a:r>
              <a:rPr lang="en-US" altLang="zh-TW" sz="2400" i="1">
                <a:latin typeface="Book Antiqua" charset="0"/>
              </a:rPr>
              <a:t>C</a:t>
            </a:r>
            <a:r>
              <a:rPr lang="en-US" altLang="zh-TW" sz="2400" baseline="-25000">
                <a:latin typeface="Book Antiqua" charset="0"/>
              </a:rPr>
              <a:t>max </a:t>
            </a:r>
            <a:r>
              <a:rPr lang="en-US" altLang="zh-TW" sz="2400">
                <a:latin typeface="Book Antiqua" charset="0"/>
              </a:rPr>
              <a:t>with any regular objective function, there is an optimal schedule, if exists, in which the starting time of any job preceded by an idle time on one machine coincides with the completion of some job on the other machine</a:t>
            </a:r>
          </a:p>
        </p:txBody>
      </p:sp>
      <p:grpSp>
        <p:nvGrpSpPr>
          <p:cNvPr id="77827" name="群組 25"/>
          <p:cNvGrpSpPr>
            <a:grpSpLocks/>
          </p:cNvGrpSpPr>
          <p:nvPr/>
        </p:nvGrpSpPr>
        <p:grpSpPr bwMode="auto">
          <a:xfrm>
            <a:off x="1763713" y="5373688"/>
            <a:ext cx="4849812" cy="1219200"/>
            <a:chOff x="1526571" y="3512715"/>
            <a:chExt cx="4850130" cy="1219200"/>
          </a:xfrm>
        </p:grpSpPr>
        <p:sp>
          <p:nvSpPr>
            <p:cNvPr id="6" name="矩形 5"/>
            <p:cNvSpPr/>
            <p:nvPr/>
          </p:nvSpPr>
          <p:spPr bwMode="auto">
            <a:xfrm>
              <a:off x="4042923" y="4290590"/>
              <a:ext cx="836668"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 name="矩形 6"/>
            <p:cNvSpPr/>
            <p:nvPr/>
          </p:nvSpPr>
          <p:spPr bwMode="auto">
            <a:xfrm>
              <a:off x="5222513" y="3514302"/>
              <a:ext cx="446116" cy="43973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8" name="矩形 7"/>
            <p:cNvSpPr/>
            <p:nvPr/>
          </p:nvSpPr>
          <p:spPr bwMode="auto">
            <a:xfrm>
              <a:off x="5235214" y="4290590"/>
              <a:ext cx="1141487" cy="44132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77831" name="文字方塊 8"/>
            <p:cNvSpPr txBox="1">
              <a:spLocks noChangeArrowheads="1"/>
            </p:cNvSpPr>
            <p:nvPr/>
          </p:nvSpPr>
          <p:spPr bwMode="auto">
            <a:xfrm>
              <a:off x="1526571" y="3534940"/>
              <a:ext cx="61599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dirty="0">
                  <a:latin typeface="Times" charset="0"/>
                  <a:ea typeface="Times" charset="0"/>
                  <a:cs typeface="Times" charset="0"/>
                </a:rPr>
                <a:t>M</a:t>
              </a:r>
              <a:r>
                <a:rPr lang="en-US" altLang="zh-TW" baseline="-25000" dirty="0">
                  <a:latin typeface="Times" charset="0"/>
                  <a:ea typeface="Times" charset="0"/>
                  <a:cs typeface="Times" charset="0"/>
                </a:rPr>
                <a:t>1</a:t>
              </a:r>
              <a:endParaRPr lang="zh-TW" altLang="en-US" baseline="-25000" dirty="0">
                <a:latin typeface="Times" charset="0"/>
                <a:ea typeface="Times" charset="0"/>
                <a:cs typeface="Times" charset="0"/>
              </a:endParaRPr>
            </a:p>
          </p:txBody>
        </p:sp>
        <p:sp>
          <p:nvSpPr>
            <p:cNvPr id="77832" name="文字方塊 9"/>
            <p:cNvSpPr txBox="1">
              <a:spLocks noChangeArrowheads="1"/>
            </p:cNvSpPr>
            <p:nvPr/>
          </p:nvSpPr>
          <p:spPr bwMode="auto">
            <a:xfrm>
              <a:off x="1551973" y="4268365"/>
              <a:ext cx="543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charset="0"/>
                  <a:ea typeface="Times" charset="0"/>
                  <a:cs typeface="Times" charset="0"/>
                </a:rPr>
                <a:t>M</a:t>
              </a:r>
              <a:r>
                <a:rPr lang="en-US" altLang="zh-TW" baseline="-25000">
                  <a:latin typeface="Times" charset="0"/>
                  <a:ea typeface="Times" charset="0"/>
                  <a:cs typeface="Times" charset="0"/>
                </a:rPr>
                <a:t>2</a:t>
              </a:r>
              <a:endParaRPr lang="zh-TW" altLang="en-US" baseline="-25000">
                <a:latin typeface="Times" charset="0"/>
                <a:ea typeface="Times" charset="0"/>
                <a:cs typeface="Times" charset="0"/>
              </a:endParaRPr>
            </a:p>
          </p:txBody>
        </p:sp>
        <p:sp>
          <p:nvSpPr>
            <p:cNvPr id="11" name="矩形 10"/>
            <p:cNvSpPr/>
            <p:nvPr/>
          </p:nvSpPr>
          <p:spPr bwMode="auto">
            <a:xfrm>
              <a:off x="2787129" y="3517477"/>
              <a:ext cx="835080"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2" name="矩形 11"/>
            <p:cNvSpPr/>
            <p:nvPr/>
          </p:nvSpPr>
          <p:spPr bwMode="auto">
            <a:xfrm>
              <a:off x="2333074" y="4285827"/>
              <a:ext cx="446116" cy="439738"/>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3" name="矩形 12"/>
            <p:cNvSpPr/>
            <p:nvPr/>
          </p:nvSpPr>
          <p:spPr bwMode="auto">
            <a:xfrm>
              <a:off x="4081025" y="3512715"/>
              <a:ext cx="1138313"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4" name="矩形 13"/>
            <p:cNvSpPr/>
            <p:nvPr/>
          </p:nvSpPr>
          <p:spPr bwMode="auto">
            <a:xfrm>
              <a:off x="2783953" y="4290590"/>
              <a:ext cx="1260558" cy="439737"/>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sp>
          <p:nvSpPr>
            <p:cNvPr id="15" name="矩形 14"/>
            <p:cNvSpPr/>
            <p:nvPr/>
          </p:nvSpPr>
          <p:spPr bwMode="auto">
            <a:xfrm>
              <a:off x="3620620" y="3512715"/>
              <a:ext cx="368324" cy="441325"/>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charset="0"/>
                <a:ea typeface="Times" charset="0"/>
                <a:cs typeface="Times"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標題 1"/>
          <p:cNvSpPr>
            <a:spLocks noGrp="1"/>
          </p:cNvSpPr>
          <p:nvPr>
            <p:ph type="title"/>
          </p:nvPr>
        </p:nvSpPr>
        <p:spPr>
          <a:xfrm>
            <a:off x="1116013" y="188913"/>
            <a:ext cx="3695700" cy="1143000"/>
          </a:xfrm>
        </p:spPr>
        <p:txBody>
          <a:bodyPr/>
          <a:lstStyle/>
          <a:p>
            <a:r>
              <a:rPr lang="en-US" altLang="zh-TW" sz="3200">
                <a:solidFill>
                  <a:srgbClr val="0000FF"/>
                </a:solidFill>
                <a:latin typeface="Book Antiqua" charset="0"/>
              </a:rPr>
              <a:t>Backward DP</a:t>
            </a:r>
            <a:endParaRPr lang="zh-TW" altLang="en-US" sz="3200">
              <a:solidFill>
                <a:srgbClr val="0000FF"/>
              </a:solidFill>
              <a:latin typeface="Book Antiqua" charset="0"/>
            </a:endParaRPr>
          </a:p>
        </p:txBody>
      </p:sp>
      <p:sp>
        <p:nvSpPr>
          <p:cNvPr id="78850" name="內容版面配置區 2"/>
          <p:cNvSpPr>
            <a:spLocks noGrp="1"/>
          </p:cNvSpPr>
          <p:nvPr>
            <p:ph idx="1"/>
          </p:nvPr>
        </p:nvSpPr>
        <p:spPr>
          <a:xfrm>
            <a:off x="965200" y="1268413"/>
            <a:ext cx="7927975" cy="1806575"/>
          </a:xfrm>
        </p:spPr>
        <p:txBody>
          <a:bodyPr/>
          <a:lstStyle/>
          <a:p>
            <a:pPr>
              <a:lnSpc>
                <a:spcPct val="150000"/>
              </a:lnSpc>
              <a:buFontTx/>
              <a:buNone/>
            </a:pPr>
            <a:r>
              <a:rPr lang="en-US" altLang="zh-TW" sz="2400">
                <a:latin typeface="Book Antiqua" charset="0"/>
              </a:rPr>
              <a:t>Define function </a:t>
            </a:r>
            <a:r>
              <a:rPr lang="en-US" altLang="zh-TW" sz="2400" i="1">
                <a:latin typeface="Book Antiqua" charset="0"/>
              </a:rPr>
              <a:t>g</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a:t>
            </a:r>
            <a:r>
              <a:rPr lang="en-US" altLang="zh-TW" sz="2400">
                <a:latin typeface="Book Antiqua" charset="0"/>
              </a:rPr>
              <a:t>) for 1≦</a:t>
            </a:r>
            <a:r>
              <a:rPr lang="en-US" altLang="zh-TW" sz="2400" i="1">
                <a:latin typeface="Book Antiqua" charset="0"/>
              </a:rPr>
              <a:t>i</a:t>
            </a:r>
            <a:r>
              <a:rPr lang="en-US" altLang="zh-TW" sz="2400">
                <a:latin typeface="Book Antiqua" charset="0"/>
              </a:rPr>
              <a:t>≦</a:t>
            </a:r>
            <a:r>
              <a:rPr lang="en-US" altLang="zh-TW" sz="2400" i="1">
                <a:latin typeface="Book Antiqua" charset="0"/>
              </a:rPr>
              <a:t>n</a:t>
            </a:r>
            <a:r>
              <a:rPr lang="en-US" altLang="zh-TW" sz="2400" baseline="-25000">
                <a:latin typeface="Book Antiqua" charset="0"/>
              </a:rPr>
              <a:t>1</a:t>
            </a:r>
            <a:r>
              <a:rPr lang="en-US" altLang="zh-TW" sz="2400">
                <a:latin typeface="Book Antiqua" charset="0"/>
              </a:rPr>
              <a:t> and 1≦</a:t>
            </a:r>
            <a:r>
              <a:rPr lang="en-US" altLang="zh-TW" sz="2400" i="1">
                <a:latin typeface="Book Antiqua" charset="0"/>
              </a:rPr>
              <a:t>j</a:t>
            </a:r>
            <a:r>
              <a:rPr lang="en-US" altLang="zh-TW" sz="2400">
                <a:latin typeface="Book Antiqua" charset="0"/>
              </a:rPr>
              <a:t>≦</a:t>
            </a:r>
            <a:r>
              <a:rPr lang="en-US" altLang="zh-TW" sz="2400" i="1">
                <a:latin typeface="Book Antiqua" charset="0"/>
              </a:rPr>
              <a:t>n</a:t>
            </a:r>
            <a:r>
              <a:rPr lang="en-US" altLang="zh-TW" sz="2400" baseline="-25000">
                <a:latin typeface="Book Antiqua" charset="0"/>
              </a:rPr>
              <a:t>2</a:t>
            </a:r>
            <a:r>
              <a:rPr lang="en-US" altLang="zh-TW" sz="2400">
                <a:latin typeface="Book Antiqua" charset="0"/>
              </a:rPr>
              <a:t>, as the optimal objective value for scheduling two subsequences of jobs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a:latin typeface="Book Antiqua" charset="0"/>
              </a:rPr>
              <a:t>,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 …,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n</a:t>
            </a:r>
            <a:r>
              <a:rPr lang="en-US" altLang="zh-TW" sz="2400" baseline="-50000">
                <a:latin typeface="Book Antiqua" charset="0"/>
              </a:rPr>
              <a:t>1</a:t>
            </a:r>
            <a:r>
              <a:rPr lang="en-US" altLang="zh-TW" sz="2400">
                <a:latin typeface="Book Antiqua" charset="0"/>
              </a:rPr>
              <a:t>) and jobs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j</a:t>
            </a:r>
            <a:r>
              <a:rPr lang="en-US" altLang="zh-TW" sz="2400">
                <a:latin typeface="Book Antiqua" charset="0"/>
              </a:rPr>
              <a:t>,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n</a:t>
            </a:r>
            <a:r>
              <a:rPr lang="en-US" altLang="zh-TW" sz="2400" baseline="-50000">
                <a:latin typeface="Book Antiqua" charset="0"/>
              </a:rPr>
              <a:t>2</a:t>
            </a:r>
            <a:r>
              <a:rPr lang="en-US" altLang="zh-TW" sz="2400">
                <a:latin typeface="Book Antiqua" charset="0"/>
              </a:rPr>
              <a:t>), subject to the resource level</a:t>
            </a:r>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644900"/>
            <a:ext cx="34274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4581525"/>
            <a:ext cx="73247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向左箭號 15"/>
          <p:cNvSpPr/>
          <p:nvPr/>
        </p:nvSpPr>
        <p:spPr>
          <a:xfrm>
            <a:off x="1052513" y="4868863"/>
            <a:ext cx="711200" cy="466725"/>
          </a:xfrm>
          <a:prstGeom prst="lef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srgbClr val="0000FF"/>
              </a:solidFill>
            </a:endParaRPr>
          </a:p>
        </p:txBody>
      </p:sp>
      <p:sp>
        <p:nvSpPr>
          <p:cNvPr id="20" name="向左箭號 19"/>
          <p:cNvSpPr/>
          <p:nvPr/>
        </p:nvSpPr>
        <p:spPr>
          <a:xfrm>
            <a:off x="1042988" y="5630863"/>
            <a:ext cx="711200" cy="466725"/>
          </a:xfrm>
          <a:prstGeom prst="lef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srgbClr val="0000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標題 1"/>
          <p:cNvSpPr>
            <a:spLocks noGrp="1"/>
          </p:cNvSpPr>
          <p:nvPr>
            <p:ph type="title"/>
          </p:nvPr>
        </p:nvSpPr>
        <p:spPr>
          <a:xfrm>
            <a:off x="1042988" y="333375"/>
            <a:ext cx="4792662" cy="1143000"/>
          </a:xfrm>
        </p:spPr>
        <p:txBody>
          <a:bodyPr/>
          <a:lstStyle/>
          <a:p>
            <a:r>
              <a:rPr lang="en-US" altLang="zh-TW" sz="3200">
                <a:solidFill>
                  <a:srgbClr val="0000FF"/>
                </a:solidFill>
                <a:latin typeface="Book Antiqua" charset="0"/>
              </a:rPr>
              <a:t>Keys to the Design</a:t>
            </a:r>
            <a:endParaRPr lang="zh-TW" altLang="en-US" sz="3200">
              <a:solidFill>
                <a:srgbClr val="0000FF"/>
              </a:solidFill>
              <a:latin typeface="Book Antiqua" charset="0"/>
            </a:endParaRPr>
          </a:p>
        </p:txBody>
      </p:sp>
      <p:sp>
        <p:nvSpPr>
          <p:cNvPr id="79874" name="內容版面配置區 2"/>
          <p:cNvSpPr>
            <a:spLocks noGrp="1"/>
          </p:cNvSpPr>
          <p:nvPr>
            <p:ph idx="1"/>
          </p:nvPr>
        </p:nvSpPr>
        <p:spPr>
          <a:xfrm>
            <a:off x="899592" y="1916832"/>
            <a:ext cx="7272337" cy="4035425"/>
          </a:xfrm>
        </p:spPr>
        <p:txBody>
          <a:bodyPr/>
          <a:lstStyle/>
          <a:p>
            <a:pPr>
              <a:spcBef>
                <a:spcPts val="1800"/>
              </a:spcBef>
            </a:pPr>
            <a:r>
              <a:rPr lang="en-US" altLang="zh-TW" sz="2400" dirty="0">
                <a:latin typeface="Times" charset="0"/>
                <a:ea typeface="Times" charset="0"/>
                <a:cs typeface="Times" charset="0"/>
              </a:rPr>
              <a:t>The extra contribution made by each decision (recursion) to the objective function value should be easy to compute, independent of the details of the partial schedule</a:t>
            </a:r>
          </a:p>
          <a:p>
            <a:pPr>
              <a:spcBef>
                <a:spcPts val="1800"/>
              </a:spcBef>
            </a:pPr>
            <a:r>
              <a:rPr lang="en-US" altLang="zh-TW" sz="2400" dirty="0">
                <a:latin typeface="Times" charset="0"/>
                <a:ea typeface="Times" charset="0"/>
                <a:cs typeface="Times" charset="0"/>
              </a:rPr>
              <a:t>To attain this, a mechanism is required to know the processing length of a sub-schedule</a:t>
            </a:r>
          </a:p>
          <a:p>
            <a:pPr>
              <a:spcBef>
                <a:spcPts val="1800"/>
              </a:spcBef>
            </a:pPr>
            <a:r>
              <a:rPr lang="en-US" altLang="zh-TW" sz="2400" dirty="0">
                <a:latin typeface="Times" charset="0"/>
                <a:ea typeface="Times" charset="0"/>
                <a:cs typeface="Times" charset="0"/>
              </a:rPr>
              <a:t>Not to introduce temporal parameters into the dynamic program, we design a mechanism to “freeze” the processing length of a sub-schedule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標題 1"/>
          <p:cNvSpPr>
            <a:spLocks noGrp="1"/>
          </p:cNvSpPr>
          <p:nvPr>
            <p:ph type="title"/>
          </p:nvPr>
        </p:nvSpPr>
        <p:spPr>
          <a:xfrm>
            <a:off x="1187450" y="188913"/>
            <a:ext cx="3767138" cy="1143000"/>
          </a:xfrm>
        </p:spPr>
        <p:txBody>
          <a:bodyPr/>
          <a:lstStyle/>
          <a:p>
            <a:r>
              <a:rPr lang="en-US" altLang="zh-TW" sz="3200">
                <a:solidFill>
                  <a:srgbClr val="0000FF"/>
                </a:solidFill>
                <a:latin typeface="Book Antiqua" charset="0"/>
              </a:rPr>
              <a:t>Backward DP</a:t>
            </a:r>
            <a:endParaRPr lang="zh-TW" altLang="en-US" sz="3200">
              <a:solidFill>
                <a:srgbClr val="0000FF"/>
              </a:solidFill>
              <a:latin typeface="Book Antiqua" charset="0"/>
            </a:endParaRPr>
          </a:p>
        </p:txBody>
      </p:sp>
      <p:sp>
        <p:nvSpPr>
          <p:cNvPr id="3" name="內容版面配置區 2"/>
          <p:cNvSpPr>
            <a:spLocks noGrp="1"/>
          </p:cNvSpPr>
          <p:nvPr>
            <p:ph idx="1"/>
          </p:nvPr>
        </p:nvSpPr>
        <p:spPr>
          <a:xfrm>
            <a:off x="1258888" y="1484313"/>
            <a:ext cx="7372350" cy="1462087"/>
          </a:xfrm>
        </p:spPr>
        <p:txBody>
          <a:bodyPr/>
          <a:lstStyle/>
          <a:p>
            <a:pPr>
              <a:buFontTx/>
              <a:buNone/>
              <a:defRPr/>
            </a:pPr>
            <a:r>
              <a:rPr lang="en-US" altLang="zh-TW" sz="2400" dirty="0">
                <a:latin typeface="Book Antiqua" pitchFamily="18" charset="0"/>
                <a:cs typeface="+mn-cs"/>
              </a:rPr>
              <a:t>Denote the sub-schedule attaining the objective value of </a:t>
            </a:r>
            <a:r>
              <a:rPr lang="en-US" altLang="zh-TW" sz="2400" i="1" dirty="0">
                <a:latin typeface="Book Antiqua" pitchFamily="18" charset="0"/>
                <a:cs typeface="+mn-cs"/>
              </a:rPr>
              <a:t>g</a:t>
            </a:r>
            <a:r>
              <a:rPr lang="en-US" altLang="zh-TW" sz="2400" dirty="0">
                <a:latin typeface="Book Antiqua" pitchFamily="18" charset="0"/>
                <a:cs typeface="+mn-cs"/>
              </a:rPr>
              <a:t>(</a:t>
            </a:r>
            <a:r>
              <a:rPr lang="en-US" altLang="zh-TW" sz="2400" i="1" dirty="0" err="1">
                <a:latin typeface="Book Antiqua" pitchFamily="18" charset="0"/>
                <a:cs typeface="+mn-cs"/>
              </a:rPr>
              <a:t>i</a:t>
            </a:r>
            <a:r>
              <a:rPr lang="en-US" altLang="zh-TW" sz="2400" dirty="0">
                <a:latin typeface="Book Antiqua" pitchFamily="18" charset="0"/>
                <a:cs typeface="+mn-cs"/>
              </a:rPr>
              <a:t>, </a:t>
            </a:r>
            <a:r>
              <a:rPr lang="en-US" altLang="zh-TW" sz="2400" i="1" dirty="0">
                <a:latin typeface="Book Antiqua" pitchFamily="18" charset="0"/>
                <a:cs typeface="+mn-cs"/>
              </a:rPr>
              <a:t>j</a:t>
            </a:r>
            <a:r>
              <a:rPr lang="en-US" altLang="zh-TW" sz="2400" dirty="0">
                <a:latin typeface="Book Antiqua" pitchFamily="18" charset="0"/>
                <a:cs typeface="+mn-cs"/>
              </a:rPr>
              <a:t>) by </a:t>
            </a:r>
            <a:r>
              <a:rPr lang="en-US" altLang="zh-TW" sz="2400" i="1" dirty="0">
                <a:latin typeface="Symbol" pitchFamily="18" charset="2"/>
                <a:cs typeface="+mn-cs"/>
              </a:rPr>
              <a:t>p</a:t>
            </a:r>
            <a:r>
              <a:rPr lang="en-US" altLang="zh-TW" sz="2400" i="1" dirty="0">
                <a:latin typeface="Book Antiqua" pitchFamily="18" charset="0"/>
                <a:cs typeface="+mn-cs"/>
              </a:rPr>
              <a:t>*</a:t>
            </a:r>
            <a:r>
              <a:rPr lang="en-US" altLang="zh-TW" sz="2400" dirty="0">
                <a:latin typeface="Book Antiqua" pitchFamily="18" charset="0"/>
                <a:cs typeface="+mn-cs"/>
              </a:rPr>
              <a:t>(</a:t>
            </a:r>
            <a:r>
              <a:rPr lang="en-US" altLang="zh-TW" sz="2400" i="1" dirty="0" err="1">
                <a:latin typeface="Book Antiqua" pitchFamily="18" charset="0"/>
                <a:cs typeface="+mn-cs"/>
              </a:rPr>
              <a:t>i</a:t>
            </a:r>
            <a:r>
              <a:rPr lang="en-US" altLang="zh-TW" sz="2400" dirty="0">
                <a:latin typeface="Book Antiqua" pitchFamily="18" charset="0"/>
                <a:cs typeface="+mn-cs"/>
              </a:rPr>
              <a:t>, </a:t>
            </a:r>
            <a:r>
              <a:rPr lang="en-US" altLang="zh-TW" sz="2400" i="1" dirty="0">
                <a:latin typeface="Book Antiqua" pitchFamily="18" charset="0"/>
                <a:cs typeface="+mn-cs"/>
              </a:rPr>
              <a:t>j</a:t>
            </a:r>
            <a:r>
              <a:rPr lang="en-US" altLang="zh-TW" sz="2400" dirty="0">
                <a:latin typeface="Book Antiqua" pitchFamily="18" charset="0"/>
                <a:cs typeface="+mn-cs"/>
              </a:rPr>
              <a:t>)</a:t>
            </a:r>
          </a:p>
          <a:p>
            <a:pPr marL="324000">
              <a:spcBef>
                <a:spcPts val="1800"/>
              </a:spcBef>
              <a:buFontTx/>
              <a:buNone/>
              <a:defRPr/>
            </a:pPr>
            <a:r>
              <a:rPr lang="en-US" altLang="zh-TW" sz="2400" dirty="0">
                <a:latin typeface="Book Antiqua" pitchFamily="18" charset="0"/>
                <a:cs typeface="+mn-cs"/>
              </a:rPr>
              <a:t>Three types of recursion: </a:t>
            </a:r>
          </a:p>
        </p:txBody>
      </p:sp>
      <p:pic>
        <p:nvPicPr>
          <p:cNvPr id="808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3827463"/>
            <a:ext cx="37623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867150"/>
            <a:ext cx="19526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738" y="3829050"/>
            <a:ext cx="18288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標題 1"/>
          <p:cNvSpPr>
            <a:spLocks noGrp="1"/>
          </p:cNvSpPr>
          <p:nvPr>
            <p:ph type="title"/>
          </p:nvPr>
        </p:nvSpPr>
        <p:spPr>
          <a:xfrm>
            <a:off x="1187450" y="404813"/>
            <a:ext cx="2808288" cy="1143000"/>
          </a:xfrm>
        </p:spPr>
        <p:txBody>
          <a:bodyPr/>
          <a:lstStyle/>
          <a:p>
            <a:r>
              <a:rPr lang="en-US" altLang="zh-TW" sz="3200">
                <a:solidFill>
                  <a:srgbClr val="0000FF"/>
                </a:solidFill>
                <a:latin typeface="Book Antiqua" charset="0"/>
              </a:rPr>
              <a:t>Backward DP</a:t>
            </a:r>
            <a:endParaRPr lang="zh-TW" altLang="en-US" sz="3200">
              <a:solidFill>
                <a:srgbClr val="0000FF"/>
              </a:solidFill>
              <a:latin typeface="Book Antiqua" charset="0"/>
            </a:endParaRPr>
          </a:p>
        </p:txBody>
      </p:sp>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0"/>
            <a:ext cx="4702175"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內容版面配置區 2"/>
          <p:cNvSpPr>
            <a:spLocks noGrp="1"/>
          </p:cNvSpPr>
          <p:nvPr>
            <p:ph idx="1"/>
          </p:nvPr>
        </p:nvSpPr>
        <p:spPr>
          <a:xfrm>
            <a:off x="908050" y="2932113"/>
            <a:ext cx="8201025" cy="3736975"/>
          </a:xfrm>
          <a:solidFill>
            <a:schemeClr val="bg1"/>
          </a:solidFill>
        </p:spPr>
        <p:txBody>
          <a:bodyPr/>
          <a:lstStyle/>
          <a:p>
            <a:pPr>
              <a:buFontTx/>
              <a:buNone/>
            </a:pPr>
            <a:r>
              <a:rPr lang="en-US" altLang="zh-TW" sz="2400">
                <a:latin typeface="Book Antiqua" charset="0"/>
              </a:rPr>
              <a:t>Block of case 1 must satisfy the following conditions:</a:t>
            </a:r>
          </a:p>
          <a:p>
            <a:pPr>
              <a:buFontTx/>
              <a:buNone/>
            </a:pPr>
            <a:r>
              <a:rPr lang="en-US" altLang="zh-TW" sz="2400">
                <a:latin typeface="Book Antiqua" charset="0"/>
              </a:rPr>
              <a:t>[c1]: No idle time exists between any two adjacent jobs </a:t>
            </a:r>
          </a:p>
          <a:p>
            <a:pPr>
              <a:buFontTx/>
              <a:buNone/>
            </a:pPr>
            <a:r>
              <a:rPr lang="en-US" altLang="zh-TW" sz="2400">
                <a:latin typeface="Book Antiqua" charset="0"/>
              </a:rPr>
              <a:t>[c2]: Job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a:latin typeface="Book Antiqua" charset="0"/>
              </a:rPr>
              <a:t> and job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a:latin typeface="Book Antiqua" charset="0"/>
              </a:rPr>
              <a:t> start at the same time</a:t>
            </a:r>
          </a:p>
          <a:p>
            <a:pPr>
              <a:buFontTx/>
              <a:buNone/>
            </a:pPr>
            <a:r>
              <a:rPr lang="en-US" altLang="zh-TW" sz="2400">
                <a:latin typeface="Book Antiqua" charset="0"/>
              </a:rPr>
              <a:t>[c3]: Except for possibly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 and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no other pair of machine-1 and machine-2 jobs complete at the same time</a:t>
            </a:r>
          </a:p>
          <a:p>
            <a:pPr>
              <a:buFontTx/>
              <a:buNone/>
            </a:pPr>
            <a:r>
              <a:rPr lang="en-US" altLang="zh-TW" sz="2400">
                <a:latin typeface="Book Antiqua" charset="0"/>
              </a:rPr>
              <a:t>[c4]: No job of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a:latin typeface="Book Antiqua" charset="0"/>
              </a:rPr>
              <a:t>, …,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 starts at or later than the completion of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and no job of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a:latin typeface="Book Antiqua" charset="0"/>
              </a:rPr>
              <a:t>, …,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starts at or later than the completion of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baseline="-25000">
                <a:latin typeface="Book Antiqua" charset="0"/>
              </a:rPr>
              <a:t>'-1</a:t>
            </a:r>
            <a:endParaRPr lang="en-US" altLang="zh-TW" sz="2400">
              <a:latin typeface="Book Antiqua"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465138"/>
            <a:ext cx="87090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636838"/>
            <a:ext cx="782002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375"/>
            <a:ext cx="9144000"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325" y="2176463"/>
            <a:ext cx="3894138" cy="2408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692150"/>
            <a:ext cx="7529512"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文字方塊 4"/>
          <p:cNvSpPr txBox="1">
            <a:spLocks noChangeArrowheads="1"/>
          </p:cNvSpPr>
          <p:nvPr/>
        </p:nvSpPr>
        <p:spPr bwMode="auto">
          <a:xfrm>
            <a:off x="1042988" y="3716338"/>
            <a:ext cx="2884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solidFill>
                  <a:srgbClr val="FF0000"/>
                </a:solidFill>
                <a:latin typeface="Times" charset="0"/>
                <a:ea typeface="Times" charset="0"/>
                <a:cs typeface="Times" charset="0"/>
              </a:rPr>
              <a:t>Overall running time:</a:t>
            </a:r>
            <a:endParaRPr lang="zh-TW" altLang="en-US" dirty="0">
              <a:solidFill>
                <a:srgbClr val="FF0000"/>
              </a:solidFill>
              <a:latin typeface="Times" charset="0"/>
              <a:ea typeface="Times" charset="0"/>
              <a:cs typeface="Times" charset="0"/>
            </a:endParaRPr>
          </a:p>
        </p:txBody>
      </p:sp>
      <p:graphicFrame>
        <p:nvGraphicFramePr>
          <p:cNvPr id="84995" name="Object 4"/>
          <p:cNvGraphicFramePr>
            <a:graphicFrameLocks noChangeAspect="1"/>
          </p:cNvGraphicFramePr>
          <p:nvPr>
            <p:extLst>
              <p:ext uri="{D42A27DB-BD31-4B8C-83A1-F6EECF244321}">
                <p14:modId xmlns:p14="http://schemas.microsoft.com/office/powerpoint/2010/main" val="328954196"/>
              </p:ext>
            </p:extLst>
          </p:nvPr>
        </p:nvGraphicFramePr>
        <p:xfrm>
          <a:off x="4139952" y="3736678"/>
          <a:ext cx="2405063" cy="441325"/>
        </p:xfrm>
        <a:graphic>
          <a:graphicData uri="http://schemas.openxmlformats.org/presentationml/2006/ole">
            <mc:AlternateContent xmlns:mc="http://schemas.openxmlformats.org/markup-compatibility/2006">
              <mc:Choice xmlns:v="urn:schemas-microsoft-com:vml" Requires="v">
                <p:oleObj spid="_x0000_s85028" name="方程式" r:id="rId4" imgW="1016000" imgH="228600" progId="Equation.3">
                  <p:embed/>
                </p:oleObj>
              </mc:Choice>
              <mc:Fallback>
                <p:oleObj name="方程式" r:id="rId4" imgW="10160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736678"/>
                        <a:ext cx="240506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文字方塊 5"/>
          <p:cNvSpPr txBox="1">
            <a:spLocks noChangeArrowheads="1"/>
          </p:cNvSpPr>
          <p:nvPr/>
        </p:nvSpPr>
        <p:spPr bwMode="auto">
          <a:xfrm>
            <a:off x="1116013" y="4508500"/>
            <a:ext cx="779938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i="0">
                <a:solidFill>
                  <a:srgbClr val="0000FF"/>
                </a:solidFill>
                <a:latin typeface="Book Antiqua" charset="0"/>
              </a:rPr>
              <a:t>Remark 1: The algorithm works for </a:t>
            </a:r>
            <a:r>
              <a:rPr lang="en-US" altLang="zh-TW">
                <a:solidFill>
                  <a:srgbClr val="0000FF"/>
                </a:solidFill>
                <a:latin typeface="Book Antiqua" charset="0"/>
              </a:rPr>
              <a:t>C</a:t>
            </a:r>
            <a:r>
              <a:rPr lang="en-US" altLang="zh-TW" i="0" baseline="-25000">
                <a:solidFill>
                  <a:srgbClr val="0000FF"/>
                </a:solidFill>
                <a:latin typeface="Book Antiqua" charset="0"/>
              </a:rPr>
              <a:t>max</a:t>
            </a:r>
            <a:r>
              <a:rPr lang="en-US" altLang="zh-TW" i="0">
                <a:solidFill>
                  <a:srgbClr val="0000FF"/>
                </a:solidFill>
                <a:latin typeface="Book Antiqua" charset="0"/>
              </a:rPr>
              <a:t>, </a:t>
            </a:r>
            <a:r>
              <a:rPr lang="en-US" altLang="zh-TW" i="0">
                <a:solidFill>
                  <a:srgbClr val="0000FF"/>
                </a:solidFill>
                <a:latin typeface="Symbol" charset="2"/>
              </a:rPr>
              <a:t>S</a:t>
            </a:r>
            <a:r>
              <a:rPr lang="en-US" altLang="zh-TW">
                <a:solidFill>
                  <a:srgbClr val="0000FF"/>
                </a:solidFill>
                <a:latin typeface="Book Antiqua" charset="0"/>
              </a:rPr>
              <a:t>w</a:t>
            </a:r>
            <a:r>
              <a:rPr lang="en-US" altLang="zh-TW" baseline="-25000">
                <a:solidFill>
                  <a:srgbClr val="0000FF"/>
                </a:solidFill>
                <a:latin typeface="Book Antiqua" charset="0"/>
              </a:rPr>
              <a:t>j</a:t>
            </a:r>
            <a:r>
              <a:rPr lang="en-US" altLang="zh-TW">
                <a:solidFill>
                  <a:srgbClr val="0000FF"/>
                </a:solidFill>
                <a:latin typeface="Book Antiqua" charset="0"/>
              </a:rPr>
              <a:t>C</a:t>
            </a:r>
            <a:r>
              <a:rPr lang="en-US" altLang="zh-TW" baseline="-25000">
                <a:solidFill>
                  <a:srgbClr val="0000FF"/>
                </a:solidFill>
                <a:latin typeface="Book Antiqua" charset="0"/>
              </a:rPr>
              <a:t>j</a:t>
            </a:r>
            <a:r>
              <a:rPr lang="en-US" altLang="zh-TW" i="0">
                <a:solidFill>
                  <a:srgbClr val="0000FF"/>
                </a:solidFill>
                <a:latin typeface="Book Antiqua" charset="0"/>
              </a:rPr>
              <a:t> and </a:t>
            </a:r>
            <a:r>
              <a:rPr lang="en-US" altLang="zh-TW">
                <a:solidFill>
                  <a:srgbClr val="0000FF"/>
                </a:solidFill>
                <a:latin typeface="Book Antiqua" charset="0"/>
              </a:rPr>
              <a:t>L</a:t>
            </a:r>
            <a:r>
              <a:rPr lang="en-US" altLang="zh-TW" i="0" baseline="-25000">
                <a:solidFill>
                  <a:srgbClr val="0000FF"/>
                </a:solidFill>
                <a:latin typeface="Book Antiqua" charset="0"/>
              </a:rPr>
              <a:t>max</a:t>
            </a:r>
            <a:endParaRPr lang="zh-TW" altLang="en-US" i="0">
              <a:solidFill>
                <a:srgbClr val="0000FF"/>
              </a:solidFill>
              <a:latin typeface="Book Antiqua" charset="0"/>
            </a:endParaRPr>
          </a:p>
        </p:txBody>
      </p:sp>
      <p:sp>
        <p:nvSpPr>
          <p:cNvPr id="8" name="文字方塊 7"/>
          <p:cNvSpPr txBox="1">
            <a:spLocks noChangeArrowheads="1"/>
          </p:cNvSpPr>
          <p:nvPr/>
        </p:nvSpPr>
        <p:spPr bwMode="auto">
          <a:xfrm>
            <a:off x="1116013" y="5300663"/>
            <a:ext cx="75612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i="0">
                <a:solidFill>
                  <a:srgbClr val="0000FF"/>
                </a:solidFill>
                <a:latin typeface="Book Antiqua" charset="0"/>
              </a:rPr>
              <a:t>Remark 2: For the case with a common job processing </a:t>
            </a:r>
          </a:p>
          <a:p>
            <a:r>
              <a:rPr lang="en-US" altLang="zh-TW" i="0">
                <a:solidFill>
                  <a:srgbClr val="0000FF"/>
                </a:solidFill>
                <a:latin typeface="Book Antiqua" charset="0"/>
              </a:rPr>
              <a:t>          time, the algorithm can be simplified to run in</a:t>
            </a:r>
          </a:p>
          <a:p>
            <a:r>
              <a:rPr lang="en-US" altLang="zh-TW" i="0">
                <a:solidFill>
                  <a:srgbClr val="0000FF"/>
                </a:solidFill>
                <a:latin typeface="Book Antiqua" charset="0"/>
              </a:rPr>
              <a:t>          </a:t>
            </a:r>
            <a:r>
              <a:rPr lang="en-US" altLang="zh-TW">
                <a:solidFill>
                  <a:srgbClr val="0000FF"/>
                </a:solidFill>
                <a:latin typeface="Book Antiqua" charset="0"/>
              </a:rPr>
              <a:t>O</a:t>
            </a:r>
            <a:r>
              <a:rPr lang="en-US" altLang="zh-TW" i="0">
                <a:solidFill>
                  <a:srgbClr val="0000FF"/>
                </a:solidFill>
                <a:latin typeface="Book Antiqua" charset="0"/>
              </a:rPr>
              <a:t>(</a:t>
            </a:r>
            <a:r>
              <a:rPr lang="en-US" altLang="zh-TW">
                <a:solidFill>
                  <a:srgbClr val="0000FF"/>
                </a:solidFill>
                <a:latin typeface="Book Antiqua" charset="0"/>
              </a:rPr>
              <a:t>n</a:t>
            </a:r>
            <a:r>
              <a:rPr lang="en-US" altLang="zh-TW" i="0" baseline="-25000">
                <a:solidFill>
                  <a:srgbClr val="0000FF"/>
                </a:solidFill>
                <a:latin typeface="Book Antiqua" charset="0"/>
              </a:rPr>
              <a:t>1</a:t>
            </a:r>
            <a:r>
              <a:rPr lang="en-US" altLang="zh-TW">
                <a:solidFill>
                  <a:srgbClr val="0000FF"/>
                </a:solidFill>
                <a:latin typeface="Book Antiqua" charset="0"/>
              </a:rPr>
              <a:t>n</a:t>
            </a:r>
            <a:r>
              <a:rPr lang="en-US" altLang="zh-TW" i="0" baseline="-25000">
                <a:solidFill>
                  <a:srgbClr val="0000FF"/>
                </a:solidFill>
                <a:latin typeface="Book Antiqua" charset="0"/>
              </a:rPr>
              <a:t>2</a:t>
            </a:r>
            <a:r>
              <a:rPr lang="en-US" altLang="zh-TW" i="0">
                <a:solidFill>
                  <a:srgbClr val="0000FF"/>
                </a:solidFill>
                <a:latin typeface="Book Antiqua" charset="0"/>
              </a:rPr>
              <a:t>)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20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2000"/>
                                        <p:tgtEl>
                                          <p:spTgt spid="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838200" y="457200"/>
            <a:ext cx="8001000" cy="693738"/>
          </a:xfrm>
        </p:spPr>
        <p:txBody>
          <a:bodyPr/>
          <a:lstStyle/>
          <a:p>
            <a:pPr eaLnBrk="1" hangingPunct="1"/>
            <a:r>
              <a:rPr lang="en-US" altLang="zh-TW" sz="4000">
                <a:latin typeface="Times New Roman" charset="0"/>
              </a:rPr>
              <a:t>Dynamic Programming Approach</a:t>
            </a:r>
            <a:r>
              <a:rPr lang="en-US" altLang="zh-TW">
                <a:latin typeface="Times New Roman" charset="0"/>
              </a:rPr>
              <a:t> </a:t>
            </a:r>
            <a:endParaRPr lang="zh-TW" altLang="en-US">
              <a:latin typeface="Times New Roman" charset="0"/>
            </a:endParaRPr>
          </a:p>
        </p:txBody>
      </p:sp>
      <p:sp>
        <p:nvSpPr>
          <p:cNvPr id="22530" name="Rectangle 3"/>
          <p:cNvSpPr>
            <a:spLocks noGrp="1" noChangeArrowheads="1"/>
          </p:cNvSpPr>
          <p:nvPr>
            <p:ph type="body" idx="1"/>
          </p:nvPr>
        </p:nvSpPr>
        <p:spPr>
          <a:xfrm>
            <a:off x="762000" y="1524000"/>
            <a:ext cx="7772400" cy="4641850"/>
          </a:xfrm>
        </p:spPr>
        <p:txBody>
          <a:bodyPr/>
          <a:lstStyle/>
          <a:p>
            <a:pPr eaLnBrk="1" hangingPunct="1"/>
            <a:r>
              <a:rPr lang="en-US" altLang="zh-TW" sz="2400">
                <a:latin typeface="Times New Roman" charset="0"/>
              </a:rPr>
              <a:t>Dynamic programming</a:t>
            </a:r>
          </a:p>
          <a:p>
            <a:pPr eaLnBrk="1" hangingPunct="1"/>
            <a:endParaRPr lang="zh-TW" altLang="en-US" sz="2400">
              <a:latin typeface="Times New Roman" charset="0"/>
            </a:endParaRPr>
          </a:p>
          <a:p>
            <a:pPr eaLnBrk="1" hangingPunct="1"/>
            <a:endParaRPr lang="zh-TW" altLang="en-US" sz="2400">
              <a:latin typeface="Times New Roman" charset="0"/>
            </a:endParaRPr>
          </a:p>
          <a:p>
            <a:pPr eaLnBrk="1" hangingPunct="1"/>
            <a:endParaRPr lang="zh-TW" altLang="en-US" sz="2400">
              <a:latin typeface="Times New Roman" charset="0"/>
            </a:endParaRPr>
          </a:p>
          <a:p>
            <a:pPr eaLnBrk="1" hangingPunct="1"/>
            <a:endParaRPr lang="en-US" altLang="zh-TW" sz="2400">
              <a:latin typeface="Times New Roman" charset="0"/>
            </a:endParaRPr>
          </a:p>
          <a:p>
            <a:pPr eaLnBrk="1" hangingPunct="1"/>
            <a:endParaRPr lang="en-US" altLang="zh-TW" sz="2400">
              <a:latin typeface="Times New Roman" charset="0"/>
            </a:endParaRPr>
          </a:p>
          <a:p>
            <a:pPr eaLnBrk="1" hangingPunct="1"/>
            <a:endParaRPr lang="en-US" altLang="zh-TW" sz="2400">
              <a:latin typeface="Times New Roman" charset="0"/>
            </a:endParaRPr>
          </a:p>
          <a:p>
            <a:pPr eaLnBrk="1" hangingPunct="1"/>
            <a:r>
              <a:rPr lang="en-US" altLang="zh-TW" sz="2400" i="1">
                <a:latin typeface="Times New Roman" charset="0"/>
              </a:rPr>
              <a:t>d</a:t>
            </a:r>
            <a:r>
              <a:rPr lang="en-US" altLang="zh-TW" sz="2400">
                <a:latin typeface="Times New Roman" charset="0"/>
              </a:rPr>
              <a:t>(</a:t>
            </a:r>
            <a:r>
              <a:rPr lang="en-US" altLang="zh-TW" sz="2400" i="1">
                <a:latin typeface="Times New Roman" charset="0"/>
              </a:rPr>
              <a:t>S</a:t>
            </a:r>
            <a:r>
              <a:rPr lang="en-US" altLang="zh-TW" sz="2400">
                <a:latin typeface="Times New Roman" charset="0"/>
              </a:rPr>
              <a:t>, </a:t>
            </a:r>
            <a:r>
              <a:rPr lang="en-US" altLang="zh-TW" sz="2400" i="1">
                <a:latin typeface="Times New Roman" charset="0"/>
              </a:rPr>
              <a:t>T</a:t>
            </a:r>
            <a:r>
              <a:rPr lang="en-US" altLang="zh-TW" sz="2400">
                <a:latin typeface="Times New Roman" charset="0"/>
              </a:rPr>
              <a:t>) = min{1+</a:t>
            </a:r>
            <a:r>
              <a:rPr lang="en-US" altLang="zh-TW" sz="2400" i="1">
                <a:latin typeface="Times New Roman" charset="0"/>
              </a:rPr>
              <a:t>d</a:t>
            </a:r>
            <a:r>
              <a:rPr lang="en-US" altLang="zh-TW" sz="2400">
                <a:latin typeface="Times New Roman" charset="0"/>
              </a:rPr>
              <a:t>(</a:t>
            </a:r>
            <a:r>
              <a:rPr lang="en-US" altLang="zh-TW" sz="2400" i="1">
                <a:latin typeface="Times New Roman" charset="0"/>
              </a:rPr>
              <a:t>A</a:t>
            </a:r>
            <a:r>
              <a:rPr lang="en-US" altLang="zh-TW" sz="2400">
                <a:latin typeface="Times New Roman" charset="0"/>
              </a:rPr>
              <a:t>, </a:t>
            </a:r>
            <a:r>
              <a:rPr lang="en-US" altLang="zh-TW" sz="2400" i="1">
                <a:latin typeface="Times New Roman" charset="0"/>
              </a:rPr>
              <a:t>T</a:t>
            </a:r>
            <a:r>
              <a:rPr lang="en-US" altLang="zh-TW" sz="2400">
                <a:latin typeface="Times New Roman" charset="0"/>
              </a:rPr>
              <a:t>), 2+</a:t>
            </a:r>
            <a:r>
              <a:rPr lang="en-US" altLang="zh-TW" sz="2400" i="1">
                <a:latin typeface="Times New Roman" charset="0"/>
              </a:rPr>
              <a:t>d</a:t>
            </a:r>
            <a:r>
              <a:rPr lang="en-US" altLang="zh-TW" sz="2400">
                <a:latin typeface="Times New Roman" charset="0"/>
              </a:rPr>
              <a:t>(</a:t>
            </a:r>
            <a:r>
              <a:rPr lang="en-US" altLang="zh-TW" sz="2400" i="1">
                <a:latin typeface="Times New Roman" charset="0"/>
              </a:rPr>
              <a:t>B</a:t>
            </a:r>
            <a:r>
              <a:rPr lang="en-US" altLang="zh-TW" sz="2400">
                <a:latin typeface="Times New Roman" charset="0"/>
              </a:rPr>
              <a:t>, </a:t>
            </a:r>
            <a:r>
              <a:rPr lang="en-US" altLang="zh-TW" sz="2400" i="1">
                <a:latin typeface="Times New Roman" charset="0"/>
              </a:rPr>
              <a:t>T</a:t>
            </a:r>
            <a:r>
              <a:rPr lang="en-US" altLang="zh-TW" sz="2400">
                <a:latin typeface="Times New Roman" charset="0"/>
              </a:rPr>
              <a:t>), </a:t>
            </a:r>
            <a:r>
              <a:rPr lang="en-US" altLang="zh-TW" sz="2400" i="1">
                <a:latin typeface="Times New Roman" charset="0"/>
              </a:rPr>
              <a:t>5+d(C</a:t>
            </a:r>
            <a:r>
              <a:rPr lang="en-US" altLang="zh-TW" sz="2400">
                <a:latin typeface="Times New Roman" charset="0"/>
              </a:rPr>
              <a:t>, </a:t>
            </a:r>
            <a:r>
              <a:rPr lang="en-US" altLang="zh-TW" sz="2400" i="1">
                <a:latin typeface="Times New Roman" charset="0"/>
              </a:rPr>
              <a:t>T</a:t>
            </a:r>
            <a:r>
              <a:rPr lang="en-US" altLang="zh-TW" sz="2400">
                <a:latin typeface="Times New Roman" charset="0"/>
              </a:rPr>
              <a:t>)} </a:t>
            </a:r>
          </a:p>
        </p:txBody>
      </p:sp>
      <p:graphicFrame>
        <p:nvGraphicFramePr>
          <p:cNvPr id="22531" name="Object 4"/>
          <p:cNvGraphicFramePr>
            <a:graphicFrameLocks noChangeAspect="1"/>
          </p:cNvGraphicFramePr>
          <p:nvPr/>
        </p:nvGraphicFramePr>
        <p:xfrm>
          <a:off x="1447800" y="2057400"/>
          <a:ext cx="4724400" cy="2209800"/>
        </p:xfrm>
        <a:graphic>
          <a:graphicData uri="http://schemas.openxmlformats.org/presentationml/2006/ole">
            <mc:AlternateContent xmlns:mc="http://schemas.openxmlformats.org/markup-compatibility/2006">
              <mc:Choice xmlns:v="urn:schemas-microsoft-com:vml" Requires="v">
                <p:oleObj spid="_x0000_s22592" name="VISIO" r:id="rId3" imgW="2949775" imgH="1802978" progId="Visio.Drawing.6">
                  <p:embed/>
                </p:oleObj>
              </mc:Choice>
              <mc:Fallback>
                <p:oleObj name="VISIO" r:id="rId3" imgW="2949775" imgH="180297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4724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2532" name="Object 6"/>
          <p:cNvGraphicFramePr>
            <a:graphicFrameLocks noChangeAspect="1"/>
          </p:cNvGraphicFramePr>
          <p:nvPr/>
        </p:nvGraphicFramePr>
        <p:xfrm>
          <a:off x="5638800" y="5029200"/>
          <a:ext cx="3505200" cy="1465263"/>
        </p:xfrm>
        <a:graphic>
          <a:graphicData uri="http://schemas.openxmlformats.org/presentationml/2006/ole">
            <mc:AlternateContent xmlns:mc="http://schemas.openxmlformats.org/markup-compatibility/2006">
              <mc:Choice xmlns:v="urn:schemas-microsoft-com:vml" Requires="v">
                <p:oleObj spid="_x0000_s22593" name="VISIO" r:id="rId5" imgW="2949775" imgH="1231858" progId="Visio.Drawing.6">
                  <p:embed/>
                </p:oleObj>
              </mc:Choice>
              <mc:Fallback>
                <p:oleObj name="VISIO" r:id="rId5" imgW="2949775" imgH="1231858"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029200"/>
                        <a:ext cx="3505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2533" name="Text Box 7"/>
          <p:cNvSpPr txBox="1">
            <a:spLocks noChangeArrowheads="1"/>
          </p:cNvSpPr>
          <p:nvPr/>
        </p:nvSpPr>
        <p:spPr bwMode="auto">
          <a:xfrm>
            <a:off x="457200" y="5257800"/>
            <a:ext cx="5334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nSpc>
                <a:spcPct val="90000"/>
              </a:lnSpc>
              <a:spcBef>
                <a:spcPct val="20000"/>
              </a:spcBef>
              <a:buClr>
                <a:schemeClr val="folHlink"/>
              </a:buClr>
              <a:buSzPct val="60000"/>
              <a:buFont typeface="Wingdings" charset="2"/>
              <a:buChar char="n"/>
            </a:pPr>
            <a:r>
              <a:rPr lang="en-US" altLang="zh-TW" i="0">
                <a:latin typeface="Times New Roman" charset="0"/>
              </a:rPr>
              <a:t> </a:t>
            </a:r>
            <a:r>
              <a:rPr lang="en-US" altLang="zh-TW">
                <a:latin typeface="Times New Roman" charset="0"/>
              </a:rPr>
              <a:t>d</a:t>
            </a:r>
            <a:r>
              <a:rPr lang="en-US" altLang="zh-TW" i="0">
                <a:latin typeface="Times New Roman" charset="0"/>
              </a:rPr>
              <a:t>(</a:t>
            </a:r>
            <a:r>
              <a:rPr lang="en-US" altLang="zh-TW">
                <a:latin typeface="Times New Roman" charset="0"/>
              </a:rPr>
              <a:t>A</a:t>
            </a:r>
            <a:r>
              <a:rPr lang="en-US" altLang="zh-TW" i="0">
                <a:latin typeface="Times New Roman" charset="0"/>
              </a:rPr>
              <a:t>,</a:t>
            </a:r>
            <a:r>
              <a:rPr lang="en-US" altLang="zh-TW">
                <a:latin typeface="Times New Roman" charset="0"/>
              </a:rPr>
              <a:t>T</a:t>
            </a:r>
            <a:r>
              <a:rPr lang="en-US" altLang="zh-TW" i="0">
                <a:latin typeface="Times New Roman" charset="0"/>
              </a:rPr>
              <a:t>) = min{4+</a:t>
            </a:r>
            <a:r>
              <a:rPr lang="en-US" altLang="zh-TW">
                <a:latin typeface="Times New Roman" charset="0"/>
              </a:rPr>
              <a:t>d</a:t>
            </a:r>
            <a:r>
              <a:rPr lang="en-US" altLang="zh-TW" i="0">
                <a:latin typeface="Times New Roman" charset="0"/>
              </a:rPr>
              <a:t>(</a:t>
            </a:r>
            <a:r>
              <a:rPr lang="en-US" altLang="zh-TW">
                <a:latin typeface="Times New Roman" charset="0"/>
              </a:rPr>
              <a:t>D</a:t>
            </a:r>
            <a:r>
              <a:rPr lang="en-US" altLang="zh-TW" i="0">
                <a:latin typeface="Times New Roman" charset="0"/>
              </a:rPr>
              <a:t>,</a:t>
            </a:r>
            <a:r>
              <a:rPr lang="en-US" altLang="zh-TW">
                <a:latin typeface="Times New Roman" charset="0"/>
              </a:rPr>
              <a:t>T</a:t>
            </a:r>
            <a:r>
              <a:rPr lang="en-US" altLang="zh-TW" i="0">
                <a:latin typeface="Times New Roman" charset="0"/>
              </a:rPr>
              <a:t>), 11+</a:t>
            </a:r>
            <a:r>
              <a:rPr lang="en-US" altLang="zh-TW">
                <a:latin typeface="Times New Roman" charset="0"/>
              </a:rPr>
              <a:t>d</a:t>
            </a:r>
            <a:r>
              <a:rPr lang="en-US" altLang="zh-TW" i="0">
                <a:latin typeface="Times New Roman" charset="0"/>
              </a:rPr>
              <a:t>(</a:t>
            </a:r>
            <a:r>
              <a:rPr lang="en-US" altLang="zh-TW">
                <a:latin typeface="Times New Roman" charset="0"/>
              </a:rPr>
              <a:t>E</a:t>
            </a:r>
            <a:r>
              <a:rPr lang="en-US" altLang="zh-TW" i="0">
                <a:latin typeface="Times New Roman" charset="0"/>
              </a:rPr>
              <a:t>,</a:t>
            </a:r>
            <a:r>
              <a:rPr lang="en-US" altLang="zh-TW">
                <a:latin typeface="Times New Roman" charset="0"/>
              </a:rPr>
              <a:t>T</a:t>
            </a:r>
            <a:r>
              <a:rPr lang="en-US" altLang="zh-TW" i="0">
                <a:latin typeface="Times New Roman" charset="0"/>
              </a:rPr>
              <a:t>)}</a:t>
            </a:r>
          </a:p>
          <a:p>
            <a:pPr>
              <a:lnSpc>
                <a:spcPct val="90000"/>
              </a:lnSpc>
              <a:spcBef>
                <a:spcPct val="20000"/>
              </a:spcBef>
              <a:buClr>
                <a:schemeClr val="folHlink"/>
              </a:buClr>
              <a:buSzPct val="60000"/>
              <a:buFont typeface="Wingdings" charset="2"/>
              <a:buNone/>
            </a:pPr>
            <a:r>
              <a:rPr lang="en-US" altLang="zh-TW" i="0">
                <a:latin typeface="Times New Roman" charset="0"/>
              </a:rPr>
              <a:t>  = min{4+18, 11+13} = 22.</a:t>
            </a:r>
            <a:endParaRPr lang="zh-TW" altLang="en-US" i="0">
              <a:latin typeface="Times New Roman" charset="0"/>
            </a:endParaRPr>
          </a:p>
          <a:p>
            <a:pPr>
              <a:spcBef>
                <a:spcPct val="50000"/>
              </a:spcBef>
            </a:pPr>
            <a:endParaRPr lang="zh-TW" altLang="en-US" i="0">
              <a:latin typeface="Times New Roman"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標題 1"/>
          <p:cNvSpPr>
            <a:spLocks noGrp="1"/>
          </p:cNvSpPr>
          <p:nvPr>
            <p:ph type="title"/>
          </p:nvPr>
        </p:nvSpPr>
        <p:spPr>
          <a:xfrm>
            <a:off x="1435100" y="274638"/>
            <a:ext cx="3784600" cy="1143000"/>
          </a:xfrm>
        </p:spPr>
        <p:txBody>
          <a:bodyPr/>
          <a:lstStyle/>
          <a:p>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T</a:t>
            </a:r>
            <a:r>
              <a:rPr lang="en-US" altLang="zh-TW" sz="3200" i="1" baseline="-25000">
                <a:solidFill>
                  <a:srgbClr val="0000FF"/>
                </a:solidFill>
                <a:latin typeface="Book Antiqua" charset="0"/>
              </a:rPr>
              <a:t>j</a:t>
            </a:r>
            <a:r>
              <a:rPr lang="en-US" altLang="zh-TW" sz="3200">
                <a:solidFill>
                  <a:srgbClr val="0000FF"/>
                </a:solidFill>
              </a:rPr>
              <a:t> and </a:t>
            </a:r>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U</a:t>
            </a:r>
            <a:r>
              <a:rPr lang="en-US" altLang="zh-TW" sz="3200" i="1" baseline="-25000">
                <a:solidFill>
                  <a:srgbClr val="0000FF"/>
                </a:solidFill>
                <a:latin typeface="Book Antiqua" charset="0"/>
              </a:rPr>
              <a:t>j</a:t>
            </a:r>
            <a:endParaRPr lang="zh-TW" altLang="en-US" sz="3200">
              <a:latin typeface="Book Antiqua" charset="0"/>
            </a:endParaRPr>
          </a:p>
        </p:txBody>
      </p:sp>
      <p:sp>
        <p:nvSpPr>
          <p:cNvPr id="86018" name="內容版面配置區 2"/>
          <p:cNvSpPr>
            <a:spLocks noGrp="1"/>
          </p:cNvSpPr>
          <p:nvPr>
            <p:ph idx="1"/>
          </p:nvPr>
        </p:nvSpPr>
        <p:spPr>
          <a:xfrm>
            <a:off x="900113" y="1412875"/>
            <a:ext cx="7834312" cy="2479675"/>
          </a:xfrm>
        </p:spPr>
        <p:txBody>
          <a:bodyPr/>
          <a:lstStyle/>
          <a:p>
            <a:r>
              <a:rPr lang="en-US" altLang="zh-TW" sz="2400">
                <a:latin typeface="Book Antiqua" charset="0"/>
              </a:rPr>
              <a:t>Unfortunately, the proposed DP does not work for the objective function of </a:t>
            </a:r>
            <a:r>
              <a:rPr lang="en-US" altLang="zh-TW" sz="2400" u="sng">
                <a:latin typeface="Book Antiqua" charset="0"/>
              </a:rPr>
              <a:t>the total weighted tardiness</a:t>
            </a:r>
            <a:r>
              <a:rPr lang="en-US" altLang="zh-TW" sz="2400">
                <a:latin typeface="Book Antiqua" charset="0"/>
              </a:rPr>
              <a:t> or </a:t>
            </a:r>
            <a:r>
              <a:rPr lang="en-US" altLang="zh-TW" sz="2400" u="sng">
                <a:latin typeface="Book Antiqua" charset="0"/>
              </a:rPr>
              <a:t>the weighted number of tardy jobs</a:t>
            </a:r>
          </a:p>
          <a:p>
            <a:pPr lvl="1"/>
            <a:r>
              <a:rPr lang="en-US" altLang="zh-TW" sz="2400">
                <a:latin typeface="Book Antiqua" charset="0"/>
              </a:rPr>
              <a:t>The extra contribution made by each decision (recursion) to the objective function value cannot be determined, unless the details of the sub-schedules are kept along with the states</a:t>
            </a:r>
            <a:endParaRPr lang="zh-TW" altLang="en-US" sz="2400">
              <a:latin typeface="Book Antiqua"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509120"/>
            <a:ext cx="40513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標題 1"/>
          <p:cNvSpPr>
            <a:spLocks noGrp="1"/>
          </p:cNvSpPr>
          <p:nvPr>
            <p:ph type="title"/>
          </p:nvPr>
        </p:nvSpPr>
        <p:spPr>
          <a:xfrm>
            <a:off x="395288" y="-242888"/>
            <a:ext cx="8229600" cy="1143001"/>
          </a:xfrm>
        </p:spPr>
        <p:txBody>
          <a:bodyPr/>
          <a:lstStyle/>
          <a:p>
            <a:r>
              <a:rPr lang="en-US" altLang="zh-TW" sz="3200">
                <a:solidFill>
                  <a:srgbClr val="0000FF"/>
                </a:solidFill>
                <a:latin typeface="Book Antiqua" charset="0"/>
              </a:rPr>
              <a:t>DPs for </a:t>
            </a:r>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T</a:t>
            </a:r>
            <a:r>
              <a:rPr lang="en-US" altLang="zh-TW" sz="3200" i="1" baseline="-25000">
                <a:solidFill>
                  <a:srgbClr val="0000FF"/>
                </a:solidFill>
                <a:latin typeface="Book Antiqua" charset="0"/>
              </a:rPr>
              <a:t>j</a:t>
            </a:r>
            <a:r>
              <a:rPr lang="en-US" altLang="zh-TW" sz="3200">
                <a:solidFill>
                  <a:srgbClr val="0000FF"/>
                </a:solidFill>
                <a:latin typeface="Book Antiqua" charset="0"/>
              </a:rPr>
              <a:t> and </a:t>
            </a:r>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U</a:t>
            </a:r>
            <a:r>
              <a:rPr lang="en-US" altLang="zh-TW" sz="3200" i="1" baseline="-25000">
                <a:solidFill>
                  <a:srgbClr val="0000FF"/>
                </a:solidFill>
                <a:latin typeface="Book Antiqua" charset="0"/>
              </a:rPr>
              <a:t>j</a:t>
            </a:r>
            <a:endParaRPr lang="zh-TW" altLang="en-US" sz="3200">
              <a:latin typeface="Book Antiqua" charset="0"/>
            </a:endParaRPr>
          </a:p>
        </p:txBody>
      </p:sp>
      <p:sp>
        <p:nvSpPr>
          <p:cNvPr id="87042" name="內容版面配置區 2"/>
          <p:cNvSpPr>
            <a:spLocks noGrp="1"/>
          </p:cNvSpPr>
          <p:nvPr>
            <p:ph idx="1"/>
          </p:nvPr>
        </p:nvSpPr>
        <p:spPr>
          <a:xfrm>
            <a:off x="1116013" y="1052513"/>
            <a:ext cx="7604125" cy="2879725"/>
          </a:xfrm>
        </p:spPr>
        <p:txBody>
          <a:bodyPr/>
          <a:lstStyle/>
          <a:p>
            <a:pPr>
              <a:lnSpc>
                <a:spcPct val="150000"/>
              </a:lnSpc>
            </a:pPr>
            <a:r>
              <a:rPr lang="en-US" altLang="zh-TW" sz="2400">
                <a:latin typeface="Book Antiqua" charset="0"/>
              </a:rPr>
              <a:t>Define function </a:t>
            </a:r>
            <a:r>
              <a:rPr lang="en-US" altLang="zh-TW" sz="2400" i="1">
                <a:latin typeface="Book Antiqua" charset="0"/>
              </a:rPr>
              <a:t>g</a:t>
            </a:r>
            <a:r>
              <a:rPr lang="en-US" altLang="zh-TW" sz="2400">
                <a:latin typeface="Book Antiqua" charset="0"/>
              </a:rPr>
              <a:t>(</a:t>
            </a:r>
            <a:r>
              <a:rPr lang="en-US" altLang="zh-TW" sz="2400" i="1">
                <a:latin typeface="Book Antiqua" charset="0"/>
              </a:rPr>
              <a:t>i</a:t>
            </a:r>
            <a:r>
              <a:rPr lang="en-US" altLang="zh-TW" sz="2400">
                <a:latin typeface="Book Antiqua" charset="0"/>
              </a:rPr>
              <a:t>, </a:t>
            </a:r>
            <a:r>
              <a:rPr lang="en-US" altLang="zh-TW" sz="2400" i="1">
                <a:latin typeface="Book Antiqua" charset="0"/>
              </a:rPr>
              <a:t>j, </a:t>
            </a:r>
            <a:r>
              <a:rPr lang="en-US" altLang="zh-TW" sz="2400" i="1">
                <a:latin typeface="Times New Roman" charset="0"/>
              </a:rPr>
              <a:t>l</a:t>
            </a:r>
            <a:r>
              <a:rPr lang="en-US" altLang="zh-TW" sz="2400">
                <a:latin typeface="Book Antiqua" charset="0"/>
              </a:rPr>
              <a:t>) for 1≦</a:t>
            </a:r>
            <a:r>
              <a:rPr lang="en-US" altLang="zh-TW" sz="2400" i="1">
                <a:latin typeface="Book Antiqua" charset="0"/>
              </a:rPr>
              <a:t>i</a:t>
            </a:r>
            <a:r>
              <a:rPr lang="en-US" altLang="zh-TW" sz="2400">
                <a:latin typeface="Book Antiqua" charset="0"/>
              </a:rPr>
              <a:t>≦</a:t>
            </a:r>
            <a:r>
              <a:rPr lang="en-US" altLang="zh-TW" sz="2400" i="1">
                <a:latin typeface="Book Antiqua" charset="0"/>
              </a:rPr>
              <a:t>n</a:t>
            </a:r>
            <a:r>
              <a:rPr lang="en-US" altLang="zh-TW" sz="2400" baseline="-25000">
                <a:latin typeface="Book Antiqua" charset="0"/>
              </a:rPr>
              <a:t>1</a:t>
            </a:r>
            <a:r>
              <a:rPr lang="en-US" altLang="zh-TW" sz="2400">
                <a:latin typeface="Book Antiqua" charset="0"/>
              </a:rPr>
              <a:t>, 1≦</a:t>
            </a:r>
            <a:r>
              <a:rPr lang="en-US" altLang="zh-TW" sz="2400" i="1">
                <a:latin typeface="Book Antiqua" charset="0"/>
              </a:rPr>
              <a:t>j</a:t>
            </a:r>
            <a:r>
              <a:rPr lang="en-US" altLang="zh-TW" sz="2400">
                <a:latin typeface="Book Antiqua" charset="0"/>
              </a:rPr>
              <a:t>≦</a:t>
            </a:r>
            <a:r>
              <a:rPr lang="en-US" altLang="zh-TW" sz="2400" i="1">
                <a:latin typeface="Book Antiqua" charset="0"/>
              </a:rPr>
              <a:t>n</a:t>
            </a:r>
            <a:r>
              <a:rPr lang="en-US" altLang="zh-TW" sz="2400" baseline="-25000">
                <a:latin typeface="Book Antiqua" charset="0"/>
              </a:rPr>
              <a:t>2</a:t>
            </a:r>
            <a:r>
              <a:rPr lang="en-US" altLang="zh-TW" sz="2400">
                <a:latin typeface="Book Antiqua" charset="0"/>
              </a:rPr>
              <a:t>, and max{</a:t>
            </a:r>
            <a:r>
              <a:rPr lang="en-US" altLang="zh-TW" sz="2400" i="1">
                <a:latin typeface="Book Antiqua" charset="0"/>
              </a:rPr>
              <a:t>p</a:t>
            </a:r>
            <a:r>
              <a:rPr lang="en-US" altLang="zh-TW" sz="2400" baseline="-25000">
                <a:latin typeface="Book Antiqua" charset="0"/>
              </a:rPr>
              <a:t>1,[0:</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a:t>
            </a:r>
            <a:r>
              <a:rPr lang="en-US" altLang="zh-TW" sz="2400" i="1">
                <a:latin typeface="Book Antiqua" charset="0"/>
              </a:rPr>
              <a:t>p</a:t>
            </a:r>
            <a:r>
              <a:rPr lang="en-US" altLang="zh-TW" sz="2400" baseline="-25000">
                <a:latin typeface="Book Antiqua" charset="0"/>
              </a:rPr>
              <a:t>2,[0:</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a:t>
            </a:r>
            <a:r>
              <a:rPr lang="en-US" altLang="zh-TW" sz="2400" i="1">
                <a:latin typeface="Times New Roman" charset="0"/>
              </a:rPr>
              <a:t>l</a:t>
            </a:r>
            <a:r>
              <a:rPr lang="en-US" altLang="zh-TW" sz="2400">
                <a:latin typeface="Book Antiqua" charset="0"/>
              </a:rPr>
              <a:t> ≦</a:t>
            </a:r>
            <a:r>
              <a:rPr lang="en-US" altLang="zh-TW" sz="2400" i="1">
                <a:latin typeface="Book Antiqua" charset="0"/>
              </a:rPr>
              <a:t>p</a:t>
            </a:r>
            <a:r>
              <a:rPr lang="en-US" altLang="zh-TW" sz="2400" baseline="-25000">
                <a:latin typeface="Book Antiqua" charset="0"/>
              </a:rPr>
              <a:t>1,[0:</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a:t>
            </a:r>
            <a:r>
              <a:rPr lang="en-US" altLang="zh-TW" sz="2400" i="1">
                <a:latin typeface="Book Antiqua" charset="0"/>
              </a:rPr>
              <a:t>p</a:t>
            </a:r>
            <a:r>
              <a:rPr lang="en-US" altLang="zh-TW" sz="2400" baseline="-25000">
                <a:latin typeface="Book Antiqua" charset="0"/>
              </a:rPr>
              <a:t>2,[0:</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as the optimal objective value for scheduling two subsequences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a:latin typeface="Book Antiqua" charset="0"/>
              </a:rPr>
              <a:t>,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i</a:t>
            </a:r>
            <a:r>
              <a:rPr lang="en-US" altLang="zh-TW" sz="2400" baseline="-25000">
                <a:latin typeface="Book Antiqua" charset="0"/>
              </a:rPr>
              <a:t>+1</a:t>
            </a:r>
            <a:r>
              <a:rPr lang="en-US" altLang="zh-TW" sz="2400">
                <a:latin typeface="Book Antiqua" charset="0"/>
              </a:rPr>
              <a:t>, …, </a:t>
            </a:r>
            <a:r>
              <a:rPr lang="en-US" altLang="zh-TW" sz="2400" i="1">
                <a:latin typeface="Book Antiqua" charset="0"/>
              </a:rPr>
              <a:t>J</a:t>
            </a:r>
            <a:r>
              <a:rPr lang="en-US" altLang="zh-TW" sz="2400" baseline="-25000">
                <a:latin typeface="Book Antiqua" charset="0"/>
              </a:rPr>
              <a:t>1,</a:t>
            </a:r>
            <a:r>
              <a:rPr lang="en-US" altLang="zh-TW" sz="2400" i="1" baseline="-25000">
                <a:latin typeface="Book Antiqua" charset="0"/>
              </a:rPr>
              <a:t>n</a:t>
            </a:r>
            <a:r>
              <a:rPr lang="en-US" altLang="zh-TW" sz="2400" baseline="-50000">
                <a:latin typeface="Book Antiqua" charset="0"/>
              </a:rPr>
              <a:t>1</a:t>
            </a:r>
            <a:r>
              <a:rPr lang="en-US" altLang="zh-TW" sz="2400">
                <a:latin typeface="Book Antiqua" charset="0"/>
              </a:rPr>
              <a:t>) and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a:latin typeface="Book Antiqua" charset="0"/>
              </a:rPr>
              <a:t>,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j</a:t>
            </a:r>
            <a:r>
              <a:rPr lang="en-US" altLang="zh-TW" sz="2400" baseline="-25000">
                <a:latin typeface="Book Antiqua" charset="0"/>
              </a:rPr>
              <a:t>+1</a:t>
            </a:r>
            <a:r>
              <a:rPr lang="en-US" altLang="zh-TW" sz="2400">
                <a:latin typeface="Book Antiqua" charset="0"/>
              </a:rPr>
              <a:t>, …, </a:t>
            </a:r>
            <a:r>
              <a:rPr lang="en-US" altLang="zh-TW" sz="2400" i="1">
                <a:latin typeface="Book Antiqua" charset="0"/>
              </a:rPr>
              <a:t>J</a:t>
            </a:r>
            <a:r>
              <a:rPr lang="en-US" altLang="zh-TW" sz="2400" baseline="-25000">
                <a:latin typeface="Book Antiqua" charset="0"/>
              </a:rPr>
              <a:t>2,</a:t>
            </a:r>
            <a:r>
              <a:rPr lang="en-US" altLang="zh-TW" sz="2400" i="1" baseline="-25000">
                <a:latin typeface="Book Antiqua" charset="0"/>
              </a:rPr>
              <a:t>n</a:t>
            </a:r>
            <a:r>
              <a:rPr lang="en-US" altLang="zh-TW" sz="2400" baseline="-50000">
                <a:latin typeface="Book Antiqua" charset="0"/>
              </a:rPr>
              <a:t>2</a:t>
            </a:r>
            <a:r>
              <a:rPr lang="en-US" altLang="zh-TW" sz="2400">
                <a:latin typeface="Book Antiqua" charset="0"/>
              </a:rPr>
              <a:t>), subject to the condition that the lead time before the constructed sub-schedule is exactly </a:t>
            </a:r>
            <a:r>
              <a:rPr lang="en-US" altLang="zh-TW" sz="2400">
                <a:latin typeface="Script MT Bold" charset="0"/>
              </a:rPr>
              <a:t>l</a:t>
            </a:r>
          </a:p>
        </p:txBody>
      </p:sp>
      <p:pic>
        <p:nvPicPr>
          <p:cNvPr id="870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10025"/>
            <a:ext cx="85502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標題 1"/>
          <p:cNvSpPr>
            <a:spLocks noGrp="1"/>
          </p:cNvSpPr>
          <p:nvPr>
            <p:ph type="title"/>
          </p:nvPr>
        </p:nvSpPr>
        <p:spPr>
          <a:xfrm>
            <a:off x="1403350" y="115888"/>
            <a:ext cx="7272338" cy="1143000"/>
          </a:xfrm>
        </p:spPr>
        <p:txBody>
          <a:bodyPr/>
          <a:lstStyle/>
          <a:p>
            <a:r>
              <a:rPr lang="en-US" altLang="zh-TW" sz="3200">
                <a:solidFill>
                  <a:srgbClr val="0000FF"/>
                </a:solidFill>
                <a:latin typeface="Book Antiqua" charset="0"/>
              </a:rPr>
              <a:t>DPs for </a:t>
            </a:r>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T</a:t>
            </a:r>
            <a:r>
              <a:rPr lang="en-US" altLang="zh-TW" sz="3200" i="1" baseline="-25000">
                <a:solidFill>
                  <a:srgbClr val="0000FF"/>
                </a:solidFill>
                <a:latin typeface="Book Antiqua" charset="0"/>
              </a:rPr>
              <a:t>j</a:t>
            </a:r>
            <a:r>
              <a:rPr lang="en-US" altLang="zh-TW" sz="3200">
                <a:solidFill>
                  <a:srgbClr val="0000FF"/>
                </a:solidFill>
                <a:latin typeface="Book Antiqua" charset="0"/>
              </a:rPr>
              <a:t> and </a:t>
            </a:r>
            <a:r>
              <a:rPr lang="en-US" altLang="zh-TW" sz="3200">
                <a:solidFill>
                  <a:srgbClr val="0000FF"/>
                </a:solidFill>
                <a:latin typeface="Symbol" charset="2"/>
              </a:rPr>
              <a:t>S</a:t>
            </a:r>
            <a:r>
              <a:rPr lang="en-US" altLang="zh-TW" sz="3200" i="1">
                <a:solidFill>
                  <a:srgbClr val="0000FF"/>
                </a:solidFill>
                <a:latin typeface="Book Antiqua" charset="0"/>
              </a:rPr>
              <a:t>w</a:t>
            </a:r>
            <a:r>
              <a:rPr lang="en-US" altLang="zh-TW" sz="3200" i="1" baseline="-25000">
                <a:solidFill>
                  <a:srgbClr val="0000FF"/>
                </a:solidFill>
                <a:latin typeface="Book Antiqua" charset="0"/>
              </a:rPr>
              <a:t>j</a:t>
            </a:r>
            <a:r>
              <a:rPr lang="en-US" altLang="zh-TW" sz="3200" i="1">
                <a:solidFill>
                  <a:srgbClr val="0000FF"/>
                </a:solidFill>
                <a:latin typeface="Book Antiqua" charset="0"/>
              </a:rPr>
              <a:t>U</a:t>
            </a:r>
            <a:r>
              <a:rPr lang="en-US" altLang="zh-TW" sz="3200" i="1" baseline="-25000">
                <a:solidFill>
                  <a:srgbClr val="0000FF"/>
                </a:solidFill>
                <a:latin typeface="Book Antiqua" charset="0"/>
              </a:rPr>
              <a:t>j</a:t>
            </a:r>
            <a:endParaRPr lang="zh-TW" altLang="en-US" sz="3200">
              <a:latin typeface="Book Antiqua" charset="0"/>
            </a:endParaRPr>
          </a:p>
        </p:txBody>
      </p:sp>
      <p:sp>
        <p:nvSpPr>
          <p:cNvPr id="88066" name="內容版面配置區 2"/>
          <p:cNvSpPr>
            <a:spLocks noGrp="1"/>
          </p:cNvSpPr>
          <p:nvPr>
            <p:ph idx="1"/>
          </p:nvPr>
        </p:nvSpPr>
        <p:spPr>
          <a:xfrm>
            <a:off x="1403350" y="1273175"/>
            <a:ext cx="7129463" cy="3092450"/>
          </a:xfrm>
        </p:spPr>
        <p:txBody>
          <a:bodyPr/>
          <a:lstStyle/>
          <a:p>
            <a:r>
              <a:rPr lang="en-US" altLang="zh-TW" sz="2400" dirty="0">
                <a:latin typeface="Book Antiqua" charset="0"/>
              </a:rPr>
              <a:t>The running time required for computing function </a:t>
            </a:r>
            <a:r>
              <a:rPr lang="en-US" altLang="zh-TW" sz="2400" i="1" dirty="0">
                <a:latin typeface="Book Antiqua" charset="0"/>
              </a:rPr>
              <a:t>g</a:t>
            </a:r>
            <a:r>
              <a:rPr lang="en-US" altLang="zh-TW" sz="2400" dirty="0">
                <a:latin typeface="Book Antiqua" charset="0"/>
              </a:rPr>
              <a:t>(</a:t>
            </a:r>
            <a:r>
              <a:rPr lang="en-US" altLang="zh-TW" sz="2400" i="1" dirty="0" err="1">
                <a:latin typeface="Book Antiqua" charset="0"/>
              </a:rPr>
              <a:t>i</a:t>
            </a:r>
            <a:r>
              <a:rPr lang="en-US" altLang="zh-TW" sz="2400" dirty="0">
                <a:latin typeface="Book Antiqua" charset="0"/>
              </a:rPr>
              <a:t>, </a:t>
            </a:r>
            <a:r>
              <a:rPr lang="en-US" altLang="zh-TW" sz="2400" i="1" dirty="0">
                <a:latin typeface="Book Antiqua" charset="0"/>
              </a:rPr>
              <a:t>j, </a:t>
            </a:r>
            <a:r>
              <a:rPr lang="en-US" altLang="zh-TW" sz="2400" i="1" dirty="0">
                <a:latin typeface="Script MT Bold" charset="0"/>
              </a:rPr>
              <a:t>l</a:t>
            </a:r>
            <a:r>
              <a:rPr lang="en-US" altLang="zh-TW" sz="2400" dirty="0">
                <a:latin typeface="Book Antiqua" charset="0"/>
              </a:rPr>
              <a:t>) is </a:t>
            </a:r>
          </a:p>
          <a:p>
            <a:endParaRPr lang="en-US" altLang="zh-TW" sz="2400" baseline="-25000" dirty="0">
              <a:latin typeface="Book Antiqua" charset="0"/>
            </a:endParaRPr>
          </a:p>
          <a:p>
            <a:endParaRPr lang="en-US" altLang="zh-TW" sz="2400" dirty="0">
              <a:latin typeface="Book Antiqua" charset="0"/>
            </a:endParaRPr>
          </a:p>
          <a:p>
            <a:endParaRPr lang="en-US" altLang="zh-TW" sz="2400" dirty="0">
              <a:latin typeface="Book Antiqua" charset="0"/>
            </a:endParaRPr>
          </a:p>
          <a:p>
            <a:pPr>
              <a:buFontTx/>
              <a:buNone/>
            </a:pPr>
            <a:r>
              <a:rPr lang="en-US" altLang="zh-TW" sz="2400" dirty="0">
                <a:latin typeface="Book Antiqua" charset="0"/>
              </a:rPr>
              <a:t>which is </a:t>
            </a:r>
            <a:r>
              <a:rPr lang="en-US" altLang="zh-TW" sz="2400" dirty="0">
                <a:solidFill>
                  <a:srgbClr val="FF0000"/>
                </a:solidFill>
                <a:latin typeface="Book Antiqua" charset="0"/>
              </a:rPr>
              <a:t>pseudo-polynomial</a:t>
            </a:r>
            <a:r>
              <a:rPr lang="en-US" altLang="zh-TW" sz="2400" dirty="0">
                <a:latin typeface="Book Antiqua" charset="0"/>
              </a:rPr>
              <a:t>, or strictly speaking, </a:t>
            </a:r>
            <a:r>
              <a:rPr lang="en-US" altLang="zh-TW" sz="2400" dirty="0">
                <a:solidFill>
                  <a:srgbClr val="FF0000"/>
                </a:solidFill>
                <a:latin typeface="Book Antiqua" charset="0"/>
              </a:rPr>
              <a:t>exponential</a:t>
            </a:r>
            <a:r>
              <a:rPr lang="en-US" altLang="zh-TW" sz="2400" dirty="0">
                <a:latin typeface="Book Antiqua" charset="0"/>
              </a:rPr>
              <a:t> in the input length</a:t>
            </a:r>
          </a:p>
        </p:txBody>
      </p:sp>
      <p:graphicFrame>
        <p:nvGraphicFramePr>
          <p:cNvPr id="88067" name="Object 4"/>
          <p:cNvGraphicFramePr>
            <a:graphicFrameLocks noChangeAspect="1"/>
          </p:cNvGraphicFramePr>
          <p:nvPr/>
        </p:nvGraphicFramePr>
        <p:xfrm>
          <a:off x="2771775" y="2205038"/>
          <a:ext cx="5530850" cy="981075"/>
        </p:xfrm>
        <a:graphic>
          <a:graphicData uri="http://schemas.openxmlformats.org/presentationml/2006/ole">
            <mc:AlternateContent xmlns:mc="http://schemas.openxmlformats.org/markup-compatibility/2006">
              <mc:Choice xmlns:v="urn:schemas-microsoft-com:vml" Requires="v">
                <p:oleObj spid="_x0000_s88099" name="方程式" r:id="rId3" imgW="2336800" imgH="508000" progId="Equation.3">
                  <p:embed/>
                </p:oleObj>
              </mc:Choice>
              <mc:Fallback>
                <p:oleObj name="方程式" r:id="rId3" imgW="23368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05038"/>
                        <a:ext cx="5530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內容版面配置區 2"/>
          <p:cNvSpPr txBox="1">
            <a:spLocks/>
          </p:cNvSpPr>
          <p:nvPr/>
        </p:nvSpPr>
        <p:spPr bwMode="auto">
          <a:xfrm>
            <a:off x="465138" y="4838700"/>
            <a:ext cx="8229600" cy="1041400"/>
          </a:xfrm>
          <a:prstGeom prst="rect">
            <a:avLst/>
          </a:prstGeom>
          <a:noFill/>
          <a:ln w="9525">
            <a:noFill/>
            <a:miter lim="800000"/>
            <a:headEnd/>
            <a:tailEnd/>
          </a:ln>
        </p:spPr>
        <p:txBody>
          <a:bodyPr/>
          <a:lstStyle/>
          <a:p>
            <a:pPr marL="342900" indent="-342900" eaLnBrk="0" hangingPunct="0">
              <a:spcBef>
                <a:spcPct val="20000"/>
              </a:spcBef>
              <a:defRPr/>
            </a:pPr>
            <a:r>
              <a:rPr lang="en-US" altLang="zh-TW" b="1" kern="0" dirty="0">
                <a:solidFill>
                  <a:srgbClr val="FF0000"/>
                </a:solidFill>
                <a:latin typeface="Times New Roman"/>
                <a:ea typeface="+mn-ea"/>
                <a:cs typeface="Times New Roman"/>
              </a:rPr>
              <a:t>If all jobs have a common processing length, then the running time will become polynomial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714375" y="357188"/>
            <a:ext cx="7793038" cy="693737"/>
          </a:xfrm>
        </p:spPr>
        <p:txBody>
          <a:bodyPr/>
          <a:lstStyle/>
          <a:p>
            <a:pPr eaLnBrk="1" hangingPunct="1"/>
            <a:r>
              <a:rPr lang="en-US" altLang="zh-TW" sz="3200">
                <a:latin typeface="Book Antiqua" charset="0"/>
              </a:rPr>
              <a:t>Batch Scheduling to Minimize </a:t>
            </a:r>
            <a:r>
              <a:rPr lang="en-US" altLang="zh-TW" sz="3200">
                <a:latin typeface="Symbol" charset="2"/>
              </a:rPr>
              <a:t>S</a:t>
            </a:r>
            <a:r>
              <a:rPr lang="en-US" altLang="zh-TW" sz="3200" i="1">
                <a:latin typeface="Bookman Old Style" charset="0"/>
              </a:rPr>
              <a:t>C</a:t>
            </a:r>
            <a:r>
              <a:rPr lang="en-US" altLang="zh-TW" sz="3200" i="1" baseline="-25000">
                <a:latin typeface="Bookman Old Style" charset="0"/>
              </a:rPr>
              <a:t>i</a:t>
            </a:r>
          </a:p>
        </p:txBody>
      </p:sp>
      <p:sp>
        <p:nvSpPr>
          <p:cNvPr id="41986" name="Rectangle 3"/>
          <p:cNvSpPr>
            <a:spLocks noGrp="1" noChangeArrowheads="1"/>
          </p:cNvSpPr>
          <p:nvPr>
            <p:ph type="body" idx="1"/>
          </p:nvPr>
        </p:nvSpPr>
        <p:spPr>
          <a:xfrm>
            <a:off x="684213" y="1196975"/>
            <a:ext cx="7859712" cy="3089275"/>
          </a:xfrm>
        </p:spPr>
        <p:txBody>
          <a:bodyPr/>
          <a:lstStyle/>
          <a:p>
            <a:pPr eaLnBrk="1" hangingPunct="1"/>
            <a:r>
              <a:rPr lang="en-US" altLang="zh-TW" sz="2800">
                <a:latin typeface="Book Antiqua" charset="0"/>
              </a:rPr>
              <a:t>Jobs are grouped into batches, each of which requires a setup time </a:t>
            </a:r>
            <a:r>
              <a:rPr lang="en-US" altLang="zh-TW" sz="2800" i="1">
                <a:latin typeface="Book Antiqua" charset="0"/>
              </a:rPr>
              <a:t>s</a:t>
            </a:r>
          </a:p>
          <a:p>
            <a:pPr eaLnBrk="1" hangingPunct="1"/>
            <a:r>
              <a:rPr lang="en-US" altLang="zh-TW" sz="2800">
                <a:latin typeface="Book Antiqua" charset="0"/>
              </a:rPr>
              <a:t>The length of a batch is the sum of </a:t>
            </a:r>
            <a:r>
              <a:rPr lang="en-US" altLang="zh-TW" sz="2800" i="1">
                <a:latin typeface="Book Antiqua" charset="0"/>
              </a:rPr>
              <a:t>s</a:t>
            </a:r>
            <a:r>
              <a:rPr lang="en-US" altLang="zh-TW" sz="2800">
                <a:latin typeface="Book Antiqua" charset="0"/>
              </a:rPr>
              <a:t> and the processing times of the jobs belonging to it</a:t>
            </a:r>
          </a:p>
          <a:p>
            <a:pPr eaLnBrk="1" hangingPunct="1"/>
            <a:r>
              <a:rPr lang="en-US" altLang="zh-TW" sz="2800">
                <a:latin typeface="Book Antiqua" charset="0"/>
              </a:rPr>
              <a:t>Jobs in the same batch share a common completion time</a:t>
            </a:r>
          </a:p>
        </p:txBody>
      </p:sp>
      <p:grpSp>
        <p:nvGrpSpPr>
          <p:cNvPr id="41987" name="Group 35"/>
          <p:cNvGrpSpPr>
            <a:grpSpLocks/>
          </p:cNvGrpSpPr>
          <p:nvPr/>
        </p:nvGrpSpPr>
        <p:grpSpPr bwMode="auto">
          <a:xfrm>
            <a:off x="1187450" y="4365625"/>
            <a:ext cx="4868863" cy="1076325"/>
            <a:chOff x="748" y="2750"/>
            <a:chExt cx="3067" cy="678"/>
          </a:xfrm>
        </p:grpSpPr>
        <p:grpSp>
          <p:nvGrpSpPr>
            <p:cNvPr id="42007" name="Group 26"/>
            <p:cNvGrpSpPr>
              <a:grpSpLocks/>
            </p:cNvGrpSpPr>
            <p:nvPr/>
          </p:nvGrpSpPr>
          <p:grpSpPr bwMode="auto">
            <a:xfrm>
              <a:off x="748" y="2750"/>
              <a:ext cx="2994" cy="545"/>
              <a:chOff x="748" y="2886"/>
              <a:chExt cx="2994" cy="545"/>
            </a:xfrm>
          </p:grpSpPr>
          <p:sp>
            <p:nvSpPr>
              <p:cNvPr id="42010" name="Rectangle 4"/>
              <p:cNvSpPr>
                <a:spLocks noChangeArrowheads="1"/>
              </p:cNvSpPr>
              <p:nvPr/>
            </p:nvSpPr>
            <p:spPr bwMode="auto">
              <a:xfrm>
                <a:off x="884" y="302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1" name="Rectangle 5"/>
              <p:cNvSpPr>
                <a:spLocks noChangeArrowheads="1"/>
              </p:cNvSpPr>
              <p:nvPr/>
            </p:nvSpPr>
            <p:spPr bwMode="auto">
              <a:xfrm>
                <a:off x="1247" y="302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2" name="Rectangle 6"/>
              <p:cNvSpPr>
                <a:spLocks noChangeArrowheads="1"/>
              </p:cNvSpPr>
              <p:nvPr/>
            </p:nvSpPr>
            <p:spPr bwMode="auto">
              <a:xfrm>
                <a:off x="1746" y="302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3" name="Rectangle 7"/>
              <p:cNvSpPr>
                <a:spLocks noChangeArrowheads="1"/>
              </p:cNvSpPr>
              <p:nvPr/>
            </p:nvSpPr>
            <p:spPr bwMode="auto">
              <a:xfrm>
                <a:off x="2744" y="3022"/>
                <a:ext cx="998"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4" name="Rectangle 8"/>
              <p:cNvSpPr>
                <a:spLocks noChangeArrowheads="1"/>
              </p:cNvSpPr>
              <p:nvPr/>
            </p:nvSpPr>
            <p:spPr bwMode="auto">
              <a:xfrm>
                <a:off x="2381" y="302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5" name="Rectangle 9"/>
              <p:cNvSpPr>
                <a:spLocks noChangeArrowheads="1"/>
              </p:cNvSpPr>
              <p:nvPr/>
            </p:nvSpPr>
            <p:spPr bwMode="auto">
              <a:xfrm>
                <a:off x="2245" y="302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16" name="Rectangle 10"/>
              <p:cNvSpPr>
                <a:spLocks noChangeArrowheads="1"/>
              </p:cNvSpPr>
              <p:nvPr/>
            </p:nvSpPr>
            <p:spPr bwMode="auto">
              <a:xfrm>
                <a:off x="748" y="302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17" name="Rectangle 11"/>
              <p:cNvSpPr>
                <a:spLocks noChangeArrowheads="1"/>
              </p:cNvSpPr>
              <p:nvPr/>
            </p:nvSpPr>
            <p:spPr bwMode="auto">
              <a:xfrm>
                <a:off x="748" y="2886"/>
                <a:ext cx="1497"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18" name="Rectangle 12"/>
              <p:cNvSpPr>
                <a:spLocks noChangeArrowheads="1"/>
              </p:cNvSpPr>
              <p:nvPr/>
            </p:nvSpPr>
            <p:spPr bwMode="auto">
              <a:xfrm>
                <a:off x="2245" y="2886"/>
                <a:ext cx="1497"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2008" name="AutoShape 28"/>
            <p:cNvSpPr>
              <a:spLocks noChangeArrowheads="1"/>
            </p:cNvSpPr>
            <p:nvPr/>
          </p:nvSpPr>
          <p:spPr bwMode="auto">
            <a:xfrm>
              <a:off x="2172" y="3276"/>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9" name="AutoShape 29"/>
            <p:cNvSpPr>
              <a:spLocks noChangeArrowheads="1"/>
            </p:cNvSpPr>
            <p:nvPr/>
          </p:nvSpPr>
          <p:spPr bwMode="auto">
            <a:xfrm>
              <a:off x="3679" y="3293"/>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grpSp>
        <p:nvGrpSpPr>
          <p:cNvPr id="41988" name="Group 34"/>
          <p:cNvGrpSpPr>
            <a:grpSpLocks/>
          </p:cNvGrpSpPr>
          <p:nvPr/>
        </p:nvGrpSpPr>
        <p:grpSpPr bwMode="auto">
          <a:xfrm>
            <a:off x="1187450" y="5661025"/>
            <a:ext cx="5300663" cy="1082675"/>
            <a:chOff x="748" y="3566"/>
            <a:chExt cx="3339" cy="682"/>
          </a:xfrm>
        </p:grpSpPr>
        <p:grpSp>
          <p:nvGrpSpPr>
            <p:cNvPr id="41989" name="Group 27"/>
            <p:cNvGrpSpPr>
              <a:grpSpLocks/>
            </p:cNvGrpSpPr>
            <p:nvPr/>
          </p:nvGrpSpPr>
          <p:grpSpPr bwMode="auto">
            <a:xfrm>
              <a:off x="748" y="3566"/>
              <a:ext cx="3266" cy="545"/>
              <a:chOff x="748" y="3566"/>
              <a:chExt cx="3266" cy="545"/>
            </a:xfrm>
          </p:grpSpPr>
          <p:sp>
            <p:nvSpPr>
              <p:cNvPr id="41994" name="Rectangle 13"/>
              <p:cNvSpPr>
                <a:spLocks noChangeArrowheads="1"/>
              </p:cNvSpPr>
              <p:nvPr/>
            </p:nvSpPr>
            <p:spPr bwMode="auto">
              <a:xfrm>
                <a:off x="884" y="370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5" name="Rectangle 14"/>
              <p:cNvSpPr>
                <a:spLocks noChangeArrowheads="1"/>
              </p:cNvSpPr>
              <p:nvPr/>
            </p:nvSpPr>
            <p:spPr bwMode="auto">
              <a:xfrm>
                <a:off x="1746" y="370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6" name="Rectangle 15"/>
              <p:cNvSpPr>
                <a:spLocks noChangeArrowheads="1"/>
              </p:cNvSpPr>
              <p:nvPr/>
            </p:nvSpPr>
            <p:spPr bwMode="auto">
              <a:xfrm>
                <a:off x="2381" y="3702"/>
                <a:ext cx="499"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7" name="Rectangle 16"/>
              <p:cNvSpPr>
                <a:spLocks noChangeArrowheads="1"/>
              </p:cNvSpPr>
              <p:nvPr/>
            </p:nvSpPr>
            <p:spPr bwMode="auto">
              <a:xfrm>
                <a:off x="3016" y="3702"/>
                <a:ext cx="998"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8" name="Rectangle 17"/>
              <p:cNvSpPr>
                <a:spLocks noChangeArrowheads="1"/>
              </p:cNvSpPr>
              <p:nvPr/>
            </p:nvSpPr>
            <p:spPr bwMode="auto">
              <a:xfrm>
                <a:off x="1247" y="3702"/>
                <a:ext cx="363" cy="273"/>
              </a:xfrm>
              <a:prstGeom prst="rect">
                <a:avLst/>
              </a:prstGeom>
              <a:solidFill>
                <a:schemeClr val="accent1"/>
              </a:solidFill>
              <a:ln w="9525">
                <a:solidFill>
                  <a:schemeClr val="tx1"/>
                </a:solidFill>
                <a:miter lim="800000"/>
                <a:headEnd/>
                <a:tailEnd/>
              </a:ln>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9" name="Rectangle 18"/>
              <p:cNvSpPr>
                <a:spLocks noChangeArrowheads="1"/>
              </p:cNvSpPr>
              <p:nvPr/>
            </p:nvSpPr>
            <p:spPr bwMode="auto">
              <a:xfrm>
                <a:off x="1610"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0" name="Rectangle 19"/>
              <p:cNvSpPr>
                <a:spLocks noChangeArrowheads="1"/>
              </p:cNvSpPr>
              <p:nvPr/>
            </p:nvSpPr>
            <p:spPr bwMode="auto">
              <a:xfrm>
                <a:off x="748"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1" name="Rectangle 20"/>
              <p:cNvSpPr>
                <a:spLocks noChangeArrowheads="1"/>
              </p:cNvSpPr>
              <p:nvPr/>
            </p:nvSpPr>
            <p:spPr bwMode="auto">
              <a:xfrm>
                <a:off x="748" y="3566"/>
                <a:ext cx="862"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2" name="Rectangle 21"/>
              <p:cNvSpPr>
                <a:spLocks noChangeArrowheads="1"/>
              </p:cNvSpPr>
              <p:nvPr/>
            </p:nvSpPr>
            <p:spPr bwMode="auto">
              <a:xfrm>
                <a:off x="2245" y="3566"/>
                <a:ext cx="635"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3" name="Rectangle 22"/>
              <p:cNvSpPr>
                <a:spLocks noChangeArrowheads="1"/>
              </p:cNvSpPr>
              <p:nvPr/>
            </p:nvSpPr>
            <p:spPr bwMode="auto">
              <a:xfrm>
                <a:off x="2245"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4" name="Rectangle 23"/>
              <p:cNvSpPr>
                <a:spLocks noChangeArrowheads="1"/>
              </p:cNvSpPr>
              <p:nvPr/>
            </p:nvSpPr>
            <p:spPr bwMode="auto">
              <a:xfrm>
                <a:off x="2880" y="3702"/>
                <a:ext cx="136" cy="2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pPr algn="ctr"/>
                <a:endParaRPr lang="zh-TW" altLang="en-US">
                  <a:solidFill>
                    <a:srgbClr val="CC0000"/>
                  </a:solidFill>
                </a:endParaRPr>
              </a:p>
            </p:txBody>
          </p:sp>
          <p:sp>
            <p:nvSpPr>
              <p:cNvPr id="42005" name="Rectangle 24"/>
              <p:cNvSpPr>
                <a:spLocks noChangeArrowheads="1"/>
              </p:cNvSpPr>
              <p:nvPr/>
            </p:nvSpPr>
            <p:spPr bwMode="auto">
              <a:xfrm>
                <a:off x="2880" y="3566"/>
                <a:ext cx="1134"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2006" name="Rectangle 25"/>
              <p:cNvSpPr>
                <a:spLocks noChangeArrowheads="1"/>
              </p:cNvSpPr>
              <p:nvPr/>
            </p:nvSpPr>
            <p:spPr bwMode="auto">
              <a:xfrm>
                <a:off x="1610" y="3566"/>
                <a:ext cx="635" cy="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
          <p:nvSpPr>
            <p:cNvPr id="41990" name="AutoShape 30"/>
            <p:cNvSpPr>
              <a:spLocks noChangeArrowheads="1"/>
            </p:cNvSpPr>
            <p:nvPr/>
          </p:nvSpPr>
          <p:spPr bwMode="auto">
            <a:xfrm>
              <a:off x="1549" y="4111"/>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1" name="AutoShape 31"/>
            <p:cNvSpPr>
              <a:spLocks noChangeArrowheads="1"/>
            </p:cNvSpPr>
            <p:nvPr/>
          </p:nvSpPr>
          <p:spPr bwMode="auto">
            <a:xfrm>
              <a:off x="2180" y="4104"/>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2" name="AutoShape 32"/>
            <p:cNvSpPr>
              <a:spLocks noChangeArrowheads="1"/>
            </p:cNvSpPr>
            <p:nvPr/>
          </p:nvSpPr>
          <p:spPr bwMode="auto">
            <a:xfrm>
              <a:off x="2821" y="4105"/>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sp>
          <p:nvSpPr>
            <p:cNvPr id="41993" name="AutoShape 33"/>
            <p:cNvSpPr>
              <a:spLocks noChangeArrowheads="1"/>
            </p:cNvSpPr>
            <p:nvPr/>
          </p:nvSpPr>
          <p:spPr bwMode="auto">
            <a:xfrm>
              <a:off x="3951" y="4113"/>
              <a:ext cx="136" cy="135"/>
            </a:xfrm>
            <a:prstGeom prst="triangle">
              <a:avLst>
                <a:gd name="adj" fmla="val 5000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pSp>
    </p:spTree>
    <p:extLst>
      <p:ext uri="{BB962C8B-B14F-4D97-AF65-F5344CB8AC3E}">
        <p14:creationId xmlns:p14="http://schemas.microsoft.com/office/powerpoint/2010/main" val="695502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p:cNvSpPr>
            <a:spLocks noGrp="1" noChangeArrowheads="1"/>
          </p:cNvSpPr>
          <p:nvPr>
            <p:ph type="title"/>
          </p:nvPr>
        </p:nvSpPr>
        <p:spPr>
          <a:xfrm>
            <a:off x="573088" y="215900"/>
            <a:ext cx="8229600" cy="1143000"/>
          </a:xfrm>
        </p:spPr>
        <p:txBody>
          <a:bodyPr/>
          <a:lstStyle/>
          <a:p>
            <a:r>
              <a:rPr lang="en-US" altLang="zh-TW" sz="2800" b="1">
                <a:latin typeface="Times" charset="0"/>
                <a:ea typeface="Times" charset="0"/>
                <a:cs typeface="Times" charset="0"/>
              </a:rPr>
              <a:t>Parallel-machine batching and scheduling to minimize total completion time</a:t>
            </a:r>
          </a:p>
        </p:txBody>
      </p:sp>
      <p:pic>
        <p:nvPicPr>
          <p:cNvPr id="890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670050"/>
            <a:ext cx="837565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30263"/>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5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4530725"/>
            <a:ext cx="786923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9"/>
                                        </p:tgtEl>
                                        <p:attrNameLst>
                                          <p:attrName>style.visibility</p:attrName>
                                        </p:attrNameLst>
                                      </p:cBhvr>
                                      <p:to>
                                        <p:strVal val="visible"/>
                                      </p:to>
                                    </p:set>
                                    <p:animEffect transition="in" filter="blinds(horizontal)">
                                      <p:cBhvr>
                                        <p:cTn id="7" dur="500"/>
                                        <p:tgtEl>
                                          <p:spTgt spid="425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84391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1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3175000"/>
            <a:ext cx="82359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1139" name="文字方塊 1"/>
          <p:cNvSpPr txBox="1">
            <a:spLocks noChangeArrowheads="1"/>
          </p:cNvSpPr>
          <p:nvPr/>
        </p:nvSpPr>
        <p:spPr bwMode="auto">
          <a:xfrm>
            <a:off x="104775" y="20638"/>
            <a:ext cx="9039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i="0">
                <a:solidFill>
                  <a:srgbClr val="0000FF"/>
                </a:solidFill>
                <a:latin typeface="Times New Roman" charset="0"/>
              </a:rPr>
              <a:t>Define </a:t>
            </a:r>
            <a:r>
              <a:rPr lang="en-US" altLang="zh-TW">
                <a:solidFill>
                  <a:srgbClr val="0000FF"/>
                </a:solidFill>
                <a:latin typeface="Times New Roman" charset="0"/>
              </a:rPr>
              <a:t>f</a:t>
            </a:r>
            <a:r>
              <a:rPr lang="en-US" altLang="zh-TW" baseline="-25000">
                <a:solidFill>
                  <a:srgbClr val="0000FF"/>
                </a:solidFill>
                <a:latin typeface="Times New Roman" charset="0"/>
              </a:rPr>
              <a:t>j</a:t>
            </a:r>
            <a:r>
              <a:rPr lang="en-US" altLang="zh-TW" i="0">
                <a:solidFill>
                  <a:srgbClr val="0000FF"/>
                </a:solidFill>
                <a:latin typeface="Times New Roman" charset="0"/>
              </a:rPr>
              <a:t>(</a:t>
            </a:r>
            <a:r>
              <a:rPr lang="en-US" altLang="zh-TW">
                <a:solidFill>
                  <a:srgbClr val="0000FF"/>
                </a:solidFill>
                <a:latin typeface="Times New Roman" charset="0"/>
              </a:rPr>
              <a:t>n</a:t>
            </a:r>
            <a:r>
              <a:rPr lang="en-US" altLang="zh-TW" i="0" baseline="-25000">
                <a:solidFill>
                  <a:srgbClr val="0000FF"/>
                </a:solidFill>
                <a:latin typeface="Times New Roman" charset="0"/>
              </a:rPr>
              <a:t>1</a:t>
            </a:r>
            <a:r>
              <a:rPr lang="en-US" altLang="zh-TW" i="0">
                <a:solidFill>
                  <a:srgbClr val="0000FF"/>
                </a:solidFill>
                <a:latin typeface="Times New Roman" charset="0"/>
              </a:rPr>
              <a:t>,</a:t>
            </a:r>
            <a:r>
              <a:rPr lang="en-US" altLang="zh-TW">
                <a:solidFill>
                  <a:srgbClr val="0000FF"/>
                </a:solidFill>
                <a:latin typeface="Times New Roman" charset="0"/>
              </a:rPr>
              <a:t>n</a:t>
            </a:r>
            <a:r>
              <a:rPr lang="en-US" altLang="zh-TW" i="0" baseline="-25000">
                <a:solidFill>
                  <a:srgbClr val="0000FF"/>
                </a:solidFill>
                <a:latin typeface="Times New Roman" charset="0"/>
              </a:rPr>
              <a:t>2</a:t>
            </a:r>
            <a:r>
              <a:rPr lang="en-US" altLang="zh-TW" i="0">
                <a:solidFill>
                  <a:srgbClr val="0000FF"/>
                </a:solidFill>
                <a:latin typeface="Times New Roman" charset="0"/>
              </a:rPr>
              <a:t>,…,</a:t>
            </a:r>
            <a:r>
              <a:rPr lang="en-US" altLang="zh-TW">
                <a:solidFill>
                  <a:srgbClr val="0000FF"/>
                </a:solidFill>
                <a:latin typeface="Times New Roman" charset="0"/>
              </a:rPr>
              <a:t>n</a:t>
            </a:r>
            <a:r>
              <a:rPr lang="en-US" altLang="zh-TW" baseline="-25000">
                <a:solidFill>
                  <a:srgbClr val="0000FF"/>
                </a:solidFill>
                <a:latin typeface="Times New Roman" charset="0"/>
              </a:rPr>
              <a:t>m</a:t>
            </a:r>
            <a:r>
              <a:rPr lang="en-US" altLang="zh-TW" i="0">
                <a:solidFill>
                  <a:srgbClr val="0000FF"/>
                </a:solidFill>
                <a:latin typeface="Times New Roman" charset="0"/>
              </a:rPr>
              <a:t>) as the minimal total completion time of jobs </a:t>
            </a:r>
          </a:p>
          <a:p>
            <a:r>
              <a:rPr lang="en-US" altLang="zh-TW" i="0">
                <a:solidFill>
                  <a:srgbClr val="0000FF"/>
                </a:solidFill>
                <a:latin typeface="Times New Roman" charset="0"/>
              </a:rPr>
              <a:t>{</a:t>
            </a:r>
            <a:r>
              <a:rPr lang="en-US" altLang="zh-TW">
                <a:solidFill>
                  <a:srgbClr val="0000FF"/>
                </a:solidFill>
                <a:latin typeface="Times New Roman" charset="0"/>
              </a:rPr>
              <a:t>j</a:t>
            </a:r>
            <a:r>
              <a:rPr lang="en-US" altLang="zh-TW" i="0">
                <a:solidFill>
                  <a:srgbClr val="0000FF"/>
                </a:solidFill>
                <a:latin typeface="Times New Roman" charset="0"/>
              </a:rPr>
              <a:t>, </a:t>
            </a:r>
            <a:r>
              <a:rPr lang="en-US" altLang="zh-TW">
                <a:solidFill>
                  <a:srgbClr val="0000FF"/>
                </a:solidFill>
                <a:latin typeface="Times New Roman" charset="0"/>
              </a:rPr>
              <a:t>j</a:t>
            </a:r>
            <a:r>
              <a:rPr lang="en-US" altLang="zh-TW" i="0">
                <a:solidFill>
                  <a:srgbClr val="0000FF"/>
                </a:solidFill>
                <a:latin typeface="Times New Roman" charset="0"/>
              </a:rPr>
              <a:t>+1,…, </a:t>
            </a:r>
            <a:r>
              <a:rPr lang="en-US" altLang="zh-TW">
                <a:solidFill>
                  <a:srgbClr val="0000FF"/>
                </a:solidFill>
                <a:latin typeface="Times New Roman" charset="0"/>
              </a:rPr>
              <a:t>n</a:t>
            </a:r>
            <a:r>
              <a:rPr lang="en-US" altLang="zh-TW" i="0">
                <a:solidFill>
                  <a:srgbClr val="0000FF"/>
                </a:solidFill>
                <a:latin typeface="Times New Roman" charset="0"/>
              </a:rPr>
              <a:t>} subject to the condition that there are </a:t>
            </a:r>
            <a:r>
              <a:rPr lang="en-US" altLang="zh-TW">
                <a:solidFill>
                  <a:srgbClr val="0000FF"/>
                </a:solidFill>
                <a:latin typeface="Times New Roman" charset="0"/>
              </a:rPr>
              <a:t>n</a:t>
            </a:r>
            <a:r>
              <a:rPr lang="en-US" altLang="zh-TW" baseline="-25000">
                <a:solidFill>
                  <a:srgbClr val="0000FF"/>
                </a:solidFill>
                <a:latin typeface="Times New Roman" charset="0"/>
              </a:rPr>
              <a:t>l</a:t>
            </a:r>
            <a:r>
              <a:rPr lang="en-US" altLang="zh-TW" i="0">
                <a:solidFill>
                  <a:srgbClr val="0000FF"/>
                </a:solidFill>
                <a:latin typeface="Times New Roman" charset="0"/>
              </a:rPr>
              <a:t> jobs on machine </a:t>
            </a:r>
            <a:r>
              <a:rPr lang="en-US" altLang="zh-TW">
                <a:solidFill>
                  <a:srgbClr val="0000FF"/>
                </a:solidFill>
                <a:latin typeface="Times New Roman" charset="0"/>
              </a:rPr>
              <a:t>l</a:t>
            </a:r>
            <a:endParaRPr lang="zh-TW" altLang="en-US">
              <a:solidFill>
                <a:srgbClr val="0000FF"/>
              </a:solidFill>
              <a:latin typeface="Times New Roman"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8253412"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162" name="Text Box 5"/>
          <p:cNvSpPr txBox="1">
            <a:spLocks noChangeArrowheads="1"/>
          </p:cNvSpPr>
          <p:nvPr/>
        </p:nvSpPr>
        <p:spPr bwMode="auto">
          <a:xfrm>
            <a:off x="1619250" y="5373688"/>
            <a:ext cx="3600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New Roman" charset="0"/>
              </a:rPr>
              <a:t>Time Complexity</a:t>
            </a:r>
            <a:r>
              <a:rPr lang="en-US" altLang="zh-TW" i="0">
                <a:latin typeface="Times New Roman" charset="0"/>
              </a:rPr>
              <a:t>:</a:t>
            </a:r>
            <a:r>
              <a:rPr lang="en-US" altLang="zh-TW">
                <a:latin typeface="Times New Roman" charset="0"/>
              </a:rPr>
              <a:t> O(mn</a:t>
            </a:r>
            <a:r>
              <a:rPr lang="en-US" altLang="zh-TW" baseline="34000">
                <a:latin typeface="Times New Roman" charset="0"/>
              </a:rPr>
              <a:t>m+1</a:t>
            </a:r>
            <a:r>
              <a:rPr lang="en-US" altLang="zh-TW">
                <a:latin typeface="Times New Roman"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75" name="Group 47"/>
          <p:cNvGraphicFramePr>
            <a:graphicFrameLocks noGrp="1"/>
          </p:cNvGraphicFramePr>
          <p:nvPr>
            <p:ph idx="1"/>
            <p:extLst>
              <p:ext uri="{D42A27DB-BD31-4B8C-83A1-F6EECF244321}">
                <p14:modId xmlns:p14="http://schemas.microsoft.com/office/powerpoint/2010/main" val="168287143"/>
              </p:ext>
            </p:extLst>
          </p:nvPr>
        </p:nvGraphicFramePr>
        <p:xfrm>
          <a:off x="1475656" y="1844824"/>
          <a:ext cx="6336703" cy="4176466"/>
        </p:xfrm>
        <a:graphic>
          <a:graphicData uri="http://schemas.openxmlformats.org/drawingml/2006/table">
            <a:tbl>
              <a:tblPr/>
              <a:tblGrid>
                <a:gridCol w="1077998">
                  <a:extLst>
                    <a:ext uri="{9D8B030D-6E8A-4147-A177-3AD203B41FA5}">
                      <a16:colId xmlns:a16="http://schemas.microsoft.com/office/drawing/2014/main" val="20000"/>
                    </a:ext>
                  </a:extLst>
                </a:gridCol>
                <a:gridCol w="3028748">
                  <a:extLst>
                    <a:ext uri="{9D8B030D-6E8A-4147-A177-3AD203B41FA5}">
                      <a16:colId xmlns:a16="http://schemas.microsoft.com/office/drawing/2014/main" val="20001"/>
                    </a:ext>
                  </a:extLst>
                </a:gridCol>
                <a:gridCol w="2229957">
                  <a:extLst>
                    <a:ext uri="{9D8B030D-6E8A-4147-A177-3AD203B41FA5}">
                      <a16:colId xmlns:a16="http://schemas.microsoft.com/office/drawing/2014/main" val="20002"/>
                    </a:ext>
                  </a:extLst>
                </a:gridCol>
              </a:tblGrid>
              <a:tr h="963742">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actor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1" u="none" strike="noStrike" cap="none" normalizeH="0" baseline="0">
                          <a:ln>
                            <a:noFill/>
                          </a:ln>
                          <a:solidFill>
                            <a:schemeClr val="tx1"/>
                          </a:solidFill>
                          <a:effectLst/>
                          <a:latin typeface="Times New Roman" charset="0"/>
                          <a:ea typeface="新細明體" charset="-120"/>
                        </a:rPr>
                        <a:t>i</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sng" strike="noStrike" cap="none" normalizeH="0" baseline="0">
                          <a:ln>
                            <a:noFill/>
                          </a:ln>
                          <a:solidFill>
                            <a:schemeClr val="tx1"/>
                          </a:solidFill>
                          <a:effectLst/>
                          <a:latin typeface="Times New Roman" charset="0"/>
                          <a:ea typeface="新細明體" charset="-120"/>
                        </a:rPr>
                        <a:t>Shooting day </a:t>
                      </a:r>
                      <a:r>
                        <a:rPr kumimoji="1" lang="en-US" altLang="zh-TW" sz="2400" b="0" i="1" u="sng" strike="noStrike" cap="none" normalizeH="0" baseline="0">
                          <a:ln>
                            <a:noFill/>
                          </a:ln>
                          <a:solidFill>
                            <a:schemeClr val="tx1"/>
                          </a:solidFill>
                          <a:effectLst/>
                          <a:latin typeface="Times New Roman" charset="0"/>
                          <a:ea typeface="新細明體" charset="-120"/>
                        </a:rPr>
                        <a:t>j</a:t>
                      </a:r>
                      <a:endParaRPr kumimoji="1" lang="en-US" altLang="zh-TW" sz="2400" b="0" i="0" u="none" strike="noStrike" cap="none" normalizeH="0" baseline="0">
                        <a:ln>
                          <a:noFill/>
                        </a:ln>
                        <a:solidFill>
                          <a:schemeClr val="tx1"/>
                        </a:solidFill>
                        <a:effectLst/>
                        <a:latin typeface="Times New Roman" charset="0"/>
                        <a:ea typeface="新細明體" charset="-12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1  2  3  4  5  6  7  8</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Holding Cost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1" u="none" strike="noStrike" cap="none" normalizeH="0" baseline="0" dirty="0">
                          <a:ln>
                            <a:noFill/>
                          </a:ln>
                          <a:solidFill>
                            <a:schemeClr val="tx1"/>
                          </a:solidFill>
                          <a:effectLst/>
                          <a:latin typeface="Times New Roman" charset="0"/>
                          <a:ea typeface="新細明體" charset="-120"/>
                        </a:rPr>
                        <a:t>c</a:t>
                      </a:r>
                      <a:r>
                        <a:rPr kumimoji="1" lang="en-US" altLang="zh-TW" sz="2400" b="0" i="1" u="none" strike="noStrike" cap="none" normalizeH="0" baseline="-30000" dirty="0">
                          <a:ln>
                            <a:noFill/>
                          </a:ln>
                          <a:solidFill>
                            <a:schemeClr val="tx1"/>
                          </a:solidFill>
                          <a:effectLst/>
                          <a:latin typeface="Times New Roman" charset="0"/>
                          <a:ea typeface="新細明體" charset="-120"/>
                        </a:rPr>
                        <a:t>i</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1</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1  1  1  0  0  1  0  0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810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2</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1  1  0  0  0  1  1  0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700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3</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0  1  0  1  0  0  0  1</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910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4</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0  1  0  1  1  1  1  0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880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5</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0  1  0  0  0  0  0  1</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400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6</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0  0  1  1  0  0  0  1</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610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0387" name="Rectangle 38"/>
          <p:cNvSpPr>
            <a:spLocks noGrp="1" noChangeArrowheads="1"/>
          </p:cNvSpPr>
          <p:nvPr>
            <p:ph type="title"/>
          </p:nvPr>
        </p:nvSpPr>
        <p:spPr>
          <a:xfrm>
            <a:off x="762000" y="438150"/>
            <a:ext cx="7793038" cy="838200"/>
          </a:xfrm>
          <a:noFill/>
        </p:spPr>
        <p:txBody>
          <a:bodyPr/>
          <a:lstStyle/>
          <a:p>
            <a:r>
              <a:rPr lang="en-US" altLang="zh-TW" sz="3600">
                <a:latin typeface="Times" charset="0"/>
                <a:ea typeface="Times" charset="0"/>
                <a:cs typeface="Times" charset="0"/>
              </a:rPr>
              <a:t>Film Production Problem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75" name="Group 47"/>
          <p:cNvGraphicFramePr>
            <a:graphicFrameLocks noGrp="1"/>
          </p:cNvGraphicFramePr>
          <p:nvPr>
            <p:ph idx="1"/>
            <p:extLst>
              <p:ext uri="{D42A27DB-BD31-4B8C-83A1-F6EECF244321}">
                <p14:modId xmlns:p14="http://schemas.microsoft.com/office/powerpoint/2010/main" val="3621720895"/>
              </p:ext>
            </p:extLst>
          </p:nvPr>
        </p:nvGraphicFramePr>
        <p:xfrm>
          <a:off x="1475656" y="1844824"/>
          <a:ext cx="6336703" cy="4176466"/>
        </p:xfrm>
        <a:graphic>
          <a:graphicData uri="http://schemas.openxmlformats.org/drawingml/2006/table">
            <a:tbl>
              <a:tblPr/>
              <a:tblGrid>
                <a:gridCol w="1077998">
                  <a:extLst>
                    <a:ext uri="{9D8B030D-6E8A-4147-A177-3AD203B41FA5}">
                      <a16:colId xmlns:a16="http://schemas.microsoft.com/office/drawing/2014/main" val="20000"/>
                    </a:ext>
                  </a:extLst>
                </a:gridCol>
                <a:gridCol w="3028748">
                  <a:extLst>
                    <a:ext uri="{9D8B030D-6E8A-4147-A177-3AD203B41FA5}">
                      <a16:colId xmlns:a16="http://schemas.microsoft.com/office/drawing/2014/main" val="20001"/>
                    </a:ext>
                  </a:extLst>
                </a:gridCol>
                <a:gridCol w="2229957">
                  <a:extLst>
                    <a:ext uri="{9D8B030D-6E8A-4147-A177-3AD203B41FA5}">
                      <a16:colId xmlns:a16="http://schemas.microsoft.com/office/drawing/2014/main" val="20002"/>
                    </a:ext>
                  </a:extLst>
                </a:gridCol>
              </a:tblGrid>
              <a:tr h="963742">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actor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1" u="none" strike="noStrike" cap="none" normalizeH="0" baseline="0">
                          <a:ln>
                            <a:noFill/>
                          </a:ln>
                          <a:solidFill>
                            <a:schemeClr val="tx1"/>
                          </a:solidFill>
                          <a:effectLst/>
                          <a:latin typeface="Times New Roman" charset="0"/>
                          <a:ea typeface="新細明體" charset="-120"/>
                        </a:rPr>
                        <a:t>i</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sng" strike="noStrike" cap="none" normalizeH="0" baseline="0">
                          <a:ln>
                            <a:noFill/>
                          </a:ln>
                          <a:solidFill>
                            <a:schemeClr val="tx1"/>
                          </a:solidFill>
                          <a:effectLst/>
                          <a:latin typeface="Times New Roman" charset="0"/>
                          <a:ea typeface="新細明體" charset="-120"/>
                        </a:rPr>
                        <a:t>Shooting day </a:t>
                      </a:r>
                      <a:r>
                        <a:rPr kumimoji="1" lang="en-US" altLang="zh-TW" sz="2400" b="0" i="1" u="sng" strike="noStrike" cap="none" normalizeH="0" baseline="0">
                          <a:ln>
                            <a:noFill/>
                          </a:ln>
                          <a:solidFill>
                            <a:schemeClr val="tx1"/>
                          </a:solidFill>
                          <a:effectLst/>
                          <a:latin typeface="Times New Roman" charset="0"/>
                          <a:ea typeface="新細明體" charset="-120"/>
                        </a:rPr>
                        <a:t>j</a:t>
                      </a:r>
                      <a:endParaRPr kumimoji="1" lang="en-US" altLang="zh-TW" sz="2400" b="0" i="0" u="none" strike="noStrike" cap="none" normalizeH="0" baseline="0">
                        <a:ln>
                          <a:noFill/>
                        </a:ln>
                        <a:solidFill>
                          <a:schemeClr val="tx1"/>
                        </a:solidFill>
                        <a:effectLst/>
                        <a:latin typeface="Times New Roman" charset="0"/>
                        <a:ea typeface="新細明體" charset="-12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1  2  3  4  5  6  7  8</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Holding Cost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2400" b="0" i="1" u="none" strike="noStrike" cap="none" normalizeH="0" baseline="0" dirty="0">
                          <a:ln>
                            <a:noFill/>
                          </a:ln>
                          <a:solidFill>
                            <a:schemeClr val="tx1"/>
                          </a:solidFill>
                          <a:effectLst/>
                          <a:latin typeface="Times New Roman" charset="0"/>
                          <a:ea typeface="新細明體" charset="-120"/>
                        </a:rPr>
                        <a:t>c</a:t>
                      </a:r>
                      <a:r>
                        <a:rPr kumimoji="1" lang="en-US" altLang="zh-TW" sz="2400" b="0" i="1" u="none" strike="noStrike" cap="none" normalizeH="0" baseline="-30000" dirty="0">
                          <a:ln>
                            <a:noFill/>
                          </a:ln>
                          <a:solidFill>
                            <a:schemeClr val="tx1"/>
                          </a:solidFill>
                          <a:effectLst/>
                          <a:latin typeface="Times New Roman" charset="0"/>
                          <a:ea typeface="新細明體" charset="-120"/>
                        </a:rPr>
                        <a:t>i</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1</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0" u="none" strike="noStrike" cap="none" normalizeH="0" baseline="0" dirty="0">
                          <a:ln>
                            <a:noFill/>
                          </a:ln>
                          <a:solidFill>
                            <a:srgbClr val="FF0000"/>
                          </a:solidFill>
                          <a:effectLst/>
                          <a:latin typeface="Times New Roman" charset="0"/>
                          <a:ea typeface="新細明體" charset="-120"/>
                        </a:rPr>
                        <a:t>1  1  1  0  0  1  </a:t>
                      </a:r>
                      <a:r>
                        <a:rPr kumimoji="1" lang="en-US" altLang="zh-TW" sz="2400" b="0" i="0" u="none" strike="noStrike" cap="none" normalizeH="0" baseline="0" dirty="0">
                          <a:ln>
                            <a:noFill/>
                          </a:ln>
                          <a:solidFill>
                            <a:schemeClr val="tx1"/>
                          </a:solidFill>
                          <a:effectLst/>
                          <a:latin typeface="Times New Roman" charset="0"/>
                          <a:ea typeface="新細明體" charset="-120"/>
                        </a:rPr>
                        <a:t>0  0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810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2</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1" i="0" u="none" strike="noStrike" cap="none" normalizeH="0" baseline="0" dirty="0">
                          <a:ln>
                            <a:noFill/>
                          </a:ln>
                          <a:solidFill>
                            <a:srgbClr val="FF0000"/>
                          </a:solidFill>
                          <a:effectLst/>
                          <a:latin typeface="Times New Roman" charset="0"/>
                          <a:ea typeface="新細明體" charset="-120"/>
                        </a:rPr>
                        <a:t>1  1  0  0  0  1  1  </a:t>
                      </a:r>
                      <a:r>
                        <a:rPr kumimoji="1" lang="en-US" altLang="zh-TW" sz="2400" b="0" i="0" u="none" strike="noStrike" cap="none" normalizeH="0" baseline="0" dirty="0">
                          <a:ln>
                            <a:noFill/>
                          </a:ln>
                          <a:solidFill>
                            <a:schemeClr val="tx1"/>
                          </a:solidFill>
                          <a:effectLst/>
                          <a:latin typeface="Times New Roman" charset="0"/>
                          <a:ea typeface="新細明體" charset="-120"/>
                        </a:rPr>
                        <a:t>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700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3</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0  </a:t>
                      </a:r>
                      <a:r>
                        <a:rPr kumimoji="1" lang="en-US" altLang="zh-TW" sz="2400" b="1" i="0" u="none" strike="noStrike" cap="none" normalizeH="0" baseline="0" dirty="0">
                          <a:ln>
                            <a:noFill/>
                          </a:ln>
                          <a:solidFill>
                            <a:srgbClr val="FF0000"/>
                          </a:solidFill>
                          <a:effectLst/>
                          <a:latin typeface="Times New Roman" charset="0"/>
                          <a:ea typeface="新細明體" charset="-120"/>
                        </a:rPr>
                        <a:t>1  0  1  0  0  0  1</a:t>
                      </a:r>
                      <a:endParaRPr kumimoji="1" lang="en-US" altLang="zh-TW" sz="2400" b="1" i="0" u="none" strike="noStrike" cap="none" normalizeH="0" baseline="0" dirty="0">
                        <a:ln>
                          <a:noFill/>
                        </a:ln>
                        <a:solidFill>
                          <a:srgbClr val="FF0000"/>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910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4</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0  </a:t>
                      </a:r>
                      <a:r>
                        <a:rPr kumimoji="1" lang="en-US" altLang="zh-TW" sz="2400" b="1" i="0" u="none" strike="noStrike" cap="none" normalizeH="0" baseline="0" dirty="0">
                          <a:ln>
                            <a:noFill/>
                          </a:ln>
                          <a:solidFill>
                            <a:srgbClr val="FF0000"/>
                          </a:solidFill>
                          <a:effectLst/>
                          <a:latin typeface="Times New Roman" charset="0"/>
                          <a:ea typeface="新細明體" charset="-120"/>
                        </a:rPr>
                        <a:t>1  0  1  1  1  1  </a:t>
                      </a:r>
                      <a:r>
                        <a:rPr kumimoji="1" lang="en-US" altLang="zh-TW" sz="2400" b="0" i="0" u="none" strike="noStrike" cap="none" normalizeH="0" baseline="0" dirty="0">
                          <a:ln>
                            <a:noFill/>
                          </a:ln>
                          <a:solidFill>
                            <a:schemeClr val="tx1"/>
                          </a:solidFill>
                          <a:effectLst/>
                          <a:latin typeface="Times New Roman" charset="0"/>
                          <a:ea typeface="新細明體" charset="-120"/>
                        </a:rPr>
                        <a:t>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880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5</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0  </a:t>
                      </a:r>
                      <a:r>
                        <a:rPr kumimoji="1" lang="en-US" altLang="zh-TW" sz="2400" b="1" i="0" u="none" strike="noStrike" cap="none" normalizeH="0" baseline="0" dirty="0">
                          <a:ln>
                            <a:noFill/>
                          </a:ln>
                          <a:solidFill>
                            <a:srgbClr val="FF0000"/>
                          </a:solidFill>
                          <a:effectLst/>
                          <a:latin typeface="Times New Roman" charset="0"/>
                          <a:ea typeface="新細明體" charset="-120"/>
                        </a:rPr>
                        <a:t>1  0  0  0  0  0  1</a:t>
                      </a:r>
                      <a:endParaRPr kumimoji="1" lang="en-US" altLang="zh-TW" sz="2400" b="1" i="0" u="none" strike="noStrike" cap="none" normalizeH="0" baseline="0" dirty="0">
                        <a:ln>
                          <a:noFill/>
                        </a:ln>
                        <a:solidFill>
                          <a:srgbClr val="FF0000"/>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400</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5454">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charset="0"/>
                          <a:ea typeface="新細明體" charset="-120"/>
                        </a:rPr>
                        <a:t>6</a:t>
                      </a:r>
                      <a:endParaRPr kumimoji="1" lang="en-US" altLang="zh-TW" sz="2400" b="0" i="0" u="none" strike="noStrike" cap="none" normalizeH="0" baseline="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0  0  </a:t>
                      </a:r>
                      <a:r>
                        <a:rPr kumimoji="1" lang="en-US" altLang="zh-TW" sz="2400" b="1" i="0" u="none" strike="noStrike" cap="none" normalizeH="0" baseline="0" dirty="0">
                          <a:ln>
                            <a:noFill/>
                          </a:ln>
                          <a:solidFill>
                            <a:srgbClr val="FF0000"/>
                          </a:solidFill>
                          <a:effectLst/>
                          <a:latin typeface="Times New Roman" charset="0"/>
                          <a:ea typeface="新細明體" charset="-120"/>
                        </a:rPr>
                        <a:t>1  1  0  0  0  1</a:t>
                      </a:r>
                      <a:endParaRPr kumimoji="1" lang="en-US" altLang="zh-TW" sz="2400" b="1" i="0" u="none" strike="noStrike" cap="none" normalizeH="0" baseline="0" dirty="0">
                        <a:ln>
                          <a:noFill/>
                        </a:ln>
                        <a:solidFill>
                          <a:srgbClr val="FF0000"/>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kumimoji="1" sz="2800">
                          <a:solidFill>
                            <a:schemeClr val="tx1"/>
                          </a:solidFill>
                          <a:latin typeface="Tahoma" charset="0"/>
                          <a:ea typeface="新細明體" charset="-120"/>
                        </a:defRPr>
                      </a:lvl1pPr>
                      <a:lvl2pPr marL="742950" indent="-285750" eaLnBrk="0" hangingPunct="0">
                        <a:spcBef>
                          <a:spcPct val="20000"/>
                        </a:spcBef>
                        <a:buClr>
                          <a:schemeClr val="hlink"/>
                        </a:buClr>
                        <a:buSzPct val="55000"/>
                        <a:buFont typeface="Wingdings" charset="2"/>
                        <a:defRPr kumimoji="1" sz="2400">
                          <a:solidFill>
                            <a:schemeClr val="tx1"/>
                          </a:solidFill>
                          <a:latin typeface="Tahoma" charset="0"/>
                          <a:ea typeface="新細明體" charset="-120"/>
                        </a:defRPr>
                      </a:lvl2pPr>
                      <a:lvl3pPr marL="1143000" indent="-228600" eaLnBrk="0" hangingPunct="0">
                        <a:spcBef>
                          <a:spcPct val="20000"/>
                        </a:spcBef>
                        <a:buClr>
                          <a:schemeClr val="folHlink"/>
                        </a:buClr>
                        <a:buSzPct val="50000"/>
                        <a:buFont typeface="Wingdings" charset="2"/>
                        <a:defRPr kumimoji="1" sz="2000">
                          <a:solidFill>
                            <a:schemeClr val="tx1"/>
                          </a:solidFill>
                          <a:latin typeface="Tahoma" charset="0"/>
                          <a:ea typeface="新細明體" charset="-120"/>
                        </a:defRPr>
                      </a:lvl3pPr>
                      <a:lvl4pPr marL="1600200" indent="-228600" eaLnBrk="0" hangingPunct="0">
                        <a:spcBef>
                          <a:spcPct val="20000"/>
                        </a:spcBef>
                        <a:buClr>
                          <a:schemeClr val="accent2"/>
                        </a:buClr>
                        <a:buSzPct val="55000"/>
                        <a:buFont typeface="Wingdings" charset="2"/>
                        <a:defRPr kumimoji="1">
                          <a:solidFill>
                            <a:schemeClr val="tx1"/>
                          </a:solidFill>
                          <a:latin typeface="Tahoma" charset="0"/>
                          <a:ea typeface="新細明體" charset="-120"/>
                        </a:defRPr>
                      </a:lvl4pPr>
                      <a:lvl5pPr marL="2057400" indent="-228600" eaLnBrk="0" hangingPunct="0">
                        <a:spcBef>
                          <a:spcPct val="20000"/>
                        </a:spcBef>
                        <a:buClr>
                          <a:schemeClr val="accent1"/>
                        </a:buClr>
                        <a:buSzPct val="50000"/>
                        <a:buFont typeface="Wingdings" charset="2"/>
                        <a:defRPr kumimoji="1">
                          <a:solidFill>
                            <a:schemeClr val="tx1"/>
                          </a:solidFill>
                          <a:latin typeface="Tahoma" charset="0"/>
                          <a:ea typeface="新細明體" charset="-120"/>
                        </a:defRPr>
                      </a:lvl5pPr>
                      <a:lvl6pPr marL="25146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6pPr>
                      <a:lvl7pPr marL="29718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7pPr>
                      <a:lvl8pPr marL="34290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8pPr>
                      <a:lvl9pPr marL="3886200" indent="-228600" eaLnBrk="0" fontAlgn="base" hangingPunct="0">
                        <a:spcBef>
                          <a:spcPct val="20000"/>
                        </a:spcBef>
                        <a:spcAft>
                          <a:spcPct val="0"/>
                        </a:spcAft>
                        <a:buClr>
                          <a:schemeClr val="accent1"/>
                        </a:buClr>
                        <a:buSzPct val="50000"/>
                        <a:buFont typeface="Wingdings" charset="2"/>
                        <a:defRPr kumimoji="1">
                          <a:solidFill>
                            <a:schemeClr val="tx1"/>
                          </a:solidFill>
                          <a:latin typeface="Tahoma" charset="0"/>
                          <a:ea typeface="新細明體"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charset="0"/>
                          <a:ea typeface="新細明體" charset="-120"/>
                        </a:rPr>
                        <a:t>610</a:t>
                      </a:r>
                      <a:endParaRPr kumimoji="1" lang="en-US" altLang="zh-TW" sz="2400" b="0" i="0" u="none" strike="noStrike" cap="none" normalizeH="0" baseline="0" dirty="0">
                        <a:ln>
                          <a:noFill/>
                        </a:ln>
                        <a:solidFill>
                          <a:schemeClr val="tx1"/>
                        </a:solidFill>
                        <a:effectLst/>
                        <a:latin typeface="Arial" charset="0"/>
                        <a:ea typeface="新細明體" charset="-120"/>
                      </a:endParaRPr>
                    </a:p>
                  </a:txBody>
                  <a:tcPr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0387" name="Rectangle 38"/>
          <p:cNvSpPr>
            <a:spLocks noGrp="1" noChangeArrowheads="1"/>
          </p:cNvSpPr>
          <p:nvPr>
            <p:ph type="title"/>
          </p:nvPr>
        </p:nvSpPr>
        <p:spPr>
          <a:xfrm>
            <a:off x="762000" y="438150"/>
            <a:ext cx="7793038" cy="838200"/>
          </a:xfrm>
          <a:noFill/>
        </p:spPr>
        <p:txBody>
          <a:bodyPr/>
          <a:lstStyle/>
          <a:p>
            <a:r>
              <a:rPr lang="en-US" altLang="zh-TW" sz="3600">
                <a:latin typeface="Times" charset="0"/>
                <a:ea typeface="Times" charset="0"/>
                <a:cs typeface="Times" charset="0"/>
              </a:rPr>
              <a:t>Film Production Problem</a:t>
            </a:r>
          </a:p>
        </p:txBody>
      </p:sp>
    </p:spTree>
    <p:extLst>
      <p:ext uri="{BB962C8B-B14F-4D97-AF65-F5344CB8AC3E}">
        <p14:creationId xmlns:p14="http://schemas.microsoft.com/office/powerpoint/2010/main" val="119500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838200" y="609600"/>
            <a:ext cx="7793038" cy="642938"/>
          </a:xfrm>
        </p:spPr>
        <p:txBody>
          <a:bodyPr/>
          <a:lstStyle/>
          <a:p>
            <a:pPr eaLnBrk="1" hangingPunct="1"/>
            <a:r>
              <a:rPr lang="en-US" altLang="zh-TW">
                <a:latin typeface="Times New Roman" charset="0"/>
              </a:rPr>
              <a:t>Dynamic Programming</a:t>
            </a:r>
            <a:endParaRPr lang="zh-TW" altLang="en-US">
              <a:latin typeface="Times New Roman" charset="0"/>
            </a:endParaRPr>
          </a:p>
        </p:txBody>
      </p:sp>
      <p:sp>
        <p:nvSpPr>
          <p:cNvPr id="23554" name="Rectangle 3"/>
          <p:cNvSpPr>
            <a:spLocks noGrp="1" noChangeArrowheads="1"/>
          </p:cNvSpPr>
          <p:nvPr>
            <p:ph type="body" idx="1"/>
          </p:nvPr>
        </p:nvSpPr>
        <p:spPr>
          <a:xfrm>
            <a:off x="395288" y="1700213"/>
            <a:ext cx="8534400" cy="4724400"/>
          </a:xfrm>
        </p:spPr>
        <p:txBody>
          <a:bodyPr/>
          <a:lstStyle/>
          <a:p>
            <a:pPr eaLnBrk="1" hangingPunct="1"/>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B</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 min{9</a:t>
            </a:r>
            <a:r>
              <a:rPr lang="en-US" altLang="zh-TW" sz="2800" i="1" dirty="0">
                <a:latin typeface="Times New Roman" charset="0"/>
              </a:rPr>
              <a:t>+d(D</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5+</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E</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16+</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F</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a:t>
            </a:r>
          </a:p>
          <a:p>
            <a:pPr eaLnBrk="1" hangingPunct="1">
              <a:buFont typeface="Wingdings" charset="2"/>
              <a:buNone/>
            </a:pPr>
            <a:r>
              <a:rPr lang="en-US" altLang="zh-TW" sz="2800" dirty="0">
                <a:latin typeface="Times New Roman" charset="0"/>
              </a:rPr>
              <a:t>              = min{9+18, 5+13, 16+2} = 18.</a:t>
            </a:r>
          </a:p>
          <a:p>
            <a:pPr eaLnBrk="1" hangingPunct="1"/>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C</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 min{ 2+</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F</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 = 2+2 = 4</a:t>
            </a:r>
          </a:p>
          <a:p>
            <a:pPr eaLnBrk="1" hangingPunct="1"/>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S</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 min{1+</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A</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2+</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B</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 5+</a:t>
            </a:r>
            <a:r>
              <a:rPr lang="en-US" altLang="zh-TW" sz="2800" i="1" dirty="0">
                <a:latin typeface="Times New Roman" charset="0"/>
              </a:rPr>
              <a:t>d</a:t>
            </a:r>
            <a:r>
              <a:rPr lang="en-US" altLang="zh-TW" sz="2800" dirty="0">
                <a:latin typeface="Times New Roman" charset="0"/>
              </a:rPr>
              <a:t>(</a:t>
            </a:r>
            <a:r>
              <a:rPr lang="en-US" altLang="zh-TW" sz="2800" i="1" dirty="0">
                <a:latin typeface="Times New Roman" charset="0"/>
              </a:rPr>
              <a:t>C</a:t>
            </a:r>
            <a:r>
              <a:rPr lang="en-US" altLang="zh-TW" sz="2800" dirty="0">
                <a:latin typeface="Times New Roman" charset="0"/>
              </a:rPr>
              <a:t>, </a:t>
            </a:r>
            <a:r>
              <a:rPr lang="en-US" altLang="zh-TW" sz="2800" i="1" dirty="0">
                <a:latin typeface="Times New Roman" charset="0"/>
              </a:rPr>
              <a:t>T</a:t>
            </a:r>
            <a:r>
              <a:rPr lang="en-US" altLang="zh-TW" sz="2800" dirty="0">
                <a:latin typeface="Times New Roman" charset="0"/>
              </a:rPr>
              <a:t>)}</a:t>
            </a:r>
          </a:p>
          <a:p>
            <a:pPr eaLnBrk="1" hangingPunct="1">
              <a:buFont typeface="Wingdings" charset="2"/>
              <a:buNone/>
            </a:pPr>
            <a:r>
              <a:rPr lang="en-US" altLang="zh-TW" sz="2800" dirty="0">
                <a:latin typeface="Times New Roman" charset="0"/>
              </a:rPr>
              <a:t>              = min{1+22, 2+18, 5+4} = 9.  </a:t>
            </a:r>
          </a:p>
          <a:p>
            <a:pPr eaLnBrk="1" hangingPunct="1"/>
            <a:r>
              <a:rPr lang="en-US" altLang="zh-TW" sz="2800" dirty="0">
                <a:latin typeface="Times New Roman" charset="0"/>
              </a:rPr>
              <a:t>The above way of reasoning is called </a:t>
            </a:r>
          </a:p>
          <a:p>
            <a:pPr eaLnBrk="1" hangingPunct="1">
              <a:buFont typeface="Wingdings" charset="2"/>
              <a:buNone/>
            </a:pPr>
            <a:r>
              <a:rPr lang="en-US" altLang="zh-TW" sz="2800" dirty="0">
                <a:latin typeface="Times New Roman" charset="0"/>
              </a:rPr>
              <a:t>   forward reasoning.</a:t>
            </a:r>
            <a:endParaRPr lang="zh-TW" altLang="en-US" sz="2800" dirty="0">
              <a:latin typeface="Times New Roman" charset="0"/>
            </a:endParaRPr>
          </a:p>
        </p:txBody>
      </p:sp>
      <p:sp>
        <p:nvSpPr>
          <p:cNvPr id="23555" name="Rectangle 5"/>
          <p:cNvSpPr>
            <a:spLocks noChangeArrowheads="1"/>
          </p:cNvSpPr>
          <p:nvPr/>
        </p:nvSpPr>
        <p:spPr bwMode="auto">
          <a:xfrm>
            <a:off x="3052763"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endParaRPr lang="zh-TW" altLang="en-US"/>
          </a:p>
        </p:txBody>
      </p:sp>
      <p:graphicFrame>
        <p:nvGraphicFramePr>
          <p:cNvPr id="23556" name="Object 4"/>
          <p:cNvGraphicFramePr>
            <a:graphicFrameLocks noChangeAspect="1"/>
          </p:cNvGraphicFramePr>
          <p:nvPr/>
        </p:nvGraphicFramePr>
        <p:xfrm>
          <a:off x="5181600" y="4724400"/>
          <a:ext cx="3962400" cy="2133600"/>
        </p:xfrm>
        <a:graphic>
          <a:graphicData uri="http://schemas.openxmlformats.org/presentationml/2006/ole">
            <mc:AlternateContent xmlns:mc="http://schemas.openxmlformats.org/markup-compatibility/2006">
              <mc:Choice xmlns:v="urn:schemas-microsoft-com:vml" Requires="v">
                <p:oleObj spid="_x0000_s23587" r:id="rId3" imgW="3148584" imgH="1898904" progId="Visio.Drawing.6">
                  <p:embed/>
                </p:oleObj>
              </mc:Choice>
              <mc:Fallback>
                <p:oleObj r:id="rId3" imgW="3148584" imgH="189890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612" r="3389" b="-2408"/>
                      <a:stretch>
                        <a:fillRect/>
                      </a:stretch>
                    </p:blipFill>
                    <p:spPr bwMode="auto">
                      <a:xfrm>
                        <a:off x="5181600" y="4724400"/>
                        <a:ext cx="3962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620713"/>
            <a:ext cx="9207501"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514350" y="333375"/>
            <a:ext cx="8604250" cy="825500"/>
          </a:xfrm>
        </p:spPr>
        <p:txBody>
          <a:bodyPr/>
          <a:lstStyle/>
          <a:p>
            <a:r>
              <a:rPr lang="en-US" altLang="zh-TW" sz="2800" b="1">
                <a:latin typeface="Times New Roman" charset="0"/>
              </a:rPr>
              <a:t>Scheduling to Minimize the Total Compression</a:t>
            </a:r>
            <a:br>
              <a:rPr lang="en-US" altLang="zh-TW" sz="2800" b="1">
                <a:latin typeface="Times New Roman" charset="0"/>
              </a:rPr>
            </a:br>
            <a:r>
              <a:rPr lang="en-US" altLang="zh-TW" sz="2800" b="1">
                <a:latin typeface="Times New Roman" charset="0"/>
              </a:rPr>
              <a:t>and Late Costs</a:t>
            </a:r>
            <a:endParaRPr lang="zh-TW" altLang="en-US" sz="2800">
              <a:latin typeface="Times New Roman" charset="0"/>
            </a:endParaRPr>
          </a:p>
        </p:txBody>
      </p:sp>
      <p:pic>
        <p:nvPicPr>
          <p:cNvPr id="931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341438"/>
            <a:ext cx="8745537"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938" y="1268413"/>
            <a:ext cx="36925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42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984500"/>
            <a:ext cx="81518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42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4013200"/>
            <a:ext cx="79898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13" y="1717675"/>
            <a:ext cx="6297612"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5234" name="Text Box 5"/>
          <p:cNvSpPr txBox="1">
            <a:spLocks noChangeArrowheads="1"/>
          </p:cNvSpPr>
          <p:nvPr/>
        </p:nvSpPr>
        <p:spPr bwMode="auto">
          <a:xfrm>
            <a:off x="1054100" y="884238"/>
            <a:ext cx="733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000">
                <a:latin typeface="Times New Roman" charset="0"/>
              </a:rPr>
              <a:t>Let g</a:t>
            </a:r>
            <a:r>
              <a:rPr lang="en-US" altLang="zh-TW" sz="2000" baseline="-25000">
                <a:latin typeface="Times New Roman" charset="0"/>
              </a:rPr>
              <a:t>j</a:t>
            </a:r>
            <a:r>
              <a:rPr lang="en-US" altLang="zh-TW" sz="2000">
                <a:latin typeface="Times New Roman" charset="0"/>
              </a:rPr>
              <a:t> denote the profit earned by job j </a:t>
            </a:r>
            <a:r>
              <a:rPr lang="en-US" altLang="zh-TW" sz="2000">
                <a:latin typeface="Times New Roman" charset="0"/>
                <a:sym typeface="Symbol" charset="2"/>
              </a:rPr>
              <a:t></a:t>
            </a:r>
            <a:r>
              <a:rPr lang="en-US" altLang="zh-TW" sz="2000">
                <a:latin typeface="Times New Roman" charset="0"/>
              </a:rPr>
              <a:t> N in a given schedule </a:t>
            </a:r>
            <a:r>
              <a:rPr lang="en-US" altLang="zh-TW" sz="2000">
                <a:latin typeface="Symbol" charset="2"/>
              </a:rPr>
              <a:t>p</a:t>
            </a:r>
            <a:r>
              <a:rPr lang="en-US" altLang="zh-TW" sz="2000">
                <a:latin typeface="Times New Roman" charset="0"/>
              </a:rPr>
              <a:t> </a:t>
            </a:r>
            <a:r>
              <a:rPr lang="en-US" altLang="zh-TW" sz="2000">
                <a:latin typeface="Times New Roman" charset="0"/>
                <a:sym typeface="Symbol" charset="2"/>
              </a:rPr>
              <a:t></a:t>
            </a:r>
            <a:r>
              <a:rPr lang="en-US" altLang="zh-TW" sz="2000">
                <a:latin typeface="Times New Roman" charset="0"/>
              </a:rPr>
              <a:t> </a:t>
            </a:r>
            <a:r>
              <a:rPr lang="en-US" altLang="zh-TW" sz="2000">
                <a:latin typeface="Symbol" charset="2"/>
              </a:rPr>
              <a:t>P</a:t>
            </a:r>
            <a:r>
              <a:rPr lang="en-US" altLang="zh-TW" sz="2000">
                <a:latin typeface="Times New Roman" charset="0"/>
              </a:rPr>
              <a:t>,</a:t>
            </a:r>
            <a:endParaRPr lang="zh-TW" altLang="en-US" sz="2000">
              <a:latin typeface="Times New Roman" charset="0"/>
            </a:endParaRPr>
          </a:p>
        </p:txBody>
      </p:sp>
      <p:pic>
        <p:nvPicPr>
          <p:cNvPr id="952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4692650"/>
            <a:ext cx="78787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271463"/>
            <a:ext cx="66008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6258" name="Text Box 5"/>
          <p:cNvSpPr txBox="1">
            <a:spLocks noChangeArrowheads="1"/>
          </p:cNvSpPr>
          <p:nvPr/>
        </p:nvSpPr>
        <p:spPr bwMode="auto">
          <a:xfrm>
            <a:off x="1089025" y="1192213"/>
            <a:ext cx="424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000">
                <a:latin typeface="Times New Roman" charset="0"/>
              </a:rPr>
              <a:t>The maximum profit attainable by job j.</a:t>
            </a:r>
          </a:p>
        </p:txBody>
      </p:sp>
      <p:grpSp>
        <p:nvGrpSpPr>
          <p:cNvPr id="2" name="Group 8"/>
          <p:cNvGrpSpPr>
            <a:grpSpLocks/>
          </p:cNvGrpSpPr>
          <p:nvPr/>
        </p:nvGrpSpPr>
        <p:grpSpPr bwMode="auto">
          <a:xfrm>
            <a:off x="1112838" y="1831975"/>
            <a:ext cx="5575300" cy="588963"/>
            <a:chOff x="759" y="1490"/>
            <a:chExt cx="3512" cy="371"/>
          </a:xfrm>
        </p:grpSpPr>
        <p:pic>
          <p:nvPicPr>
            <p:cNvPr id="9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 y="1490"/>
              <a:ext cx="165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6263" name="Text Box 7"/>
            <p:cNvSpPr txBox="1">
              <a:spLocks noChangeArrowheads="1"/>
            </p:cNvSpPr>
            <p:nvPr/>
          </p:nvSpPr>
          <p:spPr bwMode="auto">
            <a:xfrm>
              <a:off x="759" y="1528"/>
              <a:ext cx="2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2000">
                  <a:latin typeface="Times New Roman" charset="0"/>
                </a:rPr>
                <a:t>Define </a:t>
              </a:r>
              <a:r>
                <a:rPr lang="en-US" altLang="zh-TW" sz="2000">
                  <a:latin typeface="Symbol" charset="2"/>
                </a:rPr>
                <a:t>b</a:t>
              </a:r>
              <a:r>
                <a:rPr lang="en-US" altLang="zh-TW" sz="2000" baseline="-25000"/>
                <a:t>max</a:t>
              </a:r>
              <a:r>
                <a:rPr lang="en-US" altLang="zh-TW" sz="2000"/>
                <a:t> </a:t>
              </a:r>
              <a:r>
                <a:rPr lang="en-US" altLang="zh-TW" sz="2000">
                  <a:latin typeface="Times New Roman" charset="0"/>
                </a:rPr>
                <a:t>= max</a:t>
              </a:r>
              <a:r>
                <a:rPr lang="en-US" altLang="zh-TW" sz="2000" i="0">
                  <a:latin typeface="Times New Roman" charset="0"/>
                </a:rPr>
                <a:t>{</a:t>
              </a:r>
              <a:r>
                <a:rPr lang="en-US" altLang="zh-TW" sz="2000">
                  <a:latin typeface="Symbol" charset="2"/>
                </a:rPr>
                <a:t>b</a:t>
              </a:r>
              <a:r>
                <a:rPr lang="en-US" altLang="zh-TW" sz="2000" baseline="-25000">
                  <a:latin typeface="Times New Roman" charset="0"/>
                </a:rPr>
                <a:t>j</a:t>
              </a:r>
              <a:r>
                <a:rPr lang="en-US" altLang="zh-TW" sz="2000" i="0">
                  <a:latin typeface="Times New Roman" charset="0"/>
                </a:rPr>
                <a:t>}</a:t>
              </a:r>
              <a:r>
                <a:rPr lang="en-US" altLang="zh-TW" sz="2000">
                  <a:latin typeface="Times New Roman" charset="0"/>
                </a:rPr>
                <a:t>, then </a:t>
              </a:r>
            </a:p>
          </p:txBody>
        </p:sp>
      </p:grpSp>
      <p:pic>
        <p:nvPicPr>
          <p:cNvPr id="43213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92375"/>
            <a:ext cx="73025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6261" name="Text Box 10"/>
          <p:cNvSpPr txBox="1">
            <a:spLocks noChangeArrowheads="1"/>
          </p:cNvSpPr>
          <p:nvPr/>
        </p:nvSpPr>
        <p:spPr bwMode="auto">
          <a:xfrm>
            <a:off x="211138" y="4348163"/>
            <a:ext cx="360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sz="1600">
                <a:latin typeface="Times New Roman" charset="0"/>
              </a:rPr>
              <a:t>All possible profits that job j can make </a:t>
            </a:r>
            <a:r>
              <a:rPr lang="en-US" altLang="zh-TW" sz="1600">
                <a:latin typeface="Times New Roman" charset="0"/>
                <a:sym typeface="Symbol"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2137"/>
                                        </p:tgtEl>
                                        <p:attrNameLst>
                                          <p:attrName>style.visibility</p:attrName>
                                        </p:attrNameLst>
                                      </p:cBhvr>
                                      <p:to>
                                        <p:strVal val="visible"/>
                                      </p:to>
                                    </p:set>
                                    <p:animEffect transition="in" filter="blinds(horizontal)">
                                      <p:cBhvr>
                                        <p:cTn id="12" dur="500"/>
                                        <p:tgtEl>
                                          <p:spTgt spid="432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263650"/>
            <a:ext cx="765016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7282" name="Line 5"/>
          <p:cNvSpPr>
            <a:spLocks noChangeShapeType="1"/>
          </p:cNvSpPr>
          <p:nvPr/>
        </p:nvSpPr>
        <p:spPr bwMode="auto">
          <a:xfrm>
            <a:off x="5556250" y="2244725"/>
            <a:ext cx="2581275"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283" name="Line 6"/>
          <p:cNvSpPr>
            <a:spLocks noChangeShapeType="1"/>
          </p:cNvSpPr>
          <p:nvPr/>
        </p:nvSpPr>
        <p:spPr bwMode="auto">
          <a:xfrm>
            <a:off x="1165225" y="2484438"/>
            <a:ext cx="6958013"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284" name="Line 7"/>
          <p:cNvSpPr>
            <a:spLocks noChangeShapeType="1"/>
          </p:cNvSpPr>
          <p:nvPr/>
        </p:nvSpPr>
        <p:spPr bwMode="auto">
          <a:xfrm>
            <a:off x="1195388" y="2757488"/>
            <a:ext cx="694690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285" name="Line 8"/>
          <p:cNvSpPr>
            <a:spLocks noChangeShapeType="1"/>
          </p:cNvSpPr>
          <p:nvPr/>
        </p:nvSpPr>
        <p:spPr bwMode="auto">
          <a:xfrm flipV="1">
            <a:off x="1157288" y="3008313"/>
            <a:ext cx="3160712" cy="11112"/>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898525"/>
            <a:ext cx="671195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83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609850"/>
            <a:ext cx="6681788"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311275"/>
            <a:ext cx="83947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7"/>
          <p:cNvGrpSpPr>
            <a:grpSpLocks/>
          </p:cNvGrpSpPr>
          <p:nvPr/>
        </p:nvGrpSpPr>
        <p:grpSpPr bwMode="auto">
          <a:xfrm>
            <a:off x="730250" y="3967163"/>
            <a:ext cx="3903663" cy="500062"/>
            <a:chOff x="489" y="2419"/>
            <a:chExt cx="2459" cy="315"/>
          </a:xfrm>
        </p:grpSpPr>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2421"/>
              <a:ext cx="97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9332" name="Text Box 6"/>
            <p:cNvSpPr txBox="1">
              <a:spLocks noChangeArrowheads="1"/>
            </p:cNvSpPr>
            <p:nvPr/>
          </p:nvSpPr>
          <p:spPr bwMode="auto">
            <a:xfrm>
              <a:off x="489" y="2419"/>
              <a:ext cx="1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i="1">
                  <a:solidFill>
                    <a:schemeClr val="tx1"/>
                  </a:solidFill>
                  <a:latin typeface="Tahoma" charset="0"/>
                  <a:ea typeface="新細明體" charset="-120"/>
                </a:defRPr>
              </a:lvl1pPr>
              <a:lvl2pPr marL="742950" indent="-285750">
                <a:defRPr kumimoji="1" sz="2400" i="1">
                  <a:solidFill>
                    <a:schemeClr val="tx1"/>
                  </a:solidFill>
                  <a:latin typeface="Tahoma" charset="0"/>
                  <a:ea typeface="新細明體" charset="-120"/>
                </a:defRPr>
              </a:lvl2pPr>
              <a:lvl3pPr marL="1143000" indent="-228600">
                <a:defRPr kumimoji="1" sz="2400" i="1">
                  <a:solidFill>
                    <a:schemeClr val="tx1"/>
                  </a:solidFill>
                  <a:latin typeface="Tahoma" charset="0"/>
                  <a:ea typeface="新細明體" charset="-120"/>
                </a:defRPr>
              </a:lvl3pPr>
              <a:lvl4pPr marL="1600200" indent="-228600">
                <a:defRPr kumimoji="1" sz="2400" i="1">
                  <a:solidFill>
                    <a:schemeClr val="tx1"/>
                  </a:solidFill>
                  <a:latin typeface="Tahoma" charset="0"/>
                  <a:ea typeface="新細明體" charset="-120"/>
                </a:defRPr>
              </a:lvl4pPr>
              <a:lvl5pPr marL="2057400" indent="-228600">
                <a:defRPr kumimoji="1" sz="2400" i="1">
                  <a:solidFill>
                    <a:schemeClr val="tx1"/>
                  </a:solidFill>
                  <a:latin typeface="Tahoma" charset="0"/>
                  <a:ea typeface="新細明體" charset="-120"/>
                </a:defRPr>
              </a:lvl5pPr>
              <a:lvl6pPr marL="2514600" indent="-228600" fontAlgn="base">
                <a:spcBef>
                  <a:spcPct val="0"/>
                </a:spcBef>
                <a:spcAft>
                  <a:spcPct val="0"/>
                </a:spcAft>
                <a:defRPr kumimoji="1" sz="2400" i="1">
                  <a:solidFill>
                    <a:schemeClr val="tx1"/>
                  </a:solidFill>
                  <a:latin typeface="Tahoma" charset="0"/>
                  <a:ea typeface="新細明體" charset="-120"/>
                </a:defRPr>
              </a:lvl6pPr>
              <a:lvl7pPr marL="2971800" indent="-228600" fontAlgn="base">
                <a:spcBef>
                  <a:spcPct val="0"/>
                </a:spcBef>
                <a:spcAft>
                  <a:spcPct val="0"/>
                </a:spcAft>
                <a:defRPr kumimoji="1" sz="2400" i="1">
                  <a:solidFill>
                    <a:schemeClr val="tx1"/>
                  </a:solidFill>
                  <a:latin typeface="Tahoma" charset="0"/>
                  <a:ea typeface="新細明體" charset="-120"/>
                </a:defRPr>
              </a:lvl7pPr>
              <a:lvl8pPr marL="3429000" indent="-228600" fontAlgn="base">
                <a:spcBef>
                  <a:spcPct val="0"/>
                </a:spcBef>
                <a:spcAft>
                  <a:spcPct val="0"/>
                </a:spcAft>
                <a:defRPr kumimoji="1" sz="2400" i="1">
                  <a:solidFill>
                    <a:schemeClr val="tx1"/>
                  </a:solidFill>
                  <a:latin typeface="Tahoma" charset="0"/>
                  <a:ea typeface="新細明體" charset="-120"/>
                </a:defRPr>
              </a:lvl8pPr>
              <a:lvl9pPr marL="3886200" indent="-228600" fontAlgn="base">
                <a:spcBef>
                  <a:spcPct val="0"/>
                </a:spcBef>
                <a:spcAft>
                  <a:spcPct val="0"/>
                </a:spcAft>
                <a:defRPr kumimoji="1" sz="2400" i="1">
                  <a:solidFill>
                    <a:schemeClr val="tx1"/>
                  </a:solidFill>
                  <a:latin typeface="Tahoma" charset="0"/>
                  <a:ea typeface="新細明體" charset="-120"/>
                </a:defRPr>
              </a:lvl9pPr>
            </a:lstStyle>
            <a:p>
              <a:r>
                <a:rPr lang="en-US" altLang="zh-TW">
                  <a:latin typeface="Times New Roman" charset="0"/>
                </a:rPr>
                <a:t>Time complexity: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755650" y="404813"/>
            <a:ext cx="7793038" cy="693737"/>
          </a:xfrm>
        </p:spPr>
        <p:txBody>
          <a:bodyPr/>
          <a:lstStyle/>
          <a:p>
            <a:pPr eaLnBrk="1" hangingPunct="1"/>
            <a:r>
              <a:rPr lang="en-US" altLang="zh-TW" sz="3600">
                <a:latin typeface="Times New Roman" charset="0"/>
              </a:rPr>
              <a:t>Backward Reasoning</a:t>
            </a:r>
            <a:endParaRPr lang="zh-TW" altLang="en-US" sz="3600">
              <a:latin typeface="Times New Roman" charset="0"/>
            </a:endParaRPr>
          </a:p>
        </p:txBody>
      </p:sp>
      <p:sp>
        <p:nvSpPr>
          <p:cNvPr id="24578" name="Rectangle 3"/>
          <p:cNvSpPr>
            <a:spLocks noGrp="1" noChangeArrowheads="1"/>
          </p:cNvSpPr>
          <p:nvPr>
            <p:ph type="body" idx="1"/>
          </p:nvPr>
        </p:nvSpPr>
        <p:spPr>
          <a:xfrm>
            <a:off x="609600" y="1524000"/>
            <a:ext cx="7924800" cy="4800600"/>
          </a:xfrm>
        </p:spPr>
        <p:txBody>
          <a:bodyPr/>
          <a:lstStyle/>
          <a:p>
            <a:pPr eaLnBrk="1" hangingPunct="1"/>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A</a:t>
            </a:r>
            <a:r>
              <a:rPr lang="en-US" altLang="zh-TW" sz="2800">
                <a:latin typeface="Times New Roman" charset="0"/>
              </a:rPr>
              <a:t>) = 1</a:t>
            </a:r>
          </a:p>
          <a:p>
            <a:pPr algn="just" eaLnBrk="1" hangingPunct="1">
              <a:buFont typeface="Wingdings" charset="2"/>
              <a:buNone/>
            </a:pP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B</a:t>
            </a:r>
            <a:r>
              <a:rPr lang="en-US" altLang="zh-TW" sz="2800">
                <a:latin typeface="Times New Roman" charset="0"/>
              </a:rPr>
              <a:t>) = 2</a:t>
            </a:r>
          </a:p>
          <a:p>
            <a:pPr algn="just" eaLnBrk="1" hangingPunct="1">
              <a:buFont typeface="Wingdings" charset="2"/>
              <a:buNone/>
            </a:pP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C</a:t>
            </a:r>
            <a:r>
              <a:rPr lang="en-US" altLang="zh-TW" sz="2800">
                <a:latin typeface="Times New Roman" charset="0"/>
              </a:rPr>
              <a:t>) = 5</a:t>
            </a:r>
          </a:p>
          <a:p>
            <a:pPr algn="just" eaLnBrk="1" hangingPunct="1"/>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D</a:t>
            </a:r>
            <a:r>
              <a:rPr lang="en-US" altLang="zh-TW" sz="2800">
                <a:latin typeface="Times New Roman" charset="0"/>
              </a:rPr>
              <a:t>) = min{</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A</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A</a:t>
            </a:r>
            <a:r>
              <a:rPr lang="en-US" altLang="zh-TW" sz="2800">
                <a:latin typeface="Times New Roman" charset="0"/>
              </a:rPr>
              <a:t>, </a:t>
            </a:r>
            <a:r>
              <a:rPr lang="en-US" altLang="zh-TW" sz="2800" i="1">
                <a:latin typeface="Times New Roman" charset="0"/>
              </a:rPr>
              <a:t>D</a:t>
            </a: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B</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B</a:t>
            </a:r>
            <a:r>
              <a:rPr lang="en-US" altLang="zh-TW" sz="2800">
                <a:latin typeface="Times New Roman" charset="0"/>
              </a:rPr>
              <a:t>, </a:t>
            </a:r>
            <a:r>
              <a:rPr lang="en-US" altLang="zh-TW" sz="2800" i="1">
                <a:latin typeface="Times New Roman" charset="0"/>
              </a:rPr>
              <a:t>D</a:t>
            </a:r>
            <a:r>
              <a:rPr lang="en-US" altLang="zh-TW" sz="2800">
                <a:latin typeface="Times New Roman" charset="0"/>
              </a:rPr>
              <a:t>)}</a:t>
            </a:r>
          </a:p>
          <a:p>
            <a:pPr eaLnBrk="1" hangingPunct="1">
              <a:buFont typeface="Wingdings" charset="2"/>
              <a:buNone/>
            </a:pPr>
            <a:r>
              <a:rPr lang="en-US" altLang="zh-TW" sz="2800">
                <a:latin typeface="Times New Roman" charset="0"/>
              </a:rPr>
              <a:t>                = min{1+4, 2+9 } = 5</a:t>
            </a:r>
          </a:p>
          <a:p>
            <a:pPr eaLnBrk="1" hangingPunct="1">
              <a:buFont typeface="Wingdings" charset="2"/>
              <a:buNone/>
            </a:pP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E</a:t>
            </a:r>
            <a:r>
              <a:rPr lang="en-US" altLang="zh-TW" sz="2800">
                <a:latin typeface="Times New Roman" charset="0"/>
              </a:rPr>
              <a:t>)   = min{</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A</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A</a:t>
            </a:r>
            <a:r>
              <a:rPr lang="en-US" altLang="zh-TW" sz="2800">
                <a:latin typeface="Times New Roman" charset="0"/>
              </a:rPr>
              <a:t>, </a:t>
            </a:r>
            <a:r>
              <a:rPr lang="en-US" altLang="zh-TW" sz="2800" i="1">
                <a:latin typeface="Times New Roman" charset="0"/>
              </a:rPr>
              <a:t>E</a:t>
            </a: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B</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B</a:t>
            </a:r>
            <a:r>
              <a:rPr lang="en-US" altLang="zh-TW" sz="2800">
                <a:latin typeface="Times New Roman" charset="0"/>
              </a:rPr>
              <a:t>, </a:t>
            </a:r>
            <a:r>
              <a:rPr lang="en-US" altLang="zh-TW" sz="2800" i="1">
                <a:latin typeface="Times New Roman" charset="0"/>
              </a:rPr>
              <a:t>E</a:t>
            </a:r>
            <a:r>
              <a:rPr lang="en-US" altLang="zh-TW" sz="2800">
                <a:latin typeface="Times New Roman" charset="0"/>
              </a:rPr>
              <a:t>)}</a:t>
            </a:r>
          </a:p>
          <a:p>
            <a:pPr eaLnBrk="1" hangingPunct="1">
              <a:buFont typeface="Wingdings" charset="2"/>
              <a:buNone/>
            </a:pPr>
            <a:r>
              <a:rPr lang="en-US" altLang="zh-TW" sz="2800">
                <a:latin typeface="Times New Roman" charset="0"/>
              </a:rPr>
              <a:t>                = min{1+11, 2+5 } = 7</a:t>
            </a:r>
          </a:p>
          <a:p>
            <a:pPr eaLnBrk="1" hangingPunct="1">
              <a:buFont typeface="Wingdings" charset="2"/>
              <a:buNone/>
            </a:pPr>
            <a:r>
              <a:rPr lang="en-US" altLang="zh-TW" sz="2800">
                <a:latin typeface="Times New Roman" charset="0"/>
              </a:rPr>
              <a:t>   </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F</a:t>
            </a:r>
            <a:r>
              <a:rPr lang="en-US" altLang="zh-TW" sz="2800">
                <a:latin typeface="Times New Roman" charset="0"/>
              </a:rPr>
              <a:t>)   = min{</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A</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A</a:t>
            </a:r>
            <a:r>
              <a:rPr lang="en-US" altLang="zh-TW" sz="2800">
                <a:latin typeface="Times New Roman" charset="0"/>
              </a:rPr>
              <a:t>, </a:t>
            </a:r>
            <a:r>
              <a:rPr lang="en-US" altLang="zh-TW" sz="2800" i="1">
                <a:latin typeface="Times New Roman" charset="0"/>
              </a:rPr>
              <a:t>F</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S</a:t>
            </a:r>
            <a:r>
              <a:rPr lang="en-US" altLang="zh-TW" sz="2800">
                <a:latin typeface="Times New Roman" charset="0"/>
              </a:rPr>
              <a:t>, </a:t>
            </a:r>
            <a:r>
              <a:rPr lang="en-US" altLang="zh-TW" sz="2800" i="1">
                <a:latin typeface="Times New Roman" charset="0"/>
              </a:rPr>
              <a:t>B</a:t>
            </a:r>
            <a:r>
              <a:rPr lang="en-US" altLang="zh-TW" sz="2800">
                <a:latin typeface="Times New Roman" charset="0"/>
              </a:rPr>
              <a:t>)+</a:t>
            </a:r>
            <a:r>
              <a:rPr lang="en-US" altLang="zh-TW" sz="2800" i="1">
                <a:latin typeface="Times New Roman" charset="0"/>
              </a:rPr>
              <a:t>d</a:t>
            </a:r>
            <a:r>
              <a:rPr lang="en-US" altLang="zh-TW" sz="2800">
                <a:latin typeface="Times New Roman" charset="0"/>
              </a:rPr>
              <a:t>(</a:t>
            </a:r>
            <a:r>
              <a:rPr lang="en-US" altLang="zh-TW" sz="2800" i="1">
                <a:latin typeface="Times New Roman" charset="0"/>
              </a:rPr>
              <a:t>B</a:t>
            </a:r>
            <a:r>
              <a:rPr lang="en-US" altLang="zh-TW" sz="2800">
                <a:latin typeface="Times New Roman" charset="0"/>
              </a:rPr>
              <a:t>, </a:t>
            </a:r>
            <a:r>
              <a:rPr lang="en-US" altLang="zh-TW" sz="2800" i="1">
                <a:latin typeface="Times New Roman" charset="0"/>
              </a:rPr>
              <a:t>F</a:t>
            </a:r>
            <a:r>
              <a:rPr lang="en-US" altLang="zh-TW" sz="2800">
                <a:latin typeface="Times New Roman" charset="0"/>
              </a:rPr>
              <a:t>)}</a:t>
            </a:r>
          </a:p>
          <a:p>
            <a:pPr eaLnBrk="1" hangingPunct="1">
              <a:buFont typeface="Wingdings" charset="2"/>
              <a:buNone/>
            </a:pPr>
            <a:r>
              <a:rPr lang="en-US" altLang="zh-TW" sz="2800">
                <a:latin typeface="Times New Roman" charset="0"/>
              </a:rPr>
              <a:t>                = min{2+16, 5+2} = 7</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3655</TotalTime>
  <Words>4582</Words>
  <Application>Microsoft Macintosh PowerPoint</Application>
  <PresentationFormat>如螢幕大小 (4:3)</PresentationFormat>
  <Paragraphs>557</Paragraphs>
  <Slides>87</Slides>
  <Notes>3</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5</vt:i4>
      </vt:variant>
      <vt:variant>
        <vt:lpstr>投影片標題</vt:lpstr>
      </vt:variant>
      <vt:variant>
        <vt:i4>87</vt:i4>
      </vt:variant>
    </vt:vector>
  </HeadingPairs>
  <TitlesOfParts>
    <vt:vector size="106" baseType="lpstr">
      <vt:lpstr>新細明體</vt:lpstr>
      <vt:lpstr>Microsoft YaHei</vt:lpstr>
      <vt:lpstr>Script MT Bold</vt:lpstr>
      <vt:lpstr>Arial</vt:lpstr>
      <vt:lpstr>Book Antiqua</vt:lpstr>
      <vt:lpstr>Bookman Old Style</vt:lpstr>
      <vt:lpstr>Symbol</vt:lpstr>
      <vt:lpstr>Tahoma</vt:lpstr>
      <vt:lpstr>Times</vt:lpstr>
      <vt:lpstr>Times New Roman</vt:lpstr>
      <vt:lpstr>Verdana</vt:lpstr>
      <vt:lpstr>Wingdings</vt:lpstr>
      <vt:lpstr>Wingdings 2</vt:lpstr>
      <vt:lpstr>Blends</vt:lpstr>
      <vt:lpstr>Visio.Drawing.6</vt:lpstr>
      <vt:lpstr>VISIO</vt:lpstr>
      <vt:lpstr>文件</vt:lpstr>
      <vt:lpstr>方程式</vt:lpstr>
      <vt:lpstr>Equation</vt:lpstr>
      <vt:lpstr>PowerPoint 簡報</vt:lpstr>
      <vt:lpstr>Preliminary</vt:lpstr>
      <vt:lpstr>Fibonacci sequence</vt:lpstr>
      <vt:lpstr>Dynamic Programming</vt:lpstr>
      <vt:lpstr>The shortest path</vt:lpstr>
      <vt:lpstr>Shortest path in multistage graphs</vt:lpstr>
      <vt:lpstr>Dynamic Programming Approach </vt:lpstr>
      <vt:lpstr>Dynamic Programming</vt:lpstr>
      <vt:lpstr>Backward Reasoning</vt:lpstr>
      <vt:lpstr>PowerPoint 簡報</vt:lpstr>
      <vt:lpstr>Dynamic Programming</vt:lpstr>
      <vt:lpstr>Four-step method</vt:lpstr>
      <vt:lpstr>Principle of Optimality</vt:lpstr>
      <vt:lpstr>Dynamic Programming</vt:lpstr>
      <vt:lpstr>Resource Allocation Problem </vt:lpstr>
      <vt:lpstr> Multistage Graph</vt:lpstr>
      <vt:lpstr>PowerPoint 簡報</vt:lpstr>
      <vt:lpstr>Traveling salesperson problem </vt:lpstr>
      <vt:lpstr> The multistage graph solution</vt:lpstr>
      <vt:lpstr>Representation of a node </vt:lpstr>
      <vt:lpstr>DP Approach </vt:lpstr>
      <vt:lpstr>Latency TSP with Order Deliveries</vt:lpstr>
      <vt:lpstr>PowerPoint 簡報</vt:lpstr>
      <vt:lpstr>DP Formulation</vt:lpstr>
      <vt:lpstr>DP Formulation</vt:lpstr>
      <vt:lpstr>Batch Scheduling to Minimize SCi</vt:lpstr>
      <vt:lpstr>Batch Scheduling to Minimize SCi</vt:lpstr>
      <vt:lpstr>PowerPoint 簡報</vt:lpstr>
      <vt:lpstr>PowerPoint 簡報</vt:lpstr>
      <vt:lpstr>PowerPoint 簡報</vt:lpstr>
      <vt:lpstr>Dijkstra’s All-Pair Shortest Path Algorithm</vt:lpstr>
      <vt:lpstr>Longest common subsequence (LCS)</vt:lpstr>
      <vt:lpstr>The LCS algorithm</vt:lpstr>
      <vt:lpstr>Dynamic Programming</vt:lpstr>
      <vt:lpstr>PowerPoint 簡報</vt:lpstr>
      <vt:lpstr>Tracing back in the LCS algorithm</vt:lpstr>
      <vt:lpstr>Longest palindrome subsequence (LPS)</vt:lpstr>
      <vt:lpstr>0/1 knapsack problem Profit maximization</vt:lpstr>
      <vt:lpstr>0/1 knapsack problem Weight minimization</vt:lpstr>
      <vt:lpstr>Multistage Graph</vt:lpstr>
      <vt:lpstr>Subset Sum Problem</vt:lpstr>
      <vt:lpstr>Subset Sum Problem</vt:lpstr>
      <vt:lpstr>Multistage Graph</vt:lpstr>
      <vt:lpstr>DP Approach</vt:lpstr>
      <vt:lpstr>Optimal binary search trees </vt:lpstr>
      <vt:lpstr>Optimal binary search trees</vt:lpstr>
      <vt:lpstr>PowerPoint 簡報</vt:lpstr>
      <vt:lpstr>Dynamic Programming Approach</vt:lpstr>
      <vt:lpstr>General formula</vt:lpstr>
      <vt:lpstr>Computation relationships of subtrees</vt:lpstr>
      <vt:lpstr>Matrix-chain multiplication</vt:lpstr>
      <vt:lpstr>PowerPoint 簡報</vt:lpstr>
      <vt:lpstr>PowerPoint 簡報</vt:lpstr>
      <vt:lpstr>Some Remarks on the  Design of DPs</vt:lpstr>
      <vt:lpstr>PowerPoint 簡報</vt:lpstr>
      <vt:lpstr>PowerPoint 簡報</vt:lpstr>
      <vt:lpstr>PowerPoint 簡報</vt:lpstr>
      <vt:lpstr>RP(2)||Cmax with Two Dedicated Machines Subject to Fixed Job Sequences (RPD2|fjs|Cmax)</vt:lpstr>
      <vt:lpstr>RPD2|fjs|Cmax</vt:lpstr>
      <vt:lpstr>RPD2|fjs|Cmax</vt:lpstr>
      <vt:lpstr>DP Algorithms for RPD2|fjs|g</vt:lpstr>
      <vt:lpstr>Dynamic Programming Algorithms</vt:lpstr>
      <vt:lpstr>Backward DP</vt:lpstr>
      <vt:lpstr>Keys to the Design</vt:lpstr>
      <vt:lpstr>Backward DP</vt:lpstr>
      <vt:lpstr>Backward DP</vt:lpstr>
      <vt:lpstr>PowerPoint 簡報</vt:lpstr>
      <vt:lpstr>PowerPoint 簡報</vt:lpstr>
      <vt:lpstr>PowerPoint 簡報</vt:lpstr>
      <vt:lpstr>SwjTj and SwjUj</vt:lpstr>
      <vt:lpstr>DPs for SwjTj and SwjUj</vt:lpstr>
      <vt:lpstr>DPs for SwjTj and SwjUj</vt:lpstr>
      <vt:lpstr>Batch Scheduling to Minimize SCi</vt:lpstr>
      <vt:lpstr>Parallel-machine batching and scheduling to minimize total completion time</vt:lpstr>
      <vt:lpstr>PowerPoint 簡報</vt:lpstr>
      <vt:lpstr>PowerPoint 簡報</vt:lpstr>
      <vt:lpstr>PowerPoint 簡報</vt:lpstr>
      <vt:lpstr>Film Production Problem</vt:lpstr>
      <vt:lpstr>Film Production Problem</vt:lpstr>
      <vt:lpstr>PowerPoint 簡報</vt:lpstr>
      <vt:lpstr>Scheduling to Minimize the Total Compression and Late Costs</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mtlin</dc:creator>
  <cp:lastModifiedBy>Microsoft Office User</cp:lastModifiedBy>
  <cp:revision>146</cp:revision>
  <dcterms:created xsi:type="dcterms:W3CDTF">1601-01-01T00:00:00Z</dcterms:created>
  <dcterms:modified xsi:type="dcterms:W3CDTF">2020-11-03T05:35:36Z</dcterms:modified>
</cp:coreProperties>
</file>